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56" r:id="rId4"/>
    <p:sldMasterId id="2147483719" r:id="rId5"/>
    <p:sldMasterId id="2147483891" r:id="rId6"/>
    <p:sldMasterId id="2147483893" r:id="rId7"/>
    <p:sldMasterId id="2147483660" r:id="rId8"/>
    <p:sldMasterId id="2147483894" r:id="rId9"/>
  </p:sldMasterIdLst>
  <p:notesMasterIdLst>
    <p:notesMasterId r:id="rId55"/>
  </p:notesMasterIdLst>
  <p:handoutMasterIdLst>
    <p:handoutMasterId r:id="rId56"/>
  </p:handoutMasterIdLst>
  <p:sldIdLst>
    <p:sldId id="1318" r:id="rId10"/>
    <p:sldId id="2145707427" r:id="rId11"/>
    <p:sldId id="1044" r:id="rId12"/>
    <p:sldId id="2145707337" r:id="rId13"/>
    <p:sldId id="2145707045" r:id="rId14"/>
    <p:sldId id="2145707037" r:id="rId15"/>
    <p:sldId id="2145707405" r:id="rId16"/>
    <p:sldId id="1262" r:id="rId17"/>
    <p:sldId id="2145707081" r:id="rId18"/>
    <p:sldId id="2145707422" r:id="rId19"/>
    <p:sldId id="1263" r:id="rId20"/>
    <p:sldId id="2145707151" r:id="rId21"/>
    <p:sldId id="1114" r:id="rId22"/>
    <p:sldId id="2145707375" r:id="rId23"/>
    <p:sldId id="2145707325" r:id="rId24"/>
    <p:sldId id="2145707076" r:id="rId25"/>
    <p:sldId id="2145707424" r:id="rId26"/>
    <p:sldId id="2145707416" r:id="rId27"/>
    <p:sldId id="2145707423" r:id="rId28"/>
    <p:sldId id="2145707306" r:id="rId29"/>
    <p:sldId id="2145707426" r:id="rId30"/>
    <p:sldId id="2145707332" r:id="rId31"/>
    <p:sldId id="2145707384" r:id="rId32"/>
    <p:sldId id="2145707414" r:id="rId33"/>
    <p:sldId id="2145707404" r:id="rId34"/>
    <p:sldId id="2145707409" r:id="rId35"/>
    <p:sldId id="2145707383" r:id="rId36"/>
    <p:sldId id="2145707410" r:id="rId37"/>
    <p:sldId id="2145707411" r:id="rId38"/>
    <p:sldId id="2145707415" r:id="rId39"/>
    <p:sldId id="2145707412" r:id="rId40"/>
    <p:sldId id="2145707400" r:id="rId41"/>
    <p:sldId id="2145707329" r:id="rId42"/>
    <p:sldId id="2145707403" r:id="rId43"/>
    <p:sldId id="2145707310" r:id="rId44"/>
    <p:sldId id="2145707370" r:id="rId45"/>
    <p:sldId id="2145707339" r:id="rId46"/>
    <p:sldId id="2145707372" r:id="rId47"/>
    <p:sldId id="2145707428" r:id="rId48"/>
    <p:sldId id="2145707307" r:id="rId49"/>
    <p:sldId id="2145707401" r:id="rId50"/>
    <p:sldId id="1163" r:id="rId51"/>
    <p:sldId id="2145707304" r:id="rId52"/>
    <p:sldId id="2145707264" r:id="rId53"/>
    <p:sldId id="2145707056" r:id="rId54"/>
  </p:sldIdLst>
  <p:sldSz cx="9144000" cy="6858000" type="screen4x3"/>
  <p:notesSz cx="7023100" cy="93091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49" userDrawn="1">
          <p15:clr>
            <a:srgbClr val="A4A3A4"/>
          </p15:clr>
        </p15:guide>
        <p15:guide id="2" pos="297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KA" userId="S::Kathy.Adaky@tea.texas.gov::8c2da59b-9e4a-4960-a749-115f3818b707" providerId="AD"/>
  <p188:author id="{B1191B19-2472-382F-EA3F-CBF579031473}" name="Hanson, Terri" initials="TH" userId="S::Terri.Hanson@tea.texas.gov::a02fd813-d4f3-43fd-83dd-7393041517de" providerId="AD"/>
  <p188:author id="{C9518D25-69F9-9526-63B2-C15EB6E068CC}" name="David Butler" initials="DB" userId="S::David.Butler@tea.texas.gov::e5831356-7759-43f3-884a-24eb754c7293" providerId="AD"/>
  <p188:author id="{BF740E41-6A12-D1BD-EA7B-D1155DFB6DDF}" name="Linden, Edward" initials="LE" userId="S::Edward.Linden@tea.texas.gov::433a1750-097b-48bf-9475-b5c5f6172203" providerId="AD"/>
  <p188:author id="{0BF03642-40D0-8925-3165-BB2A01A463DD}" name="Witcher, Melissa" initials="MW" userId="S::Melissa.Witcher@tea.texas.gov::83c372d9-3955-43b0-8907-d58184af896d" providerId="AD"/>
  <p188:author id="{CE9B4954-21C3-B375-C3F7-3D361BE7A56A}" name="Momin, Shabana" initials="MS" userId="S::Shabana.Momin@tea.texas.gov::3fcd5f48-006f-4521-992d-30a906b0c166" providerId="AD"/>
  <p188:author id="{94E8E657-BE84-5DCD-0B20-67E8B1793911}" name="Johnson, Scott" initials="SJ" userId="S::Scott.Johnson@tea.texas.gov::bec97677-f0c6-4bfb-b610-83dc74061801" providerId="AD"/>
  <p188:author id="{0AE53363-E97A-532C-149B-05595264354D}" name="Linden, Edward" initials="LE" userId="S::edward.linden@tea.texas.gov::433a1750-097b-48bf-9475-b5c5f6172203" providerId="AD"/>
  <p188:author id="{04816165-A551-92C0-EA48-4DFCE1FE46A9}" name="Simons, Leanne" initials="SL" userId="S::leanne.simons@tea.texas.gov::f0b41770-584b-4844-b5c5-b29dec998724" providerId="AD"/>
  <p188:author id="{3E7C4C9A-8D90-19F6-F134-8DE5D0AE6B49}" name="Momin, Shabana" initials="MS" userId="S::shabana.momin@tea.texas.gov::3fcd5f48-006f-4521-992d-30a906b0c166"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8A196ACA-1377-3FE6-8C2F-70991DF090D2}" name="Deberry, Deborah" initials="DD" userId="S::deborah.deberry@tea.texas.gov::ac2d9e4d-2345-459f-a982-32e1430dfa5e" providerId="AD"/>
  <p188:author id="{780B30E9-CD73-2CC8-5EFE-A32214077596}" name="Salinas, Alfredo" initials="SA" userId="S::Alfredo.Salinas@tea.texas.gov::8eb031a1-f34f-4bd0-8b04-be67c643340a" providerId="AD"/>
  <p188:author id="{32AFC3F8-8B36-A4EC-7D85-A5E1829FA2FF}" name="Curry, Wayne" initials="CW" userId="S::Wayne.Curry@tea.texas.gov::7d2a708c-cace-4799-97cf-1633887038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Grapes, Chris" initials="CG" lastIdx="28" clrIdx="3"/>
  <p:cmAuthor id="4" name="Elaine Rulla" initials="ER" lastIdx="25" clrIdx="4"/>
  <p:cmAuthor id="5" name="melledge" initials="me" lastIdx="1" clrIdx="5"/>
  <p:cmAuthor id="6" name="Deborah Deberry" initials="DD" lastIdx="54" clrIdx="6">
    <p:extLst>
      <p:ext uri="{19B8F6BF-5375-455C-9EA6-DF929625EA0E}">
        <p15:presenceInfo xmlns:p15="http://schemas.microsoft.com/office/powerpoint/2012/main" userId="S::Deborah.Deberry@tea.texas.gov::ac2d9e4d-2345-459f-a982-32e1430dfa5e" providerId="AD"/>
      </p:ext>
    </p:extLst>
  </p:cmAuthor>
  <p:cmAuthor id="7" name="Linden, Edward" initials="LE" lastIdx="63" clrIdx="7">
    <p:extLst>
      <p:ext uri="{19B8F6BF-5375-455C-9EA6-DF929625EA0E}">
        <p15:presenceInfo xmlns:p15="http://schemas.microsoft.com/office/powerpoint/2012/main" userId="S::edward.linden@tea.texas.gov::433a1750-097b-48bf-9475-b5c5f6172203" providerId="AD"/>
      </p:ext>
    </p:extLst>
  </p:cmAuthor>
  <p:cmAuthor id="8" name="Momin, Shabana" initials="MS" lastIdx="168" clrIdx="8">
    <p:extLst>
      <p:ext uri="{19B8F6BF-5375-455C-9EA6-DF929625EA0E}">
        <p15:presenceInfo xmlns:p15="http://schemas.microsoft.com/office/powerpoint/2012/main" userId="S::Shabana.Momin@tea.texas.gov::3fcd5f48-006f-4521-992d-30a906b0c166" providerId="AD"/>
      </p:ext>
    </p:extLst>
  </p:cmAuthor>
  <p:cmAuthor id="9" name="Butler, David" initials="BD" lastIdx="23" clrIdx="9">
    <p:extLst>
      <p:ext uri="{19B8F6BF-5375-455C-9EA6-DF929625EA0E}">
        <p15:presenceInfo xmlns:p15="http://schemas.microsoft.com/office/powerpoint/2012/main" userId="S::david.butler@tea.texas.gov::e5831356-7759-43f3-884a-24eb754c7293" providerId="AD"/>
      </p:ext>
    </p:extLst>
  </p:cmAuthor>
  <p:cmAuthor id="10" name="Johnson, Scott" initials="JS" lastIdx="50" clrIdx="10">
    <p:extLst>
      <p:ext uri="{19B8F6BF-5375-455C-9EA6-DF929625EA0E}">
        <p15:presenceInfo xmlns:p15="http://schemas.microsoft.com/office/powerpoint/2012/main" userId="S::scott.johnson@tea.texas.gov::bec97677-f0c6-4bfb-b610-83dc74061801" providerId="AD"/>
      </p:ext>
    </p:extLst>
  </p:cmAuthor>
  <p:cmAuthor id="11" name="Simons, Leanne" initials="SL" lastIdx="8" clrIdx="11">
    <p:extLst>
      <p:ext uri="{19B8F6BF-5375-455C-9EA6-DF929625EA0E}">
        <p15:presenceInfo xmlns:p15="http://schemas.microsoft.com/office/powerpoint/2012/main" userId="S::leanne.simons@tea.texas.gov::f0b41770-584b-4844-b5c5-b29dec998724" providerId="AD"/>
      </p:ext>
    </p:extLst>
  </p:cmAuthor>
  <p:cmAuthor id="12" name="Hanson, Terri" initials="HT" lastIdx="8" clrIdx="12">
    <p:extLst>
      <p:ext uri="{19B8F6BF-5375-455C-9EA6-DF929625EA0E}">
        <p15:presenceInfo xmlns:p15="http://schemas.microsoft.com/office/powerpoint/2012/main" userId="S::Terri.Hanson@tea.texas.gov::a02fd813-d4f3-43fd-83dd-7393041517de" providerId="AD"/>
      </p:ext>
    </p:extLst>
  </p:cmAuthor>
  <p:cmAuthor id="13" name="Polo, Beth" initials="PB" lastIdx="7" clrIdx="13">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0F5"/>
    <a:srgbClr val="FFFFFF"/>
    <a:srgbClr val="FAD2CE"/>
    <a:srgbClr val="2DC3D3"/>
    <a:srgbClr val="EDEDED"/>
    <a:srgbClr val="D38363"/>
    <a:srgbClr val="F0D5CA"/>
    <a:srgbClr val="CDCDCD"/>
    <a:srgbClr val="D0E1F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25" autoAdjust="0"/>
  </p:normalViewPr>
  <p:slideViewPr>
    <p:cSldViewPr snapToGrid="0">
      <p:cViewPr varScale="1">
        <p:scale>
          <a:sx n="97" d="100"/>
          <a:sy n="97" d="100"/>
        </p:scale>
        <p:origin x="192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249"/>
        <p:guide pos="297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2.xml.rels><?xml version="1.0" encoding="UTF-8" standalone="yes"?>
<Relationships xmlns="http://schemas.openxmlformats.org/package/2006/relationships"><Relationship Id="rId1" Type="http://schemas.openxmlformats.org/officeDocument/2006/relationships/hyperlink" Target="https://www.texasstudentdatasystem.org/tsds/teds/2025-2026-ecds-assessment-specifications.pdf"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image" Target="../media/image5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texasstudentdatasystem.org/tsds/teds/2025-2026-ecds-assessment-specifications.pdf"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6B0FC-50CC-478C-BDE2-2103C7953F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FF31DCA-BC74-443D-A28A-A5582FD29653}">
      <dgm:prSet/>
      <dgm:spPr/>
      <dgm:t>
        <a:bodyPr/>
        <a:lstStyle/>
        <a:p>
          <a:r>
            <a:rPr lang="en-US" dirty="0"/>
            <a:t>The Early Childhood Data System (ECDS) is a state-wide reporting feature of the Texas Student Data System (TSDS). The system includes the collection of both </a:t>
          </a:r>
          <a:r>
            <a:rPr lang="en-US" b="1" dirty="0"/>
            <a:t>KG and Pre-K student data</a:t>
          </a:r>
          <a:r>
            <a:rPr lang="en-US" dirty="0"/>
            <a:t>.</a:t>
          </a:r>
        </a:p>
      </dgm:t>
    </dgm:pt>
    <dgm:pt modelId="{80F5147E-E638-4739-8EFA-549E3AA4A582}" type="parTrans" cxnId="{8FC44133-79CD-4418-8173-BF1511A0EB25}">
      <dgm:prSet/>
      <dgm:spPr/>
      <dgm:t>
        <a:bodyPr/>
        <a:lstStyle/>
        <a:p>
          <a:endParaRPr lang="en-US"/>
        </a:p>
      </dgm:t>
    </dgm:pt>
    <dgm:pt modelId="{8BBC40EB-E46D-40EB-815B-9A2BBF6834BE}" type="sibTrans" cxnId="{8FC44133-79CD-4418-8173-BF1511A0EB25}">
      <dgm:prSet/>
      <dgm:spPr/>
      <dgm:t>
        <a:bodyPr/>
        <a:lstStyle/>
        <a:p>
          <a:endParaRPr lang="en-US"/>
        </a:p>
      </dgm:t>
    </dgm:pt>
    <dgm:pt modelId="{B3565300-8352-4B58-9A81-570BE8137B15}">
      <dgm:prSet/>
      <dgm:spPr/>
      <dgm:t>
        <a:bodyPr/>
        <a:lstStyle/>
        <a:p>
          <a:r>
            <a:rPr lang="en-US" dirty="0"/>
            <a:t>ECDS allows schools and parents to gauge how well </a:t>
          </a:r>
          <a:r>
            <a:rPr lang="en-US" b="1" dirty="0"/>
            <a:t>KG and Pre-K programs are preparing students for school</a:t>
          </a:r>
          <a:r>
            <a:rPr lang="en-US" dirty="0"/>
            <a:t>, and especially for reading.  </a:t>
          </a:r>
        </a:p>
      </dgm:t>
    </dgm:pt>
    <dgm:pt modelId="{001DA0A6-AAE1-4C83-B951-13A19098B584}" type="parTrans" cxnId="{6E290FFD-85BF-4365-9B79-25C9CCB62C77}">
      <dgm:prSet/>
      <dgm:spPr/>
      <dgm:t>
        <a:bodyPr/>
        <a:lstStyle/>
        <a:p>
          <a:endParaRPr lang="en-US"/>
        </a:p>
      </dgm:t>
    </dgm:pt>
    <dgm:pt modelId="{3D71BD38-A1FB-4571-8C68-5E4A4F6E57AD}" type="sibTrans" cxnId="{6E290FFD-85BF-4365-9B79-25C9CCB62C77}">
      <dgm:prSet/>
      <dgm:spPr/>
      <dgm:t>
        <a:bodyPr/>
        <a:lstStyle/>
        <a:p>
          <a:endParaRPr lang="en-US"/>
        </a:p>
      </dgm:t>
    </dgm:pt>
    <dgm:pt modelId="{BD562E97-B326-48A6-BD66-D13041B636A2}">
      <dgm:prSet custT="1"/>
      <dgm:spPr/>
      <dgm:t>
        <a:bodyPr/>
        <a:lstStyle/>
        <a:p>
          <a:r>
            <a:rPr lang="en-US" sz="1800"/>
            <a:t>The system also empowers regional </a:t>
          </a:r>
          <a:r>
            <a:rPr lang="en-US" sz="1800" b="1"/>
            <a:t>Education Service Centers (ESC)</a:t>
          </a:r>
          <a:r>
            <a:rPr lang="en-US" sz="1800"/>
            <a:t> to compare results within their region </a:t>
          </a:r>
          <a:r>
            <a:rPr lang="en-US" sz="1800" b="1"/>
            <a:t>to</a:t>
          </a:r>
          <a:r>
            <a:rPr lang="en-US" sz="1800"/>
            <a:t> </a:t>
          </a:r>
          <a:r>
            <a:rPr lang="en-US" sz="1800" b="1"/>
            <a:t>determine which programs are best serving students</a:t>
          </a:r>
          <a:r>
            <a:rPr lang="en-US" sz="1800"/>
            <a:t>, and to encourage the sharing of successful strategies among districts.</a:t>
          </a:r>
        </a:p>
      </dgm:t>
    </dgm:pt>
    <dgm:pt modelId="{08D206CB-7950-4E71-8D0F-0EA1570D5219}" type="parTrans" cxnId="{F7D815F5-802F-4EC0-A367-D535AD38D968}">
      <dgm:prSet/>
      <dgm:spPr/>
      <dgm:t>
        <a:bodyPr/>
        <a:lstStyle/>
        <a:p>
          <a:endParaRPr lang="en-US"/>
        </a:p>
      </dgm:t>
    </dgm:pt>
    <dgm:pt modelId="{2E1A21F4-B178-4777-BF35-9A62EEA8061C}" type="sibTrans" cxnId="{F7D815F5-802F-4EC0-A367-D535AD38D968}">
      <dgm:prSet/>
      <dgm:spPr/>
      <dgm:t>
        <a:bodyPr/>
        <a:lstStyle/>
        <a:p>
          <a:endParaRPr lang="en-US"/>
        </a:p>
      </dgm:t>
    </dgm:pt>
    <dgm:pt modelId="{AB458B86-D479-4084-BCBF-44CAADC414D5}" type="pres">
      <dgm:prSet presAssocID="{BC96B0FC-50CC-478C-BDE2-2103C7953F62}" presName="root" presStyleCnt="0">
        <dgm:presLayoutVars>
          <dgm:dir/>
          <dgm:resizeHandles val="exact"/>
        </dgm:presLayoutVars>
      </dgm:prSet>
      <dgm:spPr/>
    </dgm:pt>
    <dgm:pt modelId="{D0381E18-D427-4B17-AA50-E76FFEFE002F}" type="pres">
      <dgm:prSet presAssocID="{4FF31DCA-BC74-443D-A28A-A5582FD29653}" presName="compNode" presStyleCnt="0"/>
      <dgm:spPr/>
    </dgm:pt>
    <dgm:pt modelId="{673A44F6-6A0A-470B-8371-8293A22D82B4}" type="pres">
      <dgm:prSet presAssocID="{4FF31DCA-BC74-443D-A28A-A5582FD29653}" presName="bgRect" presStyleLbl="bgShp" presStyleIdx="0" presStyleCnt="3"/>
      <dgm:spPr/>
    </dgm:pt>
    <dgm:pt modelId="{557D7896-27FC-4611-BC67-F823D25D8830}" type="pres">
      <dgm:prSet presAssocID="{4FF31DCA-BC74-443D-A28A-A5582FD296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oller"/>
        </a:ext>
      </dgm:extLst>
    </dgm:pt>
    <dgm:pt modelId="{82DC2F44-4F32-4D4B-AFF6-1FDCD284D6D4}" type="pres">
      <dgm:prSet presAssocID="{4FF31DCA-BC74-443D-A28A-A5582FD29653}" presName="spaceRect" presStyleCnt="0"/>
      <dgm:spPr/>
    </dgm:pt>
    <dgm:pt modelId="{E020A7A6-3D80-4670-973E-22AE62008DEA}" type="pres">
      <dgm:prSet presAssocID="{4FF31DCA-BC74-443D-A28A-A5582FD29653}" presName="parTx" presStyleLbl="revTx" presStyleIdx="0" presStyleCnt="3">
        <dgm:presLayoutVars>
          <dgm:chMax val="0"/>
          <dgm:chPref val="0"/>
        </dgm:presLayoutVars>
      </dgm:prSet>
      <dgm:spPr/>
    </dgm:pt>
    <dgm:pt modelId="{10A4DA67-1C3C-45F0-A567-399E2EA69761}" type="pres">
      <dgm:prSet presAssocID="{8BBC40EB-E46D-40EB-815B-9A2BBF6834BE}" presName="sibTrans" presStyleCnt="0"/>
      <dgm:spPr/>
    </dgm:pt>
    <dgm:pt modelId="{06CA438A-8B6A-46FE-8871-0F3812222D29}" type="pres">
      <dgm:prSet presAssocID="{B3565300-8352-4B58-9A81-570BE8137B15}" presName="compNode" presStyleCnt="0"/>
      <dgm:spPr/>
    </dgm:pt>
    <dgm:pt modelId="{A8E74C33-5904-4A15-AD6E-355ED12216F1}" type="pres">
      <dgm:prSet presAssocID="{B3565300-8352-4B58-9A81-570BE8137B15}" presName="bgRect" presStyleLbl="bgShp" presStyleIdx="1" presStyleCnt="3"/>
      <dgm:spPr/>
    </dgm:pt>
    <dgm:pt modelId="{446E510D-8B82-4766-9955-044F504EA352}" type="pres">
      <dgm:prSet presAssocID="{B3565300-8352-4B58-9A81-570BE8137B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975EE637-487E-4FF4-85B8-24AB9690092F}" type="pres">
      <dgm:prSet presAssocID="{B3565300-8352-4B58-9A81-570BE8137B15}" presName="spaceRect" presStyleCnt="0"/>
      <dgm:spPr/>
    </dgm:pt>
    <dgm:pt modelId="{C5C78BA4-4551-414F-8A4C-FCEA378E1F52}" type="pres">
      <dgm:prSet presAssocID="{B3565300-8352-4B58-9A81-570BE8137B15}" presName="parTx" presStyleLbl="revTx" presStyleIdx="1" presStyleCnt="3">
        <dgm:presLayoutVars>
          <dgm:chMax val="0"/>
          <dgm:chPref val="0"/>
        </dgm:presLayoutVars>
      </dgm:prSet>
      <dgm:spPr/>
    </dgm:pt>
    <dgm:pt modelId="{D6D3ADCF-4B44-434A-A04E-592DF4157800}" type="pres">
      <dgm:prSet presAssocID="{3D71BD38-A1FB-4571-8C68-5E4A4F6E57AD}" presName="sibTrans" presStyleCnt="0"/>
      <dgm:spPr/>
    </dgm:pt>
    <dgm:pt modelId="{1675E065-7310-4952-B34A-53CE9E8E4389}" type="pres">
      <dgm:prSet presAssocID="{BD562E97-B326-48A6-BD66-D13041B636A2}" presName="compNode" presStyleCnt="0"/>
      <dgm:spPr/>
    </dgm:pt>
    <dgm:pt modelId="{301EF10F-7F55-431C-8B48-F162B02549F1}" type="pres">
      <dgm:prSet presAssocID="{BD562E97-B326-48A6-BD66-D13041B636A2}" presName="bgRect" presStyleLbl="bgShp" presStyleIdx="2" presStyleCnt="3"/>
      <dgm:spPr/>
    </dgm:pt>
    <dgm:pt modelId="{6114AA59-5438-4AC8-BAFD-983047D54153}" type="pres">
      <dgm:prSet presAssocID="{BD562E97-B326-48A6-BD66-D13041B636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97CFE108-91E0-4141-8D37-50C094DF5E67}" type="pres">
      <dgm:prSet presAssocID="{BD562E97-B326-48A6-BD66-D13041B636A2}" presName="spaceRect" presStyleCnt="0"/>
      <dgm:spPr/>
    </dgm:pt>
    <dgm:pt modelId="{05E09DB4-C2C7-4C5F-9313-A18C24A83E65}" type="pres">
      <dgm:prSet presAssocID="{BD562E97-B326-48A6-BD66-D13041B636A2}" presName="parTx" presStyleLbl="revTx" presStyleIdx="2" presStyleCnt="3">
        <dgm:presLayoutVars>
          <dgm:chMax val="0"/>
          <dgm:chPref val="0"/>
        </dgm:presLayoutVars>
      </dgm:prSet>
      <dgm:spPr/>
    </dgm:pt>
  </dgm:ptLst>
  <dgm:cxnLst>
    <dgm:cxn modelId="{9F0B0E04-226B-44AF-88F9-E002AE50CA68}" type="presOf" srcId="{BD562E97-B326-48A6-BD66-D13041B636A2}" destId="{05E09DB4-C2C7-4C5F-9313-A18C24A83E65}" srcOrd="0" destOrd="0" presId="urn:microsoft.com/office/officeart/2018/2/layout/IconVerticalSolidList"/>
    <dgm:cxn modelId="{8FC44133-79CD-4418-8173-BF1511A0EB25}" srcId="{BC96B0FC-50CC-478C-BDE2-2103C7953F62}" destId="{4FF31DCA-BC74-443D-A28A-A5582FD29653}" srcOrd="0" destOrd="0" parTransId="{80F5147E-E638-4739-8EFA-549E3AA4A582}" sibTransId="{8BBC40EB-E46D-40EB-815B-9A2BBF6834BE}"/>
    <dgm:cxn modelId="{18070567-909E-4E67-93F0-6487D120A9E0}" type="presOf" srcId="{4FF31DCA-BC74-443D-A28A-A5582FD29653}" destId="{E020A7A6-3D80-4670-973E-22AE62008DEA}" srcOrd="0" destOrd="0" presId="urn:microsoft.com/office/officeart/2018/2/layout/IconVerticalSolidList"/>
    <dgm:cxn modelId="{A002FD9F-7330-4496-B172-A7CABF41DE5C}" type="presOf" srcId="{B3565300-8352-4B58-9A81-570BE8137B15}" destId="{C5C78BA4-4551-414F-8A4C-FCEA378E1F52}" srcOrd="0" destOrd="0" presId="urn:microsoft.com/office/officeart/2018/2/layout/IconVerticalSolidList"/>
    <dgm:cxn modelId="{7BE59FA1-FC79-4B36-9772-44A685018875}" type="presOf" srcId="{BC96B0FC-50CC-478C-BDE2-2103C7953F62}" destId="{AB458B86-D479-4084-BCBF-44CAADC414D5}" srcOrd="0" destOrd="0" presId="urn:microsoft.com/office/officeart/2018/2/layout/IconVerticalSolidList"/>
    <dgm:cxn modelId="{F7D815F5-802F-4EC0-A367-D535AD38D968}" srcId="{BC96B0FC-50CC-478C-BDE2-2103C7953F62}" destId="{BD562E97-B326-48A6-BD66-D13041B636A2}" srcOrd="2" destOrd="0" parTransId="{08D206CB-7950-4E71-8D0F-0EA1570D5219}" sibTransId="{2E1A21F4-B178-4777-BF35-9A62EEA8061C}"/>
    <dgm:cxn modelId="{6E290FFD-85BF-4365-9B79-25C9CCB62C77}" srcId="{BC96B0FC-50CC-478C-BDE2-2103C7953F62}" destId="{B3565300-8352-4B58-9A81-570BE8137B15}" srcOrd="1" destOrd="0" parTransId="{001DA0A6-AAE1-4C83-B951-13A19098B584}" sibTransId="{3D71BD38-A1FB-4571-8C68-5E4A4F6E57AD}"/>
    <dgm:cxn modelId="{71E53DC3-53F4-42C5-9AFC-DA0B1F8ADE1C}" type="presParOf" srcId="{AB458B86-D479-4084-BCBF-44CAADC414D5}" destId="{D0381E18-D427-4B17-AA50-E76FFEFE002F}" srcOrd="0" destOrd="0" presId="urn:microsoft.com/office/officeart/2018/2/layout/IconVerticalSolidList"/>
    <dgm:cxn modelId="{FD2C2AA6-A6B2-4D54-8FDF-916EFEA3FC12}" type="presParOf" srcId="{D0381E18-D427-4B17-AA50-E76FFEFE002F}" destId="{673A44F6-6A0A-470B-8371-8293A22D82B4}" srcOrd="0" destOrd="0" presId="urn:microsoft.com/office/officeart/2018/2/layout/IconVerticalSolidList"/>
    <dgm:cxn modelId="{CF6E49D4-B137-4897-A5BA-1CDB8D401AA4}" type="presParOf" srcId="{D0381E18-D427-4B17-AA50-E76FFEFE002F}" destId="{557D7896-27FC-4611-BC67-F823D25D8830}" srcOrd="1" destOrd="0" presId="urn:microsoft.com/office/officeart/2018/2/layout/IconVerticalSolidList"/>
    <dgm:cxn modelId="{E9664C60-4D65-47B3-8E3F-E3E22CEC80A2}" type="presParOf" srcId="{D0381E18-D427-4B17-AA50-E76FFEFE002F}" destId="{82DC2F44-4F32-4D4B-AFF6-1FDCD284D6D4}" srcOrd="2" destOrd="0" presId="urn:microsoft.com/office/officeart/2018/2/layout/IconVerticalSolidList"/>
    <dgm:cxn modelId="{C1FFD97C-0BD2-4FDB-9E6E-B5C0AA13E4CE}" type="presParOf" srcId="{D0381E18-D427-4B17-AA50-E76FFEFE002F}" destId="{E020A7A6-3D80-4670-973E-22AE62008DEA}" srcOrd="3" destOrd="0" presId="urn:microsoft.com/office/officeart/2018/2/layout/IconVerticalSolidList"/>
    <dgm:cxn modelId="{FF311753-FE10-4920-83B2-98524B0DF310}" type="presParOf" srcId="{AB458B86-D479-4084-BCBF-44CAADC414D5}" destId="{10A4DA67-1C3C-45F0-A567-399E2EA69761}" srcOrd="1" destOrd="0" presId="urn:microsoft.com/office/officeart/2018/2/layout/IconVerticalSolidList"/>
    <dgm:cxn modelId="{967A9359-E9EB-4D74-84A5-34BD24CE1F21}" type="presParOf" srcId="{AB458B86-D479-4084-BCBF-44CAADC414D5}" destId="{06CA438A-8B6A-46FE-8871-0F3812222D29}" srcOrd="2" destOrd="0" presId="urn:microsoft.com/office/officeart/2018/2/layout/IconVerticalSolidList"/>
    <dgm:cxn modelId="{A4F7605C-D2F1-4A1D-8314-CDCBFC31443B}" type="presParOf" srcId="{06CA438A-8B6A-46FE-8871-0F3812222D29}" destId="{A8E74C33-5904-4A15-AD6E-355ED12216F1}" srcOrd="0" destOrd="0" presId="urn:microsoft.com/office/officeart/2018/2/layout/IconVerticalSolidList"/>
    <dgm:cxn modelId="{34B8548A-8DE0-43FD-A1FE-230701254B41}" type="presParOf" srcId="{06CA438A-8B6A-46FE-8871-0F3812222D29}" destId="{446E510D-8B82-4766-9955-044F504EA352}" srcOrd="1" destOrd="0" presId="urn:microsoft.com/office/officeart/2018/2/layout/IconVerticalSolidList"/>
    <dgm:cxn modelId="{DA5C4C5A-5801-49A7-BF7A-B79D041578A1}" type="presParOf" srcId="{06CA438A-8B6A-46FE-8871-0F3812222D29}" destId="{975EE637-487E-4FF4-85B8-24AB9690092F}" srcOrd="2" destOrd="0" presId="urn:microsoft.com/office/officeart/2018/2/layout/IconVerticalSolidList"/>
    <dgm:cxn modelId="{D7FDB342-F298-4208-9788-D29E6BA01F7D}" type="presParOf" srcId="{06CA438A-8B6A-46FE-8871-0F3812222D29}" destId="{C5C78BA4-4551-414F-8A4C-FCEA378E1F52}" srcOrd="3" destOrd="0" presId="urn:microsoft.com/office/officeart/2018/2/layout/IconVerticalSolidList"/>
    <dgm:cxn modelId="{5D96659C-95FE-4288-A77C-7A13D39F14BD}" type="presParOf" srcId="{AB458B86-D479-4084-BCBF-44CAADC414D5}" destId="{D6D3ADCF-4B44-434A-A04E-592DF4157800}" srcOrd="3" destOrd="0" presId="urn:microsoft.com/office/officeart/2018/2/layout/IconVerticalSolidList"/>
    <dgm:cxn modelId="{EA64F244-F13D-41A2-8302-41B3D0D63C4E}" type="presParOf" srcId="{AB458B86-D479-4084-BCBF-44CAADC414D5}" destId="{1675E065-7310-4952-B34A-53CE9E8E4389}" srcOrd="4" destOrd="0" presId="urn:microsoft.com/office/officeart/2018/2/layout/IconVerticalSolidList"/>
    <dgm:cxn modelId="{CCAA1B53-D361-495F-94B2-309BF6990BFC}" type="presParOf" srcId="{1675E065-7310-4952-B34A-53CE9E8E4389}" destId="{301EF10F-7F55-431C-8B48-F162B02549F1}" srcOrd="0" destOrd="0" presId="urn:microsoft.com/office/officeart/2018/2/layout/IconVerticalSolidList"/>
    <dgm:cxn modelId="{1058B33D-EBDE-430E-A15F-DE66040D200C}" type="presParOf" srcId="{1675E065-7310-4952-B34A-53CE9E8E4389}" destId="{6114AA59-5438-4AC8-BAFD-983047D54153}" srcOrd="1" destOrd="0" presId="urn:microsoft.com/office/officeart/2018/2/layout/IconVerticalSolidList"/>
    <dgm:cxn modelId="{10E24D7B-0F7B-44FA-94EB-A667CB70765A}" type="presParOf" srcId="{1675E065-7310-4952-B34A-53CE9E8E4389}" destId="{97CFE108-91E0-4141-8D37-50C094DF5E67}" srcOrd="2" destOrd="0" presId="urn:microsoft.com/office/officeart/2018/2/layout/IconVerticalSolidList"/>
    <dgm:cxn modelId="{994DE998-2024-4EEB-9482-9729483BBD6D}" type="presParOf" srcId="{1675E065-7310-4952-B34A-53CE9E8E4389}" destId="{05E09DB4-C2C7-4C5F-9313-A18C24A83E6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D93115-9BEB-4324-BEE0-EEE60A83A6F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1636C0C-130F-419B-B622-2A26BB1D3B97}">
      <dgm:prSet custT="1"/>
      <dgm:spPr>
        <a:solidFill>
          <a:srgbClr val="F16038">
            <a:tint val="40000"/>
            <a:hueOff val="0"/>
            <a:satOff val="0"/>
            <a:lumOff val="0"/>
            <a:alphaOff val="0"/>
          </a:srgbClr>
        </a:solidFill>
        <a:ln>
          <a:noFill/>
        </a:ln>
        <a:effectLst/>
      </dgm:spPr>
      <dgm:t>
        <a:bodyPr/>
        <a:lstStyle/>
        <a:p>
          <a:r>
            <a:rPr lang="en-US" sz="2000" kern="1200" dirty="0">
              <a:solidFill>
                <a:prstClr val="black"/>
              </a:solidFill>
              <a:latin typeface="Calibri" panose="020F0502020204030204"/>
              <a:ea typeface="+mn-ea"/>
              <a:cs typeface="+mn-cs"/>
            </a:rPr>
            <a:t>All Public pre-K </a:t>
          </a:r>
          <a:r>
            <a:rPr lang="en-US" sz="2000" kern="1200" dirty="0">
              <a:solidFill>
                <a:schemeClr val="tx1"/>
              </a:solidFill>
              <a:latin typeface="Calibri" panose="020F0502020204030204"/>
              <a:ea typeface="+mn-ea"/>
              <a:cs typeface="+mn-cs"/>
            </a:rPr>
            <a:t>programs will be </a:t>
          </a:r>
          <a:r>
            <a:rPr lang="en-US" sz="2000" kern="1200" dirty="0">
              <a:solidFill>
                <a:prstClr val="black"/>
              </a:solidFill>
              <a:latin typeface="Calibri" panose="020F0502020204030204"/>
              <a:ea typeface="+mn-ea"/>
              <a:cs typeface="+mn-cs"/>
            </a:rPr>
            <a:t>required to </a:t>
          </a:r>
          <a:r>
            <a:rPr lang="en-US" sz="2000" b="1" kern="1200" dirty="0">
              <a:solidFill>
                <a:prstClr val="black"/>
              </a:solidFill>
              <a:latin typeface="Calibri" panose="020F0502020204030204"/>
              <a:ea typeface="+mn-ea"/>
              <a:cs typeface="+mn-cs"/>
            </a:rPr>
            <a:t>submit demographic, classroom link information, special program information, and funding source information </a:t>
          </a:r>
          <a:r>
            <a:rPr lang="en-US" sz="2000" kern="1200" dirty="0">
              <a:solidFill>
                <a:prstClr val="black"/>
              </a:solidFill>
              <a:latin typeface="Calibri" panose="020F0502020204030204"/>
              <a:ea typeface="+mn-ea"/>
              <a:cs typeface="+mn-cs"/>
            </a:rPr>
            <a:t>in the TSDS collection.</a:t>
          </a:r>
        </a:p>
      </dgm:t>
    </dgm:pt>
    <dgm:pt modelId="{2DCB07F9-5FAF-473A-8B2E-5C8DD24F3B2D}" type="parTrans" cxnId="{34B42975-B3F9-40AF-9AF9-E733A35650BA}">
      <dgm:prSet/>
      <dgm:spPr/>
      <dgm:t>
        <a:bodyPr/>
        <a:lstStyle/>
        <a:p>
          <a:endParaRPr lang="en-US"/>
        </a:p>
      </dgm:t>
    </dgm:pt>
    <dgm:pt modelId="{B946DF0F-78E6-4A48-B9CE-9F0606B92C6B}" type="sibTrans" cxnId="{34B42975-B3F9-40AF-9AF9-E733A35650BA}">
      <dgm:prSet/>
      <dgm:spPr/>
      <dgm:t>
        <a:bodyPr/>
        <a:lstStyle/>
        <a:p>
          <a:endParaRPr lang="en-US"/>
        </a:p>
      </dgm:t>
    </dgm:pt>
    <dgm:pt modelId="{3DC0B855-F057-4EE1-B068-A5B4A7AF28FB}">
      <dgm:prSet custT="1"/>
      <dgm:spPr>
        <a:solidFill>
          <a:srgbClr val="F16038">
            <a:tint val="40000"/>
            <a:hueOff val="0"/>
            <a:satOff val="0"/>
            <a:lumOff val="0"/>
            <a:alphaOff val="0"/>
          </a:srgbClr>
        </a:solidFill>
        <a:ln w="12700" cap="flat" cmpd="sng" algn="ctr">
          <a:noFill/>
          <a:prstDash val="solid"/>
          <a:miter lim="800000"/>
        </a:ln>
        <a:effectLst/>
      </dgm:spPr>
      <dgm:t>
        <a:bodyPr spcFirstLastPara="0" vert="horz" wrap="square" lIns="68580" tIns="68580" rIns="68580" bIns="68580" numCol="1" spcCol="1270" anchor="ctr" anchorCtr="0"/>
        <a:lstStyle/>
        <a:p>
          <a:pPr marL="0" lvl="0" indent="0" algn="l" defTabSz="889000">
            <a:lnSpc>
              <a:spcPct val="90000"/>
            </a:lnSpc>
            <a:spcBef>
              <a:spcPct val="0"/>
            </a:spcBef>
            <a:spcAft>
              <a:spcPct val="35000"/>
            </a:spcAft>
            <a:buNone/>
          </a:pPr>
          <a:r>
            <a:rPr lang="en-US" sz="2000" b="1" kern="1200" dirty="0">
              <a:solidFill>
                <a:prstClr val="black"/>
              </a:solidFill>
              <a:latin typeface="Calibri" panose="020F0502020204030204"/>
              <a:ea typeface="+mn-ea"/>
              <a:cs typeface="+mn-cs"/>
            </a:rPr>
            <a:t>E1440 Homeroom Indicator </a:t>
          </a:r>
          <a:r>
            <a:rPr lang="en-US" sz="2000" b="0" kern="1200" dirty="0">
              <a:solidFill>
                <a:prstClr val="black"/>
              </a:solidFill>
              <a:latin typeface="Calibri" panose="020F0502020204030204"/>
              <a:ea typeface="+mn-ea"/>
              <a:cs typeface="+mn-cs"/>
            </a:rPr>
            <a:t>designates the pre-K course/section that is connected to the Student and Teacher where the Commissioner approved assessment was administered.</a:t>
          </a:r>
          <a:endParaRPr lang="en-US" sz="2000" kern="1200" dirty="0">
            <a:solidFill>
              <a:schemeClr val="tx1"/>
            </a:solidFill>
            <a:latin typeface="Calibri" panose="020F0502020204030204"/>
            <a:ea typeface="+mn-ea"/>
            <a:cs typeface="+mn-cs"/>
          </a:endParaRPr>
        </a:p>
      </dgm:t>
    </dgm:pt>
    <dgm:pt modelId="{0066D5B0-AB96-4C4B-A082-EA8921487469}" type="parTrans" cxnId="{84E4FCD2-308F-4991-A630-677B17913CBC}">
      <dgm:prSet/>
      <dgm:spPr/>
      <dgm:t>
        <a:bodyPr/>
        <a:lstStyle/>
        <a:p>
          <a:endParaRPr lang="en-US"/>
        </a:p>
      </dgm:t>
    </dgm:pt>
    <dgm:pt modelId="{E10CD631-7C59-4B7F-8D21-63756CBF9FFD}" type="sibTrans" cxnId="{84E4FCD2-308F-4991-A630-677B17913CBC}">
      <dgm:prSet/>
      <dgm:spPr/>
      <dgm:t>
        <a:bodyPr/>
        <a:lstStyle/>
        <a:p>
          <a:endParaRPr lang="en-US"/>
        </a:p>
      </dgm:t>
    </dgm:pt>
    <dgm:pt modelId="{F5F12492-A692-4D42-AB2D-2C8BF8B7AAD8}">
      <dgm:prSet custT="1"/>
      <dgm:spPr>
        <a:solidFill>
          <a:srgbClr val="F16038">
            <a:tint val="40000"/>
            <a:hueOff val="0"/>
            <a:satOff val="0"/>
            <a:lumOff val="0"/>
            <a:alphaOff val="0"/>
          </a:srgbClr>
        </a:solidFill>
        <a:ln w="12700" cap="flat" cmpd="sng" algn="ctr">
          <a:noFill/>
          <a:prstDash val="solid"/>
          <a:miter lim="800000"/>
        </a:ln>
        <a:effectLst/>
      </dgm:spPr>
      <dgm:t>
        <a:bodyPr spcFirstLastPara="0" vert="horz" wrap="square" lIns="68580" tIns="68580" rIns="68580" bIns="68580" numCol="1" spcCol="1270" anchor="ctr" anchorCtr="0"/>
        <a:lstStyle/>
        <a:p>
          <a:r>
            <a:rPr lang="en-US" sz="2000" dirty="0">
              <a:solidFill>
                <a:prstClr val="black"/>
              </a:solidFill>
              <a:latin typeface="Calibri" panose="020F0502020204030204"/>
              <a:ea typeface="+mn-ea"/>
              <a:cs typeface="+mn-cs"/>
            </a:rPr>
            <a:t>All Public pre-K programs for 4-year-olds </a:t>
          </a:r>
          <a:r>
            <a:rPr lang="en-US" sz="2000" dirty="0">
              <a:solidFill>
                <a:schemeClr val="tx1"/>
              </a:solidFill>
              <a:latin typeface="Calibri" panose="020F0502020204030204"/>
              <a:ea typeface="+mn-ea"/>
              <a:cs typeface="+mn-cs"/>
            </a:rPr>
            <a:t>must administer </a:t>
          </a:r>
          <a:r>
            <a:rPr lang="en-US" sz="2000" dirty="0">
              <a:solidFill>
                <a:prstClr val="black"/>
              </a:solidFill>
              <a:latin typeface="Calibri" panose="020F0502020204030204"/>
              <a:ea typeface="+mn-ea"/>
              <a:cs typeface="+mn-cs"/>
            </a:rPr>
            <a:t>an assessment from the Commissioner’s List of Approved Prekindergarten Assessment Instruments and will submit </a:t>
          </a:r>
          <a:r>
            <a:rPr lang="en-US" sz="2000" b="1" dirty="0">
              <a:solidFill>
                <a:prstClr val="black"/>
              </a:solidFill>
              <a:latin typeface="Calibri" panose="020F0502020204030204"/>
              <a:ea typeface="+mn-ea"/>
              <a:cs typeface="+mn-cs"/>
            </a:rPr>
            <a:t>Beginning of Year (BOY) and End of Year (EOY) assessment data</a:t>
          </a:r>
          <a:r>
            <a:rPr lang="en-US" sz="2000" dirty="0">
              <a:solidFill>
                <a:prstClr val="black"/>
              </a:solidFill>
              <a:latin typeface="Calibri" panose="020F0502020204030204"/>
              <a:ea typeface="+mn-ea"/>
              <a:cs typeface="+mn-cs"/>
            </a:rPr>
            <a:t> through the TSDS collection. </a:t>
          </a:r>
          <a:r>
            <a:rPr lang="en-US" sz="2000" dirty="0">
              <a:solidFill>
                <a:srgbClr val="0070C0"/>
              </a:solidFill>
              <a:latin typeface="Calibri" panose="020F0502020204030204"/>
              <a:ea typeface="+mn-ea"/>
              <a:cs typeface="+mn-cs"/>
              <a:hlinkClick xmlns:r="http://schemas.openxmlformats.org/officeDocument/2006/relationships" r:id="rId1"/>
            </a:rPr>
            <a:t>ECDS Assessment Specifications </a:t>
          </a:r>
          <a:endParaRPr lang="en-US" sz="2000" dirty="0">
            <a:solidFill>
              <a:prstClr val="black"/>
            </a:solidFill>
            <a:latin typeface="Calibri" panose="020F0502020204030204"/>
            <a:ea typeface="+mn-ea"/>
            <a:cs typeface="+mn-cs"/>
          </a:endParaRPr>
        </a:p>
      </dgm:t>
    </dgm:pt>
    <dgm:pt modelId="{80864B47-CB66-4585-85A4-2FE98D9EE652}" type="parTrans" cxnId="{1A0E0C0F-8EB8-43A2-B51A-9EDAD3A99B47}">
      <dgm:prSet/>
      <dgm:spPr/>
      <dgm:t>
        <a:bodyPr/>
        <a:lstStyle/>
        <a:p>
          <a:endParaRPr lang="en-US"/>
        </a:p>
      </dgm:t>
    </dgm:pt>
    <dgm:pt modelId="{6936403A-F671-423C-8C65-179A9E6714E9}" type="sibTrans" cxnId="{1A0E0C0F-8EB8-43A2-B51A-9EDAD3A99B47}">
      <dgm:prSet/>
      <dgm:spPr/>
      <dgm:t>
        <a:bodyPr/>
        <a:lstStyle/>
        <a:p>
          <a:endParaRPr lang="en-US"/>
        </a:p>
      </dgm:t>
    </dgm:pt>
    <dgm:pt modelId="{0E8B5816-F383-4E77-99BA-A913DD276435}" type="pres">
      <dgm:prSet presAssocID="{9FD93115-9BEB-4324-BEE0-EEE60A83A6F8}" presName="linear" presStyleCnt="0">
        <dgm:presLayoutVars>
          <dgm:animLvl val="lvl"/>
          <dgm:resizeHandles val="exact"/>
        </dgm:presLayoutVars>
      </dgm:prSet>
      <dgm:spPr/>
    </dgm:pt>
    <dgm:pt modelId="{01375738-5FAD-4892-8D13-03D2A52C7CD5}" type="pres">
      <dgm:prSet presAssocID="{31636C0C-130F-419B-B622-2A26BB1D3B97}" presName="parentText" presStyleLbl="node1" presStyleIdx="0" presStyleCnt="3" custLinFactY="-20870" custLinFactNeighborX="713" custLinFactNeighborY="-100000">
        <dgm:presLayoutVars>
          <dgm:chMax val="0"/>
          <dgm:bulletEnabled val="1"/>
        </dgm:presLayoutVars>
      </dgm:prSet>
      <dgm:spPr>
        <a:xfrm>
          <a:off x="0" y="84046"/>
          <a:ext cx="6741545" cy="1006931"/>
        </a:xfrm>
        <a:prstGeom prst="roundRect">
          <a:avLst/>
        </a:prstGeom>
      </dgm:spPr>
    </dgm:pt>
    <dgm:pt modelId="{67114795-2D20-425F-9164-C05A49B40B69}" type="pres">
      <dgm:prSet presAssocID="{B946DF0F-78E6-4A48-B9CE-9F0606B92C6B}" presName="spacer" presStyleCnt="0"/>
      <dgm:spPr/>
    </dgm:pt>
    <dgm:pt modelId="{FF996CE4-1A54-4C3E-B72B-C79327A8B28C}" type="pres">
      <dgm:prSet presAssocID="{F5F12492-A692-4D42-AB2D-2C8BF8B7AAD8}" presName="parentText" presStyleLbl="node1" presStyleIdx="1" presStyleCnt="3" custLinFactNeighborX="-79" custLinFactNeighborY="-84444">
        <dgm:presLayoutVars>
          <dgm:chMax val="0"/>
          <dgm:bulletEnabled val="1"/>
        </dgm:presLayoutVars>
      </dgm:prSet>
      <dgm:spPr>
        <a:prstGeom prst="roundRect">
          <a:avLst/>
        </a:prstGeom>
      </dgm:spPr>
    </dgm:pt>
    <dgm:pt modelId="{AE19CFE6-D700-4464-8B65-B3494146A5DA}" type="pres">
      <dgm:prSet presAssocID="{6936403A-F671-423C-8C65-179A9E6714E9}" presName="spacer" presStyleCnt="0"/>
      <dgm:spPr/>
    </dgm:pt>
    <dgm:pt modelId="{22A71C9A-5D40-48D5-B5C8-A74EF2B07D9F}" type="pres">
      <dgm:prSet presAssocID="{3DC0B855-F057-4EE1-B068-A5B4A7AF28FB}" presName="parentText" presStyleLbl="node1" presStyleIdx="2" presStyleCnt="3">
        <dgm:presLayoutVars>
          <dgm:chMax val="0"/>
          <dgm:bulletEnabled val="1"/>
        </dgm:presLayoutVars>
      </dgm:prSet>
      <dgm:spPr>
        <a:xfrm>
          <a:off x="0" y="2201589"/>
          <a:ext cx="6741545" cy="1006931"/>
        </a:xfrm>
        <a:prstGeom prst="roundRect">
          <a:avLst/>
        </a:prstGeom>
      </dgm:spPr>
    </dgm:pt>
  </dgm:ptLst>
  <dgm:cxnLst>
    <dgm:cxn modelId="{1A0E0C0F-8EB8-43A2-B51A-9EDAD3A99B47}" srcId="{9FD93115-9BEB-4324-BEE0-EEE60A83A6F8}" destId="{F5F12492-A692-4D42-AB2D-2C8BF8B7AAD8}" srcOrd="1" destOrd="0" parTransId="{80864B47-CB66-4585-85A4-2FE98D9EE652}" sibTransId="{6936403A-F671-423C-8C65-179A9E6714E9}"/>
    <dgm:cxn modelId="{70B3B06C-7EE3-4C9E-92C2-61CD17110A39}" type="presOf" srcId="{F5F12492-A692-4D42-AB2D-2C8BF8B7AAD8}" destId="{FF996CE4-1A54-4C3E-B72B-C79327A8B28C}" srcOrd="0" destOrd="0" presId="urn:microsoft.com/office/officeart/2005/8/layout/vList2"/>
    <dgm:cxn modelId="{45D5FB51-4214-4DBD-AE15-64019DA28E73}" type="presOf" srcId="{9FD93115-9BEB-4324-BEE0-EEE60A83A6F8}" destId="{0E8B5816-F383-4E77-99BA-A913DD276435}" srcOrd="0" destOrd="0" presId="urn:microsoft.com/office/officeart/2005/8/layout/vList2"/>
    <dgm:cxn modelId="{60475974-3662-42DD-A0F1-6DBADA660A54}" type="presOf" srcId="{3DC0B855-F057-4EE1-B068-A5B4A7AF28FB}" destId="{22A71C9A-5D40-48D5-B5C8-A74EF2B07D9F}" srcOrd="0" destOrd="0" presId="urn:microsoft.com/office/officeart/2005/8/layout/vList2"/>
    <dgm:cxn modelId="{34B42975-B3F9-40AF-9AF9-E733A35650BA}" srcId="{9FD93115-9BEB-4324-BEE0-EEE60A83A6F8}" destId="{31636C0C-130F-419B-B622-2A26BB1D3B97}" srcOrd="0" destOrd="0" parTransId="{2DCB07F9-5FAF-473A-8B2E-5C8DD24F3B2D}" sibTransId="{B946DF0F-78E6-4A48-B9CE-9F0606B92C6B}"/>
    <dgm:cxn modelId="{9617FEA8-9EF2-47DE-B157-7AA04FE0D402}" type="presOf" srcId="{31636C0C-130F-419B-B622-2A26BB1D3B97}" destId="{01375738-5FAD-4892-8D13-03D2A52C7CD5}" srcOrd="0" destOrd="0" presId="urn:microsoft.com/office/officeart/2005/8/layout/vList2"/>
    <dgm:cxn modelId="{84E4FCD2-308F-4991-A630-677B17913CBC}" srcId="{9FD93115-9BEB-4324-BEE0-EEE60A83A6F8}" destId="{3DC0B855-F057-4EE1-B068-A5B4A7AF28FB}" srcOrd="2" destOrd="0" parTransId="{0066D5B0-AB96-4C4B-A082-EA8921487469}" sibTransId="{E10CD631-7C59-4B7F-8D21-63756CBF9FFD}"/>
    <dgm:cxn modelId="{76B91E5D-3669-49A4-8C0F-BFF629028116}" type="presParOf" srcId="{0E8B5816-F383-4E77-99BA-A913DD276435}" destId="{01375738-5FAD-4892-8D13-03D2A52C7CD5}" srcOrd="0" destOrd="0" presId="urn:microsoft.com/office/officeart/2005/8/layout/vList2"/>
    <dgm:cxn modelId="{26B52891-FCD7-4B20-8EBA-CF62849352B4}" type="presParOf" srcId="{0E8B5816-F383-4E77-99BA-A913DD276435}" destId="{67114795-2D20-425F-9164-C05A49B40B69}" srcOrd="1" destOrd="0" presId="urn:microsoft.com/office/officeart/2005/8/layout/vList2"/>
    <dgm:cxn modelId="{A275E268-40CF-4B6D-B1BA-7743CD5E78B5}" type="presParOf" srcId="{0E8B5816-F383-4E77-99BA-A913DD276435}" destId="{FF996CE4-1A54-4C3E-B72B-C79327A8B28C}" srcOrd="2" destOrd="0" presId="urn:microsoft.com/office/officeart/2005/8/layout/vList2"/>
    <dgm:cxn modelId="{E6D98438-DFC6-4669-8A5E-D9CEE89348BB}" type="presParOf" srcId="{0E8B5816-F383-4E77-99BA-A913DD276435}" destId="{AE19CFE6-D700-4464-8B65-B3494146A5DA}" srcOrd="3" destOrd="0" presId="urn:microsoft.com/office/officeart/2005/8/layout/vList2"/>
    <dgm:cxn modelId="{597BBF8C-BAA1-4D5C-8981-4C9ADB6540F8}" type="presParOf" srcId="{0E8B5816-F383-4E77-99BA-A913DD276435}" destId="{22A71C9A-5D40-48D5-B5C8-A74EF2B07D9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81CDF-9DB1-48E0-AA1F-8B93586ED3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D0B7B-3354-4228-85A4-CAB6402A175F}">
      <dgm:prSet phldrT="[Text]" custT="1"/>
      <dgm:spPr>
        <a:solidFill>
          <a:srgbClr val="E89A50"/>
        </a:solidFill>
      </dgm:spPr>
      <dgm:t>
        <a:bodyPr/>
        <a:lstStyle/>
        <a:p>
          <a:pPr algn="ctr">
            <a:lnSpc>
              <a:spcPct val="100000"/>
            </a:lnSpc>
            <a:spcAft>
              <a:spcPts val="0"/>
            </a:spcAft>
          </a:pPr>
          <a:r>
            <a:rPr lang="en-US" sz="1600">
              <a:solidFill>
                <a:schemeClr val="tx1"/>
              </a:solidFill>
            </a:rPr>
            <a:t>LEVEL 1 </a:t>
          </a:r>
        </a:p>
        <a:p>
          <a:pPr algn="ctr">
            <a:lnSpc>
              <a:spcPct val="100000"/>
            </a:lnSpc>
            <a:spcAft>
              <a:spcPts val="0"/>
            </a:spcAft>
          </a:pPr>
          <a:r>
            <a:rPr lang="en-US" sz="1400">
              <a:solidFill>
                <a:schemeClr val="tx1"/>
              </a:solidFill>
            </a:rPr>
            <a:t>(Vendor Source System)</a:t>
          </a:r>
        </a:p>
        <a:p>
          <a:pPr algn="ctr">
            <a:lnSpc>
              <a:spcPct val="100000"/>
            </a:lnSpc>
            <a:spcAft>
              <a:spcPts val="0"/>
            </a:spcAft>
          </a:pPr>
          <a:endParaRPr lang="en-US" sz="1400">
            <a:solidFill>
              <a:schemeClr val="tx1"/>
            </a:solidFill>
          </a:endParaRPr>
        </a:p>
        <a:p>
          <a:pPr algn="l" rtl="0">
            <a:lnSpc>
              <a:spcPct val="90000"/>
            </a:lnSpc>
            <a:spcAft>
              <a:spcPct val="35000"/>
            </a:spcAft>
          </a:pPr>
          <a:r>
            <a:rPr lang="en-US" sz="13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gm:t>
    </dgm:pt>
    <dgm:pt modelId="{C9943B71-8049-48A4-ADEC-D53F2FAE7381}" type="parTrans" cxnId="{7A93F8D5-A911-4216-9970-D67E1E7A180F}">
      <dgm:prSet/>
      <dgm:spPr/>
      <dgm:t>
        <a:bodyPr/>
        <a:lstStyle/>
        <a:p>
          <a:endParaRPr lang="en-US"/>
        </a:p>
      </dgm:t>
    </dgm:pt>
    <dgm:pt modelId="{AA229899-3ED5-45D4-BCCA-7B0481574C54}" type="sibTrans" cxnId="{7A93F8D5-A911-4216-9970-D67E1E7A180F}">
      <dgm:prSet/>
      <dgm:spPr/>
      <dgm:t>
        <a:bodyPr/>
        <a:lstStyle/>
        <a:p>
          <a:endParaRPr lang="en-US"/>
        </a:p>
      </dgm:t>
    </dgm:pt>
    <dgm:pt modelId="{2176DE02-50B4-4D17-B0DD-01AD97991D80}">
      <dgm:prSet phldrT="[Text]" custT="1"/>
      <dgm:spPr>
        <a:solidFill>
          <a:srgbClr val="0082C8"/>
        </a:solidFill>
      </dgm:spPr>
      <dgm:t>
        <a:bodyPr/>
        <a:lstStyle/>
        <a:p>
          <a:pPr algn="ctr">
            <a:spcAft>
              <a:spcPts val="0"/>
            </a:spcAft>
          </a:pPr>
          <a:r>
            <a:rPr lang="en-US" sz="1600" kern="1200" dirty="0">
              <a:solidFill>
                <a:schemeClr val="tx1"/>
              </a:solidFill>
              <a:latin typeface="Calibri" panose="020F0502020204030204"/>
              <a:ea typeface="+mn-ea"/>
              <a:cs typeface="+mn-cs"/>
            </a:rPr>
            <a:t>LEVEL 1.5</a:t>
          </a:r>
          <a:endParaRPr lang="en-US" sz="1600" kern="1200" dirty="0">
            <a:solidFill>
              <a:schemeClr val="tx1"/>
            </a:solidFill>
          </a:endParaRPr>
        </a:p>
        <a:p>
          <a:pPr algn="ctr">
            <a:spcAft>
              <a:spcPts val="0"/>
            </a:spcAft>
          </a:pPr>
          <a:r>
            <a:rPr lang="en-US" sz="1600" kern="1200" dirty="0">
              <a:solidFill>
                <a:schemeClr val="tx1"/>
              </a:solidFill>
              <a:latin typeface="Calibri" panose="020F0502020204030204"/>
              <a:ea typeface="+mn-ea"/>
              <a:cs typeface="+mn-cs"/>
            </a:rPr>
            <a:t>(DMC: DMC Data Monitor)</a:t>
          </a:r>
        </a:p>
        <a:p>
          <a:pPr algn="ctr">
            <a:spcAft>
              <a:spcPts val="0"/>
            </a:spcAft>
          </a:pPr>
          <a:endParaRPr lang="en-US" sz="1100" kern="1200" dirty="0">
            <a:solidFill>
              <a:schemeClr val="tx1"/>
            </a:solidFill>
            <a:latin typeface="Calibri" panose="020F0502020204030204"/>
            <a:ea typeface="+mn-ea"/>
            <a:cs typeface="+mn-cs"/>
          </a:endParaRPr>
        </a:p>
        <a:p>
          <a:pPr algn="l">
            <a:spcAft>
              <a:spcPct val="35000"/>
            </a:spcAft>
          </a:pPr>
          <a:r>
            <a:rPr lang="en-US" sz="1300" kern="1200" dirty="0">
              <a:solidFill>
                <a:schemeClr val="tx1"/>
              </a:solidFill>
            </a:rPr>
            <a:t>Includes filters that prevent invalid or non-TSDS data from being loaded into TSDS. These filters include Unique ID checks, descriptor value checks, Do Not Report flag checks, and Course ID checks. </a:t>
          </a:r>
        </a:p>
      </dgm:t>
    </dgm:pt>
    <dgm:pt modelId="{F07DD48B-FA4C-42F8-AE32-BCD5BB46CA09}" type="parTrans" cxnId="{0E9251D8-6E5E-46F5-BD49-06DC5A1BEEA1}">
      <dgm:prSet/>
      <dgm:spPr/>
      <dgm:t>
        <a:bodyPr/>
        <a:lstStyle/>
        <a:p>
          <a:endParaRPr lang="en-US"/>
        </a:p>
      </dgm:t>
    </dgm:pt>
    <dgm:pt modelId="{4EA0E681-E7B5-4C6D-A5EC-2735083E3AFC}" type="sibTrans" cxnId="{0E9251D8-6E5E-46F5-BD49-06DC5A1BEEA1}">
      <dgm:prSet/>
      <dgm:spPr/>
      <dgm:t>
        <a:bodyPr/>
        <a:lstStyle/>
        <a:p>
          <a:endParaRPr lang="en-US"/>
        </a:p>
      </dgm:t>
    </dgm:pt>
    <dgm:pt modelId="{DE66A6CA-1727-409F-B78B-DF20F1F2077B}">
      <dgm:prSet phldrT="[Text]" custT="1"/>
      <dgm:spPr>
        <a:solidFill>
          <a:srgbClr val="00B5CA"/>
        </a:solidFill>
      </dgm:spPr>
      <dgm:t>
        <a:bodyPr/>
        <a:lstStyle/>
        <a:p>
          <a:pPr algn="ctr">
            <a:spcAft>
              <a:spcPts val="0"/>
            </a:spcAft>
          </a:pPr>
          <a:r>
            <a:rPr lang="en-US" sz="1600" kern="1200" dirty="0">
              <a:solidFill>
                <a:schemeClr val="tx1"/>
              </a:solidFill>
              <a:latin typeface="Calibri" panose="020F0502020204030204"/>
              <a:ea typeface="+mn-ea"/>
              <a:cs typeface="+mn-cs"/>
            </a:rPr>
            <a:t>LEVEL 3 </a:t>
          </a:r>
        </a:p>
        <a:p>
          <a:pPr algn="ctr">
            <a:spcAft>
              <a:spcPts val="0"/>
            </a:spcAft>
          </a:pPr>
          <a:r>
            <a:rPr lang="en-US" sz="1600" kern="1200" dirty="0">
              <a:solidFill>
                <a:schemeClr val="tx1"/>
              </a:solidFill>
              <a:latin typeface="Calibri" panose="020F0502020204030204"/>
              <a:ea typeface="+mn-ea"/>
              <a:cs typeface="+mn-cs"/>
            </a:rPr>
            <a:t>(PEIMS/Core: Existing TEAL Roles)</a:t>
          </a:r>
        </a:p>
        <a:p>
          <a:pPr algn="ctr">
            <a:spcAft>
              <a:spcPts val="0"/>
            </a:spcAft>
          </a:pPr>
          <a:endParaRPr lang="en-US" sz="1000" kern="1200" dirty="0">
            <a:solidFill>
              <a:schemeClr val="tx1"/>
            </a:solidFill>
            <a:latin typeface="Calibri" panose="020F0502020204030204"/>
            <a:ea typeface="+mn-ea"/>
            <a:cs typeface="+mn-cs"/>
          </a:endParaRPr>
        </a:p>
        <a:p>
          <a:pPr algn="l">
            <a:spcAft>
              <a:spcPts val="1200"/>
            </a:spcAft>
          </a:pPr>
          <a:r>
            <a:rPr lang="en-US" sz="1300" kern="1200" dirty="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gm:t>
    </dgm:pt>
    <dgm:pt modelId="{53764883-DDB8-48A2-B7CD-684A5DB6CFFB}" type="parTrans" cxnId="{B5D7C5C6-AA26-4E14-B072-86BA1AFC3B0F}">
      <dgm:prSet/>
      <dgm:spPr/>
      <dgm:t>
        <a:bodyPr/>
        <a:lstStyle/>
        <a:p>
          <a:endParaRPr lang="en-US"/>
        </a:p>
      </dgm:t>
    </dgm:pt>
    <dgm:pt modelId="{C33C2066-8E76-46AD-A26D-366EF5CF3B66}" type="sibTrans" cxnId="{B5D7C5C6-AA26-4E14-B072-86BA1AFC3B0F}">
      <dgm:prSet/>
      <dgm:spPr/>
      <dgm:t>
        <a:bodyPr/>
        <a:lstStyle/>
        <a:p>
          <a:endParaRPr lang="en-US"/>
        </a:p>
      </dgm:t>
    </dgm:pt>
    <dgm:pt modelId="{C65F44F4-8E6B-4D98-B9E7-91CD55BA9B18}">
      <dgm:prSet phldrT="[Text]" custT="1"/>
      <dgm:spPr>
        <a:solidFill>
          <a:srgbClr val="73C6A2"/>
        </a:solidFill>
      </dgm:spPr>
      <dgm:t>
        <a:bodyPr/>
        <a:lstStyle/>
        <a:p>
          <a:pPr marL="0" lvl="0" indent="0" algn="ctr" defTabSz="1689100" rtl="0">
            <a:lnSpc>
              <a:spcPct val="90000"/>
            </a:lnSpc>
            <a:spcBef>
              <a:spcPct val="0"/>
            </a:spcBef>
            <a:spcAft>
              <a:spcPts val="0"/>
            </a:spcAft>
            <a:buNone/>
          </a:pPr>
          <a:r>
            <a:rPr lang="en-US" sz="1600" kern="1200" dirty="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dirty="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dirty="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dirty="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dirty="0">
            <a:solidFill>
              <a:schemeClr val="tx1"/>
            </a:solidFill>
          </a:endParaRPr>
        </a:p>
      </dgm:t>
    </dgm:pt>
    <dgm:pt modelId="{B673BC88-B513-4468-8842-6729D92F684C}" type="sibTrans" cxnId="{2DBF732E-09DF-4E3F-B172-9E937F62FF8D}">
      <dgm:prSet/>
      <dgm:spPr/>
      <dgm:t>
        <a:bodyPr/>
        <a:lstStyle/>
        <a:p>
          <a:endParaRPr lang="en-US"/>
        </a:p>
      </dgm:t>
    </dgm:pt>
    <dgm:pt modelId="{44D6598C-2500-42D3-8CFB-21172CF7990B}" type="parTrans" cxnId="{2DBF732E-09DF-4E3F-B172-9E937F62FF8D}">
      <dgm:prSet/>
      <dgm:spPr/>
      <dgm:t>
        <a:bodyPr/>
        <a:lstStyle/>
        <a:p>
          <a:endParaRPr lang="en-US"/>
        </a:p>
      </dgm:t>
    </dgm:pt>
    <dgm:pt modelId="{5FDB7D2B-11A3-4253-888A-BEC58DA55301}" type="pres">
      <dgm:prSet presAssocID="{C2E81CDF-9DB1-48E0-AA1F-8B93586ED3BE}" presName="diagram" presStyleCnt="0">
        <dgm:presLayoutVars>
          <dgm:dir/>
          <dgm:resizeHandles val="exact"/>
        </dgm:presLayoutVars>
      </dgm:prSet>
      <dgm:spPr/>
    </dgm:pt>
    <dgm:pt modelId="{1BA6D669-F8AE-4063-99B4-C60C1ADA3FF4}" type="pres">
      <dgm:prSet presAssocID="{094D0B7B-3354-4228-85A4-CAB6402A175F}" presName="node" presStyleLbl="node1" presStyleIdx="0" presStyleCnt="4" custLinFactNeighborY="-6929">
        <dgm:presLayoutVars>
          <dgm:bulletEnabled val="1"/>
        </dgm:presLayoutVars>
      </dgm:prSet>
      <dgm:spPr/>
    </dgm:pt>
    <dgm:pt modelId="{6F122F09-B743-460E-9C2B-7839FC6EC1E6}" type="pres">
      <dgm:prSet presAssocID="{AA229899-3ED5-45D4-BCCA-7B0481574C54}" presName="sibTrans" presStyleCnt="0"/>
      <dgm:spPr/>
    </dgm:pt>
    <dgm:pt modelId="{EB25C29A-D47F-46FC-AFFD-D352D7DECC37}" type="pres">
      <dgm:prSet presAssocID="{2176DE02-50B4-4D17-B0DD-01AD97991D80}" presName="node" presStyleLbl="node1" presStyleIdx="1" presStyleCnt="4" custLinFactNeighborY="-6929">
        <dgm:presLayoutVars>
          <dgm:bulletEnabled val="1"/>
        </dgm:presLayoutVars>
      </dgm:prSet>
      <dgm:spPr/>
    </dgm:pt>
    <dgm:pt modelId="{16DB6AC7-1541-4428-AAAE-EE1CBDB6D0B5}" type="pres">
      <dgm:prSet presAssocID="{4EA0E681-E7B5-4C6D-A5EC-2735083E3AFC}" presName="sibTrans" presStyleCnt="0"/>
      <dgm:spPr/>
    </dgm:pt>
    <dgm:pt modelId="{C09ACF61-DD36-4F93-A22B-373ADC4C5467}" type="pres">
      <dgm:prSet presAssocID="{C65F44F4-8E6B-4D98-B9E7-91CD55BA9B18}" presName="node" presStyleLbl="node1" presStyleIdx="2" presStyleCnt="4" custLinFactNeighborY="-5863">
        <dgm:presLayoutVars>
          <dgm:bulletEnabled val="1"/>
        </dgm:presLayoutVars>
      </dgm:prSet>
      <dgm:spPr/>
    </dgm:pt>
    <dgm:pt modelId="{88300204-9B16-4860-9984-57D29EB39EA1}" type="pres">
      <dgm:prSet presAssocID="{B673BC88-B513-4468-8842-6729D92F684C}" presName="sibTrans" presStyleCnt="0"/>
      <dgm:spPr/>
    </dgm:pt>
    <dgm:pt modelId="{6AE4E75B-9CC3-41A3-BEB8-297D800EFEDB}" type="pres">
      <dgm:prSet presAssocID="{DE66A6CA-1727-409F-B78B-DF20F1F2077B}" presName="node" presStyleLbl="node1" presStyleIdx="3" presStyleCnt="4" custLinFactNeighborY="-5863">
        <dgm:presLayoutVars>
          <dgm:bulletEnabled val="1"/>
        </dgm:presLayoutVars>
      </dgm:prSet>
      <dgm:spPr/>
    </dgm:pt>
  </dgm:ptLst>
  <dgm:cxnLst>
    <dgm:cxn modelId="{9E381C0F-6A70-451A-9A9E-811292548728}" type="presOf" srcId="{C2E81CDF-9DB1-48E0-AA1F-8B93586ED3BE}" destId="{5FDB7D2B-11A3-4253-888A-BEC58DA55301}" srcOrd="0" destOrd="0" presId="urn:microsoft.com/office/officeart/2005/8/layout/default"/>
    <dgm:cxn modelId="{2DBF732E-09DF-4E3F-B172-9E937F62FF8D}" srcId="{C2E81CDF-9DB1-48E0-AA1F-8B93586ED3BE}" destId="{C65F44F4-8E6B-4D98-B9E7-91CD55BA9B18}" srcOrd="2" destOrd="0" parTransId="{44D6598C-2500-42D3-8CFB-21172CF7990B}" sibTransId="{B673BC88-B513-4468-8842-6729D92F684C}"/>
    <dgm:cxn modelId="{68AC2C5C-6891-4E89-9209-99EF2C0C226E}" type="presOf" srcId="{094D0B7B-3354-4228-85A4-CAB6402A175F}" destId="{1BA6D669-F8AE-4063-99B4-C60C1ADA3FF4}" srcOrd="0" destOrd="0" presId="urn:microsoft.com/office/officeart/2005/8/layout/default"/>
    <dgm:cxn modelId="{475F6D4F-DF1E-4E1B-AAEB-24186C1C495C}" type="presOf" srcId="{DE66A6CA-1727-409F-B78B-DF20F1F2077B}" destId="{6AE4E75B-9CC3-41A3-BEB8-297D800EFEDB}" srcOrd="0" destOrd="0" presId="urn:microsoft.com/office/officeart/2005/8/layout/default"/>
    <dgm:cxn modelId="{4E680C84-6267-43F8-B6B5-8C87FCB73952}" type="presOf" srcId="{C65F44F4-8E6B-4D98-B9E7-91CD55BA9B18}" destId="{C09ACF61-DD36-4F93-A22B-373ADC4C5467}" srcOrd="0" destOrd="0" presId="urn:microsoft.com/office/officeart/2005/8/layout/default"/>
    <dgm:cxn modelId="{B5D7C5C6-AA26-4E14-B072-86BA1AFC3B0F}" srcId="{C2E81CDF-9DB1-48E0-AA1F-8B93586ED3BE}" destId="{DE66A6CA-1727-409F-B78B-DF20F1F2077B}" srcOrd="3" destOrd="0" parTransId="{53764883-DDB8-48A2-B7CD-684A5DB6CFFB}" sibTransId="{C33C2066-8E76-46AD-A26D-366EF5CF3B66}"/>
    <dgm:cxn modelId="{7A93F8D5-A911-4216-9970-D67E1E7A180F}" srcId="{C2E81CDF-9DB1-48E0-AA1F-8B93586ED3BE}" destId="{094D0B7B-3354-4228-85A4-CAB6402A175F}" srcOrd="0" destOrd="0" parTransId="{C9943B71-8049-48A4-ADEC-D53F2FAE7381}" sibTransId="{AA229899-3ED5-45D4-BCCA-7B0481574C54}"/>
    <dgm:cxn modelId="{15E7FED5-E8D5-46FD-8916-28DF47B422E3}" type="presOf" srcId="{2176DE02-50B4-4D17-B0DD-01AD97991D80}" destId="{EB25C29A-D47F-46FC-AFFD-D352D7DECC37}" srcOrd="0" destOrd="0" presId="urn:microsoft.com/office/officeart/2005/8/layout/default"/>
    <dgm:cxn modelId="{0E9251D8-6E5E-46F5-BD49-06DC5A1BEEA1}" srcId="{C2E81CDF-9DB1-48E0-AA1F-8B93586ED3BE}" destId="{2176DE02-50B4-4D17-B0DD-01AD97991D80}" srcOrd="1" destOrd="0" parTransId="{F07DD48B-FA4C-42F8-AE32-BCD5BB46CA09}" sibTransId="{4EA0E681-E7B5-4C6D-A5EC-2735083E3AFC}"/>
    <dgm:cxn modelId="{32A5F773-ABE0-4A52-9FAC-6CA6E74BDD33}" type="presParOf" srcId="{5FDB7D2B-11A3-4253-888A-BEC58DA55301}" destId="{1BA6D669-F8AE-4063-99B4-C60C1ADA3FF4}" srcOrd="0" destOrd="0" presId="urn:microsoft.com/office/officeart/2005/8/layout/default"/>
    <dgm:cxn modelId="{887BDD84-9121-4984-82A6-A1AC62530676}" type="presParOf" srcId="{5FDB7D2B-11A3-4253-888A-BEC58DA55301}" destId="{6F122F09-B743-460E-9C2B-7839FC6EC1E6}" srcOrd="1" destOrd="0" presId="urn:microsoft.com/office/officeart/2005/8/layout/default"/>
    <dgm:cxn modelId="{020904C6-181C-48CA-BA31-6B08BA781F56}" type="presParOf" srcId="{5FDB7D2B-11A3-4253-888A-BEC58DA55301}" destId="{EB25C29A-D47F-46FC-AFFD-D352D7DECC37}" srcOrd="2" destOrd="0" presId="urn:microsoft.com/office/officeart/2005/8/layout/default"/>
    <dgm:cxn modelId="{0BF92280-6F9D-4607-B600-A908F5904C53}" type="presParOf" srcId="{5FDB7D2B-11A3-4253-888A-BEC58DA55301}" destId="{16DB6AC7-1541-4428-AAAE-EE1CBDB6D0B5}" srcOrd="3" destOrd="0" presId="urn:microsoft.com/office/officeart/2005/8/layout/default"/>
    <dgm:cxn modelId="{D78654FF-5FD4-4389-B8E8-F4E662B979C9}" type="presParOf" srcId="{5FDB7D2B-11A3-4253-888A-BEC58DA55301}" destId="{C09ACF61-DD36-4F93-A22B-373ADC4C5467}" srcOrd="4" destOrd="0" presId="urn:microsoft.com/office/officeart/2005/8/layout/default"/>
    <dgm:cxn modelId="{FC0AD703-8A97-4980-ACD4-200EF2B45FD4}" type="presParOf" srcId="{5FDB7D2B-11A3-4253-888A-BEC58DA55301}" destId="{88300204-9B16-4860-9984-57D29EB39EA1}" srcOrd="5" destOrd="0" presId="urn:microsoft.com/office/officeart/2005/8/layout/default"/>
    <dgm:cxn modelId="{470A90B4-8AEF-405D-9837-960DE87CC50E}" type="presParOf" srcId="{5FDB7D2B-11A3-4253-888A-BEC58DA55301}" destId="{6AE4E75B-9CC3-41A3-BEB8-297D800EFED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lstStyle/>
        <a:p>
          <a:pPr>
            <a:lnSpc>
              <a:spcPct val="100000"/>
            </a:lnSpc>
          </a:pPr>
          <a:r>
            <a:rPr lang="en-US" sz="1200" b="0"/>
            <a:t>ECDS data is submitted through </a:t>
          </a:r>
          <a:r>
            <a:rPr lang="en-US" sz="1200" b="1"/>
            <a:t>TSDS</a:t>
          </a:r>
          <a:r>
            <a:rPr lang="en-US" sz="1200" b="0"/>
            <a:t>.</a:t>
          </a:r>
          <a:endParaRPr lang="en-US" sz="1200" b="0">
            <a:solidFill>
              <a:schemeClr val="tx1"/>
            </a:solidFill>
          </a:endParaRP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A8F25083-BC3E-47BA-8EB0-3A718A14EAE5}">
      <dgm:prSet custT="1"/>
      <dgm:spPr/>
      <dgm:t>
        <a:bodyPr/>
        <a:lstStyle/>
        <a:p>
          <a:pPr>
            <a:lnSpc>
              <a:spcPct val="100000"/>
            </a:lnSpc>
          </a:pPr>
          <a:r>
            <a:rPr lang="en-US" sz="1200">
              <a:solidFill>
                <a:prstClr val="black"/>
              </a:solidFill>
              <a:latin typeface="Calibri" panose="020F0502020204030204"/>
              <a:ea typeface="+mn-ea"/>
              <a:cs typeface="+mn-cs"/>
            </a:rPr>
            <a:t>All Public </a:t>
          </a:r>
          <a:r>
            <a:rPr lang="en-US" sz="1200" b="1">
              <a:solidFill>
                <a:schemeClr val="tx1"/>
              </a:solidFill>
              <a:latin typeface="+mn-lt"/>
              <a:ea typeface="+mn-ea"/>
              <a:cs typeface="+mn-cs"/>
            </a:rPr>
            <a:t>pre-K</a:t>
          </a:r>
          <a:r>
            <a:rPr lang="en-US" sz="1200" b="1">
              <a:solidFill>
                <a:prstClr val="black"/>
              </a:solidFill>
              <a:latin typeface="Calibri" panose="020F0502020204030204"/>
              <a:ea typeface="+mn-ea"/>
              <a:cs typeface="+mn-cs"/>
            </a:rPr>
            <a:t> programs </a:t>
          </a:r>
          <a:r>
            <a:rPr lang="en-US" sz="1200">
              <a:solidFill>
                <a:prstClr val="black"/>
              </a:solidFill>
              <a:latin typeface="Calibri" panose="020F0502020204030204"/>
              <a:ea typeface="+mn-ea"/>
              <a:cs typeface="+mn-cs"/>
            </a:rPr>
            <a:t>that administer an assessment from the </a:t>
          </a:r>
          <a:r>
            <a:rPr lang="en-US" sz="1200" b="1">
              <a:solidFill>
                <a:prstClr val="black"/>
              </a:solidFill>
              <a:latin typeface="Calibri" panose="020F0502020204030204"/>
              <a:ea typeface="+mn-ea"/>
              <a:cs typeface="+mn-cs"/>
            </a:rPr>
            <a:t>Commissioner’s List of Approved Prekindergarten Assessment </a:t>
          </a:r>
          <a:r>
            <a:rPr lang="en-US" sz="1200">
              <a:solidFill>
                <a:prstClr val="black"/>
              </a:solidFill>
              <a:latin typeface="Calibri" panose="020F0502020204030204"/>
              <a:ea typeface="+mn-ea"/>
              <a:cs typeface="+mn-cs"/>
            </a:rPr>
            <a:t>Instruments, will submit Beginning of Year </a:t>
          </a:r>
          <a:r>
            <a:rPr lang="en-US" sz="1200" b="1">
              <a:solidFill>
                <a:prstClr val="black"/>
              </a:solidFill>
              <a:latin typeface="Calibri" panose="020F0502020204030204"/>
              <a:ea typeface="+mn-ea"/>
              <a:cs typeface="+mn-cs"/>
            </a:rPr>
            <a:t>(BOY) </a:t>
          </a:r>
          <a:r>
            <a:rPr lang="en-US" sz="1200">
              <a:solidFill>
                <a:prstClr val="black"/>
              </a:solidFill>
              <a:latin typeface="Calibri" panose="020F0502020204030204"/>
              <a:ea typeface="+mn-ea"/>
              <a:cs typeface="+mn-cs"/>
            </a:rPr>
            <a:t>and End of Year </a:t>
          </a:r>
          <a:r>
            <a:rPr lang="en-US" sz="1200" b="1">
              <a:solidFill>
                <a:prstClr val="black"/>
              </a:solidFill>
              <a:latin typeface="Calibri" panose="020F0502020204030204"/>
              <a:ea typeface="+mn-ea"/>
              <a:cs typeface="+mn-cs"/>
            </a:rPr>
            <a:t>(EOY) assessment data </a:t>
          </a:r>
          <a:r>
            <a:rPr lang="en-US" sz="1200">
              <a:solidFill>
                <a:prstClr val="black"/>
              </a:solidFill>
              <a:latin typeface="Calibri" panose="020F0502020204030204"/>
              <a:ea typeface="+mn-ea"/>
              <a:cs typeface="+mn-cs"/>
            </a:rPr>
            <a:t>through the TSDS collection. </a:t>
          </a:r>
          <a:endParaRPr lang="en-US" sz="1200">
            <a:solidFill>
              <a:schemeClr val="tx1"/>
            </a:solidFill>
          </a:endParaRPr>
        </a:p>
      </dgm:t>
    </dgm:pt>
    <dgm:pt modelId="{815B6253-3293-4846-879E-977BDA9BB843}" type="parTrans" cxnId="{63A7AF5C-526B-4482-AB74-CF6D69A1F858}">
      <dgm:prSet/>
      <dgm:spPr/>
      <dgm:t>
        <a:bodyPr/>
        <a:lstStyle/>
        <a:p>
          <a:endParaRPr lang="en-US"/>
        </a:p>
      </dgm:t>
    </dgm:pt>
    <dgm:pt modelId="{CB717676-9F7D-4EF6-8FDB-430B03C637F0}" type="sibTrans" cxnId="{63A7AF5C-526B-4482-AB74-CF6D69A1F858}">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2"/>
      <dgm:spPr/>
    </dgm:pt>
    <dgm:pt modelId="{3D9E6714-B90C-486F-84EA-6FB8F8760170}" type="pres">
      <dgm:prSet presAssocID="{25F4D30D-B72E-464F-8A20-0A530DA80C9B}" presName="iconRect" presStyleLbl="node1" presStyleIdx="0" presStyleCnt="2" custScaleX="161589" custScaleY="161589" custLinFactNeighborX="-31405" custLinFactNeighborY="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2" custScaleX="106508" custScaleY="97155" custLinFactNeighborY="106">
        <dgm:presLayoutVars>
          <dgm:chMax val="0"/>
          <dgm:chPref val="0"/>
        </dgm:presLayoutVars>
      </dgm:prSet>
      <dgm:spPr/>
    </dgm:pt>
    <dgm:pt modelId="{F9342A9D-F449-4B47-A855-2D1F7182749F}" type="pres">
      <dgm:prSet presAssocID="{C2406D30-8123-4F5E-B403-B1B3FCB34B71}"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1" presStyleCnt="2"/>
      <dgm:spPr/>
    </dgm:pt>
    <dgm:pt modelId="{AF82FCC2-9709-4FF9-B7EE-DCC0E54A822B}" type="pres">
      <dgm:prSet presAssocID="{A8F25083-BC3E-47BA-8EB0-3A718A14EAE5}" presName="iconRect" presStyleLbl="node1" presStyleIdx="1" presStyleCnt="2" custScaleX="108706" custScaleY="127477" custLinFactNeighborX="-6675" custLinFactNeighborY="-10013"/>
      <dgm:spPr>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1" presStyleCnt="2" custScaleX="123413" custLinFactNeighborX="307" custLinFactNeighborY="5154">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1" destOrd="0" parTransId="{815B6253-3293-4846-879E-977BDA9BB843}" sibTransId="{CB717676-9F7D-4EF6-8FDB-430B03C637F0}"/>
    <dgm:cxn modelId="{EFCACF75-7964-4D3C-89FE-C0E6B31084C6}" type="presOf" srcId="{A8F25083-BC3E-47BA-8EB0-3A718A14EAE5}" destId="{8BAA57D8-9CE0-4C36-89AA-832F4B221456}"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0627CDE0-7475-4520-AAD3-D6CCF081850F}" type="presParOf" srcId="{40785628-3722-4E66-99DD-32BDCAA824B0}" destId="{188DD861-CFB0-4329-B001-A50993EE81D0}" srcOrd="2"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A44F6-6A0A-470B-8371-8293A22D82B4}">
      <dsp:nvSpPr>
        <dsp:cNvPr id="0" name=""/>
        <dsp:cNvSpPr/>
      </dsp:nvSpPr>
      <dsp:spPr>
        <a:xfrm>
          <a:off x="0" y="4789"/>
          <a:ext cx="7223078" cy="15102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D7896-27FC-4611-BC67-F823D25D8830}">
      <dsp:nvSpPr>
        <dsp:cNvPr id="0" name=""/>
        <dsp:cNvSpPr/>
      </dsp:nvSpPr>
      <dsp:spPr>
        <a:xfrm>
          <a:off x="456847" y="344593"/>
          <a:ext cx="831443" cy="8306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20A7A6-3D80-4670-973E-22AE62008DEA}">
      <dsp:nvSpPr>
        <dsp:cNvPr id="0" name=""/>
        <dsp:cNvSpPr/>
      </dsp:nvSpPr>
      <dsp:spPr>
        <a:xfrm>
          <a:off x="1745138" y="4789"/>
          <a:ext cx="5409566" cy="151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90" tIns="159990" rIns="159990" bIns="159990" numCol="1" spcCol="1270" anchor="ctr" anchorCtr="0">
          <a:noAutofit/>
        </a:bodyPr>
        <a:lstStyle/>
        <a:p>
          <a:pPr marL="0" lvl="0" indent="0" algn="l" defTabSz="844550">
            <a:lnSpc>
              <a:spcPct val="90000"/>
            </a:lnSpc>
            <a:spcBef>
              <a:spcPct val="0"/>
            </a:spcBef>
            <a:spcAft>
              <a:spcPct val="35000"/>
            </a:spcAft>
            <a:buNone/>
          </a:pPr>
          <a:r>
            <a:rPr lang="en-US" sz="1900" kern="1200" dirty="0"/>
            <a:t>The Early Childhood Data System (ECDS) is a state-wide reporting feature of the Texas Student Data System (TSDS). The system includes the collection of both </a:t>
          </a:r>
          <a:r>
            <a:rPr lang="en-US" sz="1900" b="1" kern="1200" dirty="0"/>
            <a:t>KG and Pre-K student data</a:t>
          </a:r>
          <a:r>
            <a:rPr lang="en-US" sz="1900" kern="1200" dirty="0"/>
            <a:t>.</a:t>
          </a:r>
        </a:p>
      </dsp:txBody>
      <dsp:txXfrm>
        <a:off x="1745138" y="4789"/>
        <a:ext cx="5409566" cy="1511715"/>
      </dsp:txXfrm>
    </dsp:sp>
    <dsp:sp modelId="{A8E74C33-5904-4A15-AD6E-355ED12216F1}">
      <dsp:nvSpPr>
        <dsp:cNvPr id="0" name=""/>
        <dsp:cNvSpPr/>
      </dsp:nvSpPr>
      <dsp:spPr>
        <a:xfrm>
          <a:off x="0" y="1882981"/>
          <a:ext cx="7223078" cy="15102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E510D-8B82-4766-9955-044F504EA352}">
      <dsp:nvSpPr>
        <dsp:cNvPr id="0" name=""/>
        <dsp:cNvSpPr/>
      </dsp:nvSpPr>
      <dsp:spPr>
        <a:xfrm>
          <a:off x="456847" y="2222785"/>
          <a:ext cx="831443" cy="8306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C78BA4-4551-414F-8A4C-FCEA378E1F52}">
      <dsp:nvSpPr>
        <dsp:cNvPr id="0" name=""/>
        <dsp:cNvSpPr/>
      </dsp:nvSpPr>
      <dsp:spPr>
        <a:xfrm>
          <a:off x="1745138" y="1882981"/>
          <a:ext cx="5409566" cy="151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90" tIns="159990" rIns="159990" bIns="159990" numCol="1" spcCol="1270" anchor="ctr" anchorCtr="0">
          <a:noAutofit/>
        </a:bodyPr>
        <a:lstStyle/>
        <a:p>
          <a:pPr marL="0" lvl="0" indent="0" algn="l" defTabSz="844550">
            <a:lnSpc>
              <a:spcPct val="90000"/>
            </a:lnSpc>
            <a:spcBef>
              <a:spcPct val="0"/>
            </a:spcBef>
            <a:spcAft>
              <a:spcPct val="35000"/>
            </a:spcAft>
            <a:buNone/>
          </a:pPr>
          <a:r>
            <a:rPr lang="en-US" sz="1900" kern="1200" dirty="0"/>
            <a:t>ECDS allows schools and parents to gauge how well </a:t>
          </a:r>
          <a:r>
            <a:rPr lang="en-US" sz="1900" b="1" kern="1200" dirty="0"/>
            <a:t>KG and Pre-K programs are preparing students for school</a:t>
          </a:r>
          <a:r>
            <a:rPr lang="en-US" sz="1900" kern="1200" dirty="0"/>
            <a:t>, and especially for reading.  </a:t>
          </a:r>
        </a:p>
      </dsp:txBody>
      <dsp:txXfrm>
        <a:off x="1745138" y="1882981"/>
        <a:ext cx="5409566" cy="1511715"/>
      </dsp:txXfrm>
    </dsp:sp>
    <dsp:sp modelId="{301EF10F-7F55-431C-8B48-F162B02549F1}">
      <dsp:nvSpPr>
        <dsp:cNvPr id="0" name=""/>
        <dsp:cNvSpPr/>
      </dsp:nvSpPr>
      <dsp:spPr>
        <a:xfrm>
          <a:off x="0" y="3761173"/>
          <a:ext cx="7223078" cy="15102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4AA59-5438-4AC8-BAFD-983047D54153}">
      <dsp:nvSpPr>
        <dsp:cNvPr id="0" name=""/>
        <dsp:cNvSpPr/>
      </dsp:nvSpPr>
      <dsp:spPr>
        <a:xfrm>
          <a:off x="457293" y="4100976"/>
          <a:ext cx="831443" cy="8306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E09DB4-C2C7-4C5F-9313-A18C24A83E65}">
      <dsp:nvSpPr>
        <dsp:cNvPr id="0" name=""/>
        <dsp:cNvSpPr/>
      </dsp:nvSpPr>
      <dsp:spPr>
        <a:xfrm>
          <a:off x="1746031" y="3761173"/>
          <a:ext cx="5409566" cy="151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90" tIns="159990" rIns="159990" bIns="159990" numCol="1" spcCol="1270" anchor="ctr" anchorCtr="0">
          <a:noAutofit/>
        </a:bodyPr>
        <a:lstStyle/>
        <a:p>
          <a:pPr marL="0" lvl="0" indent="0" algn="l" defTabSz="800100">
            <a:lnSpc>
              <a:spcPct val="90000"/>
            </a:lnSpc>
            <a:spcBef>
              <a:spcPct val="0"/>
            </a:spcBef>
            <a:spcAft>
              <a:spcPct val="35000"/>
            </a:spcAft>
            <a:buNone/>
          </a:pPr>
          <a:r>
            <a:rPr lang="en-US" sz="1800" kern="1200"/>
            <a:t>The system also empowers regional </a:t>
          </a:r>
          <a:r>
            <a:rPr lang="en-US" sz="1800" b="1" kern="1200"/>
            <a:t>Education Service Centers (ESC)</a:t>
          </a:r>
          <a:r>
            <a:rPr lang="en-US" sz="1800" kern="1200"/>
            <a:t> to compare results within their region </a:t>
          </a:r>
          <a:r>
            <a:rPr lang="en-US" sz="1800" b="1" kern="1200"/>
            <a:t>to</a:t>
          </a:r>
          <a:r>
            <a:rPr lang="en-US" sz="1800" kern="1200"/>
            <a:t> </a:t>
          </a:r>
          <a:r>
            <a:rPr lang="en-US" sz="1800" b="1" kern="1200"/>
            <a:t>determine which programs are best serving students</a:t>
          </a:r>
          <a:r>
            <a:rPr lang="en-US" sz="1800" kern="1200"/>
            <a:t>, and to encourage the sharing of successful strategies among districts.</a:t>
          </a:r>
        </a:p>
      </dsp:txBody>
      <dsp:txXfrm>
        <a:off x="1746031" y="3761173"/>
        <a:ext cx="5409566" cy="1511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75738-5FAD-4892-8D13-03D2A52C7CD5}">
      <dsp:nvSpPr>
        <dsp:cNvPr id="0" name=""/>
        <dsp:cNvSpPr/>
      </dsp:nvSpPr>
      <dsp:spPr>
        <a:xfrm>
          <a:off x="0" y="0"/>
          <a:ext cx="7091824" cy="1705567"/>
        </a:xfrm>
        <a:prstGeom prst="roundRect">
          <a:avLst/>
        </a:prstGeom>
        <a:solidFill>
          <a:srgbClr val="F16038">
            <a:tint val="4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black"/>
              </a:solidFill>
              <a:latin typeface="Calibri" panose="020F0502020204030204"/>
              <a:ea typeface="+mn-ea"/>
              <a:cs typeface="+mn-cs"/>
            </a:rPr>
            <a:t>All Public pre-K </a:t>
          </a:r>
          <a:r>
            <a:rPr lang="en-US" sz="2000" kern="1200" dirty="0">
              <a:solidFill>
                <a:schemeClr val="tx1"/>
              </a:solidFill>
              <a:latin typeface="Calibri" panose="020F0502020204030204"/>
              <a:ea typeface="+mn-ea"/>
              <a:cs typeface="+mn-cs"/>
            </a:rPr>
            <a:t>programs will be </a:t>
          </a:r>
          <a:r>
            <a:rPr lang="en-US" sz="2000" kern="1200" dirty="0">
              <a:solidFill>
                <a:prstClr val="black"/>
              </a:solidFill>
              <a:latin typeface="Calibri" panose="020F0502020204030204"/>
              <a:ea typeface="+mn-ea"/>
              <a:cs typeface="+mn-cs"/>
            </a:rPr>
            <a:t>required to </a:t>
          </a:r>
          <a:r>
            <a:rPr lang="en-US" sz="2000" b="1" kern="1200" dirty="0">
              <a:solidFill>
                <a:prstClr val="black"/>
              </a:solidFill>
              <a:latin typeface="Calibri" panose="020F0502020204030204"/>
              <a:ea typeface="+mn-ea"/>
              <a:cs typeface="+mn-cs"/>
            </a:rPr>
            <a:t>submit demographic, classroom link information, special program information, and funding source information </a:t>
          </a:r>
          <a:r>
            <a:rPr lang="en-US" sz="2000" kern="1200" dirty="0">
              <a:solidFill>
                <a:prstClr val="black"/>
              </a:solidFill>
              <a:latin typeface="Calibri" panose="020F0502020204030204"/>
              <a:ea typeface="+mn-ea"/>
              <a:cs typeface="+mn-cs"/>
            </a:rPr>
            <a:t>in the TSDS collection.</a:t>
          </a:r>
        </a:p>
      </dsp:txBody>
      <dsp:txXfrm>
        <a:off x="83259" y="83259"/>
        <a:ext cx="6925306" cy="1539049"/>
      </dsp:txXfrm>
    </dsp:sp>
    <dsp:sp modelId="{FF996CE4-1A54-4C3E-B72B-C79327A8B28C}">
      <dsp:nvSpPr>
        <dsp:cNvPr id="0" name=""/>
        <dsp:cNvSpPr/>
      </dsp:nvSpPr>
      <dsp:spPr>
        <a:xfrm>
          <a:off x="0" y="1742213"/>
          <a:ext cx="7091824" cy="1705567"/>
        </a:xfrm>
        <a:prstGeom prst="roundRect">
          <a:avLst/>
        </a:prstGeom>
        <a:solidFill>
          <a:srgbClr val="F16038">
            <a:tint val="4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black"/>
              </a:solidFill>
              <a:latin typeface="Calibri" panose="020F0502020204030204"/>
              <a:ea typeface="+mn-ea"/>
              <a:cs typeface="+mn-cs"/>
            </a:rPr>
            <a:t>All Public pre-K programs for 4-year-olds </a:t>
          </a:r>
          <a:r>
            <a:rPr lang="en-US" sz="2000" kern="1200" dirty="0">
              <a:solidFill>
                <a:schemeClr val="tx1"/>
              </a:solidFill>
              <a:latin typeface="Calibri" panose="020F0502020204030204"/>
              <a:ea typeface="+mn-ea"/>
              <a:cs typeface="+mn-cs"/>
            </a:rPr>
            <a:t>must administer </a:t>
          </a:r>
          <a:r>
            <a:rPr lang="en-US" sz="2000" kern="1200" dirty="0">
              <a:solidFill>
                <a:prstClr val="black"/>
              </a:solidFill>
              <a:latin typeface="Calibri" panose="020F0502020204030204"/>
              <a:ea typeface="+mn-ea"/>
              <a:cs typeface="+mn-cs"/>
            </a:rPr>
            <a:t>an assessment from the Commissioner’s List of Approved Prekindergarten Assessment Instruments and will submit </a:t>
          </a:r>
          <a:r>
            <a:rPr lang="en-US" sz="2000" b="1" kern="1200" dirty="0">
              <a:solidFill>
                <a:prstClr val="black"/>
              </a:solidFill>
              <a:latin typeface="Calibri" panose="020F0502020204030204"/>
              <a:ea typeface="+mn-ea"/>
              <a:cs typeface="+mn-cs"/>
            </a:rPr>
            <a:t>Beginning of Year (BOY) and End of Year (EOY) assessment data</a:t>
          </a:r>
          <a:r>
            <a:rPr lang="en-US" sz="2000" kern="1200" dirty="0">
              <a:solidFill>
                <a:prstClr val="black"/>
              </a:solidFill>
              <a:latin typeface="Calibri" panose="020F0502020204030204"/>
              <a:ea typeface="+mn-ea"/>
              <a:cs typeface="+mn-cs"/>
            </a:rPr>
            <a:t> through the TSDS collection. </a:t>
          </a:r>
          <a:r>
            <a:rPr lang="en-US" sz="2000" kern="1200" dirty="0">
              <a:solidFill>
                <a:srgbClr val="0070C0"/>
              </a:solidFill>
              <a:latin typeface="Calibri" panose="020F0502020204030204"/>
              <a:ea typeface="+mn-ea"/>
              <a:cs typeface="+mn-cs"/>
              <a:hlinkClick xmlns:r="http://schemas.openxmlformats.org/officeDocument/2006/relationships" r:id="rId1"/>
            </a:rPr>
            <a:t>ECDS Assessment Specifications </a:t>
          </a:r>
          <a:endParaRPr lang="en-US" sz="2000" kern="1200" dirty="0">
            <a:solidFill>
              <a:prstClr val="black"/>
            </a:solidFill>
            <a:latin typeface="Calibri" panose="020F0502020204030204"/>
            <a:ea typeface="+mn-ea"/>
            <a:cs typeface="+mn-cs"/>
          </a:endParaRPr>
        </a:p>
      </dsp:txBody>
      <dsp:txXfrm>
        <a:off x="83259" y="1825472"/>
        <a:ext cx="6925306" cy="1539049"/>
      </dsp:txXfrm>
    </dsp:sp>
    <dsp:sp modelId="{22A71C9A-5D40-48D5-B5C8-A74EF2B07D9F}">
      <dsp:nvSpPr>
        <dsp:cNvPr id="0" name=""/>
        <dsp:cNvSpPr/>
      </dsp:nvSpPr>
      <dsp:spPr>
        <a:xfrm>
          <a:off x="0" y="3522149"/>
          <a:ext cx="7091824" cy="1705567"/>
        </a:xfrm>
        <a:prstGeom prst="roundRect">
          <a:avLst/>
        </a:prstGeom>
        <a:solidFill>
          <a:srgbClr val="F16038">
            <a:tint val="4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black"/>
              </a:solidFill>
              <a:latin typeface="Calibri" panose="020F0502020204030204"/>
              <a:ea typeface="+mn-ea"/>
              <a:cs typeface="+mn-cs"/>
            </a:rPr>
            <a:t>E1440 Homeroom Indicator </a:t>
          </a:r>
          <a:r>
            <a:rPr lang="en-US" sz="2000" b="0" kern="1200" dirty="0">
              <a:solidFill>
                <a:prstClr val="black"/>
              </a:solidFill>
              <a:latin typeface="Calibri" panose="020F0502020204030204"/>
              <a:ea typeface="+mn-ea"/>
              <a:cs typeface="+mn-cs"/>
            </a:rPr>
            <a:t>designates the pre-K course/section that is connected to the Student and Teacher where the Commissioner approved assessment was administered.</a:t>
          </a:r>
          <a:endParaRPr lang="en-US" sz="2000" kern="1200" dirty="0">
            <a:solidFill>
              <a:schemeClr val="tx1"/>
            </a:solidFill>
            <a:latin typeface="Calibri" panose="020F0502020204030204"/>
            <a:ea typeface="+mn-ea"/>
            <a:cs typeface="+mn-cs"/>
          </a:endParaRPr>
        </a:p>
      </dsp:txBody>
      <dsp:txXfrm>
        <a:off x="83259" y="3605408"/>
        <a:ext cx="6925306" cy="1539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D669-F8AE-4063-99B4-C60C1ADA3FF4}">
      <dsp:nvSpPr>
        <dsp:cNvPr id="0" name=""/>
        <dsp:cNvSpPr/>
      </dsp:nvSpPr>
      <dsp:spPr>
        <a:xfrm>
          <a:off x="853" y="384943"/>
          <a:ext cx="3329417" cy="1997650"/>
        </a:xfrm>
        <a:prstGeom prst="rect">
          <a:avLst/>
        </a:prstGeom>
        <a:solidFill>
          <a:srgbClr val="E89A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tx1"/>
              </a:solidFill>
            </a:rPr>
            <a:t>LEVEL 1 </a:t>
          </a:r>
        </a:p>
        <a:p>
          <a:pPr marL="0" lvl="0" indent="0" algn="ctr" defTabSz="711200">
            <a:lnSpc>
              <a:spcPct val="100000"/>
            </a:lnSpc>
            <a:spcBef>
              <a:spcPct val="0"/>
            </a:spcBef>
            <a:spcAft>
              <a:spcPts val="0"/>
            </a:spcAft>
            <a:buNone/>
          </a:pPr>
          <a:r>
            <a:rPr lang="en-US" sz="1400" kern="1200">
              <a:solidFill>
                <a:schemeClr val="tx1"/>
              </a:solidFill>
            </a:rPr>
            <a:t>(Vendor Source System)</a:t>
          </a:r>
        </a:p>
        <a:p>
          <a:pPr marL="0" lvl="0" indent="0" algn="ctr" defTabSz="711200">
            <a:lnSpc>
              <a:spcPct val="100000"/>
            </a:lnSpc>
            <a:spcBef>
              <a:spcPct val="0"/>
            </a:spcBef>
            <a:spcAft>
              <a:spcPts val="0"/>
            </a:spcAft>
            <a:buNone/>
          </a:pPr>
          <a:endParaRPr lang="en-US" sz="1400" kern="1200">
            <a:solidFill>
              <a:schemeClr val="tx1"/>
            </a:solidFill>
          </a:endParaRPr>
        </a:p>
        <a:p>
          <a:pPr marL="0" lvl="0" indent="0" algn="l" defTabSz="711200" rtl="0">
            <a:lnSpc>
              <a:spcPct val="90000"/>
            </a:lnSpc>
            <a:spcBef>
              <a:spcPct val="0"/>
            </a:spcBef>
            <a:spcAft>
              <a:spcPct val="35000"/>
            </a:spcAft>
            <a:buNone/>
          </a:pPr>
          <a:r>
            <a:rPr lang="en-US" sz="1300" kern="12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sp:txBody>
      <dsp:txXfrm>
        <a:off x="853" y="384943"/>
        <a:ext cx="3329417" cy="1997650"/>
      </dsp:txXfrm>
    </dsp:sp>
    <dsp:sp modelId="{EB25C29A-D47F-46FC-AFFD-D352D7DECC37}">
      <dsp:nvSpPr>
        <dsp:cNvPr id="0" name=""/>
        <dsp:cNvSpPr/>
      </dsp:nvSpPr>
      <dsp:spPr>
        <a:xfrm>
          <a:off x="3663212" y="384943"/>
          <a:ext cx="3329417" cy="1997650"/>
        </a:xfrm>
        <a:prstGeom prst="rect">
          <a:avLst/>
        </a:prstGeom>
        <a:solidFill>
          <a:srgbClr val="0082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LEVEL 1.5</a:t>
          </a:r>
          <a:endParaRPr lang="en-US" sz="1600" kern="1200" dirty="0">
            <a:solidFill>
              <a:schemeClr val="tx1"/>
            </a:solidFill>
          </a:endParaRPr>
        </a:p>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(DMC: DMC Data Monitor)</a:t>
          </a:r>
        </a:p>
        <a:p>
          <a:pPr marL="0" lvl="0" indent="0" algn="ctr" defTabSz="711200">
            <a:lnSpc>
              <a:spcPct val="90000"/>
            </a:lnSpc>
            <a:spcBef>
              <a:spcPct val="0"/>
            </a:spcBef>
            <a:spcAft>
              <a:spcPts val="0"/>
            </a:spcAft>
            <a:buNone/>
          </a:pPr>
          <a:endParaRPr lang="en-US" sz="1100" kern="1200" dirty="0">
            <a:solidFill>
              <a:schemeClr val="tx1"/>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kern="1200" dirty="0">
              <a:solidFill>
                <a:schemeClr val="tx1"/>
              </a:solidFill>
            </a:rPr>
            <a:t>Includes filters that prevent invalid or non-TSDS data from being loaded into TSDS. These filters include Unique ID checks, descriptor value checks, Do Not Report flag checks, and Course ID checks. </a:t>
          </a:r>
        </a:p>
      </dsp:txBody>
      <dsp:txXfrm>
        <a:off x="3663212" y="384943"/>
        <a:ext cx="3329417" cy="1997650"/>
      </dsp:txXfrm>
    </dsp:sp>
    <dsp:sp modelId="{C09ACF61-DD36-4F93-A22B-373ADC4C5467}">
      <dsp:nvSpPr>
        <dsp:cNvPr id="0" name=""/>
        <dsp:cNvSpPr/>
      </dsp:nvSpPr>
      <dsp:spPr>
        <a:xfrm>
          <a:off x="853" y="2736830"/>
          <a:ext cx="3329417" cy="1997650"/>
        </a:xfrm>
        <a:prstGeom prst="rect">
          <a:avLst/>
        </a:prstGeom>
        <a:solidFill>
          <a:srgbClr val="73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689100" rtl="0">
            <a:lnSpc>
              <a:spcPct val="90000"/>
            </a:lnSpc>
            <a:spcBef>
              <a:spcPct val="0"/>
            </a:spcBef>
            <a:spcAft>
              <a:spcPts val="0"/>
            </a:spcAft>
            <a:buNone/>
          </a:pPr>
          <a:r>
            <a:rPr lang="en-US" sz="1600" kern="1200" dirty="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dirty="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dirty="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dirty="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dirty="0">
            <a:solidFill>
              <a:schemeClr val="tx1"/>
            </a:solidFill>
          </a:endParaRPr>
        </a:p>
      </dsp:txBody>
      <dsp:txXfrm>
        <a:off x="853" y="2736830"/>
        <a:ext cx="3329417" cy="1997650"/>
      </dsp:txXfrm>
    </dsp:sp>
    <dsp:sp modelId="{6AE4E75B-9CC3-41A3-BEB8-297D800EFEDB}">
      <dsp:nvSpPr>
        <dsp:cNvPr id="0" name=""/>
        <dsp:cNvSpPr/>
      </dsp:nvSpPr>
      <dsp:spPr>
        <a:xfrm>
          <a:off x="3663212" y="2736830"/>
          <a:ext cx="3329417" cy="1997650"/>
        </a:xfrm>
        <a:prstGeom prst="rect">
          <a:avLst/>
        </a:prstGeom>
        <a:solidFill>
          <a:srgbClr val="00B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LEVEL 3 </a:t>
          </a:r>
        </a:p>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(PEIMS/Core: Existing TEAL Roles)</a:t>
          </a:r>
        </a:p>
        <a:p>
          <a:pPr marL="0" lvl="0" indent="0" algn="ctr" defTabSz="711200">
            <a:lnSpc>
              <a:spcPct val="90000"/>
            </a:lnSpc>
            <a:spcBef>
              <a:spcPct val="0"/>
            </a:spcBef>
            <a:spcAft>
              <a:spcPts val="0"/>
            </a:spcAft>
            <a:buNone/>
          </a:pPr>
          <a:endParaRPr lang="en-US" sz="1000" kern="1200" dirty="0">
            <a:solidFill>
              <a:schemeClr val="tx1"/>
            </a:solidFill>
            <a:latin typeface="Calibri" panose="020F0502020204030204"/>
            <a:ea typeface="+mn-ea"/>
            <a:cs typeface="+mn-cs"/>
          </a:endParaRPr>
        </a:p>
        <a:p>
          <a:pPr marL="0" lvl="0" indent="0" algn="l" defTabSz="711200">
            <a:lnSpc>
              <a:spcPct val="90000"/>
            </a:lnSpc>
            <a:spcBef>
              <a:spcPct val="0"/>
            </a:spcBef>
            <a:spcAft>
              <a:spcPts val="1200"/>
            </a:spcAft>
            <a:buNone/>
          </a:pPr>
          <a:r>
            <a:rPr lang="en-US" sz="1300" kern="1200" dirty="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sp:txBody>
      <dsp:txXfrm>
        <a:off x="3663212" y="2736830"/>
        <a:ext cx="3329417" cy="1997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30199" y="868768"/>
          <a:ext cx="4297321" cy="17362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0" y="965368"/>
          <a:ext cx="1545227" cy="154311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908042" y="893115"/>
          <a:ext cx="2241585" cy="15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582" tIns="168582" rIns="168582" bIns="168582" numCol="1" spcCol="1270" anchor="ctr" anchorCtr="0">
          <a:noAutofit/>
        </a:bodyPr>
        <a:lstStyle/>
        <a:p>
          <a:pPr marL="0" lvl="0" indent="0" algn="l" defTabSz="533400">
            <a:lnSpc>
              <a:spcPct val="100000"/>
            </a:lnSpc>
            <a:spcBef>
              <a:spcPct val="0"/>
            </a:spcBef>
            <a:spcAft>
              <a:spcPct val="35000"/>
            </a:spcAft>
            <a:buNone/>
          </a:pPr>
          <a:r>
            <a:rPr lang="en-US" sz="1200" b="0" kern="1200"/>
            <a:t>ECDS data is submitted through </a:t>
          </a:r>
          <a:r>
            <a:rPr lang="en-US" sz="1200" b="1" kern="1200"/>
            <a:t>TSDS</a:t>
          </a:r>
          <a:r>
            <a:rPr lang="en-US" sz="1200" b="0" kern="1200"/>
            <a:t>.</a:t>
          </a:r>
          <a:endParaRPr lang="en-US" sz="1200" b="0" kern="1200">
            <a:solidFill>
              <a:schemeClr val="tx1"/>
            </a:solidFill>
          </a:endParaRPr>
        </a:p>
      </dsp:txBody>
      <dsp:txXfrm>
        <a:off x="1908042" y="893115"/>
        <a:ext cx="2241585" cy="1547583"/>
      </dsp:txXfrm>
    </dsp:sp>
    <dsp:sp modelId="{32EC2B26-DC2E-4184-8BE4-1344C879720C}">
      <dsp:nvSpPr>
        <dsp:cNvPr id="0" name=""/>
        <dsp:cNvSpPr/>
      </dsp:nvSpPr>
      <dsp:spPr>
        <a:xfrm>
          <a:off x="-30199" y="3025720"/>
          <a:ext cx="4297321" cy="17362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389570" y="3189568"/>
          <a:ext cx="1039523" cy="1217354"/>
        </a:xfrm>
        <a:prstGeom prst="rect">
          <a:avLst/>
        </a:prstGeom>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1730149" y="3110222"/>
          <a:ext cx="2597371" cy="1639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19" tIns="173519" rIns="173519" bIns="173519" numCol="1" spcCol="1270" anchor="ctr" anchorCtr="0">
          <a:noAutofit/>
        </a:bodyPr>
        <a:lstStyle/>
        <a:p>
          <a:pPr marL="0" lvl="0" indent="0" algn="l" defTabSz="533400">
            <a:lnSpc>
              <a:spcPct val="100000"/>
            </a:lnSpc>
            <a:spcBef>
              <a:spcPct val="0"/>
            </a:spcBef>
            <a:spcAft>
              <a:spcPct val="35000"/>
            </a:spcAft>
            <a:buNone/>
          </a:pPr>
          <a:r>
            <a:rPr lang="en-US" sz="1200" kern="1200">
              <a:solidFill>
                <a:prstClr val="black"/>
              </a:solidFill>
              <a:latin typeface="Calibri" panose="020F0502020204030204"/>
              <a:ea typeface="+mn-ea"/>
              <a:cs typeface="+mn-cs"/>
            </a:rPr>
            <a:t>All Public </a:t>
          </a:r>
          <a:r>
            <a:rPr lang="en-US" sz="1200" b="1" kern="1200">
              <a:solidFill>
                <a:schemeClr val="tx1"/>
              </a:solidFill>
              <a:latin typeface="+mn-lt"/>
              <a:ea typeface="+mn-ea"/>
              <a:cs typeface="+mn-cs"/>
            </a:rPr>
            <a:t>pre-K</a:t>
          </a:r>
          <a:r>
            <a:rPr lang="en-US" sz="1200" b="1" kern="1200">
              <a:solidFill>
                <a:prstClr val="black"/>
              </a:solidFill>
              <a:latin typeface="Calibri" panose="020F0502020204030204"/>
              <a:ea typeface="+mn-ea"/>
              <a:cs typeface="+mn-cs"/>
            </a:rPr>
            <a:t> programs </a:t>
          </a:r>
          <a:r>
            <a:rPr lang="en-US" sz="1200" kern="1200">
              <a:solidFill>
                <a:prstClr val="black"/>
              </a:solidFill>
              <a:latin typeface="Calibri" panose="020F0502020204030204"/>
              <a:ea typeface="+mn-ea"/>
              <a:cs typeface="+mn-cs"/>
            </a:rPr>
            <a:t>that administer an assessment from the </a:t>
          </a:r>
          <a:r>
            <a:rPr lang="en-US" sz="1200" b="1" kern="1200">
              <a:solidFill>
                <a:prstClr val="black"/>
              </a:solidFill>
              <a:latin typeface="Calibri" panose="020F0502020204030204"/>
              <a:ea typeface="+mn-ea"/>
              <a:cs typeface="+mn-cs"/>
            </a:rPr>
            <a:t>Commissioner’s List of Approved Prekindergarten Assessment </a:t>
          </a:r>
          <a:r>
            <a:rPr lang="en-US" sz="1200" kern="1200">
              <a:solidFill>
                <a:prstClr val="black"/>
              </a:solidFill>
              <a:latin typeface="Calibri" panose="020F0502020204030204"/>
              <a:ea typeface="+mn-ea"/>
              <a:cs typeface="+mn-cs"/>
            </a:rPr>
            <a:t>Instruments, will submit Beginning of Year </a:t>
          </a:r>
          <a:r>
            <a:rPr lang="en-US" sz="1200" b="1" kern="1200">
              <a:solidFill>
                <a:prstClr val="black"/>
              </a:solidFill>
              <a:latin typeface="Calibri" panose="020F0502020204030204"/>
              <a:ea typeface="+mn-ea"/>
              <a:cs typeface="+mn-cs"/>
            </a:rPr>
            <a:t>(BOY) </a:t>
          </a:r>
          <a:r>
            <a:rPr lang="en-US" sz="1200" kern="1200">
              <a:solidFill>
                <a:prstClr val="black"/>
              </a:solidFill>
              <a:latin typeface="Calibri" panose="020F0502020204030204"/>
              <a:ea typeface="+mn-ea"/>
              <a:cs typeface="+mn-cs"/>
            </a:rPr>
            <a:t>and End of Year </a:t>
          </a:r>
          <a:r>
            <a:rPr lang="en-US" sz="1200" b="1" kern="1200">
              <a:solidFill>
                <a:prstClr val="black"/>
              </a:solidFill>
              <a:latin typeface="Calibri" panose="020F0502020204030204"/>
              <a:ea typeface="+mn-ea"/>
              <a:cs typeface="+mn-cs"/>
            </a:rPr>
            <a:t>(EOY) assessment data </a:t>
          </a:r>
          <a:r>
            <a:rPr lang="en-US" sz="1200" kern="1200">
              <a:solidFill>
                <a:prstClr val="black"/>
              </a:solidFill>
              <a:latin typeface="Calibri" panose="020F0502020204030204"/>
              <a:ea typeface="+mn-ea"/>
              <a:cs typeface="+mn-cs"/>
            </a:rPr>
            <a:t>through the TSDS collection. </a:t>
          </a:r>
          <a:endParaRPr lang="en-US" sz="1200" kern="1200">
            <a:solidFill>
              <a:schemeClr val="tx1"/>
            </a:solidFill>
          </a:endParaRPr>
        </a:p>
      </dsp:txBody>
      <dsp:txXfrm>
        <a:off x="1730149" y="3110222"/>
        <a:ext cx="2597371" cy="16395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4098651" cy="356849"/>
          </a:xfrm>
          <a:prstGeom prst="rect">
            <a:avLst/>
          </a:prstGeom>
        </p:spPr>
        <p:txBody>
          <a:bodyPr vert="horz" lIns="93945" tIns="46974" rIns="93945" bIns="46974" rtlCol="0"/>
          <a:lstStyle>
            <a:lvl1pPr algn="l">
              <a:defRPr sz="1200"/>
            </a:lvl1pPr>
          </a:lstStyle>
          <a:p>
            <a:endParaRPr lang="en-US"/>
          </a:p>
        </p:txBody>
      </p:sp>
      <p:sp>
        <p:nvSpPr>
          <p:cNvPr id="3" name="Date Placeholder 2"/>
          <p:cNvSpPr>
            <a:spLocks noGrp="1"/>
          </p:cNvSpPr>
          <p:nvPr>
            <p:ph type="dt" sz="quarter" idx="1"/>
          </p:nvPr>
        </p:nvSpPr>
        <p:spPr>
          <a:xfrm>
            <a:off x="5357594" y="0"/>
            <a:ext cx="4098651" cy="356849"/>
          </a:xfrm>
          <a:prstGeom prst="rect">
            <a:avLst/>
          </a:prstGeom>
        </p:spPr>
        <p:txBody>
          <a:bodyPr vert="horz" lIns="93945" tIns="46974" rIns="93945" bIns="46974" rtlCol="0"/>
          <a:lstStyle>
            <a:lvl1pPr algn="r">
              <a:defRPr sz="1200"/>
            </a:lvl1pPr>
          </a:lstStyle>
          <a:p>
            <a:fld id="{A030672E-E987-4208-B802-497B74C6D590}" type="datetimeFigureOut">
              <a:rPr lang="en-US" smtClean="0"/>
              <a:pPr/>
              <a:t>1/7/2026</a:t>
            </a:fld>
            <a:endParaRPr lang="en-US"/>
          </a:p>
        </p:txBody>
      </p:sp>
      <p:sp>
        <p:nvSpPr>
          <p:cNvPr id="4" name="Footer Placeholder 3"/>
          <p:cNvSpPr>
            <a:spLocks noGrp="1"/>
          </p:cNvSpPr>
          <p:nvPr>
            <p:ph type="ftr" sz="quarter" idx="2"/>
          </p:nvPr>
        </p:nvSpPr>
        <p:spPr>
          <a:xfrm>
            <a:off x="8" y="6778890"/>
            <a:ext cx="4098651" cy="356849"/>
          </a:xfrm>
          <a:prstGeom prst="rect">
            <a:avLst/>
          </a:prstGeom>
        </p:spPr>
        <p:txBody>
          <a:bodyPr vert="horz" lIns="93945" tIns="46974" rIns="93945" bIns="46974" rtlCol="0" anchor="b"/>
          <a:lstStyle>
            <a:lvl1pPr algn="l">
              <a:defRPr sz="1200"/>
            </a:lvl1pPr>
          </a:lstStyle>
          <a:p>
            <a:endParaRPr lang="en-US"/>
          </a:p>
        </p:txBody>
      </p:sp>
      <p:sp>
        <p:nvSpPr>
          <p:cNvPr id="5" name="Slide Number Placeholder 4"/>
          <p:cNvSpPr>
            <a:spLocks noGrp="1"/>
          </p:cNvSpPr>
          <p:nvPr>
            <p:ph type="sldNum" sz="quarter" idx="3"/>
          </p:nvPr>
        </p:nvSpPr>
        <p:spPr>
          <a:xfrm>
            <a:off x="5357594" y="6778890"/>
            <a:ext cx="4098651" cy="356849"/>
          </a:xfrm>
          <a:prstGeom prst="rect">
            <a:avLst/>
          </a:prstGeom>
        </p:spPr>
        <p:txBody>
          <a:bodyPr vert="horz" lIns="93945" tIns="46974" rIns="93945" bIns="46974"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32B76D7-11BD-4DB1-A4D6-5D781AB5FD5C}"/>
              </a:ext>
            </a:extLst>
          </p:cNvPr>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9" name="Slide Image Placeholder 8">
            <a:extLst>
              <a:ext uri="{FF2B5EF4-FFF2-40B4-BE49-F238E27FC236}">
                <a16:creationId xmlns:a16="http://schemas.microsoft.com/office/drawing/2014/main" id="{704E32E4-C6D8-4362-86B8-E2D8880B67F4}"/>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10" name="Footer Placeholder 9">
            <a:extLst>
              <a:ext uri="{FF2B5EF4-FFF2-40B4-BE49-F238E27FC236}">
                <a16:creationId xmlns:a16="http://schemas.microsoft.com/office/drawing/2014/main" id="{869120A4-1023-4C81-BD72-9B6431EB4608}"/>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77F68827-88F2-4C06-9F69-9830E5D0C999}"/>
              </a:ext>
            </a:extLst>
          </p:cNvPr>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1DC97C59-A28F-4C39-A34E-E2F09AD64FEF}" type="datetimeFigureOut">
              <a:rPr lang="en-US" smtClean="0"/>
              <a:t>1/7/2026</a:t>
            </a:fld>
            <a:endParaRPr lang="en-US"/>
          </a:p>
        </p:txBody>
      </p:sp>
      <p:sp>
        <p:nvSpPr>
          <p:cNvPr id="12" name="Notes Placeholder 11">
            <a:extLst>
              <a:ext uri="{FF2B5EF4-FFF2-40B4-BE49-F238E27FC236}">
                <a16:creationId xmlns:a16="http://schemas.microsoft.com/office/drawing/2014/main" id="{9A7B2E72-CE2D-4DDF-8105-CDF28A720D9F}"/>
              </a:ext>
            </a:extLst>
          </p:cNvPr>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EF9C7CBA-6A21-4D1B-85B3-2B89FE667389}"/>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73C8542-E218-48EB-9131-7067088EB519}" type="slidenum">
              <a:rPr lang="en-US" smtClean="0"/>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exasstudentdatasystem.org/tsds/about/resour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800"/>
              <a:t>This course provides an overview of the "why" for Early Childhood Data System (ECDS) PK Submission and is provided in conjunction with the Common Steps for Core Collections training where the actual "how" for ECDS submission process will be discussed in detail. </a:t>
            </a:r>
          </a:p>
          <a:p>
            <a:endParaRPr lang="en-US" sz="800"/>
          </a:p>
          <a:p>
            <a:endParaRPr lang="en-US" sz="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Check ‘Class Roster Access’ under the Privileges.  </a:t>
            </a:r>
          </a:p>
        </p:txBody>
      </p:sp>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9</a:t>
            </a:fld>
            <a:endParaRPr lang="en-US">
              <a:solidFill>
                <a:prstClr val="black"/>
              </a:solidFill>
              <a:latin typeface="Calibri"/>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21266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10</a:t>
            </a:fld>
            <a:endParaRPr lang="en-US">
              <a:solidFill>
                <a:prstClr val="black"/>
              </a:solidFill>
              <a:latin typeface="Calibri"/>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ESC Data Viewer role will allow the ESC to monitor the data promotions for ECDS for the LEAs in their region.</a:t>
            </a:r>
          </a:p>
        </p:txBody>
      </p:sp>
    </p:spTree>
    <p:extLst>
      <p:ext uri="{BB962C8B-B14F-4D97-AF65-F5344CB8AC3E}">
        <p14:creationId xmlns:p14="http://schemas.microsoft.com/office/powerpoint/2010/main" val="279863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12</a:t>
            </a:fld>
            <a:endParaRPr lang="en-US"/>
          </a:p>
        </p:txBody>
      </p:sp>
      <p:sp>
        <p:nvSpPr>
          <p:cNvPr id="7" name="Slide Image Placeholder 6">
            <a:extLst>
              <a:ext uri="{FF2B5EF4-FFF2-40B4-BE49-F238E27FC236}">
                <a16:creationId xmlns:a16="http://schemas.microsoft.com/office/drawing/2014/main" id="{F4211DF0-C916-4237-B82E-F120D1B2B450}"/>
              </a:ext>
            </a:extLst>
          </p:cNvPr>
          <p:cNvSpPr>
            <a:spLocks noGrp="1" noRot="1" noChangeAspect="1"/>
          </p:cNvSpPr>
          <p:nvPr>
            <p:ph type="sldImg"/>
          </p:nvPr>
        </p:nvSpPr>
        <p:spPr/>
      </p:sp>
    </p:spTree>
    <p:extLst>
      <p:ext uri="{BB962C8B-B14F-4D97-AF65-F5344CB8AC3E}">
        <p14:creationId xmlns:p14="http://schemas.microsoft.com/office/powerpoint/2010/main" val="116925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dirty="0">
                <a:solidFill>
                  <a:srgbClr val="1F1F1F"/>
                </a:solidFill>
                <a:effectLst/>
                <a:latin typeface="Open Sans" panose="020B0606030504020204" pitchFamily="34" charset="0"/>
              </a:rPr>
              <a:t>Districts providing full-day prekindergarten for 4-year-olds must collect data on student progress in health and wellness, language and communication, emergent literacy reading, emergent literacy writing, and mathematics. Data is collected at the beginning and end of the year using approved tools from the Commissioner’s List. Districts and open-enrollment charters submit this data annually to TEA's Early Childhood Data System (ECDS).</a:t>
            </a:r>
          </a:p>
          <a:p>
            <a:pPr algn="l"/>
            <a:r>
              <a:rPr lang="en-US" b="0" i="0" dirty="0">
                <a:solidFill>
                  <a:srgbClr val="1F1F1F"/>
                </a:solidFill>
                <a:effectLst/>
                <a:latin typeface="Open Sans" panose="020B0606030504020204" pitchFamily="34" charset="0"/>
              </a:rPr>
              <a:t>Student progress monitoring is a very important part of the teaching cycle and is considered a best practice with all age groups. Progress monitoring enables a teacher to effectively adapt the daily classroom instruction to meet the needs of their students.</a:t>
            </a:r>
          </a:p>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13</a:t>
            </a:fld>
            <a:endParaRPr lang="en-US"/>
          </a:p>
        </p:txBody>
      </p:sp>
      <p:sp>
        <p:nvSpPr>
          <p:cNvPr id="7" name="Slide Image Placeholder 6">
            <a:extLst>
              <a:ext uri="{FF2B5EF4-FFF2-40B4-BE49-F238E27FC236}">
                <a16:creationId xmlns:a16="http://schemas.microsoft.com/office/drawing/2014/main" id="{AFDBF090-5550-487F-A4E4-B747471A6B97}"/>
              </a:ext>
            </a:extLst>
          </p:cNvPr>
          <p:cNvSpPr>
            <a:spLocks noGrp="1" noRot="1" noChangeAspect="1"/>
          </p:cNvSpPr>
          <p:nvPr>
            <p:ph type="sldImg"/>
          </p:nvPr>
        </p:nvSpPr>
        <p:spPr/>
      </p:sp>
    </p:spTree>
    <p:extLst>
      <p:ext uri="{BB962C8B-B14F-4D97-AF65-F5344CB8AC3E}">
        <p14:creationId xmlns:p14="http://schemas.microsoft.com/office/powerpoint/2010/main" val="2627803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72E534-9B96-469B-99C0-8551271B58B1}" type="slidenum">
              <a:rPr lang="en-US" smtClean="0"/>
              <a:pPr/>
              <a:t>14</a:t>
            </a:fld>
            <a:endParaRPr lang="en-US"/>
          </a:p>
        </p:txBody>
      </p:sp>
      <p:sp>
        <p:nvSpPr>
          <p:cNvPr id="6" name="Slide Image Placeholder 5">
            <a:extLst>
              <a:ext uri="{FF2B5EF4-FFF2-40B4-BE49-F238E27FC236}">
                <a16:creationId xmlns:a16="http://schemas.microsoft.com/office/drawing/2014/main" id="{C7739191-6DA2-4976-B2B7-17FA453CA9A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708455E-0BC0-44FC-8E2D-AFA422006BEF}"/>
              </a:ext>
            </a:extLst>
          </p:cNvPr>
          <p:cNvSpPr>
            <a:spLocks noGrp="1"/>
          </p:cNvSpPr>
          <p:nvPr>
            <p:ph type="body" idx="1"/>
          </p:nvPr>
        </p:nvSpPr>
        <p:spPr/>
        <p:txBody>
          <a:bodyPr/>
          <a:lstStyle/>
          <a:p>
            <a:endParaRPr lang="en-US"/>
          </a:p>
          <a:p>
            <a:endParaRPr lang="en-US"/>
          </a:p>
        </p:txBody>
      </p:sp>
    </p:spTree>
    <p:extLst>
      <p:ext uri="{BB962C8B-B14F-4D97-AF65-F5344CB8AC3E}">
        <p14:creationId xmlns:p14="http://schemas.microsoft.com/office/powerpoint/2010/main" val="45265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231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96485-745E-5209-420A-1D81D103C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E168C-F7C9-464D-C408-C7669FF50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7CEA9-323D-04AD-AB1E-135AC5E0343E}"/>
              </a:ext>
            </a:extLst>
          </p:cNvPr>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54BC53-15B8-7BFA-AC93-B3CDAE08BC2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64735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9641" y="3373755"/>
            <a:ext cx="7818511" cy="3016495"/>
          </a:xfrm>
        </p:spPr>
        <p:txBody>
          <a:bodyPr/>
          <a:lstStyle/>
          <a:p>
            <a:pPr marL="0" indent="0">
              <a:buSzPct val="60000"/>
              <a:buFont typeface="Arial" panose="020B0604020202020204" pitchFamily="34" charset="0"/>
              <a:buNone/>
            </a:pPr>
            <a:r>
              <a:rPr lang="en-US" b="1">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Go to the TSDS website at https://www.texasstudentdatasystem.org </a:t>
            </a:r>
            <a:endParaRPr lang="en-US"/>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Hover over the TEDS Data Standards tab.</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Next, click on ‘TWEDS Upgrade’</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Finally, click on the “XXXX-XXXX Texas Education Data Standards via TWEDS” hyperlink.</a:t>
            </a:r>
            <a:endParaRPr lang="en-US">
              <a:latin typeface="Arial"/>
              <a:cs typeface="Arial"/>
            </a:endParaRPr>
          </a:p>
          <a:p>
            <a:pPr marL="0" indent="0">
              <a:buFont typeface="Wingdings" panose="05000000000000000000" pitchFamily="2" charset="2"/>
              <a:buNone/>
              <a:defRPr/>
            </a:pPr>
            <a:endParaRPr lang="en-US">
              <a:solidFill>
                <a:srgbClr val="0A518B"/>
              </a:solidFill>
              <a:highlight>
                <a:srgbClr val="FFFFFF"/>
              </a:highligh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7AB4881-00CB-45B0-9442-691807618D83}"/>
              </a:ext>
            </a:extLst>
          </p:cNvPr>
          <p:cNvSpPr>
            <a:spLocks noGrp="1" noRot="1" noChangeAspect="1"/>
          </p:cNvSpPr>
          <p:nvPr>
            <p:ph type="sldImg"/>
          </p:nvPr>
        </p:nvSpPr>
        <p:spPr>
          <a:xfrm>
            <a:off x="3071813" y="876300"/>
            <a:ext cx="3152775" cy="2365375"/>
          </a:xfrm>
        </p:spPr>
      </p:sp>
    </p:spTree>
    <p:extLst>
      <p:ext uri="{BB962C8B-B14F-4D97-AF65-F5344CB8AC3E}">
        <p14:creationId xmlns:p14="http://schemas.microsoft.com/office/powerpoint/2010/main" val="138566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Clr>
                <a:srgbClr val="0070C0"/>
              </a:buClr>
              <a:buSzPct val="70000"/>
              <a:buFont typeface="Wingdings" panose="05000000000000000000" pitchFamily="2" charset="2"/>
              <a:buNone/>
            </a:pPr>
            <a:r>
              <a:rPr lang="en-US" sz="1800">
                <a:solidFill>
                  <a:srgbClr val="0A518B"/>
                </a:solidFill>
                <a:highlight>
                  <a:srgbClr val="FFFFFF"/>
                </a:highlight>
              </a:rPr>
              <a:t>Trainer:</a:t>
            </a:r>
          </a:p>
          <a:p>
            <a:r>
              <a:rPr lang="en-US" sz="1800">
                <a:effectLst/>
                <a:latin typeface="Calibri" panose="020F0502020204030204" pitchFamily="34" charset="0"/>
                <a:ea typeface="Calibri" panose="020F0502020204030204" pitchFamily="34" charset="0"/>
                <a:cs typeface="Times New Roman" panose="02020603050405020304" pitchFamily="18" charset="0"/>
              </a:rPr>
              <a:t>Navigate to this link </a:t>
            </a:r>
            <a:r>
              <a:rPr lang="en-US" sz="2800">
                <a:hlinkClick r:id="rId3"/>
              </a:rPr>
              <a:t>https://www.texasstudentdatasystem.org/tsds/about/resources</a:t>
            </a:r>
            <a:r>
              <a:rPr lang="en-US" sz="1800">
                <a:effectLst/>
                <a:latin typeface="Calibri" panose="020F0502020204030204" pitchFamily="34" charset="0"/>
                <a:ea typeface="Calibri" panose="020F0502020204030204" pitchFamily="34" charset="0"/>
                <a:cs typeface="Times New Roman" panose="02020603050405020304" pitchFamily="18" charset="0"/>
              </a:rPr>
              <a:t> and go to the ‘Data Collection Documentation’ tab to see the ECDS Promotion Logic and Test Case documents.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7221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4360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SzPct val="60000"/>
              <a:buFont typeface="Wingdings" panose="05000000000000000000" pitchFamily="2" charset="2"/>
              <a:buNone/>
            </a:pPr>
            <a:endParaRPr lang="en-US" sz="120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7872E534-9B96-469B-99C0-8551271B58B1}" type="slidenum">
              <a:rPr lang="en-US" smtClean="0"/>
              <a:pPr/>
              <a:t>20</a:t>
            </a:fld>
            <a:endParaRPr lang="en-US"/>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321489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ECDS PK Submission provides data validations to ensure data quality and compliance. </a:t>
            </a:r>
          </a:p>
          <a:p>
            <a:r>
              <a:rPr lang="en-US" dirty="0"/>
              <a:t>LEAs can run validations against specific data subcategories or validate an entire submission at once. Error reporting allows the LEAs to identify data issues with their ECDS collection. </a:t>
            </a:r>
          </a:p>
          <a:p>
            <a:pPr marL="0" lvl="0" indent="0">
              <a:buSzPct val="60000"/>
              <a:buFont typeface="Wingdings" panose="05000000000000000000" pitchFamily="2" charset="2"/>
              <a:buNone/>
            </a:pPr>
            <a:endParaRPr lang="en-US" sz="1200" dirty="0">
              <a:latin typeface="Tw Cen MT" panose="020B0602020104020603" pitchFamily="34" charset="0"/>
            </a:endParaRPr>
          </a:p>
          <a:p>
            <a:pPr marL="0" lvl="0" indent="0">
              <a:buSzPct val="60000"/>
              <a:buFont typeface="Wingdings" panose="05000000000000000000" pitchFamily="2" charset="2"/>
              <a:buNone/>
            </a:pPr>
            <a:r>
              <a:rPr lang="en-US" sz="1200" b="1" dirty="0">
                <a:latin typeface="Tw Cen MT" panose="020B0602020104020603" pitchFamily="34" charset="0"/>
              </a:rPr>
              <a:t>60010-0006</a:t>
            </a:r>
          </a:p>
          <a:p>
            <a:pPr>
              <a:buNone/>
            </a:pPr>
            <a:r>
              <a:rPr lang="en-US" dirty="0">
                <a:effectLst/>
              </a:rPr>
              <a:t>If </a:t>
            </a:r>
            <a:r>
              <a:rPr lang="en-US" dirty="0" err="1">
                <a:effectLst/>
              </a:rPr>
              <a:t>ReportAssessmentType</a:t>
            </a:r>
            <a:r>
              <a:rPr lang="en-US" dirty="0">
                <a:effectLst/>
              </a:rPr>
              <a:t> is "02" (ECDS - PK), then </a:t>
            </a:r>
            <a:r>
              <a:rPr lang="en-US" dirty="0" err="1">
                <a:effectLst/>
              </a:rPr>
              <a:t>AssessedGradeLevel</a:t>
            </a:r>
            <a:r>
              <a:rPr lang="en-US" dirty="0">
                <a:effectLst/>
              </a:rPr>
              <a:t> must be "PK" (</a:t>
            </a:r>
            <a:r>
              <a:rPr lang="en-US" dirty="0" err="1">
                <a:effectLst/>
              </a:rPr>
              <a:t>PreKindergarten</a:t>
            </a:r>
            <a:r>
              <a:rPr lang="en-US" dirty="0">
                <a:effectLst/>
              </a:rPr>
              <a:t>).</a:t>
            </a:r>
          </a:p>
          <a:p>
            <a:r>
              <a:rPr lang="en-US" dirty="0">
                <a:effectLst/>
              </a:rPr>
              <a:t>Pre-K Assessments collected for the Early Childhood Data System (ECDS) must have a </a:t>
            </a:r>
            <a:r>
              <a:rPr lang="en-US" dirty="0" err="1">
                <a:effectLst/>
              </a:rPr>
              <a:t>AssessedGradeLevel</a:t>
            </a:r>
            <a:r>
              <a:rPr lang="en-US" dirty="0">
                <a:effectLst/>
              </a:rPr>
              <a:t> of </a:t>
            </a:r>
            <a:r>
              <a:rPr lang="en-US" dirty="0" err="1">
                <a:effectLst/>
              </a:rPr>
              <a:t>PreKindergarten</a:t>
            </a:r>
            <a:r>
              <a:rPr lang="en-US" dirty="0">
                <a:effectLst/>
              </a:rPr>
              <a:t> ("PK"). </a:t>
            </a:r>
          </a:p>
          <a:p>
            <a:endParaRPr lang="en-US" dirty="0">
              <a:effectLst/>
            </a:endParaRPr>
          </a:p>
          <a:p>
            <a:pPr marL="0" lvl="0" indent="0" algn="l" defTabSz="914400" rtl="0" eaLnBrk="1" latinLnBrk="0" hangingPunct="1">
              <a:buSzPct val="60000"/>
              <a:buFont typeface="Wingdings" panose="05000000000000000000" pitchFamily="2" charset="2"/>
              <a:buNone/>
            </a:pPr>
            <a:r>
              <a:rPr lang="en-US" sz="1200" b="1" kern="1200" dirty="0">
                <a:solidFill>
                  <a:schemeClr val="tx1"/>
                </a:solidFill>
                <a:latin typeface="Tw Cen MT" panose="020B0602020104020603" pitchFamily="34" charset="0"/>
                <a:ea typeface="+mn-ea"/>
                <a:cs typeface="Arial" pitchFamily="34" charset="0"/>
              </a:rPr>
              <a:t>40110-0034</a:t>
            </a:r>
          </a:p>
          <a:p>
            <a:pPr>
              <a:buNone/>
            </a:pPr>
            <a:r>
              <a:rPr lang="en-US" dirty="0">
                <a:effectLst/>
              </a:rPr>
              <a:t>If </a:t>
            </a:r>
            <a:r>
              <a:rPr lang="en-US" dirty="0" err="1">
                <a:effectLst/>
              </a:rPr>
              <a:t>PKFundingSource</a:t>
            </a:r>
            <a:r>
              <a:rPr lang="en-US" dirty="0">
                <a:effectLst/>
              </a:rPr>
              <a:t> with </a:t>
            </a:r>
            <a:r>
              <a:rPr lang="en-US" dirty="0" err="1">
                <a:effectLst/>
              </a:rPr>
              <a:t>OrderOfPKFundingSource</a:t>
            </a:r>
            <a:r>
              <a:rPr lang="en-US" dirty="0">
                <a:effectLst/>
              </a:rPr>
              <a:t> of 2 (Secondary PK Funding Source) is reported, then </a:t>
            </a:r>
            <a:r>
              <a:rPr lang="en-US" dirty="0" err="1">
                <a:effectLst/>
              </a:rPr>
              <a:t>PKFundingSource</a:t>
            </a:r>
            <a:r>
              <a:rPr lang="en-US" dirty="0">
                <a:effectLst/>
              </a:rPr>
              <a:t> with </a:t>
            </a:r>
            <a:r>
              <a:rPr lang="en-US" dirty="0" err="1">
                <a:effectLst/>
              </a:rPr>
              <a:t>OrderOfPKFundingSource</a:t>
            </a:r>
            <a:r>
              <a:rPr lang="en-US" dirty="0">
                <a:effectLst/>
              </a:rPr>
              <a:t> of 1 (Primary PK Funding Source) must also be reported, and the two </a:t>
            </a:r>
            <a:r>
              <a:rPr lang="en-US" dirty="0" err="1">
                <a:effectLst/>
              </a:rPr>
              <a:t>PKFundingSource</a:t>
            </a:r>
            <a:r>
              <a:rPr lang="en-US" dirty="0">
                <a:effectLst/>
              </a:rPr>
              <a:t> values must not be the same.</a:t>
            </a:r>
          </a:p>
          <a:p>
            <a:r>
              <a:rPr lang="en-US" dirty="0">
                <a:effectLst/>
              </a:rPr>
              <a:t>Any student reported with a Secondary </a:t>
            </a:r>
            <a:r>
              <a:rPr lang="en-US" dirty="0" err="1">
                <a:effectLst/>
              </a:rPr>
              <a:t>PKFundingSource</a:t>
            </a:r>
            <a:r>
              <a:rPr lang="en-US" dirty="0">
                <a:effectLst/>
              </a:rPr>
              <a:t> must be reported with a Primary </a:t>
            </a:r>
            <a:r>
              <a:rPr lang="en-US" dirty="0" err="1">
                <a:effectLst/>
              </a:rPr>
              <a:t>PKFundingSource</a:t>
            </a:r>
            <a:r>
              <a:rPr lang="en-US" dirty="0">
                <a:effectLst/>
              </a:rPr>
              <a:t> and those values must be different.</a:t>
            </a:r>
          </a:p>
          <a:p>
            <a:pPr marL="0" lvl="0" indent="0" algn="l" defTabSz="914400" rtl="0" eaLnBrk="1" latinLnBrk="0" hangingPunct="1">
              <a:buSzPct val="60000"/>
              <a:buFont typeface="Wingdings" panose="05000000000000000000" pitchFamily="2" charset="2"/>
              <a:buNone/>
            </a:pPr>
            <a:endParaRPr lang="en-US" sz="1200" b="1" kern="1200" dirty="0">
              <a:solidFill>
                <a:schemeClr val="tx1"/>
              </a:solidFill>
              <a:latin typeface="Tw Cen MT" panose="020B0602020104020603" pitchFamily="34" charset="0"/>
              <a:ea typeface="+mn-ea"/>
              <a:cs typeface="Arial" pitchFamily="34" charset="0"/>
            </a:endParaRPr>
          </a:p>
          <a:p>
            <a:pPr marL="0" indent="0">
              <a:buSzPct val="60000"/>
              <a:buFont typeface="Arial" panose="020B0604020202020204" pitchFamily="34" charset="0"/>
              <a:buNone/>
            </a:pPr>
            <a:r>
              <a:rPr lang="en-US" b="1" dirty="0">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Go to the TSDS website at https://www.texasstudentdatasystem.org </a:t>
            </a:r>
            <a:endParaRPr lang="en-US" dirty="0"/>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Hover over the TEDS Data Standards tab.</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Next, click on ‘TWEDS Upgrade’</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Finally, click on the “XXXX-XXXX Texas Education Data Standards via TWEDS” hyperlink.</a:t>
            </a:r>
            <a:endParaRPr lang="en-US" dirty="0">
              <a:latin typeface="Arial"/>
              <a:cs typeface="Arial"/>
            </a:endParaRPr>
          </a:p>
          <a:p>
            <a:pPr marL="0" lvl="0" indent="0" algn="l" defTabSz="914400" rtl="0" eaLnBrk="1" latinLnBrk="0" hangingPunct="1">
              <a:buSzPct val="60000"/>
              <a:buFont typeface="Wingdings" panose="05000000000000000000" pitchFamily="2" charset="2"/>
              <a:buNone/>
            </a:pPr>
            <a:endParaRPr lang="en-US" sz="1200" b="1" kern="1200" dirty="0">
              <a:solidFill>
                <a:schemeClr val="tx1"/>
              </a:solidFill>
              <a:latin typeface="Tw Cen MT" panose="020B0602020104020603"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7872E534-9B96-469B-99C0-8551271B58B1}" type="slidenum">
              <a:rPr lang="en-US" smtClean="0"/>
              <a:pPr/>
              <a:t>21</a:t>
            </a:fld>
            <a:endParaRPr lang="en-US"/>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3505811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534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0" i="0" u="none" strike="noStrike">
                <a:solidFill>
                  <a:srgbClr val="000000"/>
                </a:solidFill>
                <a:effectLst/>
                <a:latin typeface="Arial" panose="020B0604020202020204" pitchFamily="34" charset="0"/>
              </a:rPr>
              <a:t>The report will generate a PDF or CSV document, depending on the report. The Help document provides more details about the report layout and report fields. It is vital that the report be run and all data on the report verified. Sometimes data on the report will reveal incorrect information that did not trigger an error message. Go back to SIS, make corrections, and go through the process again.</a:t>
            </a:r>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23</a:t>
            </a:fld>
            <a:endParaRPr lang="en-US"/>
          </a:p>
        </p:txBody>
      </p:sp>
      <p:sp>
        <p:nvSpPr>
          <p:cNvPr id="7" name="Slide Image Placeholder 6">
            <a:extLst>
              <a:ext uri="{FF2B5EF4-FFF2-40B4-BE49-F238E27FC236}">
                <a16:creationId xmlns:a16="http://schemas.microsoft.com/office/drawing/2014/main" id="{9A8F6DDA-7096-4914-B765-3AA5A8BC30F4}"/>
              </a:ext>
            </a:extLst>
          </p:cNvPr>
          <p:cNvSpPr>
            <a:spLocks noGrp="1" noRot="1" noChangeAspect="1"/>
          </p:cNvSpPr>
          <p:nvPr>
            <p:ph type="sldImg"/>
          </p:nvPr>
        </p:nvSpPr>
        <p:spPr/>
      </p:sp>
    </p:spTree>
    <p:extLst>
      <p:ext uri="{BB962C8B-B14F-4D97-AF65-F5344CB8AC3E}">
        <p14:creationId xmlns:p14="http://schemas.microsoft.com/office/powerpoint/2010/main" val="220574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report will show the students who are currently in KG and for whom EDCS data was submitted last year in </a:t>
            </a:r>
            <a:r>
              <a:rPr lang="en-US" sz="1200" kern="1200" err="1">
                <a:solidFill>
                  <a:schemeClr val="tx1"/>
                </a:solidFill>
                <a:latin typeface="+mn-lt"/>
                <a:ea typeface="+mn-ea"/>
                <a:cs typeface="+mn-cs"/>
              </a:rPr>
              <a:t>preK</a:t>
            </a:r>
            <a:r>
              <a:rPr lang="en-US"/>
              <a:t>. The main purpose of this report is to identify the association Early Childhood (</a:t>
            </a:r>
            <a:r>
              <a:rPr lang="en-US" sz="1200" kern="1200" err="1">
                <a:solidFill>
                  <a:schemeClr val="tx1"/>
                </a:solidFill>
                <a:latin typeface="+mn-lt"/>
                <a:ea typeface="+mn-ea"/>
                <a:cs typeface="+mn-cs"/>
              </a:rPr>
              <a:t>preK</a:t>
            </a:r>
            <a:r>
              <a:rPr lang="en-US"/>
              <a:t>) Programs associated with KG students and their “Ready/Not Ready” status.</a:t>
            </a:r>
          </a:p>
          <a:p>
            <a:endParaRPr lang="en-US"/>
          </a:p>
          <a:p>
            <a:r>
              <a:rPr lang="en-US"/>
              <a:t>The data within the report shall be calculated by:</a:t>
            </a:r>
          </a:p>
          <a:p>
            <a:r>
              <a:rPr lang="en-US"/>
              <a:t>Match the </a:t>
            </a:r>
            <a:r>
              <a:rPr lang="en-US" sz="1200" kern="1200" err="1">
                <a:solidFill>
                  <a:schemeClr val="tx1"/>
                </a:solidFill>
                <a:latin typeface="+mn-lt"/>
                <a:ea typeface="+mn-ea"/>
                <a:cs typeface="+mn-cs"/>
              </a:rPr>
              <a:t>preK</a:t>
            </a:r>
            <a:r>
              <a:rPr lang="en-US"/>
              <a:t> students for the school year being reported to the KG students in the NEXT school year. For example, the </a:t>
            </a:r>
            <a:r>
              <a:rPr lang="en-US" sz="1200" kern="1200" err="1">
                <a:solidFill>
                  <a:schemeClr val="tx1"/>
                </a:solidFill>
                <a:latin typeface="+mn-lt"/>
                <a:ea typeface="+mn-ea"/>
                <a:cs typeface="+mn-cs"/>
              </a:rPr>
              <a:t>preK</a:t>
            </a:r>
            <a:r>
              <a:rPr lang="en-US"/>
              <a:t> students reported for 2024-25 would be matched to 2026-26 KG students.</a:t>
            </a:r>
          </a:p>
          <a:p>
            <a:r>
              <a:rPr lang="en-US"/>
              <a:t>For those students that are matched, identify the name of the </a:t>
            </a:r>
            <a:r>
              <a:rPr lang="en-US" sz="1200" kern="1200" err="1">
                <a:solidFill>
                  <a:schemeClr val="tx1"/>
                </a:solidFill>
                <a:latin typeface="+mn-lt"/>
                <a:ea typeface="+mn-ea"/>
                <a:cs typeface="+mn-cs"/>
              </a:rPr>
              <a:t>preK</a:t>
            </a:r>
            <a:r>
              <a:rPr lang="en-US" sz="1200" kern="1200">
                <a:solidFill>
                  <a:schemeClr val="tx1"/>
                </a:solidFill>
                <a:latin typeface="+mn-lt"/>
                <a:ea typeface="+mn-ea"/>
                <a:cs typeface="+mn-cs"/>
              </a:rPr>
              <a:t> </a:t>
            </a:r>
            <a:r>
              <a:rPr lang="en-US"/>
              <a:t>program associated with the student.</a:t>
            </a:r>
          </a:p>
          <a:p>
            <a:r>
              <a:rPr lang="en-US"/>
              <a:t>For each </a:t>
            </a:r>
            <a:r>
              <a:rPr lang="en-US" sz="1200" kern="1200" err="1">
                <a:solidFill>
                  <a:schemeClr val="tx1"/>
                </a:solidFill>
                <a:latin typeface="+mn-lt"/>
                <a:ea typeface="+mn-ea"/>
                <a:cs typeface="+mn-cs"/>
              </a:rPr>
              <a:t>preK</a:t>
            </a:r>
            <a:r>
              <a:rPr lang="en-US"/>
              <a:t> program, accumulate the number of students that are identified as part of the match.</a:t>
            </a:r>
          </a:p>
          <a:p>
            <a:r>
              <a:rPr lang="en-US"/>
              <a:t>Total students will be accumulated for each </a:t>
            </a:r>
            <a:r>
              <a:rPr lang="en-US" sz="1200" kern="1200" err="1">
                <a:solidFill>
                  <a:schemeClr val="tx1"/>
                </a:solidFill>
                <a:latin typeface="+mn-lt"/>
                <a:ea typeface="+mn-ea"/>
                <a:cs typeface="+mn-cs"/>
              </a:rPr>
              <a:t>preK</a:t>
            </a:r>
            <a:r>
              <a:rPr lang="en-US"/>
              <a:t> program identified in the match and aggregated based on the criteria of the report (i.e., Classroom, Campus, LEA/District, </a:t>
            </a:r>
            <a:r>
              <a:rPr lang="en-US" err="1"/>
              <a:t>etc</a:t>
            </a:r>
            <a:r>
              <a:rPr lang="en-US"/>
              <a:t>). </a:t>
            </a:r>
          </a:p>
          <a:p>
            <a:endParaRPr lang="en-US"/>
          </a:p>
          <a:p>
            <a:r>
              <a:rPr lang="en-US"/>
              <a:t>Note:  There must be 2 years of data.</a:t>
            </a:r>
          </a:p>
        </p:txBody>
      </p:sp>
      <p:sp>
        <p:nvSpPr>
          <p:cNvPr id="4" name="Slide Number Placeholder 3"/>
          <p:cNvSpPr>
            <a:spLocks noGrp="1"/>
          </p:cNvSpPr>
          <p:nvPr>
            <p:ph type="sldNum" sz="quarter" idx="10"/>
          </p:nvPr>
        </p:nvSpPr>
        <p:spPr/>
        <p:txBody>
          <a:bodyPr/>
          <a:lstStyle/>
          <a:p>
            <a:fld id="{7872E534-9B96-469B-99C0-8551271B58B1}" type="slidenum">
              <a:rPr lang="en-US" smtClean="0"/>
              <a:pPr/>
              <a:t>24</a:t>
            </a:fld>
            <a:endParaRPr lang="en-US"/>
          </a:p>
        </p:txBody>
      </p:sp>
      <p:sp>
        <p:nvSpPr>
          <p:cNvPr id="7" name="Slide Image Placeholder 6">
            <a:extLst>
              <a:ext uri="{FF2B5EF4-FFF2-40B4-BE49-F238E27FC236}">
                <a16:creationId xmlns:a16="http://schemas.microsoft.com/office/drawing/2014/main" id="{1254513E-1083-4C66-A62C-3B69239A7721}"/>
              </a:ext>
            </a:extLst>
          </p:cNvPr>
          <p:cNvSpPr>
            <a:spLocks noGrp="1" noRot="1" noChangeAspect="1"/>
          </p:cNvSpPr>
          <p:nvPr>
            <p:ph type="sldImg"/>
          </p:nvPr>
        </p:nvSpPr>
        <p:spPr/>
      </p:sp>
    </p:spTree>
    <p:extLst>
      <p:ext uri="{BB962C8B-B14F-4D97-AF65-F5344CB8AC3E}">
        <p14:creationId xmlns:p14="http://schemas.microsoft.com/office/powerpoint/2010/main" val="535008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report provides a detailed breakdown of the data submissions for the </a:t>
            </a:r>
            <a:r>
              <a:rPr lang="en-US" sz="1200" kern="1200" err="1">
                <a:solidFill>
                  <a:schemeClr val="tx1"/>
                </a:solidFill>
                <a:latin typeface="+mn-lt"/>
                <a:ea typeface="+mn-ea"/>
                <a:cs typeface="+mn-cs"/>
              </a:rPr>
              <a:t>preK</a:t>
            </a:r>
            <a:r>
              <a:rPr lang="en-US"/>
              <a:t> submission. The purpose of the report is to allow LEAs and campuses to review data to evaluate whether their </a:t>
            </a:r>
            <a:r>
              <a:rPr lang="en-US" err="1"/>
              <a:t>preK</a:t>
            </a:r>
            <a:r>
              <a:rPr lang="en-US"/>
              <a:t> submission is complete. </a:t>
            </a:r>
          </a:p>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25</a:t>
            </a:fld>
            <a:endParaRPr lang="en-US"/>
          </a:p>
        </p:txBody>
      </p:sp>
      <p:sp>
        <p:nvSpPr>
          <p:cNvPr id="7" name="Slide Image Placeholder 6">
            <a:extLst>
              <a:ext uri="{FF2B5EF4-FFF2-40B4-BE49-F238E27FC236}">
                <a16:creationId xmlns:a16="http://schemas.microsoft.com/office/drawing/2014/main" id="{B4C504D3-2DEA-4CC5-8EC1-3201B9523C40}"/>
              </a:ext>
            </a:extLst>
          </p:cNvPr>
          <p:cNvSpPr>
            <a:spLocks noGrp="1" noRot="1" noChangeAspect="1"/>
          </p:cNvSpPr>
          <p:nvPr>
            <p:ph type="sldImg"/>
          </p:nvPr>
        </p:nvSpPr>
        <p:spPr/>
      </p:sp>
    </p:spTree>
    <p:extLst>
      <p:ext uri="{BB962C8B-B14F-4D97-AF65-F5344CB8AC3E}">
        <p14:creationId xmlns:p14="http://schemas.microsoft.com/office/powerpoint/2010/main" val="2464431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report provides users with an overall status of the current ECDS </a:t>
            </a:r>
            <a:r>
              <a:rPr lang="en-US" err="1"/>
              <a:t>preK</a:t>
            </a:r>
            <a:r>
              <a:rPr lang="en-US"/>
              <a:t> submission for all </a:t>
            </a:r>
            <a:r>
              <a:rPr lang="en-US" sz="1200" kern="1200" err="1">
                <a:solidFill>
                  <a:schemeClr val="tx1"/>
                </a:solidFill>
                <a:latin typeface="+mn-lt"/>
                <a:ea typeface="+mn-ea"/>
                <a:cs typeface="+mn-cs"/>
              </a:rPr>
              <a:t>preK</a:t>
            </a:r>
            <a:r>
              <a:rPr lang="en-US"/>
              <a:t> programs. The reports may be run any time from when the submission is open until it is closed or complete.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The </a:t>
            </a:r>
            <a:r>
              <a:rPr lang="en-US" sz="1800" err="1">
                <a:effectLst/>
                <a:latin typeface="Segoe UI" panose="020B0502040204020203" pitchFamily="34" charset="0"/>
              </a:rPr>
              <a:t>FamilyEngagementPlan</a:t>
            </a:r>
            <a:r>
              <a:rPr lang="en-US" sz="1800">
                <a:effectLst/>
                <a:latin typeface="Segoe UI" panose="020B0502040204020203" pitchFamily="34" charset="0"/>
              </a:rPr>
              <a:t> URL data element has a 200-character data limit.</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26</a:t>
            </a:fld>
            <a:endParaRPr lang="en-US"/>
          </a:p>
        </p:txBody>
      </p:sp>
      <p:sp>
        <p:nvSpPr>
          <p:cNvPr id="7" name="Slide Image Placeholder 6">
            <a:extLst>
              <a:ext uri="{FF2B5EF4-FFF2-40B4-BE49-F238E27FC236}">
                <a16:creationId xmlns:a16="http://schemas.microsoft.com/office/drawing/2014/main" id="{5037D8A4-35C2-43DE-9AE2-2659F5E06076}"/>
              </a:ext>
            </a:extLst>
          </p:cNvPr>
          <p:cNvSpPr>
            <a:spLocks noGrp="1" noRot="1" noChangeAspect="1"/>
          </p:cNvSpPr>
          <p:nvPr>
            <p:ph type="sldImg"/>
          </p:nvPr>
        </p:nvSpPr>
        <p:spPr/>
      </p:sp>
    </p:spTree>
    <p:extLst>
      <p:ext uri="{BB962C8B-B14F-4D97-AF65-F5344CB8AC3E}">
        <p14:creationId xmlns:p14="http://schemas.microsoft.com/office/powerpoint/2010/main" val="148475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report provides the compiled results by </a:t>
            </a:r>
            <a:r>
              <a:rPr lang="en-US" sz="1200" kern="1200" err="1">
                <a:solidFill>
                  <a:schemeClr val="tx1"/>
                </a:solidFill>
                <a:latin typeface="+mn-lt"/>
                <a:ea typeface="+mn-ea"/>
                <a:cs typeface="+mn-cs"/>
              </a:rPr>
              <a:t>preK</a:t>
            </a:r>
            <a:r>
              <a:rPr lang="en-US"/>
              <a:t> program for beginning-of-year and end-of-year assessments, and a comparison of the two.</a:t>
            </a:r>
          </a:p>
          <a:p>
            <a:pPr marL="461963" lvl="1" indent="-288925" defTabSz="685800">
              <a:lnSpc>
                <a:spcPct val="90000"/>
              </a:lnSpc>
              <a:spcBef>
                <a:spcPts val="375"/>
              </a:spcBef>
              <a:spcAft>
                <a:spcPts val="900"/>
              </a:spcAft>
              <a:buClr>
                <a:schemeClr val="accent2"/>
              </a:buClr>
              <a:buSzPct val="100000"/>
              <a:buFont typeface="Wingdings" panose="05000000000000000000" pitchFamily="2" charset="2"/>
              <a:buChar char="§"/>
            </a:pPr>
            <a:r>
              <a:rPr lang="en-US" sz="1200">
                <a:solidFill>
                  <a:schemeClr val="accent1"/>
                </a:solidFill>
              </a:rPr>
              <a:t>Authorized users will be able to generate a report that provides the compiled results by </a:t>
            </a:r>
            <a:r>
              <a:rPr lang="en-US" sz="1200" err="1">
                <a:solidFill>
                  <a:schemeClr val="accent1"/>
                </a:solidFill>
              </a:rPr>
              <a:t>preK</a:t>
            </a:r>
            <a:r>
              <a:rPr lang="en-US" sz="1200">
                <a:solidFill>
                  <a:schemeClr val="accent1"/>
                </a:solidFill>
              </a:rPr>
              <a:t> program for BOY and EOY assessments, and a comparison of the two.</a:t>
            </a:r>
            <a:endParaRPr lang="en-US" sz="1100">
              <a:solidFill>
                <a:srgbClr val="0A518B"/>
              </a:solidFill>
              <a:highlight>
                <a:srgbClr val="FFFFFF"/>
              </a:highlight>
            </a:endParaRPr>
          </a:p>
          <a:p>
            <a:pPr marL="461963" lvl="1" indent="-288925" defTabSz="685800">
              <a:lnSpc>
                <a:spcPct val="90000"/>
              </a:lnSpc>
              <a:spcBef>
                <a:spcPts val="375"/>
              </a:spcBef>
              <a:spcAft>
                <a:spcPts val="900"/>
              </a:spcAft>
              <a:buClr>
                <a:schemeClr val="accent2"/>
              </a:buClr>
              <a:buSzPct val="100000"/>
              <a:buFont typeface="Wingdings" panose="05000000000000000000" pitchFamily="2" charset="2"/>
              <a:buChar char="§"/>
            </a:pPr>
            <a:r>
              <a:rPr lang="en-US" sz="1200">
                <a:solidFill>
                  <a:schemeClr val="accent1"/>
                </a:solidFill>
              </a:rPr>
              <a:t>The report will be available at the ESC, LEA, and Campus levels.</a:t>
            </a:r>
          </a:p>
          <a:p>
            <a:endParaRPr lang="en-US"/>
          </a:p>
          <a:p>
            <a:endParaRPr lang="en-US"/>
          </a:p>
          <a:p>
            <a:pPr lvl="0"/>
            <a:endParaRPr lang="en-US"/>
          </a:p>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27</a:t>
            </a:fld>
            <a:endParaRPr lang="en-US"/>
          </a:p>
        </p:txBody>
      </p:sp>
      <p:sp>
        <p:nvSpPr>
          <p:cNvPr id="7" name="Slide Image Placeholder 6">
            <a:extLst>
              <a:ext uri="{FF2B5EF4-FFF2-40B4-BE49-F238E27FC236}">
                <a16:creationId xmlns:a16="http://schemas.microsoft.com/office/drawing/2014/main" id="{65773FB3-E333-47F5-80B7-932AC29EE437}"/>
              </a:ext>
            </a:extLst>
          </p:cNvPr>
          <p:cNvSpPr>
            <a:spLocks noGrp="1" noRot="1" noChangeAspect="1"/>
          </p:cNvSpPr>
          <p:nvPr>
            <p:ph type="sldImg"/>
          </p:nvPr>
        </p:nvSpPr>
        <p:spPr/>
      </p:sp>
    </p:spTree>
    <p:extLst>
      <p:ext uri="{BB962C8B-B14F-4D97-AF65-F5344CB8AC3E}">
        <p14:creationId xmlns:p14="http://schemas.microsoft.com/office/powerpoint/2010/main" val="3395163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report shows the total count of distinct students who have missing assessment data attributed to the campus in the </a:t>
            </a:r>
            <a:r>
              <a:rPr lang="en-US" dirty="0" err="1"/>
              <a:t>preK</a:t>
            </a:r>
            <a:r>
              <a:rPr lang="en-US" dirty="0"/>
              <a:t> submission. The student could be reflected on multiple campus reports. LEAs should use this report to identify missing ECDS Assessment data prior to making their data submissions “Complete.”</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itchFamily="34" charset="0"/>
              </a:rPr>
              <a:t>This</a:t>
            </a:r>
            <a:r>
              <a:rPr lang="en-US" sz="1800" dirty="0">
                <a:effectLst/>
                <a:latin typeface="Segoe UI" panose="020B0502040204020203" pitchFamily="34" charset="0"/>
              </a:rPr>
              <a:t> report lists "Potential students missing a PK assessment." As not all Pre-K students might have been assessed for various reasons documented in the last page of the Assessment Specifications - </a:t>
            </a:r>
            <a:r>
              <a:rPr lang="en-US" sz="1800" dirty="0">
                <a:latin typeface="+mn-lt"/>
                <a:cs typeface="Arial"/>
              </a:rPr>
              <a:t>ECDS Not Assessed guidance chart.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28</a:t>
            </a:fld>
            <a:endParaRPr lang="en-US"/>
          </a:p>
        </p:txBody>
      </p:sp>
      <p:sp>
        <p:nvSpPr>
          <p:cNvPr id="7" name="Slide Image Placeholder 6">
            <a:extLst>
              <a:ext uri="{FF2B5EF4-FFF2-40B4-BE49-F238E27FC236}">
                <a16:creationId xmlns:a16="http://schemas.microsoft.com/office/drawing/2014/main" id="{C27E3E61-684C-43E1-9056-C6B2C25A7446}"/>
              </a:ext>
            </a:extLst>
          </p:cNvPr>
          <p:cNvSpPr>
            <a:spLocks noGrp="1" noRot="1" noChangeAspect="1"/>
          </p:cNvSpPr>
          <p:nvPr>
            <p:ph type="sldImg"/>
          </p:nvPr>
        </p:nvSpPr>
        <p:spPr/>
      </p:sp>
    </p:spTree>
    <p:extLst>
      <p:ext uri="{BB962C8B-B14F-4D97-AF65-F5344CB8AC3E}">
        <p14:creationId xmlns:p14="http://schemas.microsoft.com/office/powerpoint/2010/main" val="205577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See slide.</a:t>
            </a:r>
          </a:p>
        </p:txBody>
      </p:sp>
      <p:sp>
        <p:nvSpPr>
          <p:cNvPr id="4" name="Slide Number Placeholder 3"/>
          <p:cNvSpPr>
            <a:spLocks noGrp="1"/>
          </p:cNvSpPr>
          <p:nvPr>
            <p:ph type="sldNum" sz="quarter" idx="10"/>
          </p:nvPr>
        </p:nvSpPr>
        <p:spPr/>
        <p:txBody>
          <a:bodyPr/>
          <a:lstStyle/>
          <a:p>
            <a:fld id="{7872E534-9B96-469B-99C0-8551271B58B1}" type="slidenum">
              <a:rPr lang="en-US" smtClean="0"/>
              <a:pPr/>
              <a:t>2</a:t>
            </a:fld>
            <a:endParaRPr lang="en-US"/>
          </a:p>
        </p:txBody>
      </p:sp>
      <p:sp>
        <p:nvSpPr>
          <p:cNvPr id="7" name="Slide Image Placeholder 6">
            <a:extLst>
              <a:ext uri="{FF2B5EF4-FFF2-40B4-BE49-F238E27FC236}">
                <a16:creationId xmlns:a16="http://schemas.microsoft.com/office/drawing/2014/main" id="{385DEF51-CAF7-4C1C-BB03-95689960B501}"/>
              </a:ext>
            </a:extLst>
          </p:cNvPr>
          <p:cNvSpPr>
            <a:spLocks noGrp="1" noRot="1" noChangeAspect="1"/>
          </p:cNvSpPr>
          <p:nvPr>
            <p:ph type="sldImg"/>
          </p:nvPr>
        </p:nvSpPr>
        <p:spPr/>
      </p:sp>
    </p:spTree>
    <p:extLst>
      <p:ext uri="{BB962C8B-B14F-4D97-AF65-F5344CB8AC3E}">
        <p14:creationId xmlns:p14="http://schemas.microsoft.com/office/powerpoint/2010/main" val="3685677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29</a:t>
            </a:fld>
            <a:endParaRPr lang="en-US"/>
          </a:p>
        </p:txBody>
      </p:sp>
      <p:sp>
        <p:nvSpPr>
          <p:cNvPr id="7" name="Slide Image Placeholder 6">
            <a:extLst>
              <a:ext uri="{FF2B5EF4-FFF2-40B4-BE49-F238E27FC236}">
                <a16:creationId xmlns:a16="http://schemas.microsoft.com/office/drawing/2014/main" id="{9A8F6DDA-7096-4914-B765-3AA5A8BC30F4}"/>
              </a:ext>
            </a:extLst>
          </p:cNvPr>
          <p:cNvSpPr>
            <a:spLocks noGrp="1" noRot="1" noChangeAspect="1"/>
          </p:cNvSpPr>
          <p:nvPr>
            <p:ph type="sldImg"/>
          </p:nvPr>
        </p:nvSpPr>
        <p:spPr/>
      </p:sp>
    </p:spTree>
    <p:extLst>
      <p:ext uri="{BB962C8B-B14F-4D97-AF65-F5344CB8AC3E}">
        <p14:creationId xmlns:p14="http://schemas.microsoft.com/office/powerpoint/2010/main" val="2133870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defTabSz="685800">
              <a:lnSpc>
                <a:spcPct val="90000"/>
              </a:lnSpc>
              <a:spcBef>
                <a:spcPts val="375"/>
              </a:spcBef>
              <a:spcAft>
                <a:spcPts val="900"/>
              </a:spcAft>
              <a:buClr>
                <a:schemeClr val="accent2"/>
              </a:buClr>
              <a:buSzPct val="100000"/>
              <a:buFont typeface="Wingdings" panose="05000000000000000000" pitchFamily="2" charset="2"/>
              <a:buNone/>
            </a:pPr>
            <a:r>
              <a:rPr lang="en-US">
                <a:solidFill>
                  <a:schemeClr val="accent1"/>
                </a:solidFill>
              </a:rPr>
              <a:t>The report is available to ESCs to ensure LEAs are submitting data for the following:</a:t>
            </a:r>
          </a:p>
          <a:p>
            <a:pPr marL="4763" lvl="0" indent="-288925" defTabSz="685800">
              <a:lnSpc>
                <a:spcPct val="90000"/>
              </a:lnSpc>
              <a:spcBef>
                <a:spcPts val="375"/>
              </a:spcBef>
              <a:spcAft>
                <a:spcPts val="300"/>
              </a:spcAft>
              <a:buClr>
                <a:schemeClr val="accent2"/>
              </a:buClr>
              <a:buSzPct val="100000"/>
              <a:buFont typeface="Wingdings" panose="05000000000000000000" pitchFamily="2" charset="2"/>
              <a:buChar char="§"/>
            </a:pPr>
            <a:r>
              <a:rPr lang="en-US" sz="1600">
                <a:solidFill>
                  <a:schemeClr val="accent1"/>
                </a:solidFill>
              </a:rPr>
              <a:t>Additional Pre-K Teacher Qualifications</a:t>
            </a:r>
          </a:p>
          <a:p>
            <a:pPr marL="4763" lvl="0" indent="-288925" defTabSz="685800">
              <a:lnSpc>
                <a:spcPct val="90000"/>
              </a:lnSpc>
              <a:spcBef>
                <a:spcPts val="375"/>
              </a:spcBef>
              <a:spcAft>
                <a:spcPts val="300"/>
              </a:spcAft>
              <a:buClr>
                <a:schemeClr val="accent2"/>
              </a:buClr>
              <a:buSzPct val="100000"/>
              <a:buFont typeface="Wingdings" panose="05000000000000000000" pitchFamily="2" charset="2"/>
              <a:buChar char="§"/>
            </a:pPr>
            <a:r>
              <a:rPr lang="en-US" sz="1600">
                <a:solidFill>
                  <a:schemeClr val="accent1"/>
                </a:solidFill>
              </a:rPr>
              <a:t># HQPK Classes</a:t>
            </a:r>
          </a:p>
          <a:p>
            <a:pPr marL="4763" lvl="0" indent="-288925" defTabSz="685800">
              <a:lnSpc>
                <a:spcPct val="90000"/>
              </a:lnSpc>
              <a:spcBef>
                <a:spcPts val="375"/>
              </a:spcBef>
              <a:spcAft>
                <a:spcPts val="300"/>
              </a:spcAft>
              <a:buClr>
                <a:schemeClr val="accent2"/>
              </a:buClr>
              <a:buSzPct val="100000"/>
              <a:buFont typeface="Wingdings" panose="05000000000000000000" pitchFamily="2" charset="2"/>
              <a:buChar char="§"/>
            </a:pPr>
            <a:r>
              <a:rPr lang="en-US" sz="1600">
                <a:solidFill>
                  <a:schemeClr val="accent1"/>
                </a:solidFill>
              </a:rPr>
              <a:t>Pre-K Program Evaluation</a:t>
            </a:r>
          </a:p>
          <a:p>
            <a:pPr marL="4763" lvl="0" indent="-288925" defTabSz="685800">
              <a:lnSpc>
                <a:spcPct val="90000"/>
              </a:lnSpc>
              <a:spcBef>
                <a:spcPts val="375"/>
              </a:spcBef>
              <a:spcAft>
                <a:spcPts val="300"/>
              </a:spcAft>
              <a:buClr>
                <a:schemeClr val="accent2"/>
              </a:buClr>
              <a:buSzPct val="100000"/>
              <a:buFont typeface="Wingdings" panose="05000000000000000000" pitchFamily="2" charset="2"/>
              <a:buChar char="§"/>
            </a:pPr>
            <a:r>
              <a:rPr lang="en-US" sz="1600">
                <a:solidFill>
                  <a:schemeClr val="accent1"/>
                </a:solidFill>
              </a:rPr>
              <a:t>Student Monitoring Progress Completion</a:t>
            </a:r>
          </a:p>
          <a:p>
            <a:pPr marL="4763" lvl="0" indent="-288925" defTabSz="685800">
              <a:lnSpc>
                <a:spcPct val="90000"/>
              </a:lnSpc>
              <a:spcBef>
                <a:spcPts val="375"/>
              </a:spcBef>
              <a:spcAft>
                <a:spcPts val="300"/>
              </a:spcAft>
              <a:buClr>
                <a:schemeClr val="accent2"/>
              </a:buClr>
              <a:buSzPct val="100000"/>
              <a:buFont typeface="Wingdings" panose="05000000000000000000" pitchFamily="2" charset="2"/>
              <a:buChar char="§"/>
            </a:pPr>
            <a:r>
              <a:rPr lang="en-US" sz="1600">
                <a:solidFill>
                  <a:schemeClr val="accent1"/>
                </a:solidFill>
              </a:rPr>
              <a:t>Family Engagement Plan URL link information</a:t>
            </a:r>
          </a:p>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30</a:t>
            </a:fld>
            <a:endParaRPr lang="en-US"/>
          </a:p>
        </p:txBody>
      </p:sp>
      <p:sp>
        <p:nvSpPr>
          <p:cNvPr id="7" name="Slide Image Placeholder 6">
            <a:extLst>
              <a:ext uri="{FF2B5EF4-FFF2-40B4-BE49-F238E27FC236}">
                <a16:creationId xmlns:a16="http://schemas.microsoft.com/office/drawing/2014/main" id="{C27E3E61-684C-43E1-9056-C6B2C25A7446}"/>
              </a:ext>
            </a:extLst>
          </p:cNvPr>
          <p:cNvSpPr>
            <a:spLocks noGrp="1" noRot="1" noChangeAspect="1"/>
          </p:cNvSpPr>
          <p:nvPr>
            <p:ph type="sldImg"/>
          </p:nvPr>
        </p:nvSpPr>
        <p:spPr/>
      </p:sp>
    </p:spTree>
    <p:extLst>
      <p:ext uri="{BB962C8B-B14F-4D97-AF65-F5344CB8AC3E}">
        <p14:creationId xmlns:p14="http://schemas.microsoft.com/office/powerpoint/2010/main" val="3318513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60000"/>
              <a:buFont typeface="Arial" panose="020B0604020202020204" pitchFamily="34" charset="0"/>
              <a:buNone/>
            </a:pPr>
            <a:r>
              <a:rPr lang="en-US" sz="1000" b="1">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sz="1000">
                <a:solidFill>
                  <a:srgbClr val="0A518B"/>
                </a:solidFill>
                <a:highlight>
                  <a:srgbClr val="FFFFFF"/>
                </a:highlight>
                <a:latin typeface="Arial"/>
                <a:cs typeface="Arial"/>
              </a:rPr>
              <a:t>Go to the TSDS website at https://www.texasstudentdatasystem.org </a:t>
            </a:r>
            <a:endParaRPr lang="en-US" sz="1000"/>
          </a:p>
          <a:p>
            <a:pPr lvl="0" indent="-285750">
              <a:buSzPct val="60000"/>
              <a:buFont typeface="Arial" panose="020B0604020202020204" pitchFamily="34" charset="0"/>
              <a:buChar char="•"/>
            </a:pPr>
            <a:r>
              <a:rPr lang="en-US" sz="1000">
                <a:solidFill>
                  <a:srgbClr val="0A518B"/>
                </a:solidFill>
                <a:highlight>
                  <a:srgbClr val="FFFFFF"/>
                </a:highlight>
                <a:latin typeface="Arial"/>
                <a:cs typeface="Arial"/>
              </a:rPr>
              <a:t>Hover over the TEDS Data Standards tab.</a:t>
            </a:r>
            <a:endParaRPr lang="en-US" sz="1000">
              <a:latin typeface="Arial"/>
              <a:cs typeface="Arial"/>
            </a:endParaRPr>
          </a:p>
          <a:p>
            <a:pPr lvl="0" indent="-285750">
              <a:buSzPct val="60000"/>
              <a:buFont typeface="Arial" panose="020B0604020202020204" pitchFamily="34" charset="0"/>
              <a:buChar char="•"/>
            </a:pPr>
            <a:r>
              <a:rPr lang="en-US" sz="1000">
                <a:solidFill>
                  <a:srgbClr val="0A518B"/>
                </a:solidFill>
                <a:highlight>
                  <a:srgbClr val="FFFFFF"/>
                </a:highlight>
                <a:latin typeface="Arial"/>
                <a:cs typeface="Arial"/>
              </a:rPr>
              <a:t>Next, click on ‘TWEDS Upgrade’</a:t>
            </a:r>
            <a:endParaRPr lang="en-US" sz="1000">
              <a:latin typeface="Arial"/>
              <a:cs typeface="Arial"/>
            </a:endParaRPr>
          </a:p>
          <a:p>
            <a:pPr lvl="0" indent="-285750">
              <a:buSzPct val="60000"/>
              <a:buFont typeface="Arial" panose="020B0604020202020204" pitchFamily="34" charset="0"/>
              <a:buChar char="•"/>
            </a:pPr>
            <a:r>
              <a:rPr lang="en-US" sz="1000">
                <a:solidFill>
                  <a:srgbClr val="0A518B"/>
                </a:solidFill>
                <a:highlight>
                  <a:srgbClr val="FFFFFF"/>
                </a:highlight>
                <a:latin typeface="Arial"/>
                <a:cs typeface="Arial"/>
              </a:rPr>
              <a:t>Finally, click on the “XXXX-XXXX Texas Education Data Standards via TWEDS” hyperlink.</a:t>
            </a:r>
            <a:endParaRPr lang="en-US" sz="1000">
              <a:latin typeface="Arial"/>
              <a:cs typeface="Arial"/>
            </a:endParaRPr>
          </a:p>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071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255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739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261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740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888B9-CF79-A4C4-DC33-935E77E86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3AD06-F6EB-0744-36DA-2D3C798C4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E016B-9C48-7992-8122-E307A8F9D945}"/>
              </a:ext>
            </a:extLst>
          </p:cNvPr>
          <p:cNvSpPr>
            <a:spLocks noGrp="1"/>
          </p:cNvSpPr>
          <p:nvPr>
            <p:ph type="body" idx="1"/>
          </p:nvPr>
        </p:nvSpPr>
        <p:spPr/>
        <p:txBody>
          <a:bodyPr/>
          <a:lstStyle/>
          <a:p>
            <a:r>
              <a:rPr lang="en-US" b="1"/>
              <a:t>NOTE</a:t>
            </a:r>
          </a:p>
          <a:p>
            <a:r>
              <a:rPr lang="en-US"/>
              <a:t>To see the answer, you must be in presentation mode.</a:t>
            </a:r>
          </a:p>
          <a:p>
            <a:endParaRPr lang="en-US"/>
          </a:p>
        </p:txBody>
      </p:sp>
      <p:sp>
        <p:nvSpPr>
          <p:cNvPr id="4" name="Slide Number Placeholder 3">
            <a:extLst>
              <a:ext uri="{FF2B5EF4-FFF2-40B4-BE49-F238E27FC236}">
                <a16:creationId xmlns:a16="http://schemas.microsoft.com/office/drawing/2014/main" id="{7E7D579B-0CEB-5940-5444-4D80D56259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8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See slide.</a:t>
            </a:r>
          </a:p>
        </p:txBody>
      </p:sp>
      <p:sp>
        <p:nvSpPr>
          <p:cNvPr id="4" name="Slide Number Placeholder 3"/>
          <p:cNvSpPr>
            <a:spLocks noGrp="1"/>
          </p:cNvSpPr>
          <p:nvPr>
            <p:ph type="sldNum" sz="quarter" idx="10"/>
          </p:nvPr>
        </p:nvSpPr>
        <p:spPr/>
        <p:txBody>
          <a:bodyPr/>
          <a:lstStyle/>
          <a:p>
            <a:fld id="{7872E534-9B96-469B-99C0-8551271B58B1}" type="slidenum">
              <a:rPr lang="en-US" smtClean="0"/>
              <a:pPr/>
              <a:t>3</a:t>
            </a:fld>
            <a:endParaRPr lang="en-US"/>
          </a:p>
        </p:txBody>
      </p:sp>
      <p:sp>
        <p:nvSpPr>
          <p:cNvPr id="7" name="Slide Image Placeholder 6">
            <a:extLst>
              <a:ext uri="{FF2B5EF4-FFF2-40B4-BE49-F238E27FC236}">
                <a16:creationId xmlns:a16="http://schemas.microsoft.com/office/drawing/2014/main" id="{385DEF51-CAF7-4C1C-BB03-95689960B501}"/>
              </a:ext>
            </a:extLst>
          </p:cNvPr>
          <p:cNvSpPr>
            <a:spLocks noGrp="1" noRot="1" noChangeAspect="1"/>
          </p:cNvSpPr>
          <p:nvPr>
            <p:ph type="sldImg"/>
          </p:nvPr>
        </p:nvSpPr>
        <p:spPr/>
      </p:sp>
    </p:spTree>
    <p:extLst>
      <p:ext uri="{BB962C8B-B14F-4D97-AF65-F5344CB8AC3E}">
        <p14:creationId xmlns:p14="http://schemas.microsoft.com/office/powerpoint/2010/main" val="901491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7872E534-9B96-469B-99C0-8551271B58B1}" type="slidenum">
              <a:rPr lang="en-US" noProof="0"/>
              <a:pPr lvl="0"/>
              <a:t>41</a:t>
            </a:fld>
            <a:endParaRPr lang="en-US" noProof="0"/>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pPr marL="0" indent="0">
              <a:buSzPct val="60000"/>
              <a:buFont typeface="Arial" panose="020B0604020202020204" pitchFamily="34" charset="0"/>
              <a:buNone/>
            </a:pPr>
            <a:r>
              <a:rPr lang="en-US" b="1">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Go to the TSDS website at https://www.texasstudentdatasystem.org </a:t>
            </a:r>
            <a:endParaRPr lang="en-US"/>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Hover over the TEDS Data Standards tab.</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Next, click on ‘TWEDS Upgrade’</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Finally, click on the “XXXX-XXXX Texas Education Data Standards via TWEDS” hyperlink.</a:t>
            </a:r>
            <a:endParaRPr lang="en-US">
              <a:latin typeface="Arial"/>
              <a:cs typeface="Arial"/>
            </a:endParaRPr>
          </a:p>
          <a:p>
            <a:endParaRPr lang="en-US"/>
          </a:p>
        </p:txBody>
      </p:sp>
    </p:spTree>
    <p:extLst>
      <p:ext uri="{BB962C8B-B14F-4D97-AF65-F5344CB8AC3E}">
        <p14:creationId xmlns:p14="http://schemas.microsoft.com/office/powerpoint/2010/main" val="97261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44</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11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87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7</a:t>
            </a:fld>
            <a:endParaRPr lang="en-US">
              <a:solidFill>
                <a:prstClr val="black"/>
              </a:solidFill>
              <a:latin typeface="Calibri"/>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role the LEA staff would request will depend on the individual’s level of responsibility.</a:t>
            </a:r>
          </a:p>
        </p:txBody>
      </p:sp>
    </p:spTree>
    <p:extLst>
      <p:ext uri="{BB962C8B-B14F-4D97-AF65-F5344CB8AC3E}">
        <p14:creationId xmlns:p14="http://schemas.microsoft.com/office/powerpoint/2010/main" val="372741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9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7109134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486365730"/>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2"/>
            <a:ext cx="1188987" cy="365125"/>
          </a:xfrm>
        </p:spPr>
        <p:txBody>
          <a:bodyPr/>
          <a:lstStyle>
            <a:lvl1pPr algn="ctr">
              <a:defRPr/>
            </a:lvl1pPr>
          </a:lstStyle>
          <a:p>
            <a:fld id="{5D8B8BD9-0321-49A3-83E9-0A1CEF6D0A3D}" type="datetime1">
              <a:rPr lang="en-US" smtClean="0"/>
              <a:t>1/7/2026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7611128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2"/>
            <a:ext cx="1188987" cy="365125"/>
          </a:xfrm>
        </p:spPr>
        <p:txBody>
          <a:bodyPr/>
          <a:lstStyle>
            <a:lvl1pPr algn="ctr">
              <a:defRPr/>
            </a:lvl1pPr>
          </a:lstStyle>
          <a:p>
            <a:fld id="{8BEFE851-40B6-4994-92E7-F7CEE55B176E}" type="datetime1">
              <a:rPr lang="en-US" smtClean="0"/>
              <a:t>1/7/2026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2997933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2"/>
            <a:ext cx="1188987" cy="365125"/>
          </a:xfrm>
        </p:spPr>
        <p:txBody>
          <a:bodyPr/>
          <a:lstStyle>
            <a:lvl1pPr algn="ctr">
              <a:defRPr/>
            </a:lvl1pPr>
          </a:lstStyle>
          <a:p>
            <a:fld id="{DF962810-3927-4BBA-8671-A7738977ADEE}" type="datetime1">
              <a:rPr lang="en-US" smtClean="0"/>
              <a:t>1/7/2026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6920910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2"/>
            <a:ext cx="1188987" cy="365125"/>
          </a:xfrm>
        </p:spPr>
        <p:txBody>
          <a:bodyPr/>
          <a:lstStyle>
            <a:lvl1pPr algn="ctr">
              <a:defRPr/>
            </a:lvl1pPr>
          </a:lstStyle>
          <a:p>
            <a:fld id="{1D05E5C0-2FF8-4F88-9F00-6482CF7EEEB3}" type="datetime1">
              <a:rPr lang="en-US" smtClean="0"/>
              <a:t>1/7/2026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3851951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2"/>
            <a:ext cx="1188987" cy="365125"/>
          </a:xfrm>
        </p:spPr>
        <p:txBody>
          <a:bodyPr/>
          <a:lstStyle>
            <a:lvl1pPr algn="ctr">
              <a:defRPr/>
            </a:lvl1pPr>
          </a:lstStyle>
          <a:p>
            <a:fld id="{E07111B9-B908-450A-B6F4-0207FBAFA62E}" type="datetime1">
              <a:rPr lang="en-US" smtClean="0"/>
              <a:t>1/7/2026</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1/7/2026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6564436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2"/>
            <a:ext cx="1188987" cy="365125"/>
          </a:xfrm>
        </p:spPr>
        <p:txBody>
          <a:bodyPr/>
          <a:lstStyle>
            <a:lvl1pPr algn="ctr">
              <a:defRPr/>
            </a:lvl1pPr>
          </a:lstStyle>
          <a:p>
            <a:fld id="{8924AEE3-E1CE-496B-8928-8C4F42ED9C46}" type="datetime1">
              <a:rPr lang="en-US" smtClean="0"/>
              <a:t>1/7/2026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7904567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571E3183-B385-4A82-BC09-4F99FCA62329}" type="datetime1">
              <a:rPr lang="en-US" smtClean="0"/>
              <a:t>1/7/2026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1/7/2026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9594675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2"/>
            <a:ext cx="1188987" cy="365125"/>
          </a:xfrm>
        </p:spPr>
        <p:txBody>
          <a:bodyPr/>
          <a:lstStyle>
            <a:lvl1pPr algn="ctr">
              <a:defRPr/>
            </a:lvl1pPr>
          </a:lstStyle>
          <a:p>
            <a:fld id="{4FDAAF47-ED17-4335-BD31-4F4D498F9619}" type="datetime1">
              <a:rPr lang="en-US" smtClean="0"/>
              <a:t>1/7/2026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3869894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2"/>
            <a:ext cx="1188987" cy="365125"/>
          </a:xfrm>
        </p:spPr>
        <p:txBody>
          <a:bodyPr/>
          <a:lstStyle>
            <a:lvl1pPr algn="ctr">
              <a:defRPr/>
            </a:lvl1pPr>
          </a:lstStyle>
          <a:p>
            <a:fld id="{C6B04032-C469-47F4-A746-662E752BFE78}" type="datetime1">
              <a:rPr lang="en-US" smtClean="0"/>
              <a:t>1/7/2026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7748607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6"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2"/>
            <a:ext cx="1188987" cy="365125"/>
          </a:xfrm>
        </p:spPr>
        <p:txBody>
          <a:bodyPr/>
          <a:lstStyle>
            <a:lvl1pPr algn="ctr">
              <a:defRPr/>
            </a:lvl1pPr>
          </a:lstStyle>
          <a:p>
            <a:fld id="{300A7D19-8147-444E-BDD3-9535DB40C92A}" type="datetime1">
              <a:rPr lang="en-US" smtClean="0"/>
              <a:t>1/7/2026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37845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06543142"/>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8B006F3B-DF7F-47B5-8F2F-35FB624C8EB1}" type="datetime1">
              <a:rPr lang="en-US" smtClean="0"/>
              <a:t>1/7/2026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8380679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655B2F05-A345-481D-BD36-9EC8355FAE1D}" type="datetime1">
              <a:rPr lang="en-US" smtClean="0"/>
              <a:t>1/7/2026</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7595164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F424072-C22C-4B2E-9E06-361D716BC025}" type="datetime1">
              <a:rPr lang="en-US" smtClean="0"/>
              <a:t>1/7/2026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4270145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40"/>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68EEBE9F-F4E4-49E7-B1B7-2508F16788A8}" type="datetime1">
              <a:rPr lang="en-US" smtClean="0"/>
              <a:t>1/7/2026</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63"/>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28026529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F61C9489-8D6C-441D-AAAD-FA3C92686F4B}" type="datetime1">
              <a:rPr lang="en-US" smtClean="0"/>
              <a:t>1/7/2026</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6"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452870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E42F08A7-F93E-4453-B660-ACD712CCD9FB}" type="datetime1">
              <a:rPr lang="en-US" smtClean="0"/>
              <a:t>1/7/2026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1/7/2026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279966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BE14630C-FDDB-42AE-8349-D8F47CF2A6EA}" type="datetime1">
              <a:rPr lang="en-US" smtClean="0"/>
              <a:t>1/7/2026</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41294715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641542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876331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7449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059215638"/>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709542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6551111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3542130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1103030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365709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878401D-8D1C-4AD7-A40E-F6E9F151DA44}" type="datetime1">
              <a:rPr lang="en-US" smtClean="0"/>
              <a:t>1/7/2026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50657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FC5C97A-8CC1-4F36-8EBA-6F8FE2EE70E4}" type="datetime1">
              <a:rPr lang="en-US" smtClean="0"/>
              <a:t>1/7/2026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576582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2848E77-1AEE-4593-AF6F-0086834BF4AE}" type="datetime1">
              <a:rPr lang="en-US" smtClean="0"/>
              <a:t>1/7/2026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880150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6BF3015-D277-4710-89E7-46668B2C0AD7}" type="datetime1">
              <a:rPr lang="en-US" smtClean="0"/>
              <a:t>1/7/2026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5147797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FE617A2-4467-4417-8FE6-8BC023631850}" type="datetime1">
              <a:rPr lang="en-US" smtClean="0"/>
              <a:t>1/7/2026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22233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17594490"/>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A3CA10F-D925-43D4-A8AE-051DB8038692}" type="datetime1">
              <a:rPr lang="en-US" smtClean="0"/>
              <a:t>1/7/2026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9407413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52ECCD3-94A8-4FD5-B374-0C57CE677331}" type="datetime1">
              <a:rPr lang="en-US" smtClean="0"/>
              <a:t>1/7/2026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958930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0744CDD-5CAE-499B-82C1-9DC495D164C1}" type="datetime1">
              <a:rPr lang="en-US" smtClean="0"/>
              <a:t>1/7/2026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3561846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A52EF1F4-2F70-434A-8317-4CB39DBD116F}" type="datetime1">
              <a:rPr lang="en-US" smtClean="0"/>
              <a:t>1/7/2026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180941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A9CF17BF-E04F-4BFB-B6F0-A8A4435E58A3}" type="datetime1">
              <a:rPr lang="en-US" smtClean="0"/>
              <a:t>1/7/2026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51609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4CC17CCE-B8A0-48BD-803B-1B9E932A2FCF}" type="datetime1">
              <a:rPr lang="en-US" smtClean="0"/>
              <a:t>1/7/2026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440268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9DD20F1B-307A-4A64-BCB6-F771F3F70B18}" type="datetime1">
              <a:rPr lang="en-US" smtClean="0"/>
              <a:t>1/7/2026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155940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34FD80A4-D784-45F0-9721-4B2039996E55}" type="datetime1">
              <a:rPr lang="en-US" smtClean="0"/>
              <a:t>1/7/2026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022503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081F01FA-BEAF-4CEB-B2AF-575653B51E6E}" type="datetime1">
              <a:rPr lang="en-US" smtClean="0"/>
              <a:t>1/7/2026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1/7/2026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72659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D1156E5-305A-402D-99F7-59C23328A3E1}" type="datetime1">
              <a:rPr lang="en-US" smtClean="0"/>
              <a:t>1/7/2026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1898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328789198"/>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B831486B-5600-4F56-898F-2D55726C062E}" type="datetime1">
              <a:rPr lang="en-US" smtClean="0"/>
              <a:t>1/7/2026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1/7/2026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353741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C4683B6B-92F7-4EBB-87D5-7B01BBAD6511}" type="datetime1">
              <a:rPr lang="en-US" smtClean="0"/>
              <a:t>1/7/2026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854140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CBB88A71-61BF-4BA7-AB45-7184A138E9B7}" type="datetime1">
              <a:rPr lang="en-US" smtClean="0"/>
              <a:t>1/7/2026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236148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2E8F9473-13E1-4D0E-979A-F27D29E5689D}" type="datetime1">
              <a:rPr lang="en-US" smtClean="0"/>
              <a:t>1/7/2026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6614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65B27A70-C1CF-4C40-B004-93933154FA71}" type="datetime1">
              <a:rPr lang="en-US" smtClean="0"/>
              <a:t>1/7/2026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139991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E524C3B9-99F2-44F4-9BF8-81204B88AC72}" type="datetime1">
              <a:rPr lang="en-US" smtClean="0"/>
              <a:t>1/7/2026</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2874888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8714842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27057106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3915768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9973053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0359773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84465386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3161154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5345314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1/7/2026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2061395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54000063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41123107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1/7/2026</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4893928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92905952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4186898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2799753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000524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57876CFB-01B3-4C1D-8DD2-A80FEEB2CFA4}"/>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D0FBD8D8-26CB-4598-8E9A-5BA3D020F87D}"/>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7362684-1652-4570-B14E-6D63035C69E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0360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155679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781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1583716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42386386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593293092"/>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1/7/2026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D0579A1-52AA-475C-9207-E7F79A7F2AF7}" type="datetime1">
              <a:rPr lang="en-US" smtClean="0"/>
              <a:t>1/7/2026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82081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1"/>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2346126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58265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2279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1385148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4"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3826102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44054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91196039"/>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4"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226611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1"/>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1157897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B0FC95A-335D-4720-BC64-C98A6144F120}" type="datetime1">
              <a:rPr lang="en-US" smtClean="0"/>
              <a:t>1/7/2026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8420784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8BDCF92-9C08-4D33-880D-5CF22F0E6ADD}" type="datetime1">
              <a:rPr lang="en-US" smtClean="0"/>
              <a:t>1/7/2026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5217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7D8287E-14FE-4A60-A24E-CC416BFB8EFB}" type="datetime1">
              <a:rPr lang="en-US" smtClean="0"/>
              <a:t>1/7/2026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621680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2E40A64-9892-474F-A14A-7855F90145D1}" type="datetime1">
              <a:rPr lang="en-US" smtClean="0"/>
              <a:t>1/7/2026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743827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925E0EB-EF5D-4C6F-BD47-06C149CE3C2E}" type="datetime1">
              <a:rPr lang="en-US" smtClean="0"/>
              <a:t>1/7/2026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6410768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4"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4"/>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2"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181B6BF-78F9-44AD-9664-91A99AAF7218}" type="datetime1">
              <a:rPr lang="en-US" smtClean="0"/>
              <a:t>1/7/2026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5420270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90A4B39-AE7F-4F77-B623-AE94F119F7DA}" type="datetime1">
              <a:rPr lang="en-US" smtClean="0"/>
              <a:t>1/7/2026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779201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629DE574-D1B0-43AE-BDEC-3EA460403094}" type="datetime1">
              <a:rPr lang="en-US" smtClean="0"/>
              <a:t>1/7/2026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25096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652847420"/>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2"/>
            <a:ext cx="1188987" cy="365125"/>
          </a:xfrm>
        </p:spPr>
        <p:txBody>
          <a:bodyPr/>
          <a:lstStyle>
            <a:lvl1pPr algn="ctr">
              <a:defRPr/>
            </a:lvl1pPr>
          </a:lstStyle>
          <a:p>
            <a:fld id="{3EB32091-C1AB-454E-AC3F-A4E186CD2B82}" type="datetime1">
              <a:rPr lang="en-US" smtClean="0"/>
              <a:t>1/7/2026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5883856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2"/>
            <a:ext cx="1188987" cy="365125"/>
          </a:xfrm>
        </p:spPr>
        <p:txBody>
          <a:bodyPr/>
          <a:lstStyle>
            <a:lvl1pPr algn="ctr">
              <a:defRPr/>
            </a:lvl1pPr>
          </a:lstStyle>
          <a:p>
            <a:fld id="{AC198BCE-3C42-48CC-9965-A80B1AF04F08}" type="datetime1">
              <a:rPr lang="en-US" smtClean="0"/>
              <a:t>1/7/2026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4309877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2"/>
            <a:ext cx="1188987" cy="365125"/>
          </a:xfrm>
        </p:spPr>
        <p:txBody>
          <a:bodyPr/>
          <a:lstStyle>
            <a:lvl1pPr algn="ctr">
              <a:defRPr/>
            </a:lvl1pPr>
          </a:lstStyle>
          <a:p>
            <a:fld id="{3F5E3C98-934C-41BE-8988-0CD5F3E59986}" type="datetime1">
              <a:rPr lang="en-US" smtClean="0"/>
              <a:t>1/7/2026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502498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2"/>
            <a:ext cx="1188987" cy="365125"/>
          </a:xfrm>
        </p:spPr>
        <p:txBody>
          <a:bodyPr/>
          <a:lstStyle>
            <a:lvl1pPr algn="ctr">
              <a:defRPr/>
            </a:lvl1pPr>
          </a:lstStyle>
          <a:p>
            <a:fld id="{87CF645D-7033-4D53-A77F-BCB77885ED54}" type="datetime1">
              <a:rPr lang="en-US" smtClean="0"/>
              <a:t>1/7/2026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2409935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2"/>
            <a:ext cx="1188987" cy="365125"/>
          </a:xfrm>
        </p:spPr>
        <p:txBody>
          <a:bodyPr/>
          <a:lstStyle>
            <a:lvl1pPr algn="ctr">
              <a:defRPr/>
            </a:lvl1pPr>
          </a:lstStyle>
          <a:p>
            <a:fld id="{5557607C-CA6A-4BD5-BA42-AEDE0EADF5B2}" type="datetime1">
              <a:rPr lang="en-US" smtClean="0"/>
              <a:t>1/7/2026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818288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2"/>
            <a:ext cx="1188987" cy="365125"/>
          </a:xfrm>
        </p:spPr>
        <p:txBody>
          <a:bodyPr/>
          <a:lstStyle>
            <a:lvl1pPr algn="ctr">
              <a:defRPr/>
            </a:lvl1pPr>
          </a:lstStyle>
          <a:p>
            <a:fld id="{9F23918B-431D-4BD0-8919-77DC65C904C8}" type="datetime1">
              <a:rPr lang="en-US" smtClean="0"/>
              <a:t>1/7/2026</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1/7/2026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0843575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2"/>
            <a:ext cx="2057400" cy="365125"/>
          </a:xfrm>
        </p:spPr>
        <p:txBody>
          <a:bodyPr/>
          <a:lstStyle/>
          <a:p>
            <a:fld id="{7078140B-9682-4BF4-B0AD-4E4ACDB4438C}" type="datetime1">
              <a:rPr lang="en-US" smtClean="0"/>
              <a:t>1/7/2026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6954850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2"/>
            <a:ext cx="1188987" cy="365125"/>
          </a:xfrm>
        </p:spPr>
        <p:txBody>
          <a:bodyPr/>
          <a:lstStyle>
            <a:lvl1pPr algn="ctr">
              <a:defRPr/>
            </a:lvl1pPr>
          </a:lstStyle>
          <a:p>
            <a:fld id="{D9C69570-B083-4816-B990-5ED62AD05355}" type="datetime1">
              <a:rPr lang="en-US" smtClean="0"/>
              <a:t>1/7/2026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497918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67E869C8-93D2-4D5B-84F7-8EA87FE3A1B7}" type="datetime1">
              <a:rPr lang="en-US" smtClean="0"/>
              <a:t>1/7/2026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428879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2"/>
            <a:ext cx="1188987" cy="365125"/>
          </a:xfrm>
        </p:spPr>
        <p:txBody>
          <a:bodyPr/>
          <a:lstStyle>
            <a:lvl1pPr algn="ctr">
              <a:defRPr/>
            </a:lvl1pPr>
          </a:lstStyle>
          <a:p>
            <a:fld id="{1A075B76-911C-48BA-89EA-F30B8BA26EEF}" type="datetime1">
              <a:rPr lang="en-US" smtClean="0"/>
              <a:t>1/7/2026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94050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317143151"/>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2"/>
            <a:ext cx="1188987" cy="365125"/>
          </a:xfrm>
        </p:spPr>
        <p:txBody>
          <a:bodyPr/>
          <a:lstStyle>
            <a:lvl1pPr algn="ctr">
              <a:defRPr/>
            </a:lvl1pPr>
          </a:lstStyle>
          <a:p>
            <a:fld id="{B12AC05C-883E-40B8-B0DF-1F411D49D10A}" type="datetime1">
              <a:rPr lang="en-US" smtClean="0"/>
              <a:t>1/7/2026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7762318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6"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2"/>
            <a:ext cx="1188987" cy="365125"/>
          </a:xfrm>
        </p:spPr>
        <p:txBody>
          <a:bodyPr/>
          <a:lstStyle>
            <a:lvl1pPr algn="ctr">
              <a:defRPr/>
            </a:lvl1pPr>
          </a:lstStyle>
          <a:p>
            <a:fld id="{F7994719-7B41-4D7E-8B90-9B86BCF0869A}" type="datetime1">
              <a:rPr lang="en-US" smtClean="0"/>
              <a:t>1/7/2026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783956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E9CF6C30-E3B6-4DBB-8EA1-392921F5495D}" type="datetime1">
              <a:rPr lang="en-US" smtClean="0"/>
              <a:t>1/7/2026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796435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E4EC15EB-1BE9-4CA6-AF89-4E637F157752}" type="datetime1">
              <a:rPr lang="en-US" smtClean="0"/>
              <a:t>1/7/2026</a:t>
            </a:fld>
            <a:endParaRPr lang="en-US"/>
          </a:p>
        </p:txBody>
      </p:sp>
      <p:sp>
        <p:nvSpPr>
          <p:cNvPr id="17" name="Footer Placeholder 16"/>
          <p:cNvSpPr>
            <a:spLocks noGrp="1"/>
          </p:cNvSpPr>
          <p:nvPr>
            <p:ph type="ftr" sz="quarter" idx="11"/>
          </p:nvPr>
        </p:nvSpPr>
        <p:spPr>
          <a:xfrm>
            <a:off x="2085393" y="23654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632299153"/>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229C66D0-2FCB-45A1-BA83-BB3B8C70D8E2}" type="datetime1">
              <a:rPr lang="en-US" smtClean="0"/>
              <a:t>1/7/2026</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0183519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24BF549A-48F3-46DE-8415-C69E386BAD1D}" type="datetime1">
              <a:rPr lang="en-US" smtClean="0"/>
              <a:t>1/7/2026</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1799088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5"/>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84727743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D0133CD-D641-4345-8FA0-FD6401C5B79F}" type="datetime1">
              <a:rPr lang="en-US" smtClean="0"/>
              <a:t>1/7/2026</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3" y="6248212"/>
            <a:ext cx="5421083" cy="365125"/>
          </a:xfrm>
          <a:prstGeom prst="rect">
            <a:avLst/>
          </a:prstGeom>
        </p:spPr>
        <p:txBody>
          <a:bodyPr rtlCol="0"/>
          <a:lstStyle/>
          <a:p>
            <a:endParaRPr lang="en-US"/>
          </a:p>
        </p:txBody>
      </p:sp>
    </p:spTree>
    <p:extLst>
      <p:ext uri="{BB962C8B-B14F-4D97-AF65-F5344CB8AC3E}">
        <p14:creationId xmlns:p14="http://schemas.microsoft.com/office/powerpoint/2010/main" val="20661683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F93CD01-19C7-4B76-9F90-4F1328C93F6E}" type="datetime1">
              <a:rPr lang="en-US" smtClean="0"/>
              <a:t>1/7/2026</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3" y="6248212"/>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829801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91CC3A-758C-4C3F-AF14-B30B93793BDA}" type="datetime1">
              <a:rPr lang="en-US" smtClean="0"/>
              <a:t>1/7/2026</a:t>
            </a:fld>
            <a:endParaRPr lang="en-US"/>
          </a:p>
        </p:txBody>
      </p:sp>
      <p:sp>
        <p:nvSpPr>
          <p:cNvPr id="4" name="Footer Placeholder 3"/>
          <p:cNvSpPr>
            <a:spLocks noGrp="1"/>
          </p:cNvSpPr>
          <p:nvPr>
            <p:ph type="ftr" sz="quarter" idx="11"/>
          </p:nvPr>
        </p:nvSpPr>
        <p:spPr>
          <a:xfrm>
            <a:off x="609603" y="6248212"/>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76886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499756996"/>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6"/>
            <a:ext cx="1676400" cy="365125"/>
          </a:xfrm>
        </p:spPr>
        <p:txBody>
          <a:bodyPr/>
          <a:lstStyle/>
          <a:p>
            <a:fld id="{923FA646-62BC-42B2-8DD9-45D25226A07D}" type="datetime1">
              <a:rPr lang="en-US" smtClean="0"/>
              <a:t>1/7/2026</a:t>
            </a:fld>
            <a:endParaRPr lang="en-US"/>
          </a:p>
        </p:txBody>
      </p:sp>
      <p:sp>
        <p:nvSpPr>
          <p:cNvPr id="3" name="Footer Placeholder 2"/>
          <p:cNvSpPr>
            <a:spLocks noGrp="1"/>
          </p:cNvSpPr>
          <p:nvPr>
            <p:ph type="ftr" sz="quarter" idx="11"/>
          </p:nvPr>
        </p:nvSpPr>
        <p:spPr>
          <a:xfrm>
            <a:off x="609603" y="6248212"/>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6"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4204400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0812F0-43B0-4DA9-BB29-7CDC48737E10}" type="datetime1">
              <a:rPr lang="en-US" smtClean="0"/>
              <a:t>1/7/2026</a:t>
            </a:fld>
            <a:endParaRPr lang="en-US"/>
          </a:p>
        </p:txBody>
      </p:sp>
      <p:sp>
        <p:nvSpPr>
          <p:cNvPr id="5" name="Footer Placeholder 4"/>
          <p:cNvSpPr>
            <a:spLocks noGrp="1"/>
          </p:cNvSpPr>
          <p:nvPr>
            <p:ph type="ftr" sz="quarter" idx="11"/>
          </p:nvPr>
        </p:nvSpPr>
        <p:spPr>
          <a:xfrm>
            <a:off x="609603" y="6248212"/>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0721068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6"/>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57761893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1"/>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28268649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29573323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grpSp>
        <p:nvGrpSpPr>
          <p:cNvPr id="10" name="Group 7">
            <a:extLst>
              <a:ext uri="{FF2B5EF4-FFF2-40B4-BE49-F238E27FC236}">
                <a16:creationId xmlns:a16="http://schemas.microsoft.com/office/drawing/2014/main" id="{810DF6CA-36D8-4585-B4A6-86D9FBE48B68}"/>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06699309-8E43-4F36-A376-1A96529F3B1D}"/>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BE97CBD5-DC7F-4A06-9B97-AF713BE4643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158917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12121063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4"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3883189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14494563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4"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74926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951438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1"/>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13700569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5520A83-FC49-4727-8DD7-E682ECE48EB4}" type="datetime1">
              <a:rPr lang="en-US" smtClean="0"/>
              <a:t>1/7/2026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4496685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F32428A-77AE-466F-81D1-5DE8554A52DF}" type="datetime1">
              <a:rPr lang="en-US" smtClean="0"/>
              <a:t>1/7/2026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9713643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BA27E6A-69D8-46C5-825B-97D2972CB4F9}" type="datetime1">
              <a:rPr lang="en-US" smtClean="0"/>
              <a:t>1/7/2026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158005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C5A90EE-E408-4841-AB81-392B3B1ABDD4}" type="datetime1">
              <a:rPr lang="en-US" smtClean="0"/>
              <a:t>1/7/2026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6753746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63F65B5-263D-4046-8F11-7B71CC3C07B3}" type="datetime1">
              <a:rPr lang="en-US" smtClean="0"/>
              <a:t>1/7/2026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4558707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4"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4"/>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2"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5CA6532-49CD-4261-9037-D0DDFCBE6A85}" type="datetime1">
              <a:rPr lang="en-US" smtClean="0"/>
              <a:t>1/7/2026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1191420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00301AB-D66E-4EC4-9373-813D09E83EBA}" type="datetime1">
              <a:rPr lang="en-US" smtClean="0"/>
              <a:t>1/7/2026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8137869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7121D37-C886-4723-8C36-47B9232259FF}" type="datetime1">
              <a:rPr lang="en-US" smtClean="0"/>
              <a:t>1/7/2026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2031870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2"/>
            <a:ext cx="1188987" cy="365125"/>
          </a:xfrm>
        </p:spPr>
        <p:txBody>
          <a:bodyPr/>
          <a:lstStyle>
            <a:lvl1pPr algn="ctr">
              <a:defRPr/>
            </a:lvl1pPr>
          </a:lstStyle>
          <a:p>
            <a:fld id="{4039F1C4-52B8-4F0F-AE64-53962F2AB61B}" type="datetime1">
              <a:rPr lang="en-US" smtClean="0"/>
              <a:t>1/7/2026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9203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69.xml"/><Relationship Id="rId21" Type="http://schemas.openxmlformats.org/officeDocument/2006/relationships/slideLayout" Target="../slideLayouts/slideLayout64.xml"/><Relationship Id="rId42" Type="http://schemas.openxmlformats.org/officeDocument/2006/relationships/slideLayout" Target="../slideLayouts/slideLayout85.xml"/><Relationship Id="rId47" Type="http://schemas.openxmlformats.org/officeDocument/2006/relationships/slideLayout" Target="../slideLayouts/slideLayout90.xml"/><Relationship Id="rId63" Type="http://schemas.openxmlformats.org/officeDocument/2006/relationships/slideLayout" Target="../slideLayouts/slideLayout106.xml"/><Relationship Id="rId68" Type="http://schemas.openxmlformats.org/officeDocument/2006/relationships/slideLayout" Target="../slideLayouts/slideLayout111.xml"/><Relationship Id="rId84" Type="http://schemas.openxmlformats.org/officeDocument/2006/relationships/slideLayout" Target="../slideLayouts/slideLayout127.xml"/><Relationship Id="rId89" Type="http://schemas.openxmlformats.org/officeDocument/2006/relationships/slideLayout" Target="../slideLayouts/slideLayout132.xml"/><Relationship Id="rId7" Type="http://schemas.openxmlformats.org/officeDocument/2006/relationships/slideLayout" Target="../slideLayouts/slideLayout50.xml"/><Relationship Id="rId71" Type="http://schemas.openxmlformats.org/officeDocument/2006/relationships/slideLayout" Target="../slideLayouts/slideLayout114.xml"/><Relationship Id="rId92" Type="http://schemas.openxmlformats.org/officeDocument/2006/relationships/slideLayout" Target="../slideLayouts/slideLayout135.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9" Type="http://schemas.openxmlformats.org/officeDocument/2006/relationships/slideLayout" Target="../slideLayouts/slideLayout72.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slideLayout" Target="../slideLayouts/slideLayout88.xml"/><Relationship Id="rId53" Type="http://schemas.openxmlformats.org/officeDocument/2006/relationships/slideLayout" Target="../slideLayouts/slideLayout96.xml"/><Relationship Id="rId58" Type="http://schemas.openxmlformats.org/officeDocument/2006/relationships/slideLayout" Target="../slideLayouts/slideLayout101.xml"/><Relationship Id="rId66" Type="http://schemas.openxmlformats.org/officeDocument/2006/relationships/slideLayout" Target="../slideLayouts/slideLayout109.xml"/><Relationship Id="rId74" Type="http://schemas.openxmlformats.org/officeDocument/2006/relationships/slideLayout" Target="../slideLayouts/slideLayout117.xml"/><Relationship Id="rId79" Type="http://schemas.openxmlformats.org/officeDocument/2006/relationships/slideLayout" Target="../slideLayouts/slideLayout122.xml"/><Relationship Id="rId87" Type="http://schemas.openxmlformats.org/officeDocument/2006/relationships/slideLayout" Target="../slideLayouts/slideLayout130.xml"/><Relationship Id="rId102" Type="http://schemas.openxmlformats.org/officeDocument/2006/relationships/slideLayout" Target="../slideLayouts/slideLayout145.xml"/><Relationship Id="rId5" Type="http://schemas.openxmlformats.org/officeDocument/2006/relationships/slideLayout" Target="../slideLayouts/slideLayout48.xml"/><Relationship Id="rId61" Type="http://schemas.openxmlformats.org/officeDocument/2006/relationships/slideLayout" Target="../slideLayouts/slideLayout104.xml"/><Relationship Id="rId82" Type="http://schemas.openxmlformats.org/officeDocument/2006/relationships/slideLayout" Target="../slideLayouts/slideLayout125.xml"/><Relationship Id="rId90" Type="http://schemas.openxmlformats.org/officeDocument/2006/relationships/slideLayout" Target="../slideLayouts/slideLayout133.xml"/><Relationship Id="rId95" Type="http://schemas.openxmlformats.org/officeDocument/2006/relationships/slideLayout" Target="../slideLayouts/slideLayout138.xml"/><Relationship Id="rId19" Type="http://schemas.openxmlformats.org/officeDocument/2006/relationships/slideLayout" Target="../slideLayouts/slideLayout6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 Id="rId48" Type="http://schemas.openxmlformats.org/officeDocument/2006/relationships/slideLayout" Target="../slideLayouts/slideLayout91.xml"/><Relationship Id="rId56" Type="http://schemas.openxmlformats.org/officeDocument/2006/relationships/slideLayout" Target="../slideLayouts/slideLayout99.xml"/><Relationship Id="rId64" Type="http://schemas.openxmlformats.org/officeDocument/2006/relationships/slideLayout" Target="../slideLayouts/slideLayout107.xml"/><Relationship Id="rId69" Type="http://schemas.openxmlformats.org/officeDocument/2006/relationships/slideLayout" Target="../slideLayouts/slideLayout112.xml"/><Relationship Id="rId77" Type="http://schemas.openxmlformats.org/officeDocument/2006/relationships/slideLayout" Target="../slideLayouts/slideLayout120.xml"/><Relationship Id="rId100" Type="http://schemas.openxmlformats.org/officeDocument/2006/relationships/slideLayout" Target="../slideLayouts/slideLayout143.xml"/><Relationship Id="rId8" Type="http://schemas.openxmlformats.org/officeDocument/2006/relationships/slideLayout" Target="../slideLayouts/slideLayout51.xml"/><Relationship Id="rId51" Type="http://schemas.openxmlformats.org/officeDocument/2006/relationships/slideLayout" Target="../slideLayouts/slideLayout94.xml"/><Relationship Id="rId72" Type="http://schemas.openxmlformats.org/officeDocument/2006/relationships/slideLayout" Target="../slideLayouts/slideLayout115.xml"/><Relationship Id="rId80" Type="http://schemas.openxmlformats.org/officeDocument/2006/relationships/slideLayout" Target="../slideLayouts/slideLayout123.xml"/><Relationship Id="rId85" Type="http://schemas.openxmlformats.org/officeDocument/2006/relationships/slideLayout" Target="../slideLayouts/slideLayout128.xml"/><Relationship Id="rId93" Type="http://schemas.openxmlformats.org/officeDocument/2006/relationships/slideLayout" Target="../slideLayouts/slideLayout136.xml"/><Relationship Id="rId98" Type="http://schemas.openxmlformats.org/officeDocument/2006/relationships/slideLayout" Target="../slideLayouts/slideLayout14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46" Type="http://schemas.openxmlformats.org/officeDocument/2006/relationships/slideLayout" Target="../slideLayouts/slideLayout89.xml"/><Relationship Id="rId59" Type="http://schemas.openxmlformats.org/officeDocument/2006/relationships/slideLayout" Target="../slideLayouts/slideLayout102.xml"/><Relationship Id="rId67" Type="http://schemas.openxmlformats.org/officeDocument/2006/relationships/slideLayout" Target="../slideLayouts/slideLayout110.xml"/><Relationship Id="rId103" Type="http://schemas.openxmlformats.org/officeDocument/2006/relationships/theme" Target="../theme/theme6.xml"/><Relationship Id="rId20" Type="http://schemas.openxmlformats.org/officeDocument/2006/relationships/slideLayout" Target="../slideLayouts/slideLayout63.xml"/><Relationship Id="rId41" Type="http://schemas.openxmlformats.org/officeDocument/2006/relationships/slideLayout" Target="../slideLayouts/slideLayout84.xml"/><Relationship Id="rId54" Type="http://schemas.openxmlformats.org/officeDocument/2006/relationships/slideLayout" Target="../slideLayouts/slideLayout97.xml"/><Relationship Id="rId62" Type="http://schemas.openxmlformats.org/officeDocument/2006/relationships/slideLayout" Target="../slideLayouts/slideLayout105.xml"/><Relationship Id="rId70" Type="http://schemas.openxmlformats.org/officeDocument/2006/relationships/slideLayout" Target="../slideLayouts/slideLayout113.xml"/><Relationship Id="rId75" Type="http://schemas.openxmlformats.org/officeDocument/2006/relationships/slideLayout" Target="../slideLayouts/slideLayout118.xml"/><Relationship Id="rId83" Type="http://schemas.openxmlformats.org/officeDocument/2006/relationships/slideLayout" Target="../slideLayouts/slideLayout126.xml"/><Relationship Id="rId88" Type="http://schemas.openxmlformats.org/officeDocument/2006/relationships/slideLayout" Target="../slideLayouts/slideLayout131.xml"/><Relationship Id="rId91" Type="http://schemas.openxmlformats.org/officeDocument/2006/relationships/slideLayout" Target="../slideLayouts/slideLayout134.xml"/><Relationship Id="rId96" Type="http://schemas.openxmlformats.org/officeDocument/2006/relationships/slideLayout" Target="../slideLayouts/slideLayout13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49" Type="http://schemas.openxmlformats.org/officeDocument/2006/relationships/slideLayout" Target="../slideLayouts/slideLayout92.xml"/><Relationship Id="rId57" Type="http://schemas.openxmlformats.org/officeDocument/2006/relationships/slideLayout" Target="../slideLayouts/slideLayout100.xml"/><Relationship Id="rId10" Type="http://schemas.openxmlformats.org/officeDocument/2006/relationships/slideLayout" Target="../slideLayouts/slideLayout53.xml"/><Relationship Id="rId31" Type="http://schemas.openxmlformats.org/officeDocument/2006/relationships/slideLayout" Target="../slideLayouts/slideLayout74.xml"/><Relationship Id="rId44" Type="http://schemas.openxmlformats.org/officeDocument/2006/relationships/slideLayout" Target="../slideLayouts/slideLayout87.xml"/><Relationship Id="rId52" Type="http://schemas.openxmlformats.org/officeDocument/2006/relationships/slideLayout" Target="../slideLayouts/slideLayout95.xml"/><Relationship Id="rId60" Type="http://schemas.openxmlformats.org/officeDocument/2006/relationships/slideLayout" Target="../slideLayouts/slideLayout103.xml"/><Relationship Id="rId65" Type="http://schemas.openxmlformats.org/officeDocument/2006/relationships/slideLayout" Target="../slideLayouts/slideLayout108.xml"/><Relationship Id="rId73" Type="http://schemas.openxmlformats.org/officeDocument/2006/relationships/slideLayout" Target="../slideLayouts/slideLayout116.xml"/><Relationship Id="rId78" Type="http://schemas.openxmlformats.org/officeDocument/2006/relationships/slideLayout" Target="../slideLayouts/slideLayout121.xml"/><Relationship Id="rId81" Type="http://schemas.openxmlformats.org/officeDocument/2006/relationships/slideLayout" Target="../slideLayouts/slideLayout124.xml"/><Relationship Id="rId86" Type="http://schemas.openxmlformats.org/officeDocument/2006/relationships/slideLayout" Target="../slideLayouts/slideLayout129.xml"/><Relationship Id="rId94" Type="http://schemas.openxmlformats.org/officeDocument/2006/relationships/slideLayout" Target="../slideLayouts/slideLayout137.xml"/><Relationship Id="rId99" Type="http://schemas.openxmlformats.org/officeDocument/2006/relationships/slideLayout" Target="../slideLayouts/slideLayout142.xml"/><Relationship Id="rId101" Type="http://schemas.openxmlformats.org/officeDocument/2006/relationships/slideLayout" Target="../slideLayouts/slideLayout14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9" Type="http://schemas.openxmlformats.org/officeDocument/2006/relationships/slideLayout" Target="../slideLayouts/slideLayout82.xml"/><Relationship Id="rId34" Type="http://schemas.openxmlformats.org/officeDocument/2006/relationships/slideLayout" Target="../slideLayouts/slideLayout77.xml"/><Relationship Id="rId50" Type="http://schemas.openxmlformats.org/officeDocument/2006/relationships/slideLayout" Target="../slideLayouts/slideLayout93.xml"/><Relationship Id="rId55" Type="http://schemas.openxmlformats.org/officeDocument/2006/relationships/slideLayout" Target="../slideLayouts/slideLayout98.xml"/><Relationship Id="rId76" Type="http://schemas.openxmlformats.org/officeDocument/2006/relationships/slideLayout" Target="../slideLayouts/slideLayout119.xml"/><Relationship Id="rId97"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82617855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7" r:id="rId30"/>
    <p:sldLayoutId id="2147483889" r:id="rId31"/>
    <p:sldLayoutId id="2147483853" r:id="rId32"/>
    <p:sldLayoutId id="2147483765" r:id="rId33"/>
    <p:sldLayoutId id="2147483740" r:id="rId34"/>
    <p:sldLayoutId id="2147483741" r:id="rId35"/>
    <p:sldLayoutId id="2147483890" r:id="rId36"/>
    <p:sldLayoutId id="2147483764" r:id="rId37"/>
    <p:sldLayoutId id="2147483746" r:id="rId38"/>
    <p:sldLayoutId id="2147483763" r:id="rId39"/>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1/7/2026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8759601" y="6492876"/>
            <a:ext cx="41161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1/7/2026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892" r:id="rId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1/7/2026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4" y="52825"/>
            <a:ext cx="7707179" cy="76595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B7ABA148-C201-4936-9AEE-715246A48C03}" type="datetime1">
              <a:rPr lang="en-US" smtClean="0"/>
              <a:t>1/7/2026</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5567884"/>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bg1"/>
                </a:solidFill>
              </a:defRPr>
            </a:lvl1pPr>
          </a:lstStyle>
          <a:p>
            <a:fld id="{271BBB66-BE3D-48D8-A81A-56810CD5C392}" type="datetime1">
              <a:rPr lang="en-US" smtClean="0"/>
              <a:t>1/7/2026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71882438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 id="2147483935" r:id="rId41"/>
    <p:sldLayoutId id="2147483936" r:id="rId42"/>
    <p:sldLayoutId id="2147483937" r:id="rId43"/>
    <p:sldLayoutId id="2147483938" r:id="rId44"/>
    <p:sldLayoutId id="2147483939" r:id="rId45"/>
    <p:sldLayoutId id="2147483940" r:id="rId46"/>
    <p:sldLayoutId id="2147483941" r:id="rId47"/>
    <p:sldLayoutId id="2147483942" r:id="rId48"/>
    <p:sldLayoutId id="2147483943" r:id="rId49"/>
    <p:sldLayoutId id="2147483944" r:id="rId50"/>
    <p:sldLayoutId id="2147483945" r:id="rId51"/>
    <p:sldLayoutId id="2147483946" r:id="rId52"/>
    <p:sldLayoutId id="2147483947" r:id="rId53"/>
    <p:sldLayoutId id="2147483948" r:id="rId54"/>
    <p:sldLayoutId id="2147483949" r:id="rId55"/>
    <p:sldLayoutId id="2147483950" r:id="rId56"/>
    <p:sldLayoutId id="2147483951" r:id="rId57"/>
    <p:sldLayoutId id="2147483952" r:id="rId58"/>
    <p:sldLayoutId id="2147483953" r:id="rId59"/>
    <p:sldLayoutId id="2147483954" r:id="rId60"/>
    <p:sldLayoutId id="2147483955" r:id="rId61"/>
    <p:sldLayoutId id="2147483956" r:id="rId62"/>
    <p:sldLayoutId id="2147483957" r:id="rId63"/>
    <p:sldLayoutId id="2147483958" r:id="rId64"/>
    <p:sldLayoutId id="2147483959" r:id="rId65"/>
    <p:sldLayoutId id="2147483960" r:id="rId66"/>
    <p:sldLayoutId id="2147483961" r:id="rId67"/>
    <p:sldLayoutId id="2147483962" r:id="rId68"/>
    <p:sldLayoutId id="2147483963" r:id="rId69"/>
    <p:sldLayoutId id="2147483964" r:id="rId70"/>
    <p:sldLayoutId id="2147483965" r:id="rId71"/>
    <p:sldLayoutId id="2147483966" r:id="rId72"/>
    <p:sldLayoutId id="2147483967" r:id="rId73"/>
    <p:sldLayoutId id="2147483968" r:id="rId74"/>
    <p:sldLayoutId id="2147483969" r:id="rId75"/>
    <p:sldLayoutId id="2147483970" r:id="rId76"/>
    <p:sldLayoutId id="2147483971" r:id="rId77"/>
    <p:sldLayoutId id="2147483972" r:id="rId78"/>
    <p:sldLayoutId id="2147483973" r:id="rId79"/>
    <p:sldLayoutId id="2147483974" r:id="rId80"/>
    <p:sldLayoutId id="2147483975" r:id="rId81"/>
    <p:sldLayoutId id="2147483976" r:id="rId82"/>
    <p:sldLayoutId id="2147483977" r:id="rId83"/>
    <p:sldLayoutId id="2147483978" r:id="rId84"/>
    <p:sldLayoutId id="2147483979" r:id="rId85"/>
    <p:sldLayoutId id="2147483980" r:id="rId86"/>
    <p:sldLayoutId id="2147483981" r:id="rId87"/>
    <p:sldLayoutId id="2147483982" r:id="rId88"/>
    <p:sldLayoutId id="2147483983" r:id="rId89"/>
    <p:sldLayoutId id="2147483984" r:id="rId90"/>
    <p:sldLayoutId id="2147483985" r:id="rId91"/>
    <p:sldLayoutId id="2147483986" r:id="rId92"/>
    <p:sldLayoutId id="2147483987" r:id="rId93"/>
    <p:sldLayoutId id="2147483988" r:id="rId94"/>
    <p:sldLayoutId id="2147483989" r:id="rId95"/>
    <p:sldLayoutId id="2147483990" r:id="rId96"/>
    <p:sldLayoutId id="2147483991" r:id="rId97"/>
    <p:sldLayoutId id="2147483992" r:id="rId98"/>
    <p:sldLayoutId id="2147483993" r:id="rId99"/>
    <p:sldLayoutId id="2147483994" r:id="rId100"/>
    <p:sldLayoutId id="2147483995" r:id="rId101"/>
    <p:sldLayoutId id="2147483996" r:id="rId102"/>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3.xml"/><Relationship Id="rId1" Type="http://schemas.openxmlformats.org/officeDocument/2006/relationships/tags" Target="../tags/tag2.xml"/><Relationship Id="rId4" Type="http://schemas.openxmlformats.org/officeDocument/2006/relationships/image" Target="../media/image2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ags" Target="../tags/tag10.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2.xml"/><Relationship Id="rId5" Type="http://schemas.openxmlformats.org/officeDocument/2006/relationships/image" Target="../media/image36.pn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24.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18.xml"/><Relationship Id="rId4" Type="http://schemas.openxmlformats.org/officeDocument/2006/relationships/hyperlink" Target="https://www.texasstudentdatasystem.org/tsds/teds/ods-upgrade-data-standard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19.xml"/><Relationship Id="rId4" Type="http://schemas.openxmlformats.org/officeDocument/2006/relationships/hyperlink" Target="https://www.texasstudentdatasystem.org/tsds/about/data-collection-documentation"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hyperlink" Target="https://tea4avcastro.tea.state.tx.us/tsds_training/TSDSUpgradeProject2024/KeyTermsandDefinitions/Key_Terms_and_Definitions.pdf" TargetMode="Externa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xml"/><Relationship Id="rId7" Type="http://schemas.openxmlformats.org/officeDocument/2006/relationships/diagramColors" Target="../diagrams/colors3.xml"/><Relationship Id="rId2" Type="http://schemas.openxmlformats.org/officeDocument/2006/relationships/slideLayout" Target="../slideLayouts/slideLayout67.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2.xml"/><Relationship Id="rId4" Type="http://schemas.openxmlformats.org/officeDocument/2006/relationships/hyperlink" Target="https://www.texasstudentdatasystem.org/tsds/teds/ods-upgrade-data-standard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23.xml"/><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tags" Target="../tags/tag24.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2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tags" Target="../tags/tag27.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tags" Target="../tags/tag28.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4.xml"/><Relationship Id="rId1" Type="http://schemas.openxmlformats.org/officeDocument/2006/relationships/tags" Target="../tags/tag29.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4.xml"/><Relationship Id="rId1" Type="http://schemas.openxmlformats.org/officeDocument/2006/relationships/tags" Target="../tags/tag30.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4.xml"/><Relationship Id="rId1" Type="http://schemas.openxmlformats.org/officeDocument/2006/relationships/tags" Target="../tags/tag31.xm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tags" Target="../tags/tag32.xml"/><Relationship Id="rId5" Type="http://schemas.openxmlformats.org/officeDocument/2006/relationships/image" Target="../media/image26.pn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5.xml"/><Relationship Id="rId1" Type="http://schemas.openxmlformats.org/officeDocument/2006/relationships/tags" Target="../tags/tag33.xml"/><Relationship Id="rId4" Type="http://schemas.openxmlformats.org/officeDocument/2006/relationships/hyperlink" Target="https://www.texasstudentdatasystem.org/tsds/teds/tweds-upgrade"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5.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4.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4.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4.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3.xml"/><Relationship Id="rId1" Type="http://schemas.openxmlformats.org/officeDocument/2006/relationships/tags" Target="../tags/tag40.xml"/><Relationship Id="rId5" Type="http://schemas.openxmlformats.org/officeDocument/2006/relationships/image" Target="../media/image26.pn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61.svg"/><Relationship Id="rId3" Type="http://schemas.openxmlformats.org/officeDocument/2006/relationships/notesSlide" Target="../notesSlides/notesSlide41.xml"/><Relationship Id="rId7" Type="http://schemas.openxmlformats.org/officeDocument/2006/relationships/diagramColors" Target="../diagrams/colors4.xml"/><Relationship Id="rId12" Type="http://schemas.openxmlformats.org/officeDocument/2006/relationships/image" Target="../media/image60.png"/><Relationship Id="rId2" Type="http://schemas.openxmlformats.org/officeDocument/2006/relationships/slideLayout" Target="../slideLayouts/slideLayout29.xml"/><Relationship Id="rId1" Type="http://schemas.openxmlformats.org/officeDocument/2006/relationships/tags" Target="../tags/tag41.xml"/><Relationship Id="rId6" Type="http://schemas.openxmlformats.org/officeDocument/2006/relationships/diagramQuickStyle" Target="../diagrams/quickStyle4.xml"/><Relationship Id="rId11" Type="http://schemas.openxmlformats.org/officeDocument/2006/relationships/hyperlink" Target="http://tea4avcastro.tea.state.tx.us/tsds_training/nut/ecds/ecds-process-reference-guide.pdf" TargetMode="External"/><Relationship Id="rId5" Type="http://schemas.openxmlformats.org/officeDocument/2006/relationships/diagramLayout" Target="../diagrams/layout4.xml"/><Relationship Id="rId10" Type="http://schemas.openxmlformats.org/officeDocument/2006/relationships/hyperlink" Target="https://tea4avcastro.tea.state.tx.us/tsds_training/TSDSUpgradeProject2024/KeyTermsandDefinitions/Key_Terms_and_Definitions.pdf" TargetMode="External"/><Relationship Id="rId4" Type="http://schemas.openxmlformats.org/officeDocument/2006/relationships/diagramData" Target="../diagrams/data4.xml"/><Relationship Id="rId9" Type="http://schemas.openxmlformats.org/officeDocument/2006/relationships/hyperlink" Target="https://www.texasstudentdatasystem.org/tsds/about/training-and-support/tsds-upgrade-project-training-material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texasstudentdatasystem.org/tsds/teds/tweds-upgrade" TargetMode="External"/><Relationship Id="rId3" Type="http://schemas.openxmlformats.org/officeDocument/2006/relationships/notesSlide" Target="../notesSlides/notesSlide42.xml"/><Relationship Id="rId7" Type="http://schemas.openxmlformats.org/officeDocument/2006/relationships/hyperlink" Target="https://tealprod.tea.state.tx.us/TWEDSAPI" TargetMode="External"/><Relationship Id="rId2" Type="http://schemas.openxmlformats.org/officeDocument/2006/relationships/slideLayout" Target="../slideLayouts/slideLayout24.xml"/><Relationship Id="rId1" Type="http://schemas.openxmlformats.org/officeDocument/2006/relationships/tags" Target="../tags/tag42.xml"/><Relationship Id="rId6" Type="http://schemas.openxmlformats.org/officeDocument/2006/relationships/hyperlink" Target="https://app.smartsheet.com/b/form/4d5f51a7bf624ae884e5f21c31fa5853" TargetMode="External"/><Relationship Id="rId5" Type="http://schemas.openxmlformats.org/officeDocument/2006/relationships/hyperlink" Target="https://tea.texas.gov/academics/early-childhood-education" TargetMode="External"/><Relationship Id="rId4" Type="http://schemas.openxmlformats.org/officeDocument/2006/relationships/hyperlink" Target="https://tea.texas.gov/about-tea/news-and-multimedia/correspondence/taa-letters/residential-facilities-tracker-in-the-texas-student-data-system"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4.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4.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9.xml"/><Relationship Id="rId1" Type="http://schemas.openxmlformats.org/officeDocument/2006/relationships/tags" Target="../tags/tag45.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6.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9229" y="3063745"/>
            <a:ext cx="6603683" cy="991076"/>
          </a:xfrm>
          <a:prstGeom prst="rect">
            <a:avLst/>
          </a:prstGeom>
        </p:spPr>
        <p:txBody>
          <a:bodyPr vert="horz" wrap="square" lIns="0" tIns="0" rIns="0" bIns="0" rtlCol="0">
            <a:spAutoFit/>
          </a:bodyPr>
          <a:lstStyle/>
          <a:p>
            <a:pPr marL="0" marR="0" lvl="0" indent="0" algn="ctr" defTabSz="685800" rtl="0" eaLnBrk="1" fontAlgn="auto" latinLnBrk="0" hangingPunct="1">
              <a:lnSpc>
                <a:spcPts val="3341"/>
              </a:lnSpc>
              <a:spcBef>
                <a:spcPts val="0"/>
              </a:spcBef>
              <a:spcAft>
                <a:spcPts val="0"/>
              </a:spcAft>
              <a:buClrTx/>
              <a:buSzTx/>
              <a:buFontTx/>
              <a:buNone/>
              <a:tabLst/>
              <a:defRPr/>
            </a:pPr>
            <a:r>
              <a:rPr kumimoji="0" sz="3750" b="1" i="0" u="none" strike="noStrike" kern="1200" cap="none" spc="0" normalizeH="0" baseline="0" noProof="0" dirty="0">
                <a:ln>
                  <a:noFill/>
                </a:ln>
                <a:solidFill>
                  <a:srgbClr val="3B6DBD"/>
                </a:solidFill>
                <a:effectLst/>
                <a:uLnTx/>
                <a:uFillTx/>
                <a:latin typeface="Calibri"/>
                <a:ea typeface="+mn-ea"/>
                <a:cs typeface="Calibri"/>
              </a:rPr>
              <a:t>TITLE</a:t>
            </a:r>
            <a:r>
              <a:rPr kumimoji="0" sz="3750" b="1" i="0" u="none" strike="noStrike" kern="1200" cap="none" spc="-23" normalizeH="0" baseline="0" noProof="0" dirty="0">
                <a:ln>
                  <a:noFill/>
                </a:ln>
                <a:solidFill>
                  <a:srgbClr val="3B6DBD"/>
                </a:solidFill>
                <a:effectLst/>
                <a:uLnTx/>
                <a:uFillTx/>
                <a:latin typeface="Calibri"/>
                <a:ea typeface="+mn-ea"/>
                <a:cs typeface="Calibri"/>
              </a:rPr>
              <a:t> </a:t>
            </a:r>
            <a:r>
              <a:rPr kumimoji="0" sz="3750" b="1" i="0" u="none" strike="noStrike" kern="1200" cap="none" spc="0" normalizeH="0" baseline="0" noProof="0" dirty="0">
                <a:ln>
                  <a:noFill/>
                </a:ln>
                <a:solidFill>
                  <a:srgbClr val="3B6DBD"/>
                </a:solidFill>
                <a:effectLst/>
                <a:uLnTx/>
                <a:uFillTx/>
                <a:latin typeface="Calibri"/>
                <a:ea typeface="+mn-ea"/>
                <a:cs typeface="Calibri"/>
              </a:rPr>
              <a:t>SLIDE:</a:t>
            </a:r>
            <a:r>
              <a:rPr kumimoji="0" sz="3750" b="1" i="0" u="none" strike="noStrike" kern="1200" cap="none" spc="-26" normalizeH="0" baseline="0" noProof="0" dirty="0">
                <a:ln>
                  <a:noFill/>
                </a:ln>
                <a:solidFill>
                  <a:srgbClr val="3B6DBD"/>
                </a:solidFill>
                <a:effectLst/>
                <a:uLnTx/>
                <a:uFillTx/>
                <a:latin typeface="Calibri"/>
                <a:ea typeface="+mn-ea"/>
                <a:cs typeface="Calibri"/>
              </a:rPr>
              <a:t> </a:t>
            </a:r>
            <a:r>
              <a:rPr kumimoji="0" sz="3750" b="1" i="0" u="none" strike="noStrike" kern="1200" cap="none" spc="0" normalizeH="0" baseline="0" noProof="0" dirty="0">
                <a:ln>
                  <a:noFill/>
                </a:ln>
                <a:solidFill>
                  <a:srgbClr val="3B6DBD"/>
                </a:solidFill>
                <a:effectLst/>
                <a:uLnTx/>
                <a:uFillTx/>
                <a:latin typeface="Calibri"/>
                <a:ea typeface="+mn-ea"/>
                <a:cs typeface="Calibri"/>
              </a:rPr>
              <a:t>TSDS</a:t>
            </a:r>
            <a:r>
              <a:rPr kumimoji="0" sz="3750" b="1" i="0" u="none" strike="noStrike" kern="1200" cap="none" spc="-30" normalizeH="0" baseline="0" noProof="0" dirty="0">
                <a:ln>
                  <a:noFill/>
                </a:ln>
                <a:solidFill>
                  <a:srgbClr val="3B6DBD"/>
                </a:solidFill>
                <a:effectLst/>
                <a:uLnTx/>
                <a:uFillTx/>
                <a:latin typeface="Calibri"/>
                <a:ea typeface="+mn-ea"/>
                <a:cs typeface="Calibri"/>
              </a:rPr>
              <a:t> </a:t>
            </a:r>
            <a:r>
              <a:rPr kumimoji="0" sz="3750" b="1" i="0" u="none" strike="noStrike" kern="1200" cap="none" spc="0" normalizeH="0" baseline="0" noProof="0" dirty="0">
                <a:ln>
                  <a:noFill/>
                </a:ln>
                <a:solidFill>
                  <a:srgbClr val="3B6DBD"/>
                </a:solidFill>
                <a:effectLst/>
                <a:uLnTx/>
                <a:uFillTx/>
                <a:latin typeface="Calibri"/>
                <a:ea typeface="+mn-ea"/>
                <a:cs typeface="Calibri"/>
              </a:rPr>
              <a:t>ODS</a:t>
            </a:r>
            <a:r>
              <a:rPr kumimoji="0" sz="3750" b="1" i="0" u="none" strike="noStrike" kern="1200" cap="none" spc="-19" normalizeH="0" baseline="0" noProof="0" dirty="0">
                <a:ln>
                  <a:noFill/>
                </a:ln>
                <a:solidFill>
                  <a:srgbClr val="3B6DBD"/>
                </a:solidFill>
                <a:effectLst/>
                <a:uLnTx/>
                <a:uFillTx/>
                <a:latin typeface="Calibri"/>
                <a:ea typeface="+mn-ea"/>
                <a:cs typeface="Calibri"/>
              </a:rPr>
              <a:t> </a:t>
            </a:r>
            <a:r>
              <a:rPr kumimoji="0" sz="3750" b="1" i="0" u="none" strike="noStrike" kern="1200" cap="none" spc="0" normalizeH="0" baseline="0" noProof="0" dirty="0">
                <a:ln>
                  <a:noFill/>
                </a:ln>
                <a:solidFill>
                  <a:srgbClr val="3B6DBD"/>
                </a:solidFill>
                <a:effectLst/>
                <a:uLnTx/>
                <a:uFillTx/>
                <a:latin typeface="Calibri"/>
                <a:ea typeface="+mn-ea"/>
                <a:cs typeface="Calibri"/>
              </a:rPr>
              <a:t>3.x</a:t>
            </a:r>
            <a:r>
              <a:rPr kumimoji="0" sz="3750" b="1" i="0" u="none" strike="noStrike" kern="1200" cap="none" spc="-15" normalizeH="0" baseline="0" noProof="0" dirty="0">
                <a:ln>
                  <a:noFill/>
                </a:ln>
                <a:solidFill>
                  <a:srgbClr val="3B6DBD"/>
                </a:solidFill>
                <a:effectLst/>
                <a:uLnTx/>
                <a:uFillTx/>
                <a:latin typeface="Calibri"/>
                <a:ea typeface="+mn-ea"/>
                <a:cs typeface="Calibri"/>
              </a:rPr>
              <a:t> </a:t>
            </a:r>
            <a:r>
              <a:rPr kumimoji="0" sz="3750" b="1" i="0" u="none" strike="noStrike" kern="1200" cap="none" spc="-8" normalizeH="0" baseline="0" noProof="0" dirty="0">
                <a:ln>
                  <a:noFill/>
                </a:ln>
                <a:solidFill>
                  <a:srgbClr val="3B6DBD"/>
                </a:solidFill>
                <a:effectLst/>
                <a:uLnTx/>
                <a:uFillTx/>
                <a:latin typeface="Calibri"/>
                <a:ea typeface="+mn-ea"/>
                <a:cs typeface="Calibri"/>
              </a:rPr>
              <a:t>Project</a:t>
            </a:r>
            <a:endParaRPr kumimoji="0" sz="3750" b="0" i="0" u="none" strike="noStrike" kern="1200" cap="none" spc="0" normalizeH="0" baseline="0" noProof="0" dirty="0">
              <a:ln>
                <a:noFill/>
              </a:ln>
              <a:solidFill>
                <a:prstClr val="black"/>
              </a:solidFill>
              <a:effectLst/>
              <a:uLnTx/>
              <a:uFillTx/>
              <a:latin typeface="Calibri"/>
              <a:ea typeface="+mn-ea"/>
              <a:cs typeface="Calibri"/>
            </a:endParaRPr>
          </a:p>
          <a:p>
            <a:pPr marL="953" marR="0" lvl="0" indent="0" algn="ctr" defTabSz="685800" rtl="0" eaLnBrk="1" fontAlgn="auto" latinLnBrk="0" hangingPunct="1">
              <a:lnSpc>
                <a:spcPts val="4275"/>
              </a:lnSpc>
              <a:spcBef>
                <a:spcPts val="0"/>
              </a:spcBef>
              <a:spcAft>
                <a:spcPts val="0"/>
              </a:spcAft>
              <a:buClrTx/>
              <a:buSzTx/>
              <a:buFontTx/>
              <a:buNone/>
              <a:tabLst/>
              <a:defRPr/>
            </a:pPr>
            <a:r>
              <a:rPr kumimoji="0" sz="3750" b="1" i="0" u="none" strike="noStrike" kern="1200" cap="none" spc="-8" normalizeH="0" baseline="0" noProof="0" dirty="0">
                <a:ln>
                  <a:noFill/>
                </a:ln>
                <a:solidFill>
                  <a:srgbClr val="3B6DBD"/>
                </a:solidFill>
                <a:effectLst/>
                <a:uLnTx/>
                <a:uFillTx/>
                <a:latin typeface="Calibri"/>
                <a:ea typeface="+mn-ea"/>
                <a:cs typeface="Calibri"/>
              </a:rPr>
              <a:t>Updates</a:t>
            </a:r>
            <a:endParaRPr kumimoji="0" sz="375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3" name="object 3"/>
          <p:cNvGrpSpPr/>
          <p:nvPr/>
        </p:nvGrpSpPr>
        <p:grpSpPr>
          <a:xfrm>
            <a:off x="-930" y="1590260"/>
            <a:ext cx="9144000" cy="5267739"/>
            <a:chOff x="0" y="1267968"/>
            <a:chExt cx="12192000" cy="5590540"/>
          </a:xfrm>
        </p:grpSpPr>
        <p:pic>
          <p:nvPicPr>
            <p:cNvPr id="4" name="object 4"/>
            <p:cNvPicPr/>
            <p:nvPr/>
          </p:nvPicPr>
          <p:blipFill>
            <a:blip r:embed="rId4" cstate="print"/>
            <a:stretch>
              <a:fillRect/>
            </a:stretch>
          </p:blipFill>
          <p:spPr>
            <a:xfrm>
              <a:off x="0" y="1267968"/>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p:nvPr/>
        </p:nvSpPr>
        <p:spPr>
          <a:xfrm>
            <a:off x="137389" y="4621269"/>
            <a:ext cx="9143999" cy="2041264"/>
          </a:xfrm>
          <a:prstGeom prst="rect">
            <a:avLst/>
          </a:prstGeom>
        </p:spPr>
        <p:txBody>
          <a:bodyPr vert="horz" wrap="square" lIns="0" tIns="50483" rIns="0" bIns="0" rtlCol="0" anchor="t">
            <a:spAutoFit/>
          </a:bodyPr>
          <a:lstStyle/>
          <a:p>
            <a:pPr algn="ctr">
              <a:spcBef>
                <a:spcPts val="398"/>
              </a:spcBef>
              <a:defRPr/>
            </a:pPr>
            <a:r>
              <a:rPr lang="en-US" sz="4800" b="1" spc="-79" dirty="0">
                <a:solidFill>
                  <a:srgbClr val="0D6CB8"/>
                </a:solidFill>
                <a:latin typeface="Calibri"/>
                <a:cs typeface="Calibri"/>
              </a:rPr>
              <a:t>Early Childhood Data System (ECDS) Prekindergarten (Pre-K)</a:t>
            </a:r>
            <a:br>
              <a:rPr lang="en-US" sz="4800" b="1" spc="-79" dirty="0">
                <a:solidFill>
                  <a:srgbClr val="0D6CB8"/>
                </a:solidFill>
                <a:latin typeface="Calibri"/>
                <a:cs typeface="Calibri"/>
              </a:rPr>
            </a:br>
            <a:r>
              <a:rPr lang="en-US" sz="3000" spc="-79" dirty="0">
                <a:solidFill>
                  <a:srgbClr val="0D6CB8"/>
                </a:solidFill>
                <a:latin typeface="Calibri"/>
                <a:cs typeface="Calibri"/>
              </a:rPr>
              <a:t>New User Certification Training</a:t>
            </a:r>
          </a:p>
        </p:txBody>
      </p:sp>
    </p:spTree>
    <p:custDataLst>
      <p:tags r:id="rId1"/>
    </p:custDataLst>
    <p:extLst>
      <p:ext uri="{BB962C8B-B14F-4D97-AF65-F5344CB8AC3E}">
        <p14:creationId xmlns:p14="http://schemas.microsoft.com/office/powerpoint/2010/main" val="259848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83CD50-8421-354E-380A-A1105A21E3ED}"/>
              </a:ext>
            </a:extLst>
          </p:cNvPr>
          <p:cNvPicPr>
            <a:picLocks noChangeAspect="1"/>
          </p:cNvPicPr>
          <p:nvPr/>
        </p:nvPicPr>
        <p:blipFill>
          <a:blip r:embed="rId4"/>
          <a:stretch>
            <a:fillRect/>
          </a:stretch>
        </p:blipFill>
        <p:spPr>
          <a:xfrm>
            <a:off x="1599914" y="2813692"/>
            <a:ext cx="5136910" cy="3524252"/>
          </a:xfrm>
          <a:prstGeom prst="rect">
            <a:avLst/>
          </a:prstGeom>
        </p:spPr>
      </p:pic>
      <p:sp>
        <p:nvSpPr>
          <p:cNvPr id="2" name="Title 1"/>
          <p:cNvSpPr>
            <a:spLocks noGrp="1"/>
          </p:cNvSpPr>
          <p:nvPr>
            <p:ph type="title"/>
          </p:nvPr>
        </p:nvSpPr>
        <p:spPr>
          <a:xfrm>
            <a:off x="1461919" y="264857"/>
            <a:ext cx="7510365" cy="575136"/>
          </a:xfrm>
        </p:spPr>
        <p:txBody>
          <a:bodyPr>
            <a:noAutofit/>
          </a:bodyPr>
          <a:lstStyle/>
          <a:p>
            <a:pPr algn="ctr"/>
            <a:r>
              <a:rPr lang="en-US" sz="4400"/>
              <a:t>ECDS TEAL ROLE &amp; PRIVILEGE</a:t>
            </a:r>
          </a:p>
        </p:txBody>
      </p:sp>
      <p:sp>
        <p:nvSpPr>
          <p:cNvPr id="9" name="TextBox 8">
            <a:extLst>
              <a:ext uri="{FF2B5EF4-FFF2-40B4-BE49-F238E27FC236}">
                <a16:creationId xmlns:a16="http://schemas.microsoft.com/office/drawing/2014/main" id="{A80E4CAA-1263-4706-8C53-EA81E533093E}"/>
              </a:ext>
            </a:extLst>
          </p:cNvPr>
          <p:cNvSpPr txBox="1"/>
          <p:nvPr/>
        </p:nvSpPr>
        <p:spPr>
          <a:xfrm>
            <a:off x="1218373" y="1003942"/>
            <a:ext cx="7510365" cy="1569660"/>
          </a:xfrm>
          <a:prstGeom prst="rect">
            <a:avLst/>
          </a:prstGeom>
          <a:noFill/>
        </p:spPr>
        <p:txBody>
          <a:bodyPr wrap="square" lIns="91440" tIns="45720" rIns="91440" bIns="45720" anchor="t">
            <a:spAutoFit/>
          </a:bodyPr>
          <a:lstStyle/>
          <a:p>
            <a:pPr marL="623888" marR="0" lvl="0" indent="-363538"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1600" b="0" i="0" u="none" strike="noStrike" kern="1200" cap="none" spc="0" normalizeH="0" baseline="0" noProof="0">
                <a:ln>
                  <a:noFill/>
                </a:ln>
                <a:solidFill>
                  <a:schemeClr val="accent1"/>
                </a:solidFill>
                <a:effectLst/>
                <a:highlight>
                  <a:srgbClr val="FFFFFF"/>
                </a:highlight>
                <a:uLnTx/>
                <a:uFillTx/>
              </a:rPr>
              <a:t>Users will check the appropriate role based on their level of responsibility at the LEA and in the </a:t>
            </a:r>
            <a:r>
              <a:rPr kumimoji="0" lang="en-US" sz="1600" b="1" i="0" u="none" strike="noStrike" kern="1200" cap="none" spc="0" normalizeH="0" baseline="0" noProof="0">
                <a:ln>
                  <a:noFill/>
                </a:ln>
                <a:solidFill>
                  <a:schemeClr val="accent1"/>
                </a:solidFill>
                <a:effectLst/>
                <a:highlight>
                  <a:srgbClr val="FFFFFF"/>
                </a:highlight>
                <a:uLnTx/>
                <a:uFillTx/>
              </a:rPr>
              <a:t>Requested Organization ID </a:t>
            </a:r>
            <a:r>
              <a:rPr kumimoji="0" lang="en-US" sz="1600" b="0" i="0" u="none" strike="noStrike" kern="1200" cap="none" spc="0" normalizeH="0" baseline="0" noProof="0">
                <a:ln>
                  <a:noFill/>
                </a:ln>
                <a:solidFill>
                  <a:schemeClr val="accent1"/>
                </a:solidFill>
                <a:effectLst/>
                <a:highlight>
                  <a:srgbClr val="FFFFFF"/>
                </a:highlight>
                <a:uLnTx/>
                <a:uFillTx/>
              </a:rPr>
              <a:t>enter their Organization ID.</a:t>
            </a:r>
          </a:p>
          <a:p>
            <a:pPr marL="431800" marR="0" lvl="0" indent="-171450"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endParaRPr lang="en-US" sz="1600">
              <a:solidFill>
                <a:schemeClr val="accent1"/>
              </a:solidFill>
            </a:endParaRPr>
          </a:p>
          <a:p>
            <a:pPr marL="623888" marR="0" lvl="0" indent="-363538"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1600" b="0" i="0" u="none" strike="noStrike" kern="1200" cap="none" spc="0" normalizeH="0" baseline="0" noProof="0">
                <a:ln>
                  <a:noFill/>
                </a:ln>
                <a:solidFill>
                  <a:schemeClr val="accent1"/>
                </a:solidFill>
                <a:effectLst/>
                <a:highlight>
                  <a:srgbClr val="FFFFFF"/>
                </a:highlight>
                <a:uLnTx/>
                <a:uFillTx/>
              </a:rPr>
              <a:t>Next, check the Privilege “</a:t>
            </a:r>
            <a:r>
              <a:rPr lang="en-US" sz="1600">
                <a:solidFill>
                  <a:schemeClr val="accent1"/>
                </a:solidFill>
                <a:highlight>
                  <a:srgbClr val="FFFFFF"/>
                </a:highlight>
              </a:rPr>
              <a:t>ECDS </a:t>
            </a:r>
            <a:r>
              <a:rPr kumimoji="0" lang="en-US" sz="1600" b="0" i="0" u="none" strike="noStrike" kern="1200" cap="none" spc="0" normalizeH="0" baseline="0" noProof="0">
                <a:ln>
                  <a:noFill/>
                </a:ln>
                <a:solidFill>
                  <a:schemeClr val="accent1"/>
                </a:solidFill>
                <a:effectLst/>
                <a:highlight>
                  <a:srgbClr val="FFFFFF"/>
                </a:highlight>
                <a:uLnTx/>
                <a:uFillTx/>
              </a:rPr>
              <a:t>Access” and click </a:t>
            </a:r>
            <a:r>
              <a:rPr kumimoji="0" lang="en-US" sz="1600" b="1" i="0" u="none" strike="noStrike" kern="1200" cap="none" spc="0" normalizeH="0" baseline="0" noProof="0">
                <a:ln>
                  <a:noFill/>
                </a:ln>
                <a:solidFill>
                  <a:schemeClr val="accent1"/>
                </a:solidFill>
                <a:effectLst/>
                <a:highlight>
                  <a:srgbClr val="FFFFFF"/>
                </a:highlight>
                <a:uLnTx/>
                <a:uFillTx/>
              </a:rPr>
              <a:t>Done</a:t>
            </a:r>
            <a:r>
              <a:rPr kumimoji="0" lang="en-US" sz="1600" b="0" i="0" u="none" strike="noStrike" kern="1200" cap="none" spc="0" normalizeH="0" baseline="0" noProof="0">
                <a:ln>
                  <a:noFill/>
                </a:ln>
                <a:solidFill>
                  <a:schemeClr val="accent1"/>
                </a:solidFill>
                <a:effectLst/>
                <a:highlight>
                  <a:srgbClr val="FFFFFF"/>
                </a:highlight>
                <a:uLnTx/>
                <a:uFillTx/>
              </a:rPr>
              <a:t>.</a:t>
            </a:r>
          </a:p>
          <a:p>
            <a:pPr marL="431800" marR="0" lvl="0" indent="-171450"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endParaRPr lang="en-US" sz="1600" b="0" i="0" u="none" strike="noStrike" kern="1200" cap="none" spc="0" normalizeH="0" baseline="0" noProof="0">
              <a:ln>
                <a:noFill/>
              </a:ln>
              <a:effectLst/>
              <a:highlight>
                <a:srgbClr val="FFFFFF"/>
              </a:highlight>
              <a:uLnTx/>
              <a:uFillTx/>
            </a:endParaRPr>
          </a:p>
          <a:p>
            <a:pPr marL="623888" marR="0" lvl="0" indent="-363538"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1600" i="0" u="none" strike="noStrike" kern="1200" cap="none" spc="0" normalizeH="0" baseline="0" noProof="0">
                <a:ln>
                  <a:noFill/>
                </a:ln>
                <a:solidFill>
                  <a:schemeClr val="accent1"/>
                </a:solidFill>
                <a:effectLst/>
                <a:highlight>
                  <a:srgbClr val="FFFFFF"/>
                </a:highlight>
                <a:uLnTx/>
                <a:uFillTx/>
              </a:rPr>
              <a:t>The final step is to click </a:t>
            </a:r>
            <a:r>
              <a:rPr kumimoji="0" lang="en-US" sz="1600" b="1" i="0" u="none" strike="noStrike" kern="1200" cap="none" spc="0" normalizeH="0" baseline="0" noProof="0">
                <a:ln>
                  <a:noFill/>
                </a:ln>
                <a:solidFill>
                  <a:schemeClr val="accent1"/>
                </a:solidFill>
                <a:effectLst/>
                <a:highlight>
                  <a:srgbClr val="FFFFFF"/>
                </a:highlight>
                <a:uLnTx/>
                <a:uFillTx/>
              </a:rPr>
              <a:t>Save Changes </a:t>
            </a:r>
            <a:r>
              <a:rPr kumimoji="0" lang="en-US" sz="1600" i="0" u="none" strike="noStrike" kern="1200" cap="none" spc="0" normalizeH="0" baseline="0" noProof="0">
                <a:ln>
                  <a:noFill/>
                </a:ln>
                <a:solidFill>
                  <a:schemeClr val="accent1"/>
                </a:solidFill>
                <a:effectLst/>
                <a:highlight>
                  <a:srgbClr val="FFFFFF"/>
                </a:highlight>
                <a:uLnTx/>
                <a:uFillTx/>
              </a:rPr>
              <a:t>on the next screen.</a:t>
            </a:r>
            <a:endParaRPr lang="en-US" sz="1600" i="0" u="none" strike="noStrike" kern="1200" cap="none" spc="0" normalizeH="0" baseline="0" noProof="0">
              <a:ln>
                <a:noFill/>
              </a:ln>
              <a:solidFill>
                <a:schemeClr val="accent1"/>
              </a:solidFill>
              <a:effectLst/>
              <a:highlight>
                <a:srgbClr val="FFFFFF"/>
              </a:highlight>
              <a:uLnTx/>
              <a:uFillTx/>
            </a:endParaRPr>
          </a:p>
        </p:txBody>
      </p:sp>
      <p:sp>
        <p:nvSpPr>
          <p:cNvPr id="7" name="Rectangle 6">
            <a:extLst>
              <a:ext uri="{FF2B5EF4-FFF2-40B4-BE49-F238E27FC236}">
                <a16:creationId xmlns:a16="http://schemas.microsoft.com/office/drawing/2014/main" id="{0B89645D-C4DE-486B-BB0D-8252A5011083}"/>
              </a:ext>
              <a:ext uri="{C183D7F6-B498-43B3-948B-1728B52AA6E4}">
                <adec:decorative xmlns:adec="http://schemas.microsoft.com/office/drawing/2017/decorative" val="1"/>
              </a:ext>
            </a:extLst>
          </p:cNvPr>
          <p:cNvSpPr/>
          <p:nvPr/>
        </p:nvSpPr>
        <p:spPr>
          <a:xfrm>
            <a:off x="1547645" y="2758999"/>
            <a:ext cx="7424640" cy="380927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2" name="Rectangle 11" descr="Rectangle box around the TEAL Role being requested.">
            <a:extLst>
              <a:ext uri="{FF2B5EF4-FFF2-40B4-BE49-F238E27FC236}">
                <a16:creationId xmlns:a16="http://schemas.microsoft.com/office/drawing/2014/main" id="{3E3F05A7-EF19-443E-9A02-87B70D213045}"/>
              </a:ext>
            </a:extLst>
          </p:cNvPr>
          <p:cNvSpPr/>
          <p:nvPr/>
        </p:nvSpPr>
        <p:spPr>
          <a:xfrm>
            <a:off x="1696450" y="3061323"/>
            <a:ext cx="1220581" cy="291192"/>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descr="Rectangular box showing the Requested Organization ID field.">
            <a:extLst>
              <a:ext uri="{FF2B5EF4-FFF2-40B4-BE49-F238E27FC236}">
                <a16:creationId xmlns:a16="http://schemas.microsoft.com/office/drawing/2014/main" id="{B5D2CA71-D3F0-4C3F-A921-DF8E34EADAE5}"/>
              </a:ext>
            </a:extLst>
          </p:cNvPr>
          <p:cNvSpPr/>
          <p:nvPr/>
        </p:nvSpPr>
        <p:spPr>
          <a:xfrm>
            <a:off x="1820834" y="4082866"/>
            <a:ext cx="1552177" cy="26613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descr="Rectangle box showing where to click on Done.">
            <a:extLst>
              <a:ext uri="{FF2B5EF4-FFF2-40B4-BE49-F238E27FC236}">
                <a16:creationId xmlns:a16="http://schemas.microsoft.com/office/drawing/2014/main" id="{6F5015AE-1DCD-4C17-B12E-6E45AA47A6D2}"/>
              </a:ext>
            </a:extLst>
          </p:cNvPr>
          <p:cNvSpPr/>
          <p:nvPr/>
        </p:nvSpPr>
        <p:spPr>
          <a:xfrm>
            <a:off x="1599914" y="6118326"/>
            <a:ext cx="339596" cy="2196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F5DEB6-6E4A-5E8F-13FA-45EECDFD806F}"/>
              </a:ext>
            </a:extLst>
          </p:cNvPr>
          <p:cNvPicPr>
            <a:picLocks noChangeAspect="1"/>
          </p:cNvPicPr>
          <p:nvPr/>
        </p:nvPicPr>
        <p:blipFill>
          <a:blip r:embed="rId5"/>
          <a:stretch>
            <a:fillRect/>
          </a:stretch>
        </p:blipFill>
        <p:spPr>
          <a:xfrm>
            <a:off x="1820834" y="4555952"/>
            <a:ext cx="1552177" cy="889742"/>
          </a:xfrm>
          <a:prstGeom prst="rect">
            <a:avLst/>
          </a:prstGeom>
        </p:spPr>
      </p:pic>
      <p:sp>
        <p:nvSpPr>
          <p:cNvPr id="11" name="Rectangle 10" descr="Rectangular box showing the TEAL privilege.">
            <a:extLst>
              <a:ext uri="{FF2B5EF4-FFF2-40B4-BE49-F238E27FC236}">
                <a16:creationId xmlns:a16="http://schemas.microsoft.com/office/drawing/2014/main" id="{A5686A3E-E900-4ED3-8D09-30331F531903}"/>
              </a:ext>
            </a:extLst>
          </p:cNvPr>
          <p:cNvSpPr/>
          <p:nvPr/>
        </p:nvSpPr>
        <p:spPr>
          <a:xfrm>
            <a:off x="1868802" y="4877644"/>
            <a:ext cx="1038542" cy="171472"/>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717370B-103F-7994-AA33-2A21EF4C42DF}"/>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69C126A4-BD19-47E2-8A0E-0DE1B9D8C925}" type="slidenum">
              <a:rPr lang="en-US" sz="900" smtClean="0"/>
              <a:pPr defTabSz="665665">
                <a:defRPr/>
              </a:pPr>
              <a:t>9</a:t>
            </a:fld>
            <a:endParaRPr lang="en-US" sz="90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41194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9141" y="282403"/>
            <a:ext cx="6848835" cy="575136"/>
          </a:xfrm>
          <a:prstGeom prst="rect">
            <a:avLst/>
          </a:prstGeom>
        </p:spPr>
        <p:txBody>
          <a:bodyPr>
            <a:noAutofit/>
          </a:bodyPr>
          <a:lstStyle/>
          <a:p>
            <a:pPr algn="ctr"/>
            <a:r>
              <a:rPr lang="en-US" sz="4400">
                <a:solidFill>
                  <a:srgbClr val="0070C0"/>
                </a:solidFill>
              </a:rPr>
              <a:t>ESC ROLE FOR ECDS</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955223" y="1631450"/>
            <a:ext cx="3762375" cy="2271713"/>
          </a:xfrm>
          <a:prstGeom prst="rect">
            <a:avLst/>
          </a:prstGeom>
          <a:solidFill>
            <a:srgbClr val="FFC000"/>
          </a:solidFill>
        </p:spPr>
        <p:txBody>
          <a:bodyPr lIns="91440" tIns="45720" rIns="91440" bIns="45720" anchor="t"/>
          <a:lstStyle/>
          <a:p>
            <a:pPr marL="0" indent="0">
              <a:buNone/>
            </a:pPr>
            <a:r>
              <a:rPr lang="en-US" sz="2400">
                <a:solidFill>
                  <a:schemeClr val="tx1"/>
                </a:solidFill>
              </a:rPr>
              <a:t>Core ESC Data Viewer</a:t>
            </a:r>
          </a:p>
          <a:p>
            <a:pPr marL="0" indent="0">
              <a:buNone/>
            </a:pPr>
            <a:endParaRPr lang="en-US" sz="1000">
              <a:solidFill>
                <a:schemeClr val="accent1">
                  <a:lumMod val="75000"/>
                </a:schemeClr>
              </a:solidFill>
            </a:endParaRPr>
          </a:p>
          <a:p>
            <a:pPr marL="257175" lvl="1" indent="0">
              <a:buNone/>
            </a:pPr>
            <a:r>
              <a:rPr lang="en-US" sz="1800">
                <a:solidFill>
                  <a:schemeClr val="tx1"/>
                </a:solidFill>
              </a:rPr>
              <a:t>This role will be able to view and monitor ECDS activity in TSDS for the LEAs the ESC supports. 	</a:t>
            </a:r>
          </a:p>
        </p:txBody>
      </p:sp>
    </p:spTree>
    <p:custDataLst>
      <p:tags r:id="rId1"/>
    </p:custDataLst>
    <p:extLst>
      <p:ext uri="{BB962C8B-B14F-4D97-AF65-F5344CB8AC3E}">
        <p14:creationId xmlns:p14="http://schemas.microsoft.com/office/powerpoint/2010/main" val="383353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5645" y="1"/>
            <a:ext cx="9148502"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7896" y="5078404"/>
            <a:ext cx="9144000" cy="133051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685800">
              <a:defRPr/>
            </a:pPr>
            <a:endParaRPr sz="1350"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5645" y="5013461"/>
            <a:ext cx="9144000" cy="1754006"/>
          </a:xfrm>
          <a:prstGeom prst="rect">
            <a:avLst/>
          </a:prstGeom>
        </p:spPr>
        <p:txBody>
          <a:bodyPr vert="horz" wrap="square" lIns="0" tIns="50483" rIns="0" bIns="0" rtlCol="0" anchor="t">
            <a:spAutoFit/>
          </a:bodyPr>
          <a:lstStyle/>
          <a:p>
            <a:pPr algn="ctr" defTabSz="685800">
              <a:spcBef>
                <a:spcPts val="398"/>
              </a:spcBef>
              <a:defRPr/>
            </a:pPr>
            <a:r>
              <a:rPr lang="en-US" sz="4800" b="1" kern="0" dirty="0">
                <a:solidFill>
                  <a:srgbClr val="0D6CB8"/>
                </a:solidFill>
                <a:latin typeface="Calibri"/>
                <a:cs typeface="Calibri"/>
              </a:rPr>
              <a:t>KEY CONCEPTS </a:t>
            </a:r>
          </a:p>
          <a:p>
            <a:pPr algn="ctr" defTabSz="685800">
              <a:spcBef>
                <a:spcPts val="398"/>
              </a:spcBef>
              <a:defRPr/>
            </a:pPr>
            <a:r>
              <a:rPr lang="en-US" sz="2800" kern="0" dirty="0">
                <a:solidFill>
                  <a:srgbClr val="0D6CB8"/>
                </a:solidFill>
                <a:latin typeface="Calibri"/>
                <a:cs typeface="Calibri"/>
              </a:rPr>
              <a:t>ECDS Pre-K</a:t>
            </a:r>
            <a:endParaRPr lang="en-US" sz="2800" kern="0" dirty="0">
              <a:solidFill>
                <a:sysClr val="windowText" lastClr="000000"/>
              </a:solidFill>
              <a:latin typeface="Calibri"/>
              <a:cs typeface="Calibri"/>
            </a:endParaRPr>
          </a:p>
          <a:p>
            <a:pPr algn="ctr" defTabSz="685800">
              <a:spcBef>
                <a:spcPts val="398"/>
              </a:spcBef>
              <a:defRPr/>
            </a:pPr>
            <a:endParaRPr lang="en-US" sz="2800" b="1" kern="0" dirty="0">
              <a:solidFill>
                <a:sysClr val="windowText" lastClr="000000"/>
              </a:solidFill>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0061" y="267394"/>
            <a:ext cx="2577179" cy="796709"/>
          </a:xfrm>
          <a:prstGeom prst="rect">
            <a:avLst/>
          </a:prstGeom>
        </p:spPr>
      </p:pic>
    </p:spTree>
    <p:custDataLst>
      <p:tags r:id="rId1"/>
    </p:custDataLst>
    <p:extLst>
      <p:ext uri="{BB962C8B-B14F-4D97-AF65-F5344CB8AC3E}">
        <p14:creationId xmlns:p14="http://schemas.microsoft.com/office/powerpoint/2010/main" val="192689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chor="ctr">
            <a:normAutofit/>
          </a:bodyPr>
          <a:lstStyle/>
          <a:p>
            <a:pPr>
              <a:spcAft>
                <a:spcPts val="600"/>
              </a:spcAft>
            </a:pPr>
            <a:fld id="{2F0C4421-5918-4AA3-AE4A-C36EDD2FD6EB}" type="slidenum">
              <a:rPr lang="en-US" smtClean="0"/>
              <a:pPr>
                <a:spcAft>
                  <a:spcPts val="600"/>
                </a:spcAft>
              </a:pPr>
              <a:t>12</a:t>
            </a:fld>
            <a:endParaRPr lang="en-US"/>
          </a:p>
        </p:txBody>
      </p:sp>
      <p:sp>
        <p:nvSpPr>
          <p:cNvPr id="2" name="Title 1"/>
          <p:cNvSpPr>
            <a:spLocks noGrp="1"/>
          </p:cNvSpPr>
          <p:nvPr>
            <p:ph type="title"/>
          </p:nvPr>
        </p:nvSpPr>
        <p:spPr/>
        <p:txBody>
          <a:bodyPr anchor="ctr">
            <a:normAutofit/>
          </a:bodyPr>
          <a:lstStyle/>
          <a:p>
            <a:pPr algn="ctr" defTabSz="914400"/>
            <a:r>
              <a:rPr lang="en-US" sz="4400"/>
              <a:t>ECDS</a:t>
            </a:r>
          </a:p>
        </p:txBody>
      </p:sp>
      <p:graphicFrame>
        <p:nvGraphicFramePr>
          <p:cNvPr id="8" name="Content Placeholder 2">
            <a:extLst>
              <a:ext uri="{FF2B5EF4-FFF2-40B4-BE49-F238E27FC236}">
                <a16:creationId xmlns:a16="http://schemas.microsoft.com/office/drawing/2014/main" id="{FE305EA4-A9E3-0052-4E08-C15CC96F2A91}"/>
              </a:ext>
            </a:extLst>
          </p:cNvPr>
          <p:cNvGraphicFramePr>
            <a:graphicFrameLocks noGrp="1"/>
          </p:cNvGraphicFramePr>
          <p:nvPr>
            <p:ph idx="1"/>
            <p:extLst>
              <p:ext uri="{D42A27DB-BD31-4B8C-83A1-F6EECF244321}">
                <p14:modId xmlns:p14="http://schemas.microsoft.com/office/powerpoint/2010/main" val="2177460927"/>
              </p:ext>
            </p:extLst>
          </p:nvPr>
        </p:nvGraphicFramePr>
        <p:xfrm>
          <a:off x="1651381" y="1125210"/>
          <a:ext cx="7223078" cy="5277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5641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2F0C4421-5918-4AA3-AE4A-C36EDD2FD6EB}" type="slidenum">
              <a:rPr lang="en-US" smtClean="0"/>
              <a:pPr>
                <a:spcAft>
                  <a:spcPts val="600"/>
                </a:spcAft>
              </a:pPr>
              <a:t>13</a:t>
            </a:fld>
            <a:endParaRPr lang="en-US"/>
          </a:p>
        </p:txBody>
      </p:sp>
      <p:sp>
        <p:nvSpPr>
          <p:cNvPr id="5" name="Title 4">
            <a:extLst>
              <a:ext uri="{FF2B5EF4-FFF2-40B4-BE49-F238E27FC236}">
                <a16:creationId xmlns:a16="http://schemas.microsoft.com/office/drawing/2014/main" id="{2946A8D8-DEA9-391A-DC53-3CF5ECC8B425}"/>
              </a:ext>
            </a:extLst>
          </p:cNvPr>
          <p:cNvSpPr>
            <a:spLocks noGrp="1"/>
          </p:cNvSpPr>
          <p:nvPr>
            <p:ph type="title"/>
          </p:nvPr>
        </p:nvSpPr>
        <p:spPr>
          <a:xfrm>
            <a:off x="1318441" y="167275"/>
            <a:ext cx="7910623" cy="751350"/>
          </a:xfrm>
        </p:spPr>
        <p:txBody>
          <a:bodyPr>
            <a:noAutofit/>
          </a:bodyPr>
          <a:lstStyle/>
          <a:p>
            <a:pPr algn="ctr"/>
            <a:r>
              <a:rPr lang="en-US" sz="4000"/>
              <a:t>TEA PROGRAM AREA INFORMATION</a:t>
            </a:r>
          </a:p>
        </p:txBody>
      </p:sp>
      <p:graphicFrame>
        <p:nvGraphicFramePr>
          <p:cNvPr id="3" name="Content Placeholder 2">
            <a:extLst>
              <a:ext uri="{FF2B5EF4-FFF2-40B4-BE49-F238E27FC236}">
                <a16:creationId xmlns:a16="http://schemas.microsoft.com/office/drawing/2014/main" id="{77E48C5A-6695-D60E-C9DA-57759F959772}"/>
              </a:ext>
            </a:extLst>
          </p:cNvPr>
          <p:cNvGraphicFramePr>
            <a:graphicFrameLocks/>
          </p:cNvGraphicFramePr>
          <p:nvPr>
            <p:extLst>
              <p:ext uri="{D42A27DB-BD31-4B8C-83A1-F6EECF244321}">
                <p14:modId xmlns:p14="http://schemas.microsoft.com/office/powerpoint/2010/main" val="2956225410"/>
              </p:ext>
            </p:extLst>
          </p:nvPr>
        </p:nvGraphicFramePr>
        <p:xfrm>
          <a:off x="1668229" y="1234783"/>
          <a:ext cx="7091824" cy="5258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39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F0C4421-5918-4AA3-AE4A-C36EDD2FD6EB}" type="slidenum">
              <a:rPr lang="en-US" smtClean="0"/>
              <a:pPr/>
              <a:t>14</a:t>
            </a:fld>
            <a:endParaRPr lang="en-US"/>
          </a:p>
        </p:txBody>
      </p:sp>
      <p:sp>
        <p:nvSpPr>
          <p:cNvPr id="2" name="Title 1"/>
          <p:cNvSpPr>
            <a:spLocks noGrp="1"/>
          </p:cNvSpPr>
          <p:nvPr>
            <p:ph type="title"/>
          </p:nvPr>
        </p:nvSpPr>
        <p:spPr/>
        <p:txBody>
          <a:bodyPr>
            <a:noAutofit/>
          </a:bodyPr>
          <a:lstStyle/>
          <a:p>
            <a:pPr algn="ctr"/>
            <a:r>
              <a:rPr lang="en-US" sz="4400"/>
              <a:t>ECDS TIMELINE</a:t>
            </a:r>
          </a:p>
        </p:txBody>
      </p:sp>
      <p:graphicFrame>
        <p:nvGraphicFramePr>
          <p:cNvPr id="7" name="Table 6">
            <a:extLst>
              <a:ext uri="{FF2B5EF4-FFF2-40B4-BE49-F238E27FC236}">
                <a16:creationId xmlns:a16="http://schemas.microsoft.com/office/drawing/2014/main" id="{D4C6AC78-9113-4AE0-A9D4-8086E07CE789}"/>
              </a:ext>
            </a:extLst>
          </p:cNvPr>
          <p:cNvGraphicFramePr>
            <a:graphicFrameLocks noGrp="1"/>
          </p:cNvGraphicFramePr>
          <p:nvPr>
            <p:extLst>
              <p:ext uri="{D42A27DB-BD31-4B8C-83A1-F6EECF244321}">
                <p14:modId xmlns:p14="http://schemas.microsoft.com/office/powerpoint/2010/main" val="1222024869"/>
              </p:ext>
            </p:extLst>
          </p:nvPr>
        </p:nvGraphicFramePr>
        <p:xfrm>
          <a:off x="1384455" y="1846729"/>
          <a:ext cx="7741617" cy="1765984"/>
        </p:xfrm>
        <a:graphic>
          <a:graphicData uri="http://schemas.openxmlformats.org/drawingml/2006/table">
            <a:tbl>
              <a:tblPr firstRow="1" bandRow="1">
                <a:tableStyleId>{5C22544A-7EE6-4342-B048-85BDC9FD1C3A}</a:tableStyleId>
              </a:tblPr>
              <a:tblGrid>
                <a:gridCol w="5125230">
                  <a:extLst>
                    <a:ext uri="{9D8B030D-6E8A-4147-A177-3AD203B41FA5}">
                      <a16:colId xmlns:a16="http://schemas.microsoft.com/office/drawing/2014/main" val="3617173912"/>
                    </a:ext>
                  </a:extLst>
                </a:gridCol>
                <a:gridCol w="2616387">
                  <a:extLst>
                    <a:ext uri="{9D8B030D-6E8A-4147-A177-3AD203B41FA5}">
                      <a16:colId xmlns:a16="http://schemas.microsoft.com/office/drawing/2014/main" val="2463953754"/>
                    </a:ext>
                  </a:extLst>
                </a:gridCol>
              </a:tblGrid>
              <a:tr h="580960">
                <a:tc gridSpan="2">
                  <a:txBody>
                    <a:bodyPr/>
                    <a:lstStyle/>
                    <a:p>
                      <a:pPr marL="0" lvl="0">
                        <a:spcBef>
                          <a:spcPts val="0"/>
                        </a:spcBef>
                        <a:spcAft>
                          <a:spcPts val="0"/>
                        </a:spcAft>
                        <a:buNone/>
                      </a:pPr>
                      <a:r>
                        <a:rPr lang="en-US" sz="2800" kern="1200" dirty="0">
                          <a:solidFill>
                            <a:schemeClr val="tx1"/>
                          </a:solidFill>
                          <a:effectLst/>
                        </a:rPr>
                        <a:t>  ECDS Collection</a:t>
                      </a:r>
                      <a:endParaRPr lang="en-US" sz="2800" dirty="0">
                        <a:solidFill>
                          <a:schemeClr val="tx1"/>
                        </a:solidFill>
                      </a:endParaRPr>
                    </a:p>
                  </a:txBody>
                  <a:tcPr marL="0" marR="0" marT="0" marB="0" anchor="ctr">
                    <a:solidFill>
                      <a:srgbClr val="F9A354"/>
                    </a:solidFill>
                  </a:tcPr>
                </a:tc>
                <a:tc hMerge="1">
                  <a:txBody>
                    <a:bodyPr/>
                    <a:lstStyle/>
                    <a:p>
                      <a:endParaRPr lang="en-US"/>
                    </a:p>
                  </a:txBody>
                  <a:tcPr/>
                </a:tc>
                <a:extLst>
                  <a:ext uri="{0D108BD9-81ED-4DB2-BD59-A6C34878D82A}">
                    <a16:rowId xmlns:a16="http://schemas.microsoft.com/office/drawing/2014/main" val="1956164357"/>
                  </a:ext>
                </a:extLst>
              </a:tr>
              <a:tr h="592512">
                <a:tc>
                  <a:txBody>
                    <a:bodyPr/>
                    <a:lstStyle/>
                    <a:p>
                      <a:pPr marL="0" lvl="0">
                        <a:spcBef>
                          <a:spcPts val="0"/>
                        </a:spcBef>
                        <a:spcAft>
                          <a:spcPts val="0"/>
                        </a:spcAft>
                        <a:buNone/>
                      </a:pPr>
                      <a:r>
                        <a:rPr lang="en-US" sz="2000" b="0" i="0" u="none" strike="noStrike" kern="1200" noProof="0" dirty="0">
                          <a:effectLst/>
                          <a:latin typeface="Calibri"/>
                        </a:rPr>
                        <a:t>  </a:t>
                      </a:r>
                      <a:r>
                        <a:rPr lang="en-US" sz="1800" b="0" i="0" u="none" strike="noStrike" kern="1200" noProof="0" dirty="0">
                          <a:effectLst/>
                          <a:latin typeface="Calibri"/>
                        </a:rPr>
                        <a:t>ECDS </a:t>
                      </a:r>
                      <a:r>
                        <a:rPr lang="en-US" sz="1800" b="0" i="0" kern="1200" dirty="0">
                          <a:solidFill>
                            <a:schemeClr val="dk1"/>
                          </a:solidFill>
                          <a:effectLst/>
                          <a:latin typeface="+mn-lt"/>
                          <a:ea typeface="+mn-ea"/>
                          <a:cs typeface="+mn-cs"/>
                        </a:rPr>
                        <a:t>Prekindergarten</a:t>
                      </a:r>
                      <a:r>
                        <a:rPr lang="en-US" sz="1800" b="0" i="0" u="none" strike="noStrike" kern="1200" noProof="0" dirty="0">
                          <a:effectLst/>
                          <a:latin typeface="Calibri"/>
                        </a:rPr>
                        <a:t> ready for users to complete</a:t>
                      </a:r>
                      <a:endParaRPr lang="en-US" sz="2000" b="0" dirty="0"/>
                    </a:p>
                  </a:txBody>
                  <a:tcPr marL="0" marR="0" marT="0" marB="0" anchor="ctr"/>
                </a:tc>
                <a:tc>
                  <a:txBody>
                    <a:bodyPr/>
                    <a:lstStyle/>
                    <a:p>
                      <a:pPr marL="0" lvl="0" algn="l" defTabSz="685800" rtl="0" eaLnBrk="1" latinLnBrk="0" hangingPunct="1">
                        <a:spcBef>
                          <a:spcPts val="0"/>
                        </a:spcBef>
                        <a:spcAft>
                          <a:spcPts val="0"/>
                        </a:spcAft>
                        <a:buNone/>
                      </a:pPr>
                      <a:r>
                        <a:rPr lang="en-US" sz="2000" b="0" i="0" u="none" strike="noStrike" kern="1200">
                          <a:solidFill>
                            <a:schemeClr val="dk1"/>
                          </a:solidFill>
                          <a:effectLst/>
                          <a:latin typeface="+mn-lt"/>
                          <a:ea typeface="+mn-ea"/>
                          <a:cs typeface="+mn-cs"/>
                        </a:rPr>
                        <a:t>Beginning of May</a:t>
                      </a:r>
                    </a:p>
                  </a:txBody>
                  <a:tcPr marL="0" marR="0" marT="0" marB="0" anchor="ctr"/>
                </a:tc>
                <a:extLst>
                  <a:ext uri="{0D108BD9-81ED-4DB2-BD59-A6C34878D82A}">
                    <a16:rowId xmlns:a16="http://schemas.microsoft.com/office/drawing/2014/main" val="3423235431"/>
                  </a:ext>
                </a:extLst>
              </a:tr>
              <a:tr h="592512">
                <a:tc>
                  <a:txBody>
                    <a:bodyPr/>
                    <a:lstStyle/>
                    <a:p>
                      <a:pPr marL="0" lvl="0" algn="l" defTabSz="685800" rtl="0" eaLnBrk="1" latinLnBrk="0" hangingPunct="1">
                        <a:lnSpc>
                          <a:spcPct val="100000"/>
                        </a:lnSpc>
                        <a:spcBef>
                          <a:spcPts val="0"/>
                        </a:spcBef>
                        <a:spcAft>
                          <a:spcPts val="0"/>
                        </a:spcAft>
                        <a:buNone/>
                      </a:pPr>
                      <a:r>
                        <a:rPr lang="en-US" sz="2000" b="0" i="0" u="none" strike="noStrike" kern="1200" noProof="0" dirty="0">
                          <a:solidFill>
                            <a:schemeClr val="dk1"/>
                          </a:solidFill>
                          <a:effectLst/>
                          <a:latin typeface="Calibri"/>
                          <a:ea typeface="+mn-ea"/>
                          <a:cs typeface="+mn-cs"/>
                        </a:rPr>
                        <a:t>  </a:t>
                      </a:r>
                      <a:r>
                        <a:rPr lang="en-US" sz="1800" b="0" i="0" u="none" strike="noStrike" kern="1200" noProof="0" dirty="0">
                          <a:solidFill>
                            <a:schemeClr val="dk1"/>
                          </a:solidFill>
                          <a:effectLst/>
                          <a:latin typeface="Calibri"/>
                          <a:ea typeface="+mn-ea"/>
                          <a:cs typeface="+mn-cs"/>
                        </a:rPr>
                        <a:t>ECDS </a:t>
                      </a:r>
                      <a:r>
                        <a:rPr lang="en-US" sz="1200" b="1" i="0" kern="1200" dirty="0">
                          <a:solidFill>
                            <a:schemeClr val="dk1"/>
                          </a:solidFill>
                          <a:effectLst/>
                          <a:latin typeface="+mn-lt"/>
                          <a:ea typeface="+mn-ea"/>
                          <a:cs typeface="+mn-cs"/>
                        </a:rPr>
                        <a:t> </a:t>
                      </a:r>
                      <a:r>
                        <a:rPr lang="en-US" sz="1800" b="1" i="0" kern="1200" dirty="0">
                          <a:solidFill>
                            <a:schemeClr val="dk1"/>
                          </a:solidFill>
                          <a:effectLst/>
                          <a:latin typeface="+mn-lt"/>
                          <a:ea typeface="+mn-ea"/>
                          <a:cs typeface="+mn-cs"/>
                        </a:rPr>
                        <a:t>Prekindergarten </a:t>
                      </a:r>
                      <a:r>
                        <a:rPr lang="en-US" sz="1800" b="1" i="0" u="none" strike="noStrike" kern="1200" noProof="0" dirty="0">
                          <a:solidFill>
                            <a:schemeClr val="dk1"/>
                          </a:solidFill>
                          <a:effectLst/>
                          <a:latin typeface="Calibri"/>
                          <a:ea typeface="+mn-ea"/>
                          <a:cs typeface="+mn-cs"/>
                        </a:rPr>
                        <a:t>submission </a:t>
                      </a:r>
                      <a:r>
                        <a:rPr lang="en-US" sz="1800" b="0" i="0" u="none" strike="noStrike" kern="1200" noProof="0" dirty="0">
                          <a:solidFill>
                            <a:schemeClr val="dk1"/>
                          </a:solidFill>
                          <a:effectLst/>
                          <a:latin typeface="Calibri"/>
                          <a:ea typeface="+mn-ea"/>
                          <a:cs typeface="+mn-cs"/>
                        </a:rPr>
                        <a:t>due date for LEAs</a:t>
                      </a:r>
                      <a:endParaRPr lang="en-US" sz="2000" b="0" i="0" u="none" strike="noStrike" kern="1200" dirty="0">
                        <a:solidFill>
                          <a:schemeClr val="dk1"/>
                        </a:solidFill>
                        <a:effectLst/>
                        <a:latin typeface="Calibri"/>
                        <a:ea typeface="+mn-ea"/>
                        <a:cs typeface="+mn-cs"/>
                      </a:endParaRPr>
                    </a:p>
                  </a:txBody>
                  <a:tcPr marL="0" marR="0" marT="0" marB="0" anchor="ctr"/>
                </a:tc>
                <a:tc>
                  <a:txBody>
                    <a:bodyPr/>
                    <a:lstStyle/>
                    <a:p>
                      <a:pPr marL="0" lvl="0" algn="l" defTabSz="685800" rtl="0" eaLnBrk="1" latinLnBrk="0" hangingPunct="1">
                        <a:spcBef>
                          <a:spcPts val="0"/>
                        </a:spcBef>
                        <a:spcAft>
                          <a:spcPts val="0"/>
                        </a:spcAft>
                        <a:buNone/>
                      </a:pPr>
                      <a:r>
                        <a:rPr lang="en-US" sz="2000" b="0" i="0" u="none" strike="noStrike" kern="1200" noProof="0" dirty="0">
                          <a:solidFill>
                            <a:schemeClr val="dk1"/>
                          </a:solidFill>
                          <a:effectLst/>
                          <a:latin typeface="Calibri"/>
                          <a:ea typeface="+mn-ea"/>
                          <a:cs typeface="+mn-cs"/>
                        </a:rPr>
                        <a:t>End of June</a:t>
                      </a:r>
                      <a:endParaRPr lang="en-US" sz="2000" b="0" i="0" u="none" strike="noStrike" kern="1200" dirty="0">
                        <a:solidFill>
                          <a:schemeClr val="dk1"/>
                        </a:solidFill>
                        <a:effectLst/>
                        <a:latin typeface="Calibri"/>
                        <a:ea typeface="+mn-ea"/>
                        <a:cs typeface="+mn-cs"/>
                      </a:endParaRPr>
                    </a:p>
                  </a:txBody>
                  <a:tcPr marL="0" marR="0" marT="0" marB="0" anchor="ctr"/>
                </a:tc>
                <a:extLst>
                  <a:ext uri="{0D108BD9-81ED-4DB2-BD59-A6C34878D82A}">
                    <a16:rowId xmlns:a16="http://schemas.microsoft.com/office/drawing/2014/main" val="3563532501"/>
                  </a:ext>
                </a:extLst>
              </a:tr>
            </a:tbl>
          </a:graphicData>
        </a:graphic>
      </p:graphicFrame>
    </p:spTree>
    <p:custDataLst>
      <p:tags r:id="rId1"/>
    </p:custDataLst>
    <p:extLst>
      <p:ext uri="{BB962C8B-B14F-4D97-AF65-F5344CB8AC3E}">
        <p14:creationId xmlns:p14="http://schemas.microsoft.com/office/powerpoint/2010/main" val="283100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DOMAIN DEFINITIONS 1</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1062495"/>
            <a:ext cx="7223078" cy="5414506"/>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Education Organization Domain – </a:t>
            </a:r>
            <a:r>
              <a:rPr lang="en-US" sz="2400">
                <a:solidFill>
                  <a:schemeClr val="tx1"/>
                </a:solidFill>
                <a:latin typeface="Calibri" panose="020F0502020204030204"/>
              </a:rPr>
              <a:t>provides information about any public or charter school, education service center, organization or agency.</a:t>
            </a:r>
          </a:p>
          <a:p>
            <a:pPr defTabSz="685800">
              <a:lnSpc>
                <a:spcPct val="100000"/>
              </a:lnSpc>
              <a:spcBef>
                <a:spcPts val="450"/>
              </a:spcBef>
              <a:spcAft>
                <a:spcPts val="450"/>
              </a:spcAft>
              <a:buClr>
                <a:schemeClr val="accent2"/>
              </a:buClr>
              <a:buSzPct val="100000"/>
              <a:defRPr/>
            </a:pP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Student Identification and Demographics Domain – </a:t>
            </a:r>
            <a:r>
              <a:rPr lang="en-US" sz="2400">
                <a:solidFill>
                  <a:schemeClr val="tx1"/>
                </a:solidFill>
                <a:latin typeface="Calibri" panose="020F0502020204030204"/>
              </a:rPr>
              <a:t>provides the characteristics and demographics of a student and the education organization associated with the student.</a:t>
            </a:r>
          </a:p>
          <a:p>
            <a:pPr defTabSz="685800">
              <a:lnSpc>
                <a:spcPct val="100000"/>
              </a:lnSpc>
              <a:spcBef>
                <a:spcPts val="450"/>
              </a:spcBef>
              <a:spcAft>
                <a:spcPts val="450"/>
              </a:spcAft>
              <a:buClr>
                <a:schemeClr val="accent2"/>
              </a:buClr>
              <a:buSzPct val="100000"/>
              <a:defRPr/>
            </a:pP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Enrollment Domain – </a:t>
            </a:r>
            <a:r>
              <a:rPr lang="en-US" sz="2400">
                <a:solidFill>
                  <a:schemeClr val="tx1"/>
                </a:solidFill>
                <a:latin typeface="Calibri" panose="020F0502020204030204"/>
              </a:rPr>
              <a:t>provides the enrollment and withdrawal information for a student and the relationship between a particular education organization.</a:t>
            </a:r>
            <a:endParaRPr lang="en-US" sz="2400">
              <a:solidFill>
                <a:srgbClr val="FF0000"/>
              </a:solidFill>
              <a:latin typeface="Calibri" panose="020F0502020204030204"/>
            </a:endParaRPr>
          </a:p>
          <a:p>
            <a:pPr marL="214313" indent="-214313" defTabSz="685800">
              <a:lnSpc>
                <a:spcPct val="100000"/>
              </a:lnSpc>
              <a:spcBef>
                <a:spcPts val="0"/>
              </a:spcBef>
              <a:buClr>
                <a:srgbClr val="0D6CB9"/>
              </a:buClr>
              <a:defRPr/>
            </a:pPr>
            <a:endParaRPr lang="en-US" sz="2400">
              <a:solidFill>
                <a:srgbClr val="0D6CB9"/>
              </a:solidFill>
              <a:latin typeface="Calibri" panose="020F0502020204030204"/>
            </a:endParaRPr>
          </a:p>
        </p:txBody>
      </p:sp>
      <p:sp>
        <p:nvSpPr>
          <p:cNvPr id="3" name="Slide Number Placeholder 2">
            <a:extLst>
              <a:ext uri="{FF2B5EF4-FFF2-40B4-BE49-F238E27FC236}">
                <a16:creationId xmlns:a16="http://schemas.microsoft.com/office/drawing/2014/main" id="{63F10DFF-CDAA-D4C9-6B38-11EC776DD6F9}"/>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69C126A4-BD19-47E2-8A0E-0DE1B9D8C925}" type="slidenum">
              <a:rPr lang="en-US" sz="900" smtClean="0"/>
              <a:pPr defTabSz="665665">
                <a:defRPr/>
              </a:pPr>
              <a:t>15</a:t>
            </a:fld>
            <a:endParaRPr lang="en-US" sz="90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32818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A0D0C-B646-0520-84E8-1E3F260FE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CD24E-2A00-ACEB-C55F-785642F5D6E7}"/>
              </a:ext>
            </a:extLst>
          </p:cNvPr>
          <p:cNvSpPr>
            <a:spLocks noGrp="1"/>
          </p:cNvSpPr>
          <p:nvPr>
            <p:ph type="title"/>
          </p:nvPr>
        </p:nvSpPr>
        <p:spPr/>
        <p:txBody>
          <a:bodyPr>
            <a:normAutofit/>
          </a:bodyPr>
          <a:lstStyle/>
          <a:p>
            <a:pPr algn="ctr"/>
            <a:r>
              <a:rPr lang="en-US" sz="4400"/>
              <a:t>DOMAIN DEFINITIONS 2</a:t>
            </a:r>
            <a:endParaRPr lang="en-US" sz="4400">
              <a:cs typeface="Calibri"/>
            </a:endParaRPr>
          </a:p>
        </p:txBody>
      </p:sp>
      <p:sp>
        <p:nvSpPr>
          <p:cNvPr id="4" name="Text Placeholder 8">
            <a:extLst>
              <a:ext uri="{FF2B5EF4-FFF2-40B4-BE49-F238E27FC236}">
                <a16:creationId xmlns:a16="http://schemas.microsoft.com/office/drawing/2014/main" id="{6B0E6105-AA53-E874-BAAD-6930465CD256}"/>
              </a:ext>
            </a:extLst>
          </p:cNvPr>
          <p:cNvSpPr txBox="1">
            <a:spLocks/>
          </p:cNvSpPr>
          <p:nvPr/>
        </p:nvSpPr>
        <p:spPr>
          <a:xfrm>
            <a:off x="1651381" y="1062495"/>
            <a:ext cx="7223078" cy="5414506"/>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Alternative and Supplemental Services Domain – </a:t>
            </a:r>
            <a:r>
              <a:rPr lang="en-US" sz="2400">
                <a:solidFill>
                  <a:schemeClr val="tx1"/>
                </a:solidFill>
                <a:latin typeface="Calibri" panose="020F0502020204030204"/>
              </a:rPr>
              <a:t>provides program information such as Title I, Special Education, and Emergent Bilingual.</a:t>
            </a:r>
          </a:p>
          <a:p>
            <a:pPr defTabSz="685800">
              <a:lnSpc>
                <a:spcPct val="100000"/>
              </a:lnSpc>
              <a:spcBef>
                <a:spcPts val="450"/>
              </a:spcBef>
              <a:spcAft>
                <a:spcPts val="450"/>
              </a:spcAft>
              <a:buClr>
                <a:schemeClr val="accent2"/>
              </a:buClr>
              <a:buSzPct val="100000"/>
              <a:defRPr/>
            </a:pP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Teaching and Learning Domain –</a:t>
            </a:r>
            <a:r>
              <a:rPr lang="en-US" sz="2400" b="1" i="0" u="none" strike="noStrike">
                <a:solidFill>
                  <a:srgbClr val="0D6CB9"/>
                </a:solidFill>
                <a:effectLst/>
                <a:latin typeface="Calibri" panose="020F0502020204030204" pitchFamily="34" charset="0"/>
              </a:rPr>
              <a:t> </a:t>
            </a:r>
            <a:r>
              <a:rPr lang="en-US" sz="2400">
                <a:solidFill>
                  <a:schemeClr val="tx1"/>
                </a:solidFill>
                <a:latin typeface="Calibri" panose="020F0502020204030204"/>
              </a:rPr>
              <a:t>provides the course information, the students assigned to a course offered on a particular campus and the staff member that provides instruction for the course.​</a:t>
            </a: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Staff Domain </a:t>
            </a:r>
            <a:r>
              <a:rPr lang="en-US" sz="2400" b="1" i="0" u="none" strike="noStrike">
                <a:solidFill>
                  <a:srgbClr val="D93C10"/>
                </a:solidFill>
                <a:effectLst/>
                <a:latin typeface="Calibri" panose="020F0502020204030204" pitchFamily="34" charset="0"/>
              </a:rPr>
              <a:t> </a:t>
            </a:r>
            <a:r>
              <a:rPr lang="en-US" sz="2400">
                <a:solidFill>
                  <a:schemeClr val="tx1"/>
                </a:solidFill>
                <a:latin typeface="Calibri" panose="020F0502020204030204"/>
              </a:rPr>
              <a:t>– provides the general staff information for a local education agency.​</a:t>
            </a:r>
          </a:p>
          <a:p>
            <a:pPr defTabSz="685800">
              <a:lnSpc>
                <a:spcPct val="100000"/>
              </a:lnSpc>
              <a:spcBef>
                <a:spcPts val="450"/>
              </a:spcBef>
              <a:spcAft>
                <a:spcPts val="450"/>
              </a:spcAft>
              <a:buClr>
                <a:schemeClr val="accent2"/>
              </a:buClr>
              <a:buSzPct val="100000"/>
              <a:defRPr/>
            </a:pP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Assessment Domain</a:t>
            </a:r>
            <a:r>
              <a:rPr lang="en-US" sz="2400">
                <a:solidFill>
                  <a:schemeClr val="tx1"/>
                </a:solidFill>
                <a:latin typeface="Calibri" panose="020F0502020204030204"/>
              </a:rPr>
              <a:t> – provides the assessments given to students and the results.​</a:t>
            </a:r>
          </a:p>
        </p:txBody>
      </p:sp>
      <p:sp>
        <p:nvSpPr>
          <p:cNvPr id="3" name="Slide Number Placeholder 2">
            <a:extLst>
              <a:ext uri="{FF2B5EF4-FFF2-40B4-BE49-F238E27FC236}">
                <a16:creationId xmlns:a16="http://schemas.microsoft.com/office/drawing/2014/main" id="{48F5CF43-8821-135F-8F92-3EE9EE9FB410}"/>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69C126A4-BD19-47E2-8A0E-0DE1B9D8C925}" type="slidenum">
              <a:rPr lang="en-US" sz="900" smtClean="0"/>
              <a:pPr defTabSz="665665">
                <a:defRPr/>
              </a:pPr>
              <a:t>16</a:t>
            </a:fld>
            <a:endParaRPr lang="en-US" sz="90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308419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86A120-A155-452C-800B-0F7008D1647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a:ln>
                  <a:noFill/>
                </a:ln>
                <a:effectLst/>
                <a:uLnTx/>
                <a:uFillTx/>
                <a:latin typeface="Tw Cen MT Condensed" panose="020B0606020104020203"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effectLst/>
              <a:uLnTx/>
              <a:uFillTx/>
              <a:latin typeface="Tw Cen MT Condensed" panose="020B0606020104020203" pitchFamily="34" charset="0"/>
              <a:ea typeface="+mn-ea"/>
              <a:cs typeface="+mn-cs"/>
            </a:endParaRPr>
          </a:p>
        </p:txBody>
      </p:sp>
      <p:sp>
        <p:nvSpPr>
          <p:cNvPr id="2" name="Title 1"/>
          <p:cNvSpPr>
            <a:spLocks noGrp="1"/>
          </p:cNvSpPr>
          <p:nvPr>
            <p:ph type="title"/>
          </p:nvPr>
        </p:nvSpPr>
        <p:spPr>
          <a:xfrm>
            <a:off x="1441524" y="167275"/>
            <a:ext cx="7702475" cy="751350"/>
          </a:xfrm>
        </p:spPr>
        <p:txBody>
          <a:bodyPr>
            <a:noAutofit/>
          </a:bodyPr>
          <a:lstStyle/>
          <a:p>
            <a:pPr algn="ctr"/>
            <a:r>
              <a:rPr lang="en-US" sz="4400"/>
              <a:t>ECDS SPECIFIC DATA ELEMENTS</a:t>
            </a:r>
          </a:p>
        </p:txBody>
      </p:sp>
      <p:sp>
        <p:nvSpPr>
          <p:cNvPr id="3" name="Content Placeholder 2"/>
          <p:cNvSpPr>
            <a:spLocks noGrp="1"/>
          </p:cNvSpPr>
          <p:nvPr>
            <p:ph idx="1"/>
          </p:nvPr>
        </p:nvSpPr>
        <p:spPr>
          <a:xfrm>
            <a:off x="1675656" y="1055479"/>
            <a:ext cx="7289750" cy="5528201"/>
          </a:xfrm>
        </p:spPr>
        <p:txBody>
          <a:bodyPr>
            <a:normAutofit/>
          </a:bodyPr>
          <a:lstStyle/>
          <a:p>
            <a:pPr lvl="2" indent="-347472">
              <a:lnSpc>
                <a:spcPct val="110000"/>
              </a:lnSpc>
              <a:buSzPct val="100000"/>
            </a:pPr>
            <a:r>
              <a:rPr lang="en-US" sz="2000" b="1">
                <a:solidFill>
                  <a:srgbClr val="0070C0"/>
                </a:solidFill>
              </a:rPr>
              <a:t>Data Elements</a:t>
            </a:r>
          </a:p>
          <a:p>
            <a:pPr lvl="3" indent="-347472">
              <a:lnSpc>
                <a:spcPct val="110000"/>
              </a:lnSpc>
              <a:buSzPct val="100000"/>
            </a:pPr>
            <a:r>
              <a:rPr lang="en-US" sz="1800">
                <a:solidFill>
                  <a:srgbClr val="0070C0"/>
                </a:solidFill>
              </a:rPr>
              <a:t>E1440 </a:t>
            </a:r>
            <a:r>
              <a:rPr lang="en-US" sz="1800" err="1">
                <a:solidFill>
                  <a:srgbClr val="0070C0"/>
                </a:solidFill>
              </a:rPr>
              <a:t>HomeroomIndicator</a:t>
            </a:r>
            <a:endParaRPr lang="en-US" sz="1800">
              <a:solidFill>
                <a:srgbClr val="0070C0"/>
              </a:solidFill>
            </a:endParaRPr>
          </a:p>
          <a:p>
            <a:pPr lvl="3" indent="-347472">
              <a:lnSpc>
                <a:spcPct val="110000"/>
              </a:lnSpc>
              <a:buSzPct val="100000"/>
            </a:pPr>
            <a:r>
              <a:rPr lang="en-US" sz="1800">
                <a:solidFill>
                  <a:srgbClr val="0070C0"/>
                </a:solidFill>
              </a:rPr>
              <a:t>E3010 </a:t>
            </a:r>
            <a:r>
              <a:rPr lang="en-US" sz="1800" err="1">
                <a:solidFill>
                  <a:srgbClr val="0070C0"/>
                </a:solidFill>
              </a:rPr>
              <a:t>BeginDate</a:t>
            </a:r>
            <a:endParaRPr lang="en-US" sz="1800">
              <a:solidFill>
                <a:srgbClr val="0070C0"/>
              </a:solidFill>
            </a:endParaRPr>
          </a:p>
          <a:p>
            <a:pPr lvl="3" indent="-347472">
              <a:lnSpc>
                <a:spcPct val="110000"/>
              </a:lnSpc>
              <a:buSzPct val="100000"/>
            </a:pPr>
            <a:r>
              <a:rPr lang="en-US" sz="1800">
                <a:solidFill>
                  <a:srgbClr val="0070C0"/>
                </a:solidFill>
              </a:rPr>
              <a:t>E3020 </a:t>
            </a:r>
            <a:r>
              <a:rPr lang="en-US" sz="1800" err="1">
                <a:solidFill>
                  <a:srgbClr val="0070C0"/>
                </a:solidFill>
              </a:rPr>
              <a:t>EndDate</a:t>
            </a:r>
            <a:endParaRPr lang="en-US" sz="1800">
              <a:solidFill>
                <a:srgbClr val="0070C0"/>
              </a:solidFill>
            </a:endParaRPr>
          </a:p>
          <a:p>
            <a:pPr lvl="3" indent="-347472">
              <a:lnSpc>
                <a:spcPct val="110000"/>
              </a:lnSpc>
              <a:buSzPct val="100000"/>
            </a:pPr>
            <a:r>
              <a:rPr lang="en-US" sz="1800">
                <a:solidFill>
                  <a:srgbClr val="0070C0"/>
                </a:solidFill>
              </a:rPr>
              <a:t>E1579 </a:t>
            </a:r>
            <a:r>
              <a:rPr lang="en-US" sz="1800" err="1">
                <a:solidFill>
                  <a:srgbClr val="0070C0"/>
                </a:solidFill>
              </a:rPr>
              <a:t>PKCurricula</a:t>
            </a:r>
            <a:r>
              <a:rPr lang="en-US" sz="1800">
                <a:solidFill>
                  <a:srgbClr val="0070C0"/>
                </a:solidFill>
              </a:rPr>
              <a:t> </a:t>
            </a:r>
          </a:p>
          <a:p>
            <a:pPr lvl="3" indent="-347472">
              <a:lnSpc>
                <a:spcPct val="110000"/>
              </a:lnSpc>
              <a:buSzPct val="100000"/>
            </a:pPr>
            <a:r>
              <a:rPr lang="en-US" sz="1800">
                <a:solidFill>
                  <a:srgbClr val="0070C0"/>
                </a:solidFill>
              </a:rPr>
              <a:t>E1078 </a:t>
            </a:r>
            <a:r>
              <a:rPr lang="en-US" sz="1800" err="1">
                <a:solidFill>
                  <a:srgbClr val="0070C0"/>
                </a:solidFill>
              </a:rPr>
              <a:t>PKProgramType</a:t>
            </a:r>
            <a:endParaRPr lang="en-US" sz="1800">
              <a:solidFill>
                <a:srgbClr val="0070C0"/>
              </a:solidFill>
            </a:endParaRPr>
          </a:p>
          <a:p>
            <a:pPr lvl="3" indent="-347472">
              <a:lnSpc>
                <a:spcPct val="110000"/>
              </a:lnSpc>
              <a:buSzPct val="100000"/>
            </a:pPr>
            <a:r>
              <a:rPr lang="en-US" sz="1800">
                <a:solidFill>
                  <a:srgbClr val="0070C0"/>
                </a:solidFill>
              </a:rPr>
              <a:t>E1583 </a:t>
            </a:r>
            <a:r>
              <a:rPr lang="en-US" sz="1800" err="1">
                <a:solidFill>
                  <a:srgbClr val="0070C0"/>
                </a:solidFill>
              </a:rPr>
              <a:t>FamilyEngagementPlanLink</a:t>
            </a:r>
            <a:endParaRPr lang="en-US" sz="1800">
              <a:solidFill>
                <a:srgbClr val="0070C0"/>
              </a:solidFill>
            </a:endParaRPr>
          </a:p>
          <a:p>
            <a:pPr lvl="3" indent="-347472">
              <a:lnSpc>
                <a:spcPct val="110000"/>
              </a:lnSpc>
              <a:buSzPct val="100000"/>
            </a:pPr>
            <a:r>
              <a:rPr lang="en-US" sz="1800">
                <a:solidFill>
                  <a:srgbClr val="0070C0"/>
                </a:solidFill>
              </a:rPr>
              <a:t>E3044 </a:t>
            </a:r>
            <a:r>
              <a:rPr lang="en-US" sz="1800" err="1">
                <a:solidFill>
                  <a:srgbClr val="0070C0"/>
                </a:solidFill>
              </a:rPr>
              <a:t>PKFundingSource</a:t>
            </a:r>
            <a:endParaRPr lang="en-US" sz="1800">
              <a:solidFill>
                <a:srgbClr val="0070C0"/>
              </a:solidFill>
            </a:endParaRPr>
          </a:p>
          <a:p>
            <a:pPr lvl="3" indent="-347472">
              <a:lnSpc>
                <a:spcPct val="110000"/>
              </a:lnSpc>
              <a:buSzPct val="100000"/>
            </a:pPr>
            <a:r>
              <a:rPr lang="en-US" sz="1800">
                <a:solidFill>
                  <a:srgbClr val="0070C0"/>
                </a:solidFill>
              </a:rPr>
              <a:t>E1573 </a:t>
            </a:r>
            <a:r>
              <a:rPr lang="en-US" sz="1800" err="1">
                <a:solidFill>
                  <a:srgbClr val="0070C0"/>
                </a:solidFill>
              </a:rPr>
              <a:t>ReportAssessmentType</a:t>
            </a:r>
            <a:endParaRPr lang="en-US" sz="1800">
              <a:solidFill>
                <a:srgbClr val="0070C0"/>
              </a:solidFill>
            </a:endParaRPr>
          </a:p>
          <a:p>
            <a:pPr lvl="3" indent="-347472">
              <a:lnSpc>
                <a:spcPct val="110000"/>
              </a:lnSpc>
              <a:buSzPct val="100000"/>
            </a:pPr>
            <a:r>
              <a:rPr lang="en-US" sz="1800">
                <a:solidFill>
                  <a:srgbClr val="0070C0"/>
                </a:solidFill>
              </a:rPr>
              <a:t>E1154 </a:t>
            </a:r>
            <a:r>
              <a:rPr lang="en-US" sz="1800" err="1">
                <a:solidFill>
                  <a:srgbClr val="0070C0"/>
                </a:solidFill>
              </a:rPr>
              <a:t>AssessmentReportingMethod</a:t>
            </a:r>
            <a:endParaRPr lang="en-US" sz="1800">
              <a:solidFill>
                <a:srgbClr val="0070C0"/>
              </a:solidFill>
            </a:endParaRPr>
          </a:p>
          <a:p>
            <a:pPr lvl="3" indent="-347472">
              <a:lnSpc>
                <a:spcPct val="110000"/>
              </a:lnSpc>
              <a:buSzPct val="100000"/>
            </a:pPr>
            <a:r>
              <a:rPr lang="en-US" sz="1800">
                <a:solidFill>
                  <a:srgbClr val="0070C0"/>
                </a:solidFill>
              </a:rPr>
              <a:t>E1097 </a:t>
            </a:r>
            <a:r>
              <a:rPr lang="en-US" sz="1800" err="1">
                <a:solidFill>
                  <a:srgbClr val="0070C0"/>
                </a:solidFill>
              </a:rPr>
              <a:t>AcademicSubject</a:t>
            </a:r>
            <a:endParaRPr lang="en-US" sz="1800">
              <a:solidFill>
                <a:srgbClr val="0070C0"/>
              </a:solidFill>
            </a:endParaRPr>
          </a:p>
          <a:p>
            <a:pPr lvl="3" indent="-347472">
              <a:lnSpc>
                <a:spcPct val="110000"/>
              </a:lnSpc>
              <a:buSzPct val="100000"/>
            </a:pPr>
            <a:r>
              <a:rPr lang="en-US" sz="1800">
                <a:solidFill>
                  <a:srgbClr val="0070C0"/>
                </a:solidFill>
              </a:rPr>
              <a:t>E1726 </a:t>
            </a:r>
            <a:r>
              <a:rPr lang="en-US" sz="1800" err="1">
                <a:solidFill>
                  <a:srgbClr val="0070C0"/>
                </a:solidFill>
              </a:rPr>
              <a:t>ChildCareOperationNumber</a:t>
            </a:r>
            <a:endParaRPr lang="en-US" sz="1800">
              <a:solidFill>
                <a:srgbClr val="0070C0"/>
              </a:solidFill>
            </a:endParaRPr>
          </a:p>
          <a:p>
            <a:pPr lvl="3" indent="-347472">
              <a:lnSpc>
                <a:spcPct val="110000"/>
              </a:lnSpc>
              <a:buSzPct val="100000"/>
            </a:pPr>
            <a:r>
              <a:rPr lang="en-US" sz="1800">
                <a:solidFill>
                  <a:srgbClr val="0070C0"/>
                </a:solidFill>
              </a:rPr>
              <a:t>E0790 </a:t>
            </a:r>
            <a:r>
              <a:rPr lang="en-US" sz="1800" err="1">
                <a:solidFill>
                  <a:srgbClr val="0070C0"/>
                </a:solidFill>
              </a:rPr>
              <a:t>EmergenctBilingualIndicator</a:t>
            </a:r>
            <a:endParaRPr lang="en-US" sz="1800">
              <a:solidFill>
                <a:srgbClr val="0070C0"/>
              </a:solidFill>
            </a:endParaRPr>
          </a:p>
          <a:p>
            <a:pPr lvl="1" indent="-347472">
              <a:buSzPct val="100000"/>
            </a:pPr>
            <a:endParaRPr lang="en-US" sz="2700">
              <a:solidFill>
                <a:srgbClr val="0070C0"/>
              </a:solidFill>
            </a:endParaRPr>
          </a:p>
          <a:p>
            <a:pPr indent="-347472">
              <a:lnSpc>
                <a:spcPct val="80000"/>
              </a:lnSpc>
              <a:buSzPct val="100000"/>
            </a:pPr>
            <a:endParaRPr lang="en-US" sz="3150">
              <a:solidFill>
                <a:srgbClr val="0070C0"/>
              </a:solidFill>
            </a:endParaRPr>
          </a:p>
          <a:p>
            <a:pPr indent="-347472">
              <a:lnSpc>
                <a:spcPct val="80000"/>
              </a:lnSpc>
              <a:buSzPct val="100000"/>
            </a:pPr>
            <a:endParaRPr lang="en-US" sz="3150">
              <a:solidFill>
                <a:srgbClr val="0070C0"/>
              </a:solidFill>
            </a:endParaRPr>
          </a:p>
          <a:p>
            <a:pPr indent="-347472">
              <a:lnSpc>
                <a:spcPct val="80000"/>
              </a:lnSpc>
              <a:buSzPct val="100000"/>
            </a:pPr>
            <a:endParaRPr lang="en-US" sz="3150">
              <a:solidFill>
                <a:srgbClr val="0070C0"/>
              </a:solidFill>
            </a:endParaRPr>
          </a:p>
        </p:txBody>
      </p:sp>
      <p:sp>
        <p:nvSpPr>
          <p:cNvPr id="4" name="TextBox 3">
            <a:extLst>
              <a:ext uri="{FF2B5EF4-FFF2-40B4-BE49-F238E27FC236}">
                <a16:creationId xmlns:a16="http://schemas.microsoft.com/office/drawing/2014/main" id="{2A0305D0-5049-CDE7-69D8-CF09756282AC}"/>
              </a:ext>
            </a:extLst>
          </p:cNvPr>
          <p:cNvSpPr txBox="1"/>
          <p:nvPr/>
        </p:nvSpPr>
        <p:spPr>
          <a:xfrm>
            <a:off x="1675656" y="5802521"/>
            <a:ext cx="7289750" cy="646331"/>
          </a:xfrm>
          <a:prstGeom prst="rect">
            <a:avLst/>
          </a:prstGeom>
          <a:noFill/>
        </p:spPr>
        <p:txBody>
          <a:bodyPr wrap="square" rtlCol="0">
            <a:spAutoFit/>
          </a:bodyPr>
          <a:lstStyle/>
          <a:p>
            <a:r>
              <a:rPr lang="en-US">
                <a:cs typeface="Arial" panose="020B0604020202020204" pitchFamily="34" charset="0"/>
              </a:rPr>
              <a:t>Note: More information about the data can be found in the </a:t>
            </a:r>
            <a:r>
              <a:rPr lang="en-US">
                <a:cs typeface="Arial" panose="020B0604020202020204" pitchFamily="34" charset="0"/>
                <a:hlinkClick r:id="rId4"/>
              </a:rPr>
              <a:t>TSDS Web-Enabled Data Standards (TWEDS)</a:t>
            </a:r>
            <a:r>
              <a:rPr lang="en-US">
                <a:cs typeface="Arial" panose="020B0604020202020204" pitchFamily="34" charset="0"/>
              </a:rPr>
              <a:t>.</a:t>
            </a:r>
          </a:p>
        </p:txBody>
      </p:sp>
    </p:spTree>
    <p:custDataLst>
      <p:tags r:id="rId1"/>
    </p:custDataLst>
    <p:extLst>
      <p:ext uri="{BB962C8B-B14F-4D97-AF65-F5344CB8AC3E}">
        <p14:creationId xmlns:p14="http://schemas.microsoft.com/office/powerpoint/2010/main" val="152171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F8EB94-5176-42CB-F659-2C3F58501205}"/>
              </a:ext>
            </a:extLst>
          </p:cNvPr>
          <p:cNvSpPr/>
          <p:nvPr/>
        </p:nvSpPr>
        <p:spPr>
          <a:xfrm>
            <a:off x="5195788" y="1273823"/>
            <a:ext cx="3836194" cy="4879595"/>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6D063-BB59-0B3B-A769-D6840C25F0DA}"/>
              </a:ext>
            </a:extLst>
          </p:cNvPr>
          <p:cNvSpPr/>
          <p:nvPr/>
        </p:nvSpPr>
        <p:spPr>
          <a:xfrm>
            <a:off x="1548245" y="1269413"/>
            <a:ext cx="3528323" cy="4879595"/>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63441" y="1269413"/>
            <a:ext cx="3528323" cy="5038622"/>
          </a:xfrm>
        </p:spPr>
        <p:txBody>
          <a:bodyPr/>
          <a:lstStyle/>
          <a:p>
            <a:r>
              <a:rPr lang="en-US" sz="3200">
                <a:solidFill>
                  <a:schemeClr val="tx1"/>
                </a:solidFill>
              </a:rPr>
              <a:t>Categories</a:t>
            </a:r>
          </a:p>
          <a:p>
            <a:pPr marL="0" indent="0">
              <a:buNone/>
            </a:pPr>
            <a:endParaRPr lang="en-US" sz="2000">
              <a:solidFill>
                <a:schemeClr val="tx1"/>
              </a:solidFill>
            </a:endParaRPr>
          </a:p>
          <a:p>
            <a:pPr marL="182880" lvl="1">
              <a:lnSpc>
                <a:spcPct val="100000"/>
              </a:lnSpc>
            </a:pPr>
            <a:r>
              <a:rPr lang="en-US" sz="1600">
                <a:solidFill>
                  <a:schemeClr val="tx1"/>
                </a:solidFill>
              </a:rPr>
              <a:t>Education Organization</a:t>
            </a:r>
          </a:p>
          <a:p>
            <a:pPr marL="342900" lvl="1" indent="0">
              <a:lnSpc>
                <a:spcPct val="100000"/>
              </a:lnSpc>
              <a:buNone/>
            </a:pPr>
            <a:endParaRPr lang="en-US" sz="2000">
              <a:solidFill>
                <a:schemeClr val="tx1"/>
              </a:solidFill>
            </a:endParaRPr>
          </a:p>
          <a:p>
            <a:pPr marL="182880" lvl="1">
              <a:lnSpc>
                <a:spcPct val="100000"/>
              </a:lnSpc>
            </a:pPr>
            <a:r>
              <a:rPr lang="en-US" sz="1600">
                <a:solidFill>
                  <a:schemeClr val="tx1"/>
                </a:solidFill>
              </a:rPr>
              <a:t>Campus Course Section</a:t>
            </a:r>
          </a:p>
          <a:p>
            <a:pPr lvl="1">
              <a:lnSpc>
                <a:spcPct val="100000"/>
              </a:lnSpc>
            </a:pPr>
            <a:endParaRPr lang="en-US" sz="2000">
              <a:solidFill>
                <a:schemeClr val="tx1"/>
              </a:solidFill>
            </a:endParaRPr>
          </a:p>
          <a:p>
            <a:pPr marL="182880" lvl="1">
              <a:lnSpc>
                <a:spcPct val="100000"/>
              </a:lnSpc>
            </a:pPr>
            <a:r>
              <a:rPr lang="en-US" sz="1600">
                <a:solidFill>
                  <a:schemeClr val="tx1"/>
                </a:solidFill>
              </a:rPr>
              <a:t>Staff</a:t>
            </a:r>
          </a:p>
          <a:p>
            <a:pPr marL="342900" lvl="1" indent="0">
              <a:lnSpc>
                <a:spcPct val="100000"/>
              </a:lnSpc>
              <a:buNone/>
            </a:pPr>
            <a:endParaRPr lang="en-US" sz="2000">
              <a:solidFill>
                <a:schemeClr val="tx1"/>
              </a:solidFill>
            </a:endParaRPr>
          </a:p>
          <a:p>
            <a:pPr marL="182880" lvl="1">
              <a:lnSpc>
                <a:spcPct val="100000"/>
              </a:lnSpc>
            </a:pPr>
            <a:r>
              <a:rPr lang="en-US" sz="1600">
                <a:solidFill>
                  <a:schemeClr val="tx1"/>
                </a:solidFill>
              </a:rPr>
              <a:t>Student</a:t>
            </a:r>
          </a:p>
          <a:p>
            <a:pPr marL="342900" lvl="1" indent="0">
              <a:lnSpc>
                <a:spcPct val="100000"/>
              </a:lnSpc>
              <a:buNone/>
            </a:pPr>
            <a:endParaRPr lang="en-US">
              <a:solidFill>
                <a:schemeClr val="tx1"/>
              </a:solidFill>
            </a:endParaRPr>
          </a:p>
          <a:p>
            <a:pPr marL="342900" lvl="1" indent="0">
              <a:lnSpc>
                <a:spcPct val="100000"/>
              </a:lnSpc>
              <a:buNone/>
            </a:pPr>
            <a:endParaRPr lang="en-US" sz="2000">
              <a:solidFill>
                <a:schemeClr val="tx1"/>
              </a:solidFill>
            </a:endParaRPr>
          </a:p>
          <a:p>
            <a:pPr marL="342900" lvl="1" indent="0">
              <a:lnSpc>
                <a:spcPct val="100000"/>
              </a:lnSpc>
              <a:buNone/>
            </a:pPr>
            <a:endParaRPr lang="en-US" sz="500">
              <a:solidFill>
                <a:schemeClr val="tx1"/>
              </a:solidFill>
            </a:endParaRPr>
          </a:p>
          <a:p>
            <a:pPr marL="182880" lvl="1">
              <a:lnSpc>
                <a:spcPct val="100000"/>
              </a:lnSpc>
            </a:pPr>
            <a:r>
              <a:rPr lang="en-US" sz="1600">
                <a:solidFill>
                  <a:schemeClr val="tx1"/>
                </a:solidFill>
              </a:rPr>
              <a:t>Assessment</a:t>
            </a:r>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254016" y="1273824"/>
            <a:ext cx="3836194" cy="4351338"/>
          </a:xfrm>
        </p:spPr>
        <p:txBody>
          <a:bodyPr/>
          <a:lstStyle/>
          <a:p>
            <a:r>
              <a:rPr lang="en-US" sz="3200">
                <a:solidFill>
                  <a:schemeClr val="tx1"/>
                </a:solidFill>
              </a:rPr>
              <a:t>Sub-Categories</a:t>
            </a:r>
          </a:p>
          <a:p>
            <a:pPr marL="0" indent="0">
              <a:buNone/>
            </a:pPr>
            <a:endParaRPr lang="en-US" sz="2000">
              <a:solidFill>
                <a:schemeClr val="tx1"/>
              </a:solidFill>
            </a:endParaRPr>
          </a:p>
          <a:p>
            <a:pPr marL="182880" lvl="1">
              <a:lnSpc>
                <a:spcPct val="100000"/>
              </a:lnSpc>
            </a:pPr>
            <a:r>
              <a:rPr lang="en-US" sz="1600">
                <a:solidFill>
                  <a:schemeClr val="tx1"/>
                </a:solidFill>
              </a:rPr>
              <a:t>Local Education Agency, Campus</a:t>
            </a:r>
          </a:p>
          <a:p>
            <a:pPr marL="457200" lvl="1" indent="-166688"/>
            <a:endParaRPr lang="en-US" sz="2000">
              <a:solidFill>
                <a:schemeClr val="tx1"/>
              </a:solidFill>
            </a:endParaRPr>
          </a:p>
          <a:p>
            <a:pPr marL="182880" lvl="1">
              <a:lnSpc>
                <a:spcPct val="100000"/>
              </a:lnSpc>
            </a:pPr>
            <a:r>
              <a:rPr lang="en-US" sz="1600">
                <a:solidFill>
                  <a:schemeClr val="tx1"/>
                </a:solidFill>
              </a:rPr>
              <a:t>Course Section</a:t>
            </a:r>
          </a:p>
          <a:p>
            <a:pPr marL="457200" lvl="1" indent="-166688">
              <a:buNone/>
            </a:pPr>
            <a:endParaRPr lang="en-US" sz="2000">
              <a:solidFill>
                <a:schemeClr val="tx1"/>
              </a:solidFill>
            </a:endParaRPr>
          </a:p>
          <a:p>
            <a:pPr marL="182880" lvl="1">
              <a:lnSpc>
                <a:spcPct val="100000"/>
              </a:lnSpc>
            </a:pPr>
            <a:r>
              <a:rPr lang="en-US" sz="1600">
                <a:solidFill>
                  <a:schemeClr val="tx1"/>
                </a:solidFill>
              </a:rPr>
              <a:t>Staff Basic Info., Teacher Class Assignment</a:t>
            </a:r>
          </a:p>
          <a:p>
            <a:pPr marL="457200" lvl="1" indent="-166688"/>
            <a:endParaRPr lang="en-US" sz="2000">
              <a:solidFill>
                <a:schemeClr val="tx1"/>
              </a:solidFill>
            </a:endParaRPr>
          </a:p>
          <a:p>
            <a:pPr marL="182880" lvl="1">
              <a:lnSpc>
                <a:spcPct val="100000"/>
              </a:lnSpc>
            </a:pPr>
            <a:r>
              <a:rPr lang="en-US" sz="1600">
                <a:solidFill>
                  <a:schemeClr val="tx1"/>
                </a:solidFill>
              </a:rPr>
              <a:t>Student Basic Info., Enrollment (School Association), Enrollment (Programs), Student Assessment, Student Section</a:t>
            </a:r>
          </a:p>
          <a:p>
            <a:pPr marL="457200" lvl="1" indent="-166688"/>
            <a:endParaRPr lang="en-US" sz="2400">
              <a:solidFill>
                <a:schemeClr val="tx1"/>
              </a:solidFill>
            </a:endParaRPr>
          </a:p>
          <a:p>
            <a:pPr marL="182880" lvl="1">
              <a:lnSpc>
                <a:spcPct val="100000"/>
              </a:lnSpc>
            </a:pPr>
            <a:r>
              <a:rPr lang="en-US" sz="1600">
                <a:solidFill>
                  <a:schemeClr val="tx1"/>
                </a:solidFill>
              </a:rPr>
              <a:t>Assessment Metadata </a:t>
            </a:r>
          </a:p>
        </p:txBody>
      </p:sp>
      <p:sp>
        <p:nvSpPr>
          <p:cNvPr id="3" name="Slide Number Placeholder 2">
            <a:extLst>
              <a:ext uri="{FF2B5EF4-FFF2-40B4-BE49-F238E27FC236}">
                <a16:creationId xmlns:a16="http://schemas.microsoft.com/office/drawing/2014/main" id="{A358C2E2-1F19-335D-C73B-88679011C165}"/>
              </a:ext>
            </a:extLst>
          </p:cNvPr>
          <p:cNvSpPr>
            <a:spLocks noGrp="1"/>
          </p:cNvSpPr>
          <p:nvPr>
            <p:ph type="sldNum" sz="quarter" idx="12"/>
          </p:nvPr>
        </p:nvSpPr>
        <p:spPr>
          <a:xfrm>
            <a:off x="6908006" y="6351521"/>
            <a:ext cx="2057400" cy="365125"/>
          </a:xfrm>
        </p:spPr>
        <p:txBody>
          <a:bodyPr/>
          <a:lstStyle/>
          <a:p>
            <a:fld id="{25037DA4-2335-4A87-8586-64B2BAB08211}" type="slidenum">
              <a:rPr lang="en-US" smtClean="0"/>
              <a:pPr/>
              <a:t>18</a:t>
            </a:fld>
            <a:endParaRPr lang="en-US"/>
          </a:p>
        </p:txBody>
      </p:sp>
      <p:sp>
        <p:nvSpPr>
          <p:cNvPr id="9" name="TextBox 8">
            <a:extLst>
              <a:ext uri="{FF2B5EF4-FFF2-40B4-BE49-F238E27FC236}">
                <a16:creationId xmlns:a16="http://schemas.microsoft.com/office/drawing/2014/main" id="{F2344042-9675-E86E-F31D-C888FF4ED0CD}"/>
              </a:ext>
            </a:extLst>
          </p:cNvPr>
          <p:cNvSpPr txBox="1"/>
          <p:nvPr/>
        </p:nvSpPr>
        <p:spPr>
          <a:xfrm>
            <a:off x="1733919" y="6258390"/>
            <a:ext cx="5346511" cy="369332"/>
          </a:xfrm>
          <a:prstGeom prst="rect">
            <a:avLst/>
          </a:prstGeom>
          <a:noFill/>
        </p:spPr>
        <p:txBody>
          <a:bodyPr wrap="square" lIns="91440" tIns="45720" rIns="91440" bIns="45720" rtlCol="0" anchor="t">
            <a:spAutoFit/>
          </a:bodyPr>
          <a:lstStyle/>
          <a:p>
            <a:r>
              <a:rPr lang="en-US">
                <a:hlinkClick r:id="rId4"/>
              </a:rPr>
              <a:t>TSDS Data Collection Documentation</a:t>
            </a:r>
            <a:endParaRPr lang="en-US"/>
          </a:p>
        </p:txBody>
      </p:sp>
      <p:sp>
        <p:nvSpPr>
          <p:cNvPr id="12" name="Title 1">
            <a:extLst>
              <a:ext uri="{FF2B5EF4-FFF2-40B4-BE49-F238E27FC236}">
                <a16:creationId xmlns:a16="http://schemas.microsoft.com/office/drawing/2014/main" id="{19EA4D0A-BE48-640A-49EB-FEC3F8853A20}"/>
              </a:ext>
            </a:extLst>
          </p:cNvPr>
          <p:cNvSpPr>
            <a:spLocks noGrp="1"/>
          </p:cNvSpPr>
          <p:nvPr>
            <p:ph type="title"/>
          </p:nvPr>
        </p:nvSpPr>
        <p:spPr>
          <a:xfrm>
            <a:off x="1327302" y="172755"/>
            <a:ext cx="7747125" cy="751350"/>
          </a:xfrm>
        </p:spPr>
        <p:txBody>
          <a:bodyPr>
            <a:noAutofit/>
          </a:bodyPr>
          <a:lstStyle/>
          <a:p>
            <a:pPr algn="ctr"/>
            <a:r>
              <a:rPr lang="en-US" sz="4400"/>
              <a:t>CATEGORIES TO PROMOTE</a:t>
            </a:r>
            <a:endParaRPr lang="en-US" sz="4400">
              <a:cs typeface="Calibri"/>
            </a:endParaRPr>
          </a:p>
        </p:txBody>
      </p:sp>
    </p:spTree>
    <p:custDataLst>
      <p:tags r:id="rId1"/>
    </p:custDataLst>
    <p:extLst>
      <p:ext uri="{BB962C8B-B14F-4D97-AF65-F5344CB8AC3E}">
        <p14:creationId xmlns:p14="http://schemas.microsoft.com/office/powerpoint/2010/main" val="425729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Autofit/>
          </a:bodyPr>
          <a:lstStyle/>
          <a:p>
            <a:pPr algn="ctr"/>
            <a:r>
              <a:rPr lang="en-US" sz="4400">
                <a:solidFill>
                  <a:srgbClr val="0070C0"/>
                </a:solidFill>
                <a:cs typeface="Calibri"/>
              </a:rPr>
              <a:t>KEY TERMS</a:t>
            </a:r>
          </a:p>
        </p:txBody>
      </p:sp>
      <p:sp>
        <p:nvSpPr>
          <p:cNvPr id="5" name="TextBox 4">
            <a:extLst>
              <a:ext uri="{FF2B5EF4-FFF2-40B4-BE49-F238E27FC236}">
                <a16:creationId xmlns:a16="http://schemas.microsoft.com/office/drawing/2014/main" id="{71C03615-1A71-DA47-4883-BE24FCE099D7}"/>
              </a:ext>
            </a:extLst>
          </p:cNvPr>
          <p:cNvSpPr txBox="1"/>
          <p:nvPr/>
        </p:nvSpPr>
        <p:spPr>
          <a:xfrm>
            <a:off x="1954933" y="4997579"/>
            <a:ext cx="6615974" cy="1354217"/>
          </a:xfrm>
          <a:prstGeom prst="rect">
            <a:avLst/>
          </a:prstGeom>
          <a:noFill/>
        </p:spPr>
        <p:txBody>
          <a:bodyPr wrap="square" lIns="91440" tIns="45720" rIns="91440" bIns="45720" rtlCol="0" anchor="t">
            <a:spAutoFit/>
          </a:bodyPr>
          <a:lstStyle/>
          <a:p>
            <a:pPr marL="493395"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600" b="0" i="0" u="none" strike="noStrike" kern="1200" cap="none" spc="0" normalizeH="0" baseline="0" noProof="0">
                <a:ln>
                  <a:noFill/>
                </a:ln>
                <a:solidFill>
                  <a:srgbClr val="0D6CB9"/>
                </a:solidFill>
                <a:effectLst/>
                <a:uLnTx/>
                <a:uFillTx/>
                <a:latin typeface="Calibri"/>
                <a:ea typeface="Calibri"/>
                <a:cs typeface="Calibri"/>
              </a:rPr>
              <a:t>Please take a moment to familiarize yourself with common terminology by accessing the Key Terms and Definitions Document.</a:t>
            </a:r>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a:p>
            <a:pPr marL="493395"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1600" b="0" i="0" u="none" strike="noStrike" kern="1200" cap="none" spc="0" normalizeH="0" baseline="0" noProof="0">
              <a:ln>
                <a:noFill/>
              </a:ln>
              <a:solidFill>
                <a:srgbClr val="0D6CB9"/>
              </a:solidFill>
              <a:effectLst/>
              <a:uLnTx/>
              <a:uFillTx/>
              <a:latin typeface="Calibri" panose="020F0502020204030204"/>
              <a:ea typeface="+mn-ea"/>
              <a:cs typeface="+mn-cs"/>
            </a:endParaRPr>
          </a:p>
          <a:p>
            <a:pPr marL="493395"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600" b="0" i="0" u="none" strike="noStrike" kern="1200" cap="none" spc="0" normalizeH="0" baseline="0" noProof="0">
                <a:ln>
                  <a:noFill/>
                </a:ln>
                <a:solidFill>
                  <a:srgbClr val="0070C0"/>
                </a:solidFill>
                <a:effectLst/>
                <a:uLnTx/>
                <a:uFillTx/>
                <a:latin typeface="Calibri" panose="020F0502020204030204"/>
                <a:ea typeface="+mn-ea"/>
                <a:cs typeface="+mn-cs"/>
              </a:rPr>
              <a:t>Access the </a:t>
            </a:r>
            <a:r>
              <a:rPr kumimoji="0" lang="en-US" sz="1600" b="0" i="0" u="sng" strike="noStrike" kern="1200" cap="none" spc="0" normalizeH="0" baseline="0" noProof="0">
                <a:ln>
                  <a:noFill/>
                </a:ln>
                <a:solidFill>
                  <a:srgbClr val="0070C0"/>
                </a:solidFill>
                <a:effectLst/>
                <a:uLnTx/>
                <a:uFillTx/>
                <a:latin typeface="Calibri" panose="020F0502020204030204"/>
                <a:ea typeface="+mn-ea"/>
                <a:cs typeface="+mn-cs"/>
                <a:hlinkClick r:id="rId4"/>
              </a:rPr>
              <a:t>Key Terms and Definitions Document</a:t>
            </a:r>
            <a:r>
              <a:rPr kumimoji="0" lang="en-US" sz="1600" b="0" i="0" u="sng" strike="noStrike" kern="1200" cap="none" spc="0" normalizeH="0" baseline="0" noProof="0">
                <a:ln>
                  <a:noFill/>
                </a:ln>
                <a:solidFill>
                  <a:srgbClr val="0070C0"/>
                </a:solidFill>
                <a:effectLst/>
                <a:uLnTx/>
                <a:uFillTx/>
                <a:latin typeface="Calibri" panose="020F0502020204030204"/>
                <a:ea typeface="+mn-ea"/>
                <a:cs typeface="+mn-cs"/>
              </a:rPr>
              <a:t>.</a:t>
            </a:r>
            <a:endParaRPr kumimoji="0" lang="en-US" sz="1600" b="0" i="0" u="sng" strike="noStrike" kern="1200" cap="none" spc="0" normalizeH="0" baseline="0" noProof="0">
              <a:ln>
                <a:noFill/>
              </a:ln>
              <a:solidFill>
                <a:srgbClr val="0070C0"/>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734B96C9-8503-A853-87BE-B72806F42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914" y="1053268"/>
            <a:ext cx="6198012" cy="38096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0513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0C4C82A-9C52-D96F-01F2-443938AD61A2}"/>
              </a:ext>
            </a:extLst>
          </p:cNvPr>
          <p:cNvSpPr>
            <a:spLocks noGrp="1"/>
          </p:cNvSpPr>
          <p:nvPr>
            <p:ph type="title"/>
          </p:nvPr>
        </p:nvSpPr>
        <p:spPr/>
        <p:txBody>
          <a:bodyPr>
            <a:normAutofit/>
          </a:bodyPr>
          <a:lstStyle/>
          <a:p>
            <a:pPr algn="ctr"/>
            <a:r>
              <a:rPr lang="en-US" sz="4400"/>
              <a:t>LEVELS OF VALIDATIONS</a:t>
            </a:r>
            <a:endParaRPr lang="en-US" sz="4400">
              <a:cs typeface="Calibri"/>
            </a:endParaRPr>
          </a:p>
        </p:txBody>
      </p:sp>
      <p:graphicFrame>
        <p:nvGraphicFramePr>
          <p:cNvPr id="9" name="Content Placeholder 8" descr="Levels of Validation">
            <a:extLst>
              <a:ext uri="{FF2B5EF4-FFF2-40B4-BE49-F238E27FC236}">
                <a16:creationId xmlns:a16="http://schemas.microsoft.com/office/drawing/2014/main" id="{97D30A3C-67BD-B598-BB2C-E9538A46C9DB}"/>
              </a:ext>
            </a:extLst>
          </p:cNvPr>
          <p:cNvGraphicFramePr>
            <a:graphicFrameLocks noGrp="1"/>
          </p:cNvGraphicFramePr>
          <p:nvPr>
            <p:ph idx="1"/>
          </p:nvPr>
        </p:nvGraphicFramePr>
        <p:xfrm>
          <a:off x="1880975" y="1085850"/>
          <a:ext cx="6993484" cy="5374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Rounded Corners 12">
            <a:extLst>
              <a:ext uri="{FF2B5EF4-FFF2-40B4-BE49-F238E27FC236}">
                <a16:creationId xmlns:a16="http://schemas.microsoft.com/office/drawing/2014/main" id="{7B269B2E-FEAA-55E4-7018-475E8CBF09F9}"/>
              </a:ext>
            </a:extLst>
          </p:cNvPr>
          <p:cNvSpPr/>
          <p:nvPr/>
        </p:nvSpPr>
        <p:spPr>
          <a:xfrm>
            <a:off x="2272352"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Calibri"/>
                <a:cs typeface="Calibri"/>
              </a:rPr>
              <a:t>Prevents data from loading to IODS</a:t>
            </a:r>
          </a:p>
        </p:txBody>
      </p:sp>
      <p:sp>
        <p:nvSpPr>
          <p:cNvPr id="14" name="Rectangle: Rounded Corners 13">
            <a:extLst>
              <a:ext uri="{FF2B5EF4-FFF2-40B4-BE49-F238E27FC236}">
                <a16:creationId xmlns:a16="http://schemas.microsoft.com/office/drawing/2014/main" id="{12C9E606-E866-11D4-A76A-6429D1CAB040}"/>
              </a:ext>
            </a:extLst>
          </p:cNvPr>
          <p:cNvSpPr/>
          <p:nvPr/>
        </p:nvSpPr>
        <p:spPr>
          <a:xfrm>
            <a:off x="5827140"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Calibri"/>
                <a:cs typeface="Calibri"/>
              </a:rPr>
              <a:t>Prevents data from loading to TSDS</a:t>
            </a:r>
          </a:p>
        </p:txBody>
      </p:sp>
      <p:sp>
        <p:nvSpPr>
          <p:cNvPr id="15" name="Rectangle: Rounded Corners 14">
            <a:extLst>
              <a:ext uri="{FF2B5EF4-FFF2-40B4-BE49-F238E27FC236}">
                <a16:creationId xmlns:a16="http://schemas.microsoft.com/office/drawing/2014/main" id="{EC589FDB-BC86-D5AE-6218-738854045475}"/>
              </a:ext>
            </a:extLst>
          </p:cNvPr>
          <p:cNvSpPr/>
          <p:nvPr/>
        </p:nvSpPr>
        <p:spPr>
          <a:xfrm>
            <a:off x="2272352"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Calibri"/>
                <a:cs typeface="Calibri"/>
              </a:rPr>
              <a:t>Does not prevent loading to TSDS.</a:t>
            </a:r>
          </a:p>
        </p:txBody>
      </p:sp>
      <p:sp>
        <p:nvSpPr>
          <p:cNvPr id="16" name="Rectangle: Rounded Corners 15">
            <a:extLst>
              <a:ext uri="{FF2B5EF4-FFF2-40B4-BE49-F238E27FC236}">
                <a16:creationId xmlns:a16="http://schemas.microsoft.com/office/drawing/2014/main" id="{60E64814-2707-AE4D-2225-9245B270641E}"/>
              </a:ext>
            </a:extLst>
          </p:cNvPr>
          <p:cNvSpPr/>
          <p:nvPr/>
        </p:nvSpPr>
        <p:spPr>
          <a:xfrm>
            <a:off x="5856551"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Calibri" panose="020F0502020204030204"/>
                <a:ea typeface="Calibri"/>
                <a:cs typeface="Calibri"/>
              </a:rPr>
              <a:t>Fatals</a:t>
            </a:r>
            <a:r>
              <a:rPr kumimoji="0" lang="en-US" sz="900" b="1" i="0" u="none" strike="noStrike" kern="1200" cap="none" spc="0" normalizeH="0" baseline="0" noProof="0" dirty="0">
                <a:ln>
                  <a:noFill/>
                </a:ln>
                <a:solidFill>
                  <a:prstClr val="black"/>
                </a:solidFill>
                <a:effectLst/>
                <a:uLnTx/>
                <a:uFillTx/>
                <a:latin typeface="Calibri" panose="020F0502020204030204"/>
                <a:ea typeface="Calibri"/>
                <a:cs typeface="Calibri"/>
              </a:rPr>
              <a:t> prevent from completing submission</a:t>
            </a:r>
          </a:p>
        </p:txBody>
      </p:sp>
      <p:sp>
        <p:nvSpPr>
          <p:cNvPr id="2" name="Slide Number Placeholder 1">
            <a:extLst>
              <a:ext uri="{FF2B5EF4-FFF2-40B4-BE49-F238E27FC236}">
                <a16:creationId xmlns:a16="http://schemas.microsoft.com/office/drawing/2014/main" id="{378B2289-4DE6-2798-9050-DEB667085C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4845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fld id="{25037DA4-2335-4A87-8586-64B2BAB08211}" type="slidenum">
              <a:rPr lang="en-US" smtClean="0"/>
              <a:pPr/>
              <a:t>20</a:t>
            </a:fld>
            <a:endParaRPr lang="en-US"/>
          </a:p>
        </p:txBody>
      </p:sp>
      <p:sp>
        <p:nvSpPr>
          <p:cNvPr id="2" name="Title 1"/>
          <p:cNvSpPr>
            <a:spLocks noGrp="1"/>
          </p:cNvSpPr>
          <p:nvPr>
            <p:ph type="title"/>
          </p:nvPr>
        </p:nvSpPr>
        <p:spPr>
          <a:xfrm>
            <a:off x="1519794" y="158635"/>
            <a:ext cx="7223078" cy="751350"/>
          </a:xfrm>
        </p:spPr>
        <p:txBody>
          <a:bodyPr>
            <a:noAutofit/>
          </a:bodyPr>
          <a:lstStyle/>
          <a:p>
            <a:pPr algn="ctr"/>
            <a:r>
              <a:rPr lang="en-US" sz="4400">
                <a:solidFill>
                  <a:srgbClr val="0070C0"/>
                </a:solidFill>
              </a:rPr>
              <a:t>ECDS VALIDATIONS 1 </a:t>
            </a:r>
            <a:endParaRPr lang="en-US" sz="1800">
              <a:solidFill>
                <a:srgbClr val="0070C0"/>
              </a:solidFill>
            </a:endParaRPr>
          </a:p>
        </p:txBody>
      </p:sp>
      <p:sp>
        <p:nvSpPr>
          <p:cNvPr id="3" name="Content Placeholder 2"/>
          <p:cNvSpPr>
            <a:spLocks noGrp="1"/>
          </p:cNvSpPr>
          <p:nvPr>
            <p:ph idx="1"/>
          </p:nvPr>
        </p:nvSpPr>
        <p:spPr>
          <a:xfrm>
            <a:off x="1409947" y="1127051"/>
            <a:ext cx="7279916" cy="5547627"/>
          </a:xfrm>
          <a:prstGeom prst="rect">
            <a:avLst/>
          </a:prstGeom>
        </p:spPr>
        <p:txBody>
          <a:bodyPr>
            <a:noAutofit/>
          </a:bodyPr>
          <a:lstStyle/>
          <a:p>
            <a:pPr marL="461963" lvl="1" indent="-288925">
              <a:spcAft>
                <a:spcPts val="900"/>
              </a:spcAft>
              <a:buSzPct val="100000"/>
            </a:pPr>
            <a:r>
              <a:rPr lang="en-US" sz="2800" dirty="0"/>
              <a:t>As part of checking your data validations, check with your DMC Technical Steward to make sure that none of your ECDS pre-K data is appearing in L1.5 filters.</a:t>
            </a:r>
          </a:p>
          <a:p>
            <a:pPr marL="461963" lvl="1" indent="-288925">
              <a:spcAft>
                <a:spcPts val="900"/>
              </a:spcAft>
              <a:buSzPct val="100000"/>
            </a:pPr>
            <a:endParaRPr lang="en-US" sz="2800" dirty="0"/>
          </a:p>
          <a:p>
            <a:pPr marL="461963" lvl="1" indent="-288925">
              <a:spcAft>
                <a:spcPts val="900"/>
              </a:spcAft>
              <a:buSzPct val="100000"/>
            </a:pPr>
            <a:r>
              <a:rPr lang="en-US" sz="2800" dirty="0"/>
              <a:t>Additionally, check your staff and student Unaffiliated Reports. </a:t>
            </a:r>
          </a:p>
          <a:p>
            <a:pPr marL="461963" lvl="1" indent="-288925">
              <a:spcAft>
                <a:spcPts val="900"/>
              </a:spcAft>
              <a:buSzPct val="100000"/>
            </a:pPr>
            <a:endParaRPr lang="en-US" sz="2400" b="1" dirty="0"/>
          </a:p>
        </p:txBody>
      </p:sp>
    </p:spTree>
    <p:custDataLst>
      <p:tags r:id="rId1"/>
    </p:custDataLst>
    <p:extLst>
      <p:ext uri="{BB962C8B-B14F-4D97-AF65-F5344CB8AC3E}">
        <p14:creationId xmlns:p14="http://schemas.microsoft.com/office/powerpoint/2010/main" val="745785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fld id="{25037DA4-2335-4A87-8586-64B2BAB08211}" type="slidenum">
              <a:rPr lang="en-US" smtClean="0"/>
              <a:pPr/>
              <a:t>21</a:t>
            </a:fld>
            <a:endParaRPr lang="en-US"/>
          </a:p>
        </p:txBody>
      </p:sp>
      <p:sp>
        <p:nvSpPr>
          <p:cNvPr id="2" name="Title 1"/>
          <p:cNvSpPr>
            <a:spLocks noGrp="1"/>
          </p:cNvSpPr>
          <p:nvPr>
            <p:ph type="title"/>
          </p:nvPr>
        </p:nvSpPr>
        <p:spPr>
          <a:xfrm>
            <a:off x="1519794" y="169268"/>
            <a:ext cx="7223078" cy="751350"/>
          </a:xfrm>
        </p:spPr>
        <p:txBody>
          <a:bodyPr>
            <a:noAutofit/>
          </a:bodyPr>
          <a:lstStyle/>
          <a:p>
            <a:pPr algn="ctr"/>
            <a:r>
              <a:rPr lang="en-US" sz="4400">
                <a:solidFill>
                  <a:srgbClr val="0070C0"/>
                </a:solidFill>
              </a:rPr>
              <a:t>ECDS VALIDATIONS 2 </a:t>
            </a:r>
            <a:endParaRPr lang="en-US" sz="1800">
              <a:solidFill>
                <a:srgbClr val="0070C0"/>
              </a:solidFill>
            </a:endParaRPr>
          </a:p>
        </p:txBody>
      </p:sp>
      <p:sp>
        <p:nvSpPr>
          <p:cNvPr id="3" name="Content Placeholder 2"/>
          <p:cNvSpPr>
            <a:spLocks noGrp="1"/>
          </p:cNvSpPr>
          <p:nvPr>
            <p:ph idx="1"/>
          </p:nvPr>
        </p:nvSpPr>
        <p:spPr>
          <a:xfrm>
            <a:off x="1409947" y="1085469"/>
            <a:ext cx="7279916" cy="5589209"/>
          </a:xfrm>
          <a:prstGeom prst="rect">
            <a:avLst/>
          </a:prstGeom>
        </p:spPr>
        <p:txBody>
          <a:bodyPr lIns="91440" tIns="45720" rIns="91440" bIns="45720" anchor="t">
            <a:noAutofit/>
          </a:bodyPr>
          <a:lstStyle/>
          <a:p>
            <a:pPr marL="461645" lvl="1" indent="-288925">
              <a:spcAft>
                <a:spcPts val="900"/>
              </a:spcAft>
              <a:buSzPct val="100000"/>
            </a:pPr>
            <a:r>
              <a:rPr lang="en-US" sz="2400" b="1" dirty="0"/>
              <a:t>ECDS includes business validations such as:</a:t>
            </a:r>
            <a:endParaRPr lang="en-US" dirty="0"/>
          </a:p>
          <a:p>
            <a:pPr lvl="1">
              <a:spcAft>
                <a:spcPts val="900"/>
              </a:spcAft>
              <a:buSzPct val="100000"/>
            </a:pPr>
            <a:r>
              <a:rPr lang="en-US" sz="2000" b="1" dirty="0"/>
              <a:t>60010-0006 - </a:t>
            </a:r>
            <a:r>
              <a:rPr lang="en-US" sz="2000" dirty="0"/>
              <a:t>If </a:t>
            </a:r>
            <a:r>
              <a:rPr lang="en-US" sz="2000" dirty="0" err="1"/>
              <a:t>ReportAssessmentType</a:t>
            </a:r>
            <a:r>
              <a:rPr lang="en-US" sz="2000" dirty="0"/>
              <a:t> is "02" (ECDS - PK), then </a:t>
            </a:r>
            <a:r>
              <a:rPr lang="en-US" sz="2000" dirty="0" err="1"/>
              <a:t>AssessedGradeLevel</a:t>
            </a:r>
            <a:r>
              <a:rPr lang="en-US" sz="2000" dirty="0"/>
              <a:t> must be "PK" (</a:t>
            </a:r>
            <a:r>
              <a:rPr lang="en-US" sz="2000" dirty="0" err="1"/>
              <a:t>PreKindergarten</a:t>
            </a:r>
            <a:r>
              <a:rPr lang="en-US" sz="2000" dirty="0"/>
              <a:t>).</a:t>
            </a:r>
            <a:endParaRPr lang="en-US" sz="2000" dirty="0">
              <a:ea typeface="Calibri"/>
              <a:cs typeface="Calibri"/>
            </a:endParaRPr>
          </a:p>
          <a:p>
            <a:pPr marL="342900" lvl="1" indent="0">
              <a:spcAft>
                <a:spcPts val="900"/>
              </a:spcAft>
              <a:buSzPct val="100000"/>
              <a:buNone/>
            </a:pPr>
            <a:endParaRPr lang="en-US" sz="2400" dirty="0">
              <a:ea typeface="Calibri"/>
              <a:cs typeface="Calibri"/>
            </a:endParaRPr>
          </a:p>
          <a:p>
            <a:pPr lvl="1">
              <a:spcAft>
                <a:spcPts val="900"/>
              </a:spcAft>
              <a:buSzPct val="100000"/>
            </a:pPr>
            <a:r>
              <a:rPr lang="en-US" sz="2000" b="1" dirty="0"/>
              <a:t>40110-0034 - </a:t>
            </a:r>
            <a:r>
              <a:rPr lang="en-US" sz="2000" dirty="0"/>
              <a:t>If </a:t>
            </a:r>
            <a:r>
              <a:rPr lang="en-US" sz="2000" dirty="0" err="1"/>
              <a:t>PKFundingSource</a:t>
            </a:r>
            <a:r>
              <a:rPr lang="en-US" sz="2000" dirty="0"/>
              <a:t> with </a:t>
            </a:r>
            <a:r>
              <a:rPr lang="en-US" sz="2000" dirty="0" err="1"/>
              <a:t>OrderOfPKFundingSource</a:t>
            </a:r>
            <a:r>
              <a:rPr lang="en-US" sz="2000" dirty="0"/>
              <a:t> of 2 (Secondary PK Funding Source) is reported, then </a:t>
            </a:r>
            <a:r>
              <a:rPr lang="en-US" sz="2000" dirty="0" err="1"/>
              <a:t>PKFundingSource</a:t>
            </a:r>
            <a:r>
              <a:rPr lang="en-US" sz="2000" dirty="0"/>
              <a:t> with </a:t>
            </a:r>
            <a:r>
              <a:rPr lang="en-US" sz="2000" dirty="0" err="1"/>
              <a:t>OrderOfPKFundingSource</a:t>
            </a:r>
            <a:r>
              <a:rPr lang="en-US" sz="2000" dirty="0"/>
              <a:t> of 1 (Primary PK Funding Source) must also be reported, and the two </a:t>
            </a:r>
            <a:r>
              <a:rPr lang="en-US" sz="2000" dirty="0" err="1"/>
              <a:t>PKFundingSource</a:t>
            </a:r>
            <a:r>
              <a:rPr lang="en-US" sz="2000" dirty="0"/>
              <a:t> values must not be the same.</a:t>
            </a:r>
            <a:endParaRPr lang="en-US" sz="2000" dirty="0">
              <a:ea typeface="Calibri"/>
              <a:cs typeface="Calibri"/>
            </a:endParaRPr>
          </a:p>
          <a:p>
            <a:pPr lvl="1">
              <a:spcAft>
                <a:spcPts val="900"/>
              </a:spcAft>
              <a:buSzPct val="100000"/>
            </a:pPr>
            <a:endParaRPr lang="en-US" dirty="0">
              <a:ea typeface="Calibri" panose="020F0502020204030204"/>
              <a:cs typeface="Calibri" panose="020F0502020204030204"/>
            </a:endParaRPr>
          </a:p>
          <a:p>
            <a:pPr lvl="1">
              <a:spcAft>
                <a:spcPts val="900"/>
              </a:spcAft>
              <a:buSzPct val="100000"/>
            </a:pPr>
            <a:r>
              <a:rPr lang="en-US" sz="2000" dirty="0"/>
              <a:t>Review </a:t>
            </a:r>
            <a:r>
              <a:rPr lang="en-US" sz="2000" dirty="0">
                <a:hlinkClick r:id="rId4">
                  <a:extLst>
                    <a:ext uri="{A12FA001-AC4F-418D-AE19-62706E023703}">
                      <ahyp:hlinkClr xmlns:ahyp="http://schemas.microsoft.com/office/drawing/2018/hyperlinkcolor" val="tx"/>
                    </a:ext>
                  </a:extLst>
                </a:hlinkClick>
              </a:rPr>
              <a:t>TWEDS</a:t>
            </a:r>
            <a:r>
              <a:rPr lang="en-US" sz="2000" dirty="0"/>
              <a:t> for all business validations for CSW.</a:t>
            </a:r>
          </a:p>
          <a:p>
            <a:pPr marL="571500" lvl="3" indent="-342900">
              <a:spcBef>
                <a:spcPts val="0"/>
              </a:spcBef>
              <a:spcAft>
                <a:spcPts val="1200"/>
              </a:spcAft>
              <a:buSzPct val="100000"/>
            </a:pPr>
            <a:endParaRPr lang="en-US" sz="2800" dirty="0">
              <a:solidFill>
                <a:srgbClr val="0070C0"/>
              </a:solidFill>
            </a:endParaRPr>
          </a:p>
          <a:p>
            <a:pPr marL="342900" lvl="1" indent="0">
              <a:spcAft>
                <a:spcPts val="900"/>
              </a:spcAft>
              <a:buSzPct val="100000"/>
              <a:buNone/>
            </a:pPr>
            <a:endParaRPr lang="en-US" dirty="0"/>
          </a:p>
        </p:txBody>
      </p:sp>
    </p:spTree>
    <p:custDataLst>
      <p:tags r:id="rId1"/>
    </p:custDataLst>
    <p:extLst>
      <p:ext uri="{BB962C8B-B14F-4D97-AF65-F5344CB8AC3E}">
        <p14:creationId xmlns:p14="http://schemas.microsoft.com/office/powerpoint/2010/main" val="404577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143" y="0"/>
            <a:ext cx="9148502"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5645" y="5173139"/>
            <a:ext cx="914400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12433" y="5396548"/>
            <a:ext cx="9144000" cy="728084"/>
          </a:xfrm>
          <a:prstGeom prst="rect">
            <a:avLst/>
          </a:prstGeom>
        </p:spPr>
        <p:txBody>
          <a:bodyPr vert="horz" wrap="square" lIns="0" tIns="50483" rIns="0" bIns="0" rtlCol="0" anchor="t">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dirty="0">
                <a:ln>
                  <a:noFill/>
                </a:ln>
                <a:solidFill>
                  <a:srgbClr val="0D6CB8"/>
                </a:solidFill>
                <a:effectLst/>
                <a:uLnTx/>
                <a:uFillTx/>
                <a:latin typeface="Calibri"/>
                <a:ea typeface="+mn-ea"/>
                <a:cs typeface="Calibri"/>
              </a:rPr>
              <a:t>ECDS PRE-K REPORTS</a:t>
            </a:r>
            <a:endParaRPr kumimoji="0" lang="en-US" sz="4400" b="1" i="0" u="none" strike="noStrike" kern="0" cap="none" spc="0" normalizeH="0" baseline="0" noProof="0" dirty="0">
              <a:ln>
                <a:noFill/>
              </a:ln>
              <a:solidFill>
                <a:sysClr val="windowText" lastClr="000000"/>
              </a:solidFill>
              <a:effectLst/>
              <a:uLnTx/>
              <a:uFillTx/>
              <a:latin typeface="Calibri"/>
              <a:ea typeface="+mn-ea"/>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1399" y="155427"/>
            <a:ext cx="2577179" cy="796709"/>
          </a:xfrm>
          <a:prstGeom prst="rect">
            <a:avLst/>
          </a:prstGeom>
        </p:spPr>
      </p:pic>
    </p:spTree>
    <p:custDataLst>
      <p:tags r:id="rId1"/>
    </p:custDataLst>
    <p:extLst>
      <p:ext uri="{BB962C8B-B14F-4D97-AF65-F5344CB8AC3E}">
        <p14:creationId xmlns:p14="http://schemas.microsoft.com/office/powerpoint/2010/main" val="394473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2F0C4421-5918-4AA3-AE4A-C36EDD2FD6EB}" type="slidenum">
              <a:rPr lang="en-US" smtClean="0"/>
              <a:pPr/>
              <a:t>23</a:t>
            </a:fld>
            <a:endParaRPr lang="en-US"/>
          </a:p>
        </p:txBody>
      </p:sp>
      <p:sp>
        <p:nvSpPr>
          <p:cNvPr id="3" name="Title 2"/>
          <p:cNvSpPr>
            <a:spLocks noGrp="1"/>
          </p:cNvSpPr>
          <p:nvPr>
            <p:ph type="title"/>
          </p:nvPr>
        </p:nvSpPr>
        <p:spPr/>
        <p:txBody>
          <a:bodyPr>
            <a:normAutofit/>
          </a:bodyPr>
          <a:lstStyle/>
          <a:p>
            <a:pPr algn="ctr"/>
            <a:r>
              <a:rPr lang="en-US" sz="4400">
                <a:solidFill>
                  <a:srgbClr val="0070C0"/>
                </a:solidFill>
              </a:rPr>
              <a:t>ECDS PRE-K REPORTS</a:t>
            </a:r>
          </a:p>
        </p:txBody>
      </p:sp>
      <p:sp>
        <p:nvSpPr>
          <p:cNvPr id="6" name="Content Placeholder 3"/>
          <p:cNvSpPr txBox="1">
            <a:spLocks/>
          </p:cNvSpPr>
          <p:nvPr/>
        </p:nvSpPr>
        <p:spPr>
          <a:xfrm>
            <a:off x="495300" y="990600"/>
            <a:ext cx="8267700" cy="4495800"/>
          </a:xfrm>
          <a:prstGeom prst="rect">
            <a:avLst/>
          </a:prstGeom>
        </p:spPr>
        <p:txBody>
          <a:bodyPr vert="horz" anchor="t">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rial" pitchFamily="34" charset="0"/>
                <a:ea typeface="+mn-ea"/>
                <a:cs typeface="Arial" pitchFamily="34" charset="0"/>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rial" pitchFamily="34" charset="0"/>
                <a:ea typeface="+mn-ea"/>
                <a:cs typeface="Arial" pitchFamily="34" charset="0"/>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rial" pitchFamily="34" charset="0"/>
                <a:ea typeface="+mn-ea"/>
                <a:cs typeface="Arial" pitchFamily="34" charset="0"/>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rial" pitchFamily="34" charset="0"/>
                <a:ea typeface="+mn-ea"/>
                <a:cs typeface="Arial" pitchFamily="34" charset="0"/>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
                <a:schemeClr val="accent2">
                  <a:lumMod val="50000"/>
                </a:schemeClr>
              </a:buClr>
              <a:buSzPct val="70000"/>
              <a:buFont typeface="Wingdings" panose="05000000000000000000" pitchFamily="2" charset="2"/>
              <a:buChar char="q"/>
            </a:pPr>
            <a:endParaRPr lang="en-US" sz="2000">
              <a:latin typeface="Tw Cen MT"/>
              <a:cs typeface="Arial"/>
            </a:endParaRPr>
          </a:p>
          <a:p>
            <a:pPr marL="0" indent="0">
              <a:lnSpc>
                <a:spcPct val="106000"/>
              </a:lnSpc>
              <a:spcBef>
                <a:spcPts val="600"/>
              </a:spcBef>
              <a:spcAft>
                <a:spcPts val="300"/>
              </a:spcAft>
              <a:buNone/>
            </a:pPr>
            <a:endParaRPr lang="en-US" sz="2400">
              <a:latin typeface="Tw Cen MT"/>
            </a:endParaRPr>
          </a:p>
          <a:p>
            <a:pPr marL="365760" lvl="1" indent="0">
              <a:lnSpc>
                <a:spcPct val="150000"/>
              </a:lnSpc>
              <a:spcBef>
                <a:spcPts val="600"/>
              </a:spcBef>
              <a:spcAft>
                <a:spcPts val="300"/>
              </a:spcAft>
              <a:buClr>
                <a:schemeClr val="accent2">
                  <a:lumMod val="50000"/>
                </a:schemeClr>
              </a:buClr>
              <a:buNone/>
            </a:pPr>
            <a:endParaRPr lang="en-US" sz="2400">
              <a:latin typeface="+mn-lt"/>
            </a:endParaRPr>
          </a:p>
        </p:txBody>
      </p:sp>
      <p:pic>
        <p:nvPicPr>
          <p:cNvPr id="5" name="Picture 4">
            <a:extLst>
              <a:ext uri="{FF2B5EF4-FFF2-40B4-BE49-F238E27FC236}">
                <a16:creationId xmlns:a16="http://schemas.microsoft.com/office/drawing/2014/main" id="{1D5D55E5-DE12-58D5-D92B-4588856B5F8B}"/>
              </a:ext>
            </a:extLst>
          </p:cNvPr>
          <p:cNvPicPr>
            <a:picLocks noChangeAspect="1"/>
          </p:cNvPicPr>
          <p:nvPr/>
        </p:nvPicPr>
        <p:blipFill>
          <a:blip r:embed="rId4"/>
          <a:stretch>
            <a:fillRect/>
          </a:stretch>
        </p:blipFill>
        <p:spPr>
          <a:xfrm>
            <a:off x="1651380" y="1317979"/>
            <a:ext cx="7223077" cy="4089400"/>
          </a:xfrm>
          <a:prstGeom prst="rect">
            <a:avLst/>
          </a:prstGeom>
        </p:spPr>
      </p:pic>
      <p:sp>
        <p:nvSpPr>
          <p:cNvPr id="8" name="Rectangle 7">
            <a:extLst>
              <a:ext uri="{FF2B5EF4-FFF2-40B4-BE49-F238E27FC236}">
                <a16:creationId xmlns:a16="http://schemas.microsoft.com/office/drawing/2014/main" id="{0117F6F0-AA39-81E7-DCB0-6EF8DE0FAE84}"/>
              </a:ext>
              <a:ext uri="{C183D7F6-B498-43B3-948B-1728B52AA6E4}">
                <adec:decorative xmlns:adec="http://schemas.microsoft.com/office/drawing/2017/decorative" val="1"/>
              </a:ext>
            </a:extLst>
          </p:cNvPr>
          <p:cNvSpPr/>
          <p:nvPr/>
        </p:nvSpPr>
        <p:spPr>
          <a:xfrm rot="5400000">
            <a:off x="1540933" y="3493916"/>
            <a:ext cx="756356" cy="383822"/>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AC670C76-D921-13D6-C6F1-DEEFAF0ABFFC}"/>
              </a:ext>
              <a:ext uri="{C183D7F6-B498-43B3-948B-1728B52AA6E4}">
                <adec:decorative xmlns:adec="http://schemas.microsoft.com/office/drawing/2017/decorative" val="1"/>
              </a:ext>
            </a:extLst>
          </p:cNvPr>
          <p:cNvSpPr/>
          <p:nvPr/>
        </p:nvSpPr>
        <p:spPr>
          <a:xfrm>
            <a:off x="1468912" y="1219201"/>
            <a:ext cx="7405547" cy="4260153"/>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11416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4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381" y="4088682"/>
            <a:ext cx="2912910" cy="584775"/>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600" b="1">
                <a:latin typeface="Calibri body"/>
              </a:rPr>
              <a:t>Verify correct pre-</a:t>
            </a:r>
            <a:r>
              <a:rPr lang="en-US" sz="1600" b="1">
                <a:solidFill>
                  <a:schemeClr val="dk1"/>
                </a:solidFill>
              </a:rPr>
              <a:t>K</a:t>
            </a:r>
            <a:r>
              <a:rPr lang="en-US" sz="1600" b="1">
                <a:latin typeface="Calibri body"/>
              </a:rPr>
              <a:t> Program and Student Enrollment.</a:t>
            </a:r>
          </a:p>
        </p:txBody>
      </p:sp>
      <p:sp>
        <p:nvSpPr>
          <p:cNvPr id="9" name="Rectangle 8"/>
          <p:cNvSpPr/>
          <p:nvPr/>
        </p:nvSpPr>
        <p:spPr>
          <a:xfrm>
            <a:off x="5446787" y="4424213"/>
            <a:ext cx="3427672" cy="584775"/>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600" b="1">
                <a:latin typeface="Calibri body"/>
              </a:rPr>
              <a:t>% of </a:t>
            </a:r>
            <a:r>
              <a:rPr lang="en-US" sz="1600" b="1">
                <a:solidFill>
                  <a:schemeClr val="dk1"/>
                </a:solidFill>
              </a:rPr>
              <a:t>pre-K</a:t>
            </a:r>
            <a:r>
              <a:rPr lang="en-US" sz="1600" b="1">
                <a:latin typeface="Calibri body"/>
              </a:rPr>
              <a:t> Students who have been matched to the current KG students.</a:t>
            </a:r>
          </a:p>
        </p:txBody>
      </p:sp>
      <p:sp>
        <p:nvSpPr>
          <p:cNvPr id="7" name="Slide Number Placeholder 7">
            <a:extLst>
              <a:ext uri="{FF2B5EF4-FFF2-40B4-BE49-F238E27FC236}">
                <a16:creationId xmlns:a16="http://schemas.microsoft.com/office/drawing/2014/main" id="{C92F12B7-385C-4022-AA0A-F77BA12C1245}"/>
              </a:ext>
            </a:extLst>
          </p:cNvPr>
          <p:cNvSpPr>
            <a:spLocks noGrp="1"/>
          </p:cNvSpPr>
          <p:nvPr>
            <p:ph type="sldNum" sz="quarter" idx="12"/>
          </p:nvPr>
        </p:nvSpPr>
        <p:spPr/>
        <p:txBody>
          <a:bodyPr/>
          <a:lstStyle/>
          <a:p>
            <a:fld id="{25037DA4-2335-4A87-8586-64B2BAB08211}" type="slidenum">
              <a:rPr lang="en-US" smtClean="0"/>
              <a:pPr/>
              <a:t>24</a:t>
            </a:fld>
            <a:endParaRPr lang="en-US"/>
          </a:p>
        </p:txBody>
      </p:sp>
      <p:sp>
        <p:nvSpPr>
          <p:cNvPr id="10" name="Title 9">
            <a:extLst>
              <a:ext uri="{FF2B5EF4-FFF2-40B4-BE49-F238E27FC236}">
                <a16:creationId xmlns:a16="http://schemas.microsoft.com/office/drawing/2014/main" id="{644AE67F-687A-F841-7CAA-E2FBA11D9884}"/>
              </a:ext>
            </a:extLst>
          </p:cNvPr>
          <p:cNvSpPr>
            <a:spLocks noGrp="1"/>
          </p:cNvSpPr>
          <p:nvPr>
            <p:ph type="title"/>
          </p:nvPr>
        </p:nvSpPr>
        <p:spPr/>
        <p:txBody>
          <a:bodyPr>
            <a:normAutofit/>
          </a:bodyPr>
          <a:lstStyle/>
          <a:p>
            <a:pPr algn="ctr"/>
            <a:r>
              <a:rPr lang="en-US" sz="4400">
                <a:solidFill>
                  <a:srgbClr val="0070C0"/>
                </a:solidFill>
              </a:rPr>
              <a:t>ECD0-000-003</a:t>
            </a:r>
            <a:endParaRPr lang="en-US" sz="4400"/>
          </a:p>
        </p:txBody>
      </p:sp>
      <p:pic>
        <p:nvPicPr>
          <p:cNvPr id="3" name="Picture 2">
            <a:extLst>
              <a:ext uri="{FF2B5EF4-FFF2-40B4-BE49-F238E27FC236}">
                <a16:creationId xmlns:a16="http://schemas.microsoft.com/office/drawing/2014/main" id="{B1F8145E-F247-4F9E-BC01-5021EA020B12}"/>
              </a:ext>
            </a:extLst>
          </p:cNvPr>
          <p:cNvPicPr>
            <a:picLocks noChangeAspect="1"/>
          </p:cNvPicPr>
          <p:nvPr/>
        </p:nvPicPr>
        <p:blipFill>
          <a:blip r:embed="rId4"/>
          <a:stretch>
            <a:fillRect/>
          </a:stretch>
        </p:blipFill>
        <p:spPr>
          <a:xfrm>
            <a:off x="1651381" y="6340493"/>
            <a:ext cx="4942857" cy="152381"/>
          </a:xfrm>
          <a:prstGeom prst="rect">
            <a:avLst/>
          </a:prstGeom>
        </p:spPr>
      </p:pic>
      <p:sp>
        <p:nvSpPr>
          <p:cNvPr id="11" name="Arrow: Right 10">
            <a:extLst>
              <a:ext uri="{FF2B5EF4-FFF2-40B4-BE49-F238E27FC236}">
                <a16:creationId xmlns:a16="http://schemas.microsoft.com/office/drawing/2014/main" id="{930DFF61-95FA-4F72-B867-21600FFF09A7}"/>
              </a:ext>
            </a:extLst>
          </p:cNvPr>
          <p:cNvSpPr/>
          <p:nvPr/>
        </p:nvSpPr>
        <p:spPr>
          <a:xfrm rot="16200000">
            <a:off x="5300082" y="3931360"/>
            <a:ext cx="716304" cy="183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A1FFE-F529-3946-14BC-F4A3A0AC7CE2}"/>
              </a:ext>
            </a:extLst>
          </p:cNvPr>
          <p:cNvSpPr/>
          <p:nvPr/>
        </p:nvSpPr>
        <p:spPr>
          <a:xfrm>
            <a:off x="4564291" y="1635896"/>
            <a:ext cx="656719" cy="1317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E488B492-F659-9F74-E032-DBED9FF121CC}"/>
              </a:ext>
            </a:extLst>
          </p:cNvPr>
          <p:cNvSpPr/>
          <p:nvPr/>
        </p:nvSpPr>
        <p:spPr>
          <a:xfrm rot="16200000">
            <a:off x="3002721" y="3722785"/>
            <a:ext cx="305986" cy="183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9DD8D8-F112-7BD7-5D65-5E58729FC027}"/>
              </a:ext>
            </a:extLst>
          </p:cNvPr>
          <p:cNvPicPr>
            <a:picLocks noChangeAspect="1"/>
          </p:cNvPicPr>
          <p:nvPr/>
        </p:nvPicPr>
        <p:blipFill>
          <a:blip r:embed="rId5"/>
          <a:stretch>
            <a:fillRect/>
          </a:stretch>
        </p:blipFill>
        <p:spPr>
          <a:xfrm>
            <a:off x="1651381" y="1167125"/>
            <a:ext cx="7223078" cy="2423574"/>
          </a:xfrm>
          <a:prstGeom prst="rect">
            <a:avLst/>
          </a:prstGeom>
          <a:ln w="19050">
            <a:solidFill>
              <a:schemeClr val="accent1"/>
            </a:solidFill>
          </a:ln>
        </p:spPr>
      </p:pic>
      <p:pic>
        <p:nvPicPr>
          <p:cNvPr id="12" name="Picture 11">
            <a:extLst>
              <a:ext uri="{FF2B5EF4-FFF2-40B4-BE49-F238E27FC236}">
                <a16:creationId xmlns:a16="http://schemas.microsoft.com/office/drawing/2014/main" id="{A9D7D1D3-4727-05B4-D3E4-57DE5BDA2932}"/>
              </a:ext>
            </a:extLst>
          </p:cNvPr>
          <p:cNvPicPr>
            <a:picLocks noChangeAspect="1"/>
          </p:cNvPicPr>
          <p:nvPr/>
        </p:nvPicPr>
        <p:blipFill>
          <a:blip r:embed="rId6"/>
          <a:stretch>
            <a:fillRect/>
          </a:stretch>
        </p:blipFill>
        <p:spPr>
          <a:xfrm>
            <a:off x="6264013" y="3580950"/>
            <a:ext cx="239445" cy="110846"/>
          </a:xfrm>
          <a:prstGeom prst="rect">
            <a:avLst/>
          </a:prstGeom>
        </p:spPr>
      </p:pic>
      <p:sp>
        <p:nvSpPr>
          <p:cNvPr id="14" name="Arrow: Right 13">
            <a:extLst>
              <a:ext uri="{FF2B5EF4-FFF2-40B4-BE49-F238E27FC236}">
                <a16:creationId xmlns:a16="http://schemas.microsoft.com/office/drawing/2014/main" id="{0E1D70CF-37AA-92EE-46E2-64341198F42C}"/>
              </a:ext>
            </a:extLst>
          </p:cNvPr>
          <p:cNvSpPr/>
          <p:nvPr/>
        </p:nvSpPr>
        <p:spPr>
          <a:xfrm rot="16200000">
            <a:off x="4085846" y="3724984"/>
            <a:ext cx="305986" cy="183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8266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039210-D365-F47E-D1C4-B23EB27D2C41}"/>
              </a:ext>
            </a:extLst>
          </p:cNvPr>
          <p:cNvPicPr>
            <a:picLocks noChangeAspect="1"/>
          </p:cNvPicPr>
          <p:nvPr/>
        </p:nvPicPr>
        <p:blipFill>
          <a:blip r:embed="rId4"/>
          <a:stretch>
            <a:fillRect/>
          </a:stretch>
        </p:blipFill>
        <p:spPr>
          <a:xfrm>
            <a:off x="1651381" y="1132924"/>
            <a:ext cx="7223078" cy="3652782"/>
          </a:xfrm>
          <a:prstGeom prst="rect">
            <a:avLst/>
          </a:prstGeom>
          <a:ln w="19050">
            <a:solidFill>
              <a:schemeClr val="tx2"/>
            </a:solidFill>
          </a:ln>
        </p:spPr>
      </p:pic>
      <p:sp>
        <p:nvSpPr>
          <p:cNvPr id="5" name="Rectangle 4">
            <a:extLst>
              <a:ext uri="{FF2B5EF4-FFF2-40B4-BE49-F238E27FC236}">
                <a16:creationId xmlns:a16="http://schemas.microsoft.com/office/drawing/2014/main" id="{C9FFF818-67D1-4BDB-A7C6-6D5DE0937555}"/>
              </a:ext>
            </a:extLst>
          </p:cNvPr>
          <p:cNvSpPr/>
          <p:nvPr/>
        </p:nvSpPr>
        <p:spPr>
          <a:xfrm>
            <a:off x="1651381" y="5346902"/>
            <a:ext cx="7223078" cy="338554"/>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600" b="1">
                <a:latin typeface="Calibri body"/>
              </a:rPr>
              <a:t>Verify # of days in </a:t>
            </a:r>
            <a:r>
              <a:rPr lang="en-US" sz="1600" b="1" kern="1200">
                <a:solidFill>
                  <a:schemeClr val="tx1"/>
                </a:solidFill>
                <a:latin typeface="+mn-lt"/>
                <a:ea typeface="+mn-ea"/>
                <a:cs typeface="+mn-cs"/>
              </a:rPr>
              <a:t>pre-K</a:t>
            </a:r>
            <a:r>
              <a:rPr lang="en-US" sz="1600" b="1">
                <a:latin typeface="Calibri body"/>
              </a:rPr>
              <a:t> Program and # of days in HQ program.</a:t>
            </a:r>
          </a:p>
        </p:txBody>
      </p:sp>
      <p:sp>
        <p:nvSpPr>
          <p:cNvPr id="7" name="Slide Number Placeholder 7">
            <a:extLst>
              <a:ext uri="{FF2B5EF4-FFF2-40B4-BE49-F238E27FC236}">
                <a16:creationId xmlns:a16="http://schemas.microsoft.com/office/drawing/2014/main" id="{E28480E7-BDA1-48C5-96ED-D7BF1E611C73}"/>
              </a:ext>
            </a:extLst>
          </p:cNvPr>
          <p:cNvSpPr>
            <a:spLocks noGrp="1"/>
          </p:cNvSpPr>
          <p:nvPr>
            <p:ph type="sldNum" sz="quarter" idx="12"/>
          </p:nvPr>
        </p:nvSpPr>
        <p:spPr/>
        <p:txBody>
          <a:bodyPr/>
          <a:lstStyle/>
          <a:p>
            <a:fld id="{25037DA4-2335-4A87-8586-64B2BAB08211}" type="slidenum">
              <a:rPr lang="en-US" smtClean="0"/>
              <a:pPr/>
              <a:t>25</a:t>
            </a:fld>
            <a:endParaRPr lang="en-US"/>
          </a:p>
        </p:txBody>
      </p:sp>
      <p:sp>
        <p:nvSpPr>
          <p:cNvPr id="3" name="Title 2">
            <a:extLst>
              <a:ext uri="{FF2B5EF4-FFF2-40B4-BE49-F238E27FC236}">
                <a16:creationId xmlns:a16="http://schemas.microsoft.com/office/drawing/2014/main" id="{1CE3EEF0-6AC3-9845-40FF-1EB4A076B7E2}"/>
              </a:ext>
            </a:extLst>
          </p:cNvPr>
          <p:cNvSpPr>
            <a:spLocks noGrp="1"/>
          </p:cNvSpPr>
          <p:nvPr>
            <p:ph type="title"/>
          </p:nvPr>
        </p:nvSpPr>
        <p:spPr/>
        <p:txBody>
          <a:bodyPr>
            <a:normAutofit/>
          </a:bodyPr>
          <a:lstStyle/>
          <a:p>
            <a:pPr algn="ctr"/>
            <a:r>
              <a:rPr lang="en-US" sz="4400">
                <a:solidFill>
                  <a:srgbClr val="0070C0"/>
                </a:solidFill>
              </a:rPr>
              <a:t>ECD0-000-006</a:t>
            </a:r>
            <a:endParaRPr lang="en-US" sz="4400"/>
          </a:p>
        </p:txBody>
      </p:sp>
      <p:sp>
        <p:nvSpPr>
          <p:cNvPr id="4" name="Arrow: Right 3">
            <a:extLst>
              <a:ext uri="{FF2B5EF4-FFF2-40B4-BE49-F238E27FC236}">
                <a16:creationId xmlns:a16="http://schemas.microsoft.com/office/drawing/2014/main" id="{786CD4EF-6271-4529-90D1-FAC888280D67}"/>
              </a:ext>
            </a:extLst>
          </p:cNvPr>
          <p:cNvSpPr/>
          <p:nvPr/>
        </p:nvSpPr>
        <p:spPr>
          <a:xfrm rot="18850062">
            <a:off x="5334469" y="4858157"/>
            <a:ext cx="602510" cy="14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1178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D7C12D-707F-DE79-B925-4857F0A0D1F6}"/>
              </a:ext>
            </a:extLst>
          </p:cNvPr>
          <p:cNvPicPr>
            <a:picLocks noChangeAspect="1"/>
          </p:cNvPicPr>
          <p:nvPr/>
        </p:nvPicPr>
        <p:blipFill>
          <a:blip r:embed="rId4"/>
          <a:stretch>
            <a:fillRect/>
          </a:stretch>
        </p:blipFill>
        <p:spPr>
          <a:xfrm>
            <a:off x="1538336" y="1181130"/>
            <a:ext cx="7427070" cy="1972340"/>
          </a:xfrm>
          <a:prstGeom prst="rect">
            <a:avLst/>
          </a:prstGeom>
          <a:ln w="19050">
            <a:solidFill>
              <a:schemeClr val="tx2"/>
            </a:solidFill>
          </a:ln>
        </p:spPr>
      </p:pic>
      <p:sp>
        <p:nvSpPr>
          <p:cNvPr id="7" name="Slide Number Placeholder 7">
            <a:extLst>
              <a:ext uri="{FF2B5EF4-FFF2-40B4-BE49-F238E27FC236}">
                <a16:creationId xmlns:a16="http://schemas.microsoft.com/office/drawing/2014/main" id="{E28480E7-BDA1-48C5-96ED-D7BF1E611C73}"/>
              </a:ext>
            </a:extLst>
          </p:cNvPr>
          <p:cNvSpPr>
            <a:spLocks noGrp="1"/>
          </p:cNvSpPr>
          <p:nvPr>
            <p:ph type="sldNum" sz="quarter" idx="12"/>
          </p:nvPr>
        </p:nvSpPr>
        <p:spPr/>
        <p:txBody>
          <a:bodyPr/>
          <a:lstStyle/>
          <a:p>
            <a:fld id="{25037DA4-2335-4A87-8586-64B2BAB08211}" type="slidenum">
              <a:rPr lang="en-US" smtClean="0"/>
              <a:pPr/>
              <a:t>26</a:t>
            </a:fld>
            <a:endParaRPr lang="en-US"/>
          </a:p>
        </p:txBody>
      </p:sp>
      <p:sp>
        <p:nvSpPr>
          <p:cNvPr id="11" name="Title 10">
            <a:extLst>
              <a:ext uri="{FF2B5EF4-FFF2-40B4-BE49-F238E27FC236}">
                <a16:creationId xmlns:a16="http://schemas.microsoft.com/office/drawing/2014/main" id="{0FDDB802-6789-3689-3381-C44E89369CDE}"/>
              </a:ext>
            </a:extLst>
          </p:cNvPr>
          <p:cNvSpPr>
            <a:spLocks noGrp="1"/>
          </p:cNvSpPr>
          <p:nvPr>
            <p:ph type="title"/>
          </p:nvPr>
        </p:nvSpPr>
        <p:spPr/>
        <p:txBody>
          <a:bodyPr>
            <a:normAutofit/>
          </a:bodyPr>
          <a:lstStyle/>
          <a:p>
            <a:pPr algn="ctr"/>
            <a:r>
              <a:rPr lang="en-US" sz="4400">
                <a:solidFill>
                  <a:srgbClr val="0070C0"/>
                </a:solidFill>
              </a:rPr>
              <a:t>ECD0-000-007</a:t>
            </a:r>
            <a:endParaRPr lang="en-US" sz="4400"/>
          </a:p>
        </p:txBody>
      </p:sp>
      <p:sp>
        <p:nvSpPr>
          <p:cNvPr id="9" name="Rectangle 8">
            <a:extLst>
              <a:ext uri="{FF2B5EF4-FFF2-40B4-BE49-F238E27FC236}">
                <a16:creationId xmlns:a16="http://schemas.microsoft.com/office/drawing/2014/main" id="{E15FFF65-9E15-4F79-AFF2-CAD97E4BA0A6}"/>
              </a:ext>
            </a:extLst>
          </p:cNvPr>
          <p:cNvSpPr/>
          <p:nvPr/>
        </p:nvSpPr>
        <p:spPr>
          <a:xfrm>
            <a:off x="1538336" y="3899034"/>
            <a:ext cx="7336123" cy="338554"/>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600" b="1">
                <a:latin typeface="Calibri" panose="020F0502020204030204" pitchFamily="34" charset="0"/>
              </a:rPr>
              <a:t>Total number of students with valid assessment scores from the campus or program.</a:t>
            </a:r>
          </a:p>
        </p:txBody>
      </p:sp>
      <p:sp>
        <p:nvSpPr>
          <p:cNvPr id="10" name="Arrow: Right 9">
            <a:extLst>
              <a:ext uri="{FF2B5EF4-FFF2-40B4-BE49-F238E27FC236}">
                <a16:creationId xmlns:a16="http://schemas.microsoft.com/office/drawing/2014/main" id="{34CA2B54-437A-4E06-A43E-C8C59EEC6BC5}"/>
              </a:ext>
            </a:extLst>
          </p:cNvPr>
          <p:cNvSpPr/>
          <p:nvPr/>
        </p:nvSpPr>
        <p:spPr>
          <a:xfrm rot="16200000">
            <a:off x="6772372" y="3509535"/>
            <a:ext cx="433908" cy="162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B0F4BBA-2BC2-20AF-2FA4-87D2005EFB38}"/>
              </a:ext>
            </a:extLst>
          </p:cNvPr>
          <p:cNvPicPr>
            <a:picLocks noChangeAspect="1"/>
          </p:cNvPicPr>
          <p:nvPr/>
        </p:nvPicPr>
        <p:blipFill>
          <a:blip r:embed="rId5"/>
          <a:stretch>
            <a:fillRect/>
          </a:stretch>
        </p:blipFill>
        <p:spPr>
          <a:xfrm>
            <a:off x="1594858" y="4773408"/>
            <a:ext cx="7223078" cy="324088"/>
          </a:xfrm>
          <a:prstGeom prst="rect">
            <a:avLst/>
          </a:prstGeom>
          <a:ln w="19050">
            <a:solidFill>
              <a:schemeClr val="tx2"/>
            </a:solidFill>
          </a:ln>
        </p:spPr>
      </p:pic>
      <p:sp>
        <p:nvSpPr>
          <p:cNvPr id="2" name="Rectangle 1">
            <a:extLst>
              <a:ext uri="{FF2B5EF4-FFF2-40B4-BE49-F238E27FC236}">
                <a16:creationId xmlns:a16="http://schemas.microsoft.com/office/drawing/2014/main" id="{37C5081C-4CAF-20D9-4B8E-A39880C35501}"/>
              </a:ext>
            </a:extLst>
          </p:cNvPr>
          <p:cNvSpPr/>
          <p:nvPr/>
        </p:nvSpPr>
        <p:spPr>
          <a:xfrm>
            <a:off x="1538336" y="5893818"/>
            <a:ext cx="7336123" cy="338554"/>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600" b="1">
                <a:latin typeface="Calibri" panose="020F0502020204030204" pitchFamily="34" charset="0"/>
              </a:rPr>
              <a:t>Verify the Family Engagement URL information.</a:t>
            </a:r>
          </a:p>
        </p:txBody>
      </p:sp>
      <p:sp>
        <p:nvSpPr>
          <p:cNvPr id="3" name="Arrow: Right 2">
            <a:extLst>
              <a:ext uri="{FF2B5EF4-FFF2-40B4-BE49-F238E27FC236}">
                <a16:creationId xmlns:a16="http://schemas.microsoft.com/office/drawing/2014/main" id="{4C59440B-9B24-FCB5-7363-D591536994B6}"/>
              </a:ext>
            </a:extLst>
          </p:cNvPr>
          <p:cNvSpPr/>
          <p:nvPr/>
        </p:nvSpPr>
        <p:spPr>
          <a:xfrm rot="16200000">
            <a:off x="3255598" y="5300056"/>
            <a:ext cx="433908" cy="162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92578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27</a:t>
            </a:fld>
            <a:endParaRPr lang="en-US"/>
          </a:p>
        </p:txBody>
      </p:sp>
      <p:sp>
        <p:nvSpPr>
          <p:cNvPr id="2" name="Title 1">
            <a:extLst>
              <a:ext uri="{FF2B5EF4-FFF2-40B4-BE49-F238E27FC236}">
                <a16:creationId xmlns:a16="http://schemas.microsoft.com/office/drawing/2014/main" id="{BCC196B1-0F52-E087-E0DF-54858542AFBC}"/>
              </a:ext>
            </a:extLst>
          </p:cNvPr>
          <p:cNvSpPr>
            <a:spLocks noGrp="1"/>
          </p:cNvSpPr>
          <p:nvPr>
            <p:ph type="title"/>
          </p:nvPr>
        </p:nvSpPr>
        <p:spPr/>
        <p:txBody>
          <a:bodyPr>
            <a:normAutofit/>
          </a:bodyPr>
          <a:lstStyle/>
          <a:p>
            <a:pPr algn="ctr"/>
            <a:r>
              <a:rPr lang="en-US" sz="4400">
                <a:solidFill>
                  <a:srgbClr val="0070C0"/>
                </a:solidFill>
              </a:rPr>
              <a:t>ECD0-000-008</a:t>
            </a:r>
            <a:endParaRPr lang="en-US" sz="4400"/>
          </a:p>
        </p:txBody>
      </p:sp>
      <p:pic>
        <p:nvPicPr>
          <p:cNvPr id="10" name="Picture 9">
            <a:extLst>
              <a:ext uri="{FF2B5EF4-FFF2-40B4-BE49-F238E27FC236}">
                <a16:creationId xmlns:a16="http://schemas.microsoft.com/office/drawing/2014/main" id="{D189CD7F-A720-E557-2E68-79C38C37C34F}"/>
              </a:ext>
            </a:extLst>
          </p:cNvPr>
          <p:cNvPicPr>
            <a:picLocks noChangeAspect="1"/>
          </p:cNvPicPr>
          <p:nvPr/>
        </p:nvPicPr>
        <p:blipFill>
          <a:blip r:embed="rId4"/>
          <a:stretch>
            <a:fillRect/>
          </a:stretch>
        </p:blipFill>
        <p:spPr>
          <a:xfrm>
            <a:off x="1651381" y="1205736"/>
            <a:ext cx="7315312" cy="2635480"/>
          </a:xfrm>
          <a:prstGeom prst="rect">
            <a:avLst/>
          </a:prstGeom>
          <a:ln w="19050">
            <a:solidFill>
              <a:schemeClr val="tx2"/>
            </a:solidFill>
          </a:ln>
        </p:spPr>
      </p:pic>
    </p:spTree>
    <p:custDataLst>
      <p:tags r:id="rId1"/>
    </p:custDataLst>
    <p:extLst>
      <p:ext uri="{BB962C8B-B14F-4D97-AF65-F5344CB8AC3E}">
        <p14:creationId xmlns:p14="http://schemas.microsoft.com/office/powerpoint/2010/main" val="7434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E28480E7-BDA1-48C5-96ED-D7BF1E611C73}"/>
              </a:ext>
            </a:extLst>
          </p:cNvPr>
          <p:cNvSpPr>
            <a:spLocks noGrp="1"/>
          </p:cNvSpPr>
          <p:nvPr>
            <p:ph type="sldNum" sz="quarter" idx="12"/>
          </p:nvPr>
        </p:nvSpPr>
        <p:spPr/>
        <p:txBody>
          <a:bodyPr/>
          <a:lstStyle/>
          <a:p>
            <a:fld id="{25037DA4-2335-4A87-8586-64B2BAB08211}" type="slidenum">
              <a:rPr lang="en-US" smtClean="0"/>
              <a:pPr/>
              <a:t>28</a:t>
            </a:fld>
            <a:endParaRPr lang="en-US"/>
          </a:p>
        </p:txBody>
      </p:sp>
      <p:sp>
        <p:nvSpPr>
          <p:cNvPr id="2" name="Title 1">
            <a:extLst>
              <a:ext uri="{FF2B5EF4-FFF2-40B4-BE49-F238E27FC236}">
                <a16:creationId xmlns:a16="http://schemas.microsoft.com/office/drawing/2014/main" id="{606E6785-DF87-032B-3F0E-921A510014D8}"/>
              </a:ext>
            </a:extLst>
          </p:cNvPr>
          <p:cNvSpPr>
            <a:spLocks noGrp="1"/>
          </p:cNvSpPr>
          <p:nvPr>
            <p:ph type="title"/>
          </p:nvPr>
        </p:nvSpPr>
        <p:spPr/>
        <p:txBody>
          <a:bodyPr>
            <a:normAutofit/>
          </a:bodyPr>
          <a:lstStyle/>
          <a:p>
            <a:pPr algn="ctr"/>
            <a:r>
              <a:rPr lang="en-US" sz="4400">
                <a:solidFill>
                  <a:srgbClr val="0070C0"/>
                </a:solidFill>
              </a:rPr>
              <a:t>ECD0-000-009</a:t>
            </a:r>
            <a:endParaRPr lang="en-US" sz="4400"/>
          </a:p>
        </p:txBody>
      </p:sp>
      <p:sp>
        <p:nvSpPr>
          <p:cNvPr id="9" name="Rectangle 8">
            <a:extLst>
              <a:ext uri="{FF2B5EF4-FFF2-40B4-BE49-F238E27FC236}">
                <a16:creationId xmlns:a16="http://schemas.microsoft.com/office/drawing/2014/main" id="{0B991039-82A5-4D2D-BAF9-3A0E57F609C9}"/>
              </a:ext>
            </a:extLst>
          </p:cNvPr>
          <p:cNvSpPr/>
          <p:nvPr/>
        </p:nvSpPr>
        <p:spPr>
          <a:xfrm>
            <a:off x="1640595" y="3844288"/>
            <a:ext cx="7226705" cy="338554"/>
          </a:xfrm>
          <a:prstGeom prst="rect">
            <a:avLst/>
          </a:prstGeom>
          <a:solidFill>
            <a:schemeClr val="bg1">
              <a:lumMod val="95000"/>
            </a:schemeClr>
          </a:solidFill>
          <a:ln>
            <a:solidFill>
              <a:schemeClr val="accent1"/>
            </a:solidFill>
          </a:ln>
        </p:spPr>
        <p:txBody>
          <a:bodyPr wrap="square">
            <a:spAutoFit/>
          </a:bodyPr>
          <a:lstStyle/>
          <a:p>
            <a:pPr algn="ctr">
              <a:spcBef>
                <a:spcPts val="600"/>
              </a:spcBef>
              <a:spcAft>
                <a:spcPts val="600"/>
              </a:spcAft>
            </a:pPr>
            <a:r>
              <a:rPr lang="en-US" sz="1600" b="1">
                <a:latin typeface="Calibri" panose="020F0502020204030204" pitchFamily="34" charset="0"/>
              </a:rPr>
              <a:t>Review all students on report to verify if there is potential missing assessment data. </a:t>
            </a:r>
          </a:p>
        </p:txBody>
      </p:sp>
      <p:sp>
        <p:nvSpPr>
          <p:cNvPr id="10" name="Arrow: Right 9">
            <a:extLst>
              <a:ext uri="{FF2B5EF4-FFF2-40B4-BE49-F238E27FC236}">
                <a16:creationId xmlns:a16="http://schemas.microsoft.com/office/drawing/2014/main" id="{D71EE00F-1D2F-4F2E-B0C6-744B490A93A4}"/>
              </a:ext>
            </a:extLst>
          </p:cNvPr>
          <p:cNvSpPr/>
          <p:nvPr/>
        </p:nvSpPr>
        <p:spPr>
          <a:xfrm rot="16200000">
            <a:off x="8337241" y="3446550"/>
            <a:ext cx="444022" cy="162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EB5672-C5B8-5A8D-5599-8DAA3D7DA253}"/>
              </a:ext>
            </a:extLst>
          </p:cNvPr>
          <p:cNvPicPr>
            <a:picLocks noChangeAspect="1"/>
          </p:cNvPicPr>
          <p:nvPr/>
        </p:nvPicPr>
        <p:blipFill>
          <a:blip r:embed="rId4"/>
          <a:stretch>
            <a:fillRect/>
          </a:stretch>
        </p:blipFill>
        <p:spPr>
          <a:xfrm>
            <a:off x="1651380" y="1229306"/>
            <a:ext cx="7314025" cy="1927900"/>
          </a:xfrm>
          <a:prstGeom prst="rect">
            <a:avLst/>
          </a:prstGeom>
          <a:ln w="19050">
            <a:solidFill>
              <a:schemeClr val="tx2"/>
            </a:solidFill>
          </a:ln>
        </p:spPr>
      </p:pic>
    </p:spTree>
    <p:custDataLst>
      <p:tags r:id="rId1"/>
    </p:custDataLst>
    <p:extLst>
      <p:ext uri="{BB962C8B-B14F-4D97-AF65-F5344CB8AC3E}">
        <p14:creationId xmlns:p14="http://schemas.microsoft.com/office/powerpoint/2010/main" val="334806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2F0C4421-5918-4AA3-AE4A-C36EDD2FD6EB}" type="slidenum">
              <a:rPr lang="en-US" smtClean="0"/>
              <a:pPr/>
              <a:t>2</a:t>
            </a:fld>
            <a:endParaRPr lang="en-US"/>
          </a:p>
        </p:txBody>
      </p:sp>
      <p:sp>
        <p:nvSpPr>
          <p:cNvPr id="7" name="Title 1"/>
          <p:cNvSpPr>
            <a:spLocks noGrp="1"/>
          </p:cNvSpPr>
          <p:nvPr>
            <p:ph type="title"/>
          </p:nvPr>
        </p:nvSpPr>
        <p:spPr>
          <a:prstGeom prst="rect">
            <a:avLst/>
          </a:prstGeom>
        </p:spPr>
        <p:txBody>
          <a:bodyPr>
            <a:noAutofit/>
          </a:bodyPr>
          <a:lstStyle/>
          <a:p>
            <a:pPr algn="ctr"/>
            <a:r>
              <a:rPr lang="en-US" sz="4400">
                <a:solidFill>
                  <a:srgbClr val="0070C0"/>
                </a:solidFill>
              </a:rPr>
              <a:t>LEARNING OBJECTIVES</a:t>
            </a:r>
          </a:p>
        </p:txBody>
      </p:sp>
      <p:sp>
        <p:nvSpPr>
          <p:cNvPr id="4" name="Content Placeholder 6">
            <a:extLst>
              <a:ext uri="{FF2B5EF4-FFF2-40B4-BE49-F238E27FC236}">
                <a16:creationId xmlns:a16="http://schemas.microsoft.com/office/drawing/2014/main" id="{0CF28109-EA89-01E9-AD34-00EEA0994EB4}"/>
              </a:ext>
            </a:extLst>
          </p:cNvPr>
          <p:cNvSpPr>
            <a:spLocks noGrp="1"/>
          </p:cNvSpPr>
          <p:nvPr>
            <p:ph idx="1"/>
          </p:nvPr>
        </p:nvSpPr>
        <p:spPr>
          <a:xfrm>
            <a:off x="1700733" y="1186578"/>
            <a:ext cx="7223078" cy="5306296"/>
          </a:xfrm>
        </p:spPr>
        <p:txBody>
          <a:bodyPr lIns="68580" tIns="34290" rIns="68580" bIns="34290" anchor="t"/>
          <a:lstStyle/>
          <a:p>
            <a:pPr marL="0" lvl="1" indent="0">
              <a:buNone/>
            </a:pPr>
            <a:r>
              <a:rPr lang="en-US" sz="2800" b="1" dirty="0">
                <a:solidFill>
                  <a:srgbClr val="0070C0"/>
                </a:solidFill>
              </a:rPr>
              <a:t>By the end of this course, users will be able to explain:</a:t>
            </a:r>
            <a:endParaRPr lang="en-US" sz="2800" b="1" dirty="0">
              <a:solidFill>
                <a:srgbClr val="0070C0"/>
              </a:solidFill>
              <a:ea typeface="Calibri"/>
              <a:cs typeface="Calibri"/>
            </a:endParaRPr>
          </a:p>
          <a:p>
            <a:pPr marL="0" lvl="1" indent="0">
              <a:buNone/>
            </a:pPr>
            <a:endParaRPr lang="en-US" sz="1000" b="1" dirty="0"/>
          </a:p>
          <a:p>
            <a:pPr marL="571500" lvl="1" indent="-228600">
              <a:lnSpc>
                <a:spcPct val="100000"/>
              </a:lnSpc>
              <a:spcBef>
                <a:spcPts val="450"/>
              </a:spcBef>
              <a:spcAft>
                <a:spcPts val="450"/>
              </a:spcAft>
            </a:pPr>
            <a:r>
              <a:rPr lang="en-US" sz="2400" dirty="0"/>
              <a:t>The requirements for the Early Childhood Data System (ECDS) Prekindergarten (Pre-K)</a:t>
            </a:r>
            <a:r>
              <a:rPr lang="en-US" sz="2400" b="1" spc="-79" dirty="0">
                <a:solidFill>
                  <a:srgbClr val="0D6CB8"/>
                </a:solidFill>
                <a:cs typeface="Calibri"/>
              </a:rPr>
              <a:t> </a:t>
            </a:r>
            <a:r>
              <a:rPr lang="en-US" sz="2400" dirty="0"/>
              <a:t>Submission.</a:t>
            </a:r>
          </a:p>
          <a:p>
            <a:pPr marL="571500" lvl="1" indent="-228600">
              <a:lnSpc>
                <a:spcPct val="100000"/>
              </a:lnSpc>
              <a:spcBef>
                <a:spcPts val="450"/>
              </a:spcBef>
              <a:spcAft>
                <a:spcPts val="450"/>
              </a:spcAft>
            </a:pPr>
            <a:endParaRPr lang="en-US" sz="1100" dirty="0"/>
          </a:p>
          <a:p>
            <a:pPr marL="571500" lvl="1" indent="-228600">
              <a:lnSpc>
                <a:spcPct val="100000"/>
              </a:lnSpc>
              <a:spcBef>
                <a:spcPts val="450"/>
              </a:spcBef>
              <a:spcAft>
                <a:spcPts val="450"/>
              </a:spcAft>
            </a:pPr>
            <a:r>
              <a:rPr lang="en-US" sz="2400" dirty="0"/>
              <a:t>The data that comprises the ECDS Pre-K data submission.  </a:t>
            </a:r>
          </a:p>
          <a:p>
            <a:pPr marL="342900" lvl="1" indent="0">
              <a:lnSpc>
                <a:spcPct val="100000"/>
              </a:lnSpc>
              <a:spcBef>
                <a:spcPts val="450"/>
              </a:spcBef>
              <a:spcAft>
                <a:spcPts val="450"/>
              </a:spcAft>
              <a:buNone/>
            </a:pPr>
            <a:endParaRPr lang="en-US" sz="1100" dirty="0"/>
          </a:p>
          <a:p>
            <a:pPr marL="571500" lvl="1" indent="-228600">
              <a:lnSpc>
                <a:spcPct val="100000"/>
              </a:lnSpc>
              <a:spcBef>
                <a:spcPts val="450"/>
              </a:spcBef>
              <a:spcAft>
                <a:spcPts val="450"/>
              </a:spcAft>
            </a:pPr>
            <a:r>
              <a:rPr lang="en-US" sz="2400" dirty="0"/>
              <a:t>The TSDS reports for ECDS Pre-K.</a:t>
            </a:r>
          </a:p>
          <a:p>
            <a:pPr marL="342900" indent="0">
              <a:lnSpc>
                <a:spcPct val="200000"/>
              </a:lnSpc>
              <a:buNone/>
            </a:pPr>
            <a:endParaRPr lang="en-US" sz="2400" dirty="0"/>
          </a:p>
          <a:p>
            <a:pPr marL="342900" indent="0">
              <a:buNone/>
            </a:pPr>
            <a:endParaRPr lang="en-US" sz="2400" dirty="0"/>
          </a:p>
        </p:txBody>
      </p:sp>
    </p:spTree>
    <p:custDataLst>
      <p:tags r:id="rId1"/>
    </p:custDataLst>
    <p:extLst>
      <p:ext uri="{BB962C8B-B14F-4D97-AF65-F5344CB8AC3E}">
        <p14:creationId xmlns:p14="http://schemas.microsoft.com/office/powerpoint/2010/main" val="2558867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2F0C4421-5918-4AA3-AE4A-C36EDD2FD6EB}" type="slidenum">
              <a:rPr lang="en-US" smtClean="0"/>
              <a:pPr/>
              <a:t>29</a:t>
            </a:fld>
            <a:endParaRPr lang="en-US"/>
          </a:p>
        </p:txBody>
      </p:sp>
      <p:sp>
        <p:nvSpPr>
          <p:cNvPr id="3" name="Title 2"/>
          <p:cNvSpPr>
            <a:spLocks noGrp="1"/>
          </p:cNvSpPr>
          <p:nvPr>
            <p:ph type="title"/>
          </p:nvPr>
        </p:nvSpPr>
        <p:spPr/>
        <p:txBody>
          <a:bodyPr>
            <a:normAutofit/>
          </a:bodyPr>
          <a:lstStyle/>
          <a:p>
            <a:pPr algn="ctr"/>
            <a:r>
              <a:rPr lang="en-US" sz="4400">
                <a:solidFill>
                  <a:srgbClr val="0070C0"/>
                </a:solidFill>
              </a:rPr>
              <a:t>ECDS REPORT – ESC ONLY</a:t>
            </a:r>
          </a:p>
        </p:txBody>
      </p:sp>
      <p:sp>
        <p:nvSpPr>
          <p:cNvPr id="6" name="Content Placeholder 3"/>
          <p:cNvSpPr txBox="1">
            <a:spLocks/>
          </p:cNvSpPr>
          <p:nvPr/>
        </p:nvSpPr>
        <p:spPr>
          <a:xfrm>
            <a:off x="495300" y="990600"/>
            <a:ext cx="8267700" cy="4495800"/>
          </a:xfrm>
          <a:prstGeom prst="rect">
            <a:avLst/>
          </a:prstGeom>
        </p:spPr>
        <p:txBody>
          <a:bodyPr vert="horz" anchor="t">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rial" pitchFamily="34" charset="0"/>
                <a:ea typeface="+mn-ea"/>
                <a:cs typeface="Arial" pitchFamily="34" charset="0"/>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rial" pitchFamily="34" charset="0"/>
                <a:ea typeface="+mn-ea"/>
                <a:cs typeface="Arial" pitchFamily="34" charset="0"/>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rial" pitchFamily="34" charset="0"/>
                <a:ea typeface="+mn-ea"/>
                <a:cs typeface="Arial" pitchFamily="34" charset="0"/>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rial" pitchFamily="34" charset="0"/>
                <a:ea typeface="+mn-ea"/>
                <a:cs typeface="Arial" pitchFamily="34" charset="0"/>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
                <a:schemeClr val="accent2">
                  <a:lumMod val="50000"/>
                </a:schemeClr>
              </a:buClr>
              <a:buSzPct val="70000"/>
              <a:buFont typeface="Wingdings" panose="05000000000000000000" pitchFamily="2" charset="2"/>
              <a:buChar char="q"/>
            </a:pPr>
            <a:endParaRPr lang="en-US" sz="2000">
              <a:latin typeface="Tw Cen MT"/>
              <a:cs typeface="Arial"/>
            </a:endParaRPr>
          </a:p>
          <a:p>
            <a:pPr marL="0" indent="0">
              <a:lnSpc>
                <a:spcPct val="106000"/>
              </a:lnSpc>
              <a:spcBef>
                <a:spcPts val="600"/>
              </a:spcBef>
              <a:spcAft>
                <a:spcPts val="300"/>
              </a:spcAft>
              <a:buNone/>
            </a:pPr>
            <a:endParaRPr lang="en-US" sz="2400">
              <a:latin typeface="Tw Cen MT"/>
            </a:endParaRPr>
          </a:p>
          <a:p>
            <a:pPr marL="365760" lvl="1" indent="0">
              <a:lnSpc>
                <a:spcPct val="150000"/>
              </a:lnSpc>
              <a:spcBef>
                <a:spcPts val="600"/>
              </a:spcBef>
              <a:spcAft>
                <a:spcPts val="300"/>
              </a:spcAft>
              <a:buClr>
                <a:schemeClr val="accent2">
                  <a:lumMod val="50000"/>
                </a:schemeClr>
              </a:buClr>
              <a:buNone/>
            </a:pPr>
            <a:endParaRPr lang="en-US" sz="2400">
              <a:latin typeface="+mn-lt"/>
            </a:endParaRPr>
          </a:p>
        </p:txBody>
      </p:sp>
      <p:pic>
        <p:nvPicPr>
          <p:cNvPr id="5" name="Picture 4">
            <a:extLst>
              <a:ext uri="{FF2B5EF4-FFF2-40B4-BE49-F238E27FC236}">
                <a16:creationId xmlns:a16="http://schemas.microsoft.com/office/drawing/2014/main" id="{77934FB4-EE60-07EA-45F2-18729EE0AB04}"/>
              </a:ext>
            </a:extLst>
          </p:cNvPr>
          <p:cNvPicPr>
            <a:picLocks noChangeAspect="1"/>
          </p:cNvPicPr>
          <p:nvPr/>
        </p:nvPicPr>
        <p:blipFill>
          <a:blip r:embed="rId4"/>
          <a:stretch>
            <a:fillRect/>
          </a:stretch>
        </p:blipFill>
        <p:spPr>
          <a:xfrm>
            <a:off x="1651381" y="1205260"/>
            <a:ext cx="7111619" cy="2647244"/>
          </a:xfrm>
          <a:prstGeom prst="rect">
            <a:avLst/>
          </a:prstGeom>
        </p:spPr>
      </p:pic>
      <p:sp>
        <p:nvSpPr>
          <p:cNvPr id="8" name="Rectangle 7">
            <a:extLst>
              <a:ext uri="{FF2B5EF4-FFF2-40B4-BE49-F238E27FC236}">
                <a16:creationId xmlns:a16="http://schemas.microsoft.com/office/drawing/2014/main" id="{6EEAB047-9BA9-E573-0E5C-2BEA2C3F2367}"/>
              </a:ext>
              <a:ext uri="{C183D7F6-B498-43B3-948B-1728B52AA6E4}">
                <adec:decorative xmlns:adec="http://schemas.microsoft.com/office/drawing/2017/decorative" val="1"/>
              </a:ext>
            </a:extLst>
          </p:cNvPr>
          <p:cNvSpPr/>
          <p:nvPr/>
        </p:nvSpPr>
        <p:spPr>
          <a:xfrm>
            <a:off x="1468912" y="1219201"/>
            <a:ext cx="7405547" cy="2847963"/>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6BF2EAF2-9BB4-5727-AA85-809399C068CF}"/>
              </a:ext>
              <a:ext uri="{C183D7F6-B498-43B3-948B-1728B52AA6E4}">
                <adec:decorative xmlns:adec="http://schemas.microsoft.com/office/drawing/2017/decorative" val="1"/>
              </a:ext>
            </a:extLst>
          </p:cNvPr>
          <p:cNvSpPr/>
          <p:nvPr/>
        </p:nvSpPr>
        <p:spPr>
          <a:xfrm rot="5400000">
            <a:off x="1576920" y="3329692"/>
            <a:ext cx="684381" cy="36124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92498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40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E28480E7-BDA1-48C5-96ED-D7BF1E611C73}"/>
              </a:ext>
            </a:extLst>
          </p:cNvPr>
          <p:cNvSpPr>
            <a:spLocks noGrp="1"/>
          </p:cNvSpPr>
          <p:nvPr>
            <p:ph type="sldNum" sz="quarter" idx="12"/>
          </p:nvPr>
        </p:nvSpPr>
        <p:spPr/>
        <p:txBody>
          <a:bodyPr/>
          <a:lstStyle/>
          <a:p>
            <a:fld id="{25037DA4-2335-4A87-8586-64B2BAB08211}" type="slidenum">
              <a:rPr lang="en-US" smtClean="0"/>
              <a:pPr/>
              <a:t>30</a:t>
            </a:fld>
            <a:endParaRPr lang="en-US"/>
          </a:p>
        </p:txBody>
      </p:sp>
      <p:sp>
        <p:nvSpPr>
          <p:cNvPr id="5" name="Title 4">
            <a:extLst>
              <a:ext uri="{FF2B5EF4-FFF2-40B4-BE49-F238E27FC236}">
                <a16:creationId xmlns:a16="http://schemas.microsoft.com/office/drawing/2014/main" id="{768CC120-CBFF-B186-89BC-7E65C3184ACC}"/>
              </a:ext>
            </a:extLst>
          </p:cNvPr>
          <p:cNvSpPr>
            <a:spLocks noGrp="1"/>
          </p:cNvSpPr>
          <p:nvPr>
            <p:ph type="title"/>
          </p:nvPr>
        </p:nvSpPr>
        <p:spPr/>
        <p:txBody>
          <a:bodyPr>
            <a:normAutofit/>
          </a:bodyPr>
          <a:lstStyle/>
          <a:p>
            <a:pPr algn="ctr"/>
            <a:r>
              <a:rPr lang="en-US" sz="4400" b="1">
                <a:solidFill>
                  <a:srgbClr val="0070C0"/>
                </a:solidFill>
                <a:ea typeface="+mj-ea"/>
                <a:cs typeface="+mj-cs"/>
              </a:rPr>
              <a:t>ECD0-000-010 – ESC ONLY</a:t>
            </a:r>
            <a:endParaRPr lang="en-US" sz="4400"/>
          </a:p>
        </p:txBody>
      </p:sp>
      <p:pic>
        <p:nvPicPr>
          <p:cNvPr id="4" name="Picture 3">
            <a:extLst>
              <a:ext uri="{FF2B5EF4-FFF2-40B4-BE49-F238E27FC236}">
                <a16:creationId xmlns:a16="http://schemas.microsoft.com/office/drawing/2014/main" id="{05032B95-9B15-72FC-C5C4-BDF4AACD78BB}"/>
              </a:ext>
            </a:extLst>
          </p:cNvPr>
          <p:cNvPicPr>
            <a:picLocks noChangeAspect="1"/>
          </p:cNvPicPr>
          <p:nvPr/>
        </p:nvPicPr>
        <p:blipFill>
          <a:blip r:embed="rId4"/>
          <a:stretch>
            <a:fillRect/>
          </a:stretch>
        </p:blipFill>
        <p:spPr>
          <a:xfrm>
            <a:off x="1487497" y="1102291"/>
            <a:ext cx="7550846" cy="2027490"/>
          </a:xfrm>
          <a:prstGeom prst="rect">
            <a:avLst/>
          </a:prstGeom>
          <a:ln w="19050">
            <a:solidFill>
              <a:schemeClr val="tx2"/>
            </a:solidFill>
          </a:ln>
        </p:spPr>
      </p:pic>
      <p:pic>
        <p:nvPicPr>
          <p:cNvPr id="9" name="Picture 8">
            <a:extLst>
              <a:ext uri="{FF2B5EF4-FFF2-40B4-BE49-F238E27FC236}">
                <a16:creationId xmlns:a16="http://schemas.microsoft.com/office/drawing/2014/main" id="{E3575B2A-2C8D-3D35-D380-80ECCD6A40E2}"/>
              </a:ext>
            </a:extLst>
          </p:cNvPr>
          <p:cNvPicPr>
            <a:picLocks noChangeAspect="1"/>
          </p:cNvPicPr>
          <p:nvPr/>
        </p:nvPicPr>
        <p:blipFill>
          <a:blip r:embed="rId5"/>
          <a:stretch>
            <a:fillRect/>
          </a:stretch>
        </p:blipFill>
        <p:spPr>
          <a:xfrm>
            <a:off x="1487497" y="3152359"/>
            <a:ext cx="4961365" cy="1850767"/>
          </a:xfrm>
          <a:prstGeom prst="rect">
            <a:avLst/>
          </a:prstGeom>
          <a:ln w="19050">
            <a:solidFill>
              <a:schemeClr val="tx2"/>
            </a:solidFill>
          </a:ln>
        </p:spPr>
      </p:pic>
      <p:sp>
        <p:nvSpPr>
          <p:cNvPr id="3" name="Rectangle 2">
            <a:extLst>
              <a:ext uri="{FF2B5EF4-FFF2-40B4-BE49-F238E27FC236}">
                <a16:creationId xmlns:a16="http://schemas.microsoft.com/office/drawing/2014/main" id="{4EC33FEE-8C43-47C0-FDBD-17EC34520F30}"/>
              </a:ext>
            </a:extLst>
          </p:cNvPr>
          <p:cNvSpPr/>
          <p:nvPr/>
        </p:nvSpPr>
        <p:spPr>
          <a:xfrm>
            <a:off x="1487497" y="5755709"/>
            <a:ext cx="7226705" cy="338554"/>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600" b="1">
                <a:latin typeface="Calibri" panose="020F0502020204030204" pitchFamily="34" charset="0"/>
              </a:rPr>
              <a:t>Verify the HQPK component data for each of the LEAs in your region.</a:t>
            </a:r>
          </a:p>
        </p:txBody>
      </p:sp>
    </p:spTree>
    <p:custDataLst>
      <p:tags r:id="rId1"/>
    </p:custDataLst>
    <p:extLst>
      <p:ext uri="{BB962C8B-B14F-4D97-AF65-F5344CB8AC3E}">
        <p14:creationId xmlns:p14="http://schemas.microsoft.com/office/powerpoint/2010/main" val="3237145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of young girl working on an iPad.">
            <a:extLst>
              <a:ext uri="{FF2B5EF4-FFF2-40B4-BE49-F238E27FC236}">
                <a16:creationId xmlns:a16="http://schemas.microsoft.com/office/drawing/2014/main" id="{9BC29465-0266-53B9-FA36-1A5D16C2E084}"/>
              </a:ext>
            </a:extLst>
          </p:cNvPr>
          <p:cNvPicPr/>
          <p:nvPr/>
        </p:nvPicPr>
        <p:blipFill rotWithShape="1">
          <a:blip r:embed="rId4" cstate="print">
            <a:alphaModFix amt="70000"/>
            <a:extLst>
              <a:ext uri="{28A0092B-C50C-407E-A947-70E740481C1C}">
                <a14:useLocalDpi xmlns:a14="http://schemas.microsoft.com/office/drawing/2010/main" val="0"/>
              </a:ext>
            </a:extLst>
          </a:blip>
          <a:srcRect b="15562"/>
          <a:stretch/>
        </p:blipFill>
        <p:spPr>
          <a:xfrm>
            <a:off x="1143" y="0"/>
            <a:ext cx="9148502"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5017330"/>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685800">
              <a:spcBef>
                <a:spcPts val="398"/>
              </a:spcBef>
              <a:defRPr/>
            </a:pPr>
            <a:endParaRPr lang="en-US" sz="360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31982" y="5023125"/>
            <a:ext cx="9144000" cy="1210268"/>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dirty="0">
                <a:ln>
                  <a:noFill/>
                </a:ln>
                <a:solidFill>
                  <a:srgbClr val="0070C0"/>
                </a:solidFill>
                <a:effectLst/>
                <a:uLnTx/>
                <a:uFillTx/>
                <a:latin typeface="Calibri"/>
                <a:ea typeface="+mn-ea"/>
                <a:cs typeface="Calibri"/>
              </a:rPr>
              <a:t>TRAINING ACTIVITY</a:t>
            </a:r>
          </a:p>
          <a:p>
            <a:pPr algn="ctr">
              <a:lnSpc>
                <a:spcPct val="100000"/>
              </a:lnSpc>
              <a:spcBef>
                <a:spcPts val="398"/>
              </a:spcBef>
              <a:defRPr/>
            </a:pPr>
            <a:r>
              <a:rPr lang="en-US" sz="2800" b="0" kern="0" dirty="0">
                <a:solidFill>
                  <a:srgbClr val="0070C0"/>
                </a:solidFill>
                <a:latin typeface="Calibri"/>
                <a:ea typeface="+mn-ea"/>
                <a:cs typeface="Calibri"/>
              </a:rPr>
              <a:t>Activity</a:t>
            </a:r>
            <a:r>
              <a:rPr kumimoji="0" lang="en-US" sz="2800" b="0" i="0" u="none" strike="noStrike" kern="0" cap="none" spc="0" normalizeH="0" baseline="0" noProof="0" dirty="0">
                <a:ln>
                  <a:noFill/>
                </a:ln>
                <a:solidFill>
                  <a:srgbClr val="0070C0"/>
                </a:solidFill>
                <a:effectLst/>
                <a:uLnTx/>
                <a:uFillTx/>
                <a:latin typeface="Calibri"/>
                <a:ea typeface="+mn-ea"/>
                <a:cs typeface="Calibri"/>
              </a:rPr>
              <a:t> and Knowledge Checks</a:t>
            </a:r>
          </a:p>
        </p:txBody>
      </p:sp>
      <p:pic>
        <p:nvPicPr>
          <p:cNvPr id="9" name="Picture 8" descr="Young girl at school and TSDS logo.">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88" y="102297"/>
            <a:ext cx="2577179" cy="796709"/>
          </a:xfrm>
          <a:prstGeom prst="rect">
            <a:avLst/>
          </a:prstGeom>
        </p:spPr>
      </p:pic>
    </p:spTree>
    <p:custDataLst>
      <p:tags r:id="rId1"/>
    </p:custDataLst>
    <p:extLst>
      <p:ext uri="{BB962C8B-B14F-4D97-AF65-F5344CB8AC3E}">
        <p14:creationId xmlns:p14="http://schemas.microsoft.com/office/powerpoint/2010/main" val="811409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1</a:t>
            </a:r>
          </a:p>
        </p:txBody>
      </p:sp>
      <p:sp>
        <p:nvSpPr>
          <p:cNvPr id="33" name="Rectangle 32" descr="Green text box with the Scenario description.">
            <a:extLst>
              <a:ext uri="{FF2B5EF4-FFF2-40B4-BE49-F238E27FC236}">
                <a16:creationId xmlns:a16="http://schemas.microsoft.com/office/drawing/2014/main" id="{398F5AA3-8514-3ABB-4DB7-F3E647DA9FBD}"/>
              </a:ext>
            </a:extLst>
          </p:cNvPr>
          <p:cNvSpPr/>
          <p:nvPr/>
        </p:nvSpPr>
        <p:spPr>
          <a:xfrm>
            <a:off x="1602691" y="1157451"/>
            <a:ext cx="3243288" cy="1569660"/>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655900" y="1182590"/>
            <a:ext cx="3199576" cy="1569660"/>
          </a:xfrm>
          <a:prstGeom prst="rect">
            <a:avLst/>
          </a:prstGeom>
          <a:noFill/>
        </p:spPr>
        <p:txBody>
          <a:bodyPr wrap="square" rtlCol="0">
            <a:spAutoFit/>
          </a:bodyPr>
          <a:lstStyle/>
          <a:p>
            <a:pPr defTabSz="685800">
              <a:defRPr/>
            </a:pPr>
            <a:r>
              <a:rPr lang="en-US" sz="1600" b="1">
                <a:latin typeface="Calibri" panose="020F0502020204030204"/>
              </a:rPr>
              <a:t>Scenario 1: </a:t>
            </a:r>
            <a:r>
              <a:rPr lang="en-US" sz="1600">
                <a:latin typeface="Calibri" panose="020F0502020204030204"/>
              </a:rPr>
              <a:t>I am getting validation errors because the  </a:t>
            </a:r>
            <a:r>
              <a:rPr lang="en-US" sz="1600" err="1">
                <a:latin typeface="Calibri" panose="020F0502020204030204"/>
              </a:rPr>
              <a:t>BeginDate</a:t>
            </a:r>
            <a:r>
              <a:rPr lang="en-US" sz="1600">
                <a:latin typeface="Calibri" panose="020F0502020204030204"/>
              </a:rPr>
              <a:t>(E3010) and </a:t>
            </a:r>
            <a:r>
              <a:rPr lang="en-US" sz="1600" err="1">
                <a:latin typeface="Calibri" panose="020F0502020204030204"/>
              </a:rPr>
              <a:t>EndDate</a:t>
            </a:r>
            <a:r>
              <a:rPr lang="en-US" sz="1600">
                <a:latin typeface="Calibri" panose="020F0502020204030204"/>
              </a:rPr>
              <a:t>(E3010) for certain data elements are missing or not correctly reported</a:t>
            </a: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583029" y="2797268"/>
            <a:ext cx="3243288" cy="3907502"/>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B453E4F3-90B9-6AC2-F1B4-3EC3FB5A44AA}"/>
              </a:ext>
            </a:extLst>
          </p:cNvPr>
          <p:cNvSpPr txBox="1"/>
          <p:nvPr/>
        </p:nvSpPr>
        <p:spPr>
          <a:xfrm>
            <a:off x="1614716" y="2887304"/>
            <a:ext cx="3179914" cy="2000548"/>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a:solidFill>
                  <a:srgbClr val="0D6CB9"/>
                </a:solidFill>
              </a:rPr>
              <a:t>Business validation logic requires that a </a:t>
            </a:r>
            <a:r>
              <a:rPr lang="en-US" err="1">
                <a:solidFill>
                  <a:srgbClr val="0D6CB9"/>
                </a:solidFill>
              </a:rPr>
              <a:t>BeginDate</a:t>
            </a:r>
            <a:r>
              <a:rPr lang="en-US">
                <a:solidFill>
                  <a:srgbClr val="0D6CB9"/>
                </a:solidFill>
              </a:rPr>
              <a:t>(E3010) and </a:t>
            </a:r>
            <a:r>
              <a:rPr lang="en-US" err="1">
                <a:solidFill>
                  <a:srgbClr val="0D6CB9"/>
                </a:solidFill>
              </a:rPr>
              <a:t>EndDate</a:t>
            </a:r>
            <a:r>
              <a:rPr lang="en-US">
                <a:solidFill>
                  <a:srgbClr val="0D6CB9"/>
                </a:solidFill>
              </a:rPr>
              <a:t>(E3010) must be reported for certain data elements.</a:t>
            </a:r>
          </a:p>
          <a:p>
            <a:pPr marL="285750" indent="-285750">
              <a:buClr>
                <a:schemeClr val="accent2"/>
              </a:buClr>
              <a:buFont typeface="Wingdings" panose="05000000000000000000" pitchFamily="2" charset="2"/>
              <a:buChar char="§"/>
            </a:pPr>
            <a:endParaRPr lang="en-US" sz="1600">
              <a:solidFill>
                <a:srgbClr val="0D6CB9"/>
              </a:solidFill>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5304089" y="1157449"/>
            <a:ext cx="3366783" cy="1554923"/>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defRPr/>
            </a:pPr>
            <a:r>
              <a:rPr lang="en-US" b="1">
                <a:solidFill>
                  <a:prstClr val="black"/>
                </a:solidFill>
                <a:latin typeface="Calibri" panose="020F0502020204030204"/>
              </a:rPr>
              <a:t>  </a:t>
            </a:r>
            <a:r>
              <a:rPr lang="en-US" sz="2000" b="1">
                <a:solidFill>
                  <a:prstClr val="black"/>
                </a:solidFill>
                <a:latin typeface="Calibri" panose="020F0502020204030204"/>
              </a:rPr>
              <a:t>Resolution Steps:</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4090" y="2887303"/>
            <a:ext cx="3366782" cy="3732572"/>
          </a:xfrm>
          <a:prstGeom prst="rect">
            <a:avLst/>
          </a:prstGeom>
        </p:spPr>
        <p:txBody>
          <a:bodyPr lIns="68580" tIns="34290" rIns="68580" bIns="34290" anchor="t"/>
          <a:lstStyle/>
          <a:p>
            <a:pPr marL="400050" indent="-285750"/>
            <a:r>
              <a:rPr lang="en-US" sz="1400" dirty="0">
                <a:solidFill>
                  <a:srgbClr val="0D6CB9"/>
                </a:solidFill>
              </a:rPr>
              <a:t>Visit </a:t>
            </a:r>
            <a:r>
              <a:rPr lang="en-US" sz="1400" dirty="0">
                <a:solidFill>
                  <a:srgbClr val="0D6CB9"/>
                </a:solidFill>
                <a:hlinkClick r:id="rId4"/>
              </a:rPr>
              <a:t>TWEDS</a:t>
            </a:r>
            <a:r>
              <a:rPr lang="en-US" sz="1400" dirty="0">
                <a:solidFill>
                  <a:srgbClr val="0D6CB9"/>
                </a:solidFill>
              </a:rPr>
              <a:t> to review TEDS to find more information on which data elements require the </a:t>
            </a:r>
            <a:r>
              <a:rPr lang="en-US" sz="1400" dirty="0" err="1">
                <a:solidFill>
                  <a:srgbClr val="0D6CB9"/>
                </a:solidFill>
              </a:rPr>
              <a:t>BeginDate</a:t>
            </a:r>
            <a:r>
              <a:rPr lang="en-US" sz="1400" dirty="0">
                <a:solidFill>
                  <a:srgbClr val="0D6CB9"/>
                </a:solidFill>
              </a:rPr>
              <a:t> and </a:t>
            </a:r>
            <a:r>
              <a:rPr lang="en-US" sz="1400" dirty="0" err="1">
                <a:solidFill>
                  <a:srgbClr val="0D6CB9"/>
                </a:solidFill>
              </a:rPr>
              <a:t>EndDate</a:t>
            </a:r>
            <a:r>
              <a:rPr lang="en-US" sz="1400" dirty="0">
                <a:solidFill>
                  <a:srgbClr val="0D6CB9"/>
                </a:solidFill>
              </a:rPr>
              <a:t> to be reported with their respective definitions.</a:t>
            </a:r>
          </a:p>
          <a:p>
            <a:pPr marL="742950" lvl="1" indent="-285750"/>
            <a:endParaRPr lang="en-US" sz="1400" dirty="0">
              <a:solidFill>
                <a:srgbClr val="0D6CB9"/>
              </a:solidFill>
            </a:endParaRPr>
          </a:p>
          <a:p>
            <a:pPr marL="285750" indent="-285750"/>
            <a:r>
              <a:rPr lang="en-US" sz="1400" dirty="0">
                <a:solidFill>
                  <a:srgbClr val="0D6CB9"/>
                </a:solidFill>
              </a:rPr>
              <a:t>E.g., </a:t>
            </a:r>
            <a:r>
              <a:rPr lang="en-US" sz="1400" dirty="0" err="1">
                <a:solidFill>
                  <a:srgbClr val="0D6CB9"/>
                </a:solidFill>
              </a:rPr>
              <a:t>StudentSectionAssociation</a:t>
            </a:r>
            <a:r>
              <a:rPr lang="en-US" sz="1400" dirty="0">
                <a:solidFill>
                  <a:srgbClr val="0D6CB9"/>
                </a:solidFill>
              </a:rPr>
              <a:t> Entity:</a:t>
            </a:r>
          </a:p>
          <a:p>
            <a:pPr marL="742950" lvl="1" indent="-285750"/>
            <a:r>
              <a:rPr lang="en-US" sz="1400" dirty="0" err="1">
                <a:solidFill>
                  <a:srgbClr val="0D6CB9"/>
                </a:solidFill>
              </a:rPr>
              <a:t>BeginDate</a:t>
            </a:r>
            <a:r>
              <a:rPr lang="en-US" sz="1400" dirty="0">
                <a:solidFill>
                  <a:srgbClr val="0D6CB9"/>
                </a:solidFill>
              </a:rPr>
              <a:t> (E3010) is the first instructional day in the current school year the student is assigned to the section</a:t>
            </a:r>
            <a:r>
              <a:rPr lang="en-US" sz="1600" dirty="0">
                <a:solidFill>
                  <a:srgbClr val="333333"/>
                </a:solidFill>
                <a:highlight>
                  <a:srgbClr val="FFFFFF"/>
                </a:highlight>
                <a:latin typeface="Arial" panose="020B0604020202020204" pitchFamily="34" charset="0"/>
              </a:rPr>
              <a:t>.</a:t>
            </a:r>
          </a:p>
          <a:p>
            <a:pPr marL="285750" indent="-285750"/>
            <a:endParaRPr lang="en-US" sz="1600" dirty="0">
              <a:solidFill>
                <a:srgbClr val="333333"/>
              </a:solidFill>
              <a:highlight>
                <a:srgbClr val="FFFFFF"/>
              </a:highlight>
              <a:latin typeface="Arial" panose="020B0604020202020204" pitchFamily="34" charset="0"/>
            </a:endParaRPr>
          </a:p>
          <a:p>
            <a:pPr marL="742950" lvl="1" indent="-285750"/>
            <a:r>
              <a:rPr lang="en-US" sz="1400" dirty="0" err="1">
                <a:solidFill>
                  <a:srgbClr val="0D6CB9"/>
                </a:solidFill>
              </a:rPr>
              <a:t>EndDate</a:t>
            </a:r>
            <a:r>
              <a:rPr lang="en-US" sz="1400" dirty="0">
                <a:solidFill>
                  <a:srgbClr val="0D6CB9"/>
                </a:solidFill>
              </a:rPr>
              <a:t> (E3020) is the first day after the last instructional day the student is no longer assigned to the section.</a:t>
            </a:r>
          </a:p>
          <a:p>
            <a:pPr marL="0" indent="0">
              <a:buNone/>
            </a:pPr>
            <a:endParaRPr lang="en-US" sz="1200" dirty="0">
              <a:solidFill>
                <a:srgbClr val="0070C0"/>
              </a:solidFill>
            </a:endParaRPr>
          </a:p>
        </p:txBody>
      </p:sp>
      <p:sp>
        <p:nvSpPr>
          <p:cNvPr id="22" name="Rectangle 21" descr="Rectangle box around Resolution Steps.">
            <a:extLst>
              <a:ext uri="{FF2B5EF4-FFF2-40B4-BE49-F238E27FC236}">
                <a16:creationId xmlns:a16="http://schemas.microsoft.com/office/drawing/2014/main" id="{A136E53E-42D2-E30F-8619-C56D5F84B928}"/>
              </a:ext>
            </a:extLst>
          </p:cNvPr>
          <p:cNvSpPr/>
          <p:nvPr/>
        </p:nvSpPr>
        <p:spPr>
          <a:xfrm>
            <a:off x="5304089" y="2797268"/>
            <a:ext cx="3366783" cy="3907502"/>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685800">
              <a:defRPr/>
            </a:pPr>
            <a:fld id="{69C126A4-BD19-47E2-8A0E-0DE1B9D8C925}" type="slidenum">
              <a:rPr lang="en-US">
                <a:solidFill>
                  <a:srgbClr val="0D6CB9"/>
                </a:solidFill>
                <a:latin typeface="Calibri" panose="020F0502020204030204"/>
              </a:rPr>
              <a:pPr defTabSz="685800">
                <a:defRPr/>
              </a:pPr>
              <a:t>32</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26956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2</a:t>
            </a:r>
          </a:p>
        </p:txBody>
      </p:sp>
      <p:sp>
        <p:nvSpPr>
          <p:cNvPr id="33" name="Rectangle 32" descr="Green text box with the Scenario description.">
            <a:extLst>
              <a:ext uri="{FF2B5EF4-FFF2-40B4-BE49-F238E27FC236}">
                <a16:creationId xmlns:a16="http://schemas.microsoft.com/office/drawing/2014/main" id="{398F5AA3-8514-3ABB-4DB7-F3E647DA9FBD}"/>
              </a:ext>
            </a:extLst>
          </p:cNvPr>
          <p:cNvSpPr/>
          <p:nvPr/>
        </p:nvSpPr>
        <p:spPr>
          <a:xfrm>
            <a:off x="1602691" y="1157451"/>
            <a:ext cx="3243288" cy="1323439"/>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583029" y="1161468"/>
            <a:ext cx="3199576" cy="584775"/>
          </a:xfrm>
          <a:prstGeom prst="rect">
            <a:avLst/>
          </a:prstGeom>
          <a:noFill/>
        </p:spPr>
        <p:txBody>
          <a:bodyPr wrap="square" rtlCol="0">
            <a:spAutoFit/>
          </a:bodyPr>
          <a:lstStyle/>
          <a:p>
            <a:pPr defTabSz="685800">
              <a:defRPr/>
            </a:pPr>
            <a:r>
              <a:rPr lang="en-US" sz="1600" b="1">
                <a:latin typeface="Calibri" panose="020F0502020204030204"/>
              </a:rPr>
              <a:t>Scenario 1</a:t>
            </a:r>
            <a:r>
              <a:rPr lang="en-US" sz="1600">
                <a:latin typeface="Calibri" panose="020F0502020204030204"/>
              </a:rPr>
              <a:t>: Why am I getting this fatal error: 40110-0173?</a:t>
            </a: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583029" y="2797268"/>
            <a:ext cx="3243288"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B453E4F3-90B9-6AC2-F1B4-3EC3FB5A44AA}"/>
              </a:ext>
            </a:extLst>
          </p:cNvPr>
          <p:cNvSpPr txBox="1"/>
          <p:nvPr/>
        </p:nvSpPr>
        <p:spPr>
          <a:xfrm>
            <a:off x="1614716" y="2887304"/>
            <a:ext cx="3179914" cy="2862322"/>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a:solidFill>
                  <a:srgbClr val="0D6CB9"/>
                </a:solidFill>
              </a:rPr>
              <a:t>For each </a:t>
            </a:r>
            <a:r>
              <a:rPr lang="en-US" b="1" err="1">
                <a:solidFill>
                  <a:srgbClr val="0D6CB9"/>
                </a:solidFill>
              </a:rPr>
              <a:t>StudentAssessment</a:t>
            </a:r>
            <a:r>
              <a:rPr lang="en-US">
                <a:solidFill>
                  <a:srgbClr val="0D6CB9"/>
                </a:solidFill>
              </a:rPr>
              <a:t> for an Assessment with </a:t>
            </a:r>
            <a:r>
              <a:rPr lang="en-US" b="1" err="1">
                <a:solidFill>
                  <a:srgbClr val="0D6CB9"/>
                </a:solidFill>
              </a:rPr>
              <a:t>ReportAssessmentType</a:t>
            </a:r>
            <a:r>
              <a:rPr lang="en-US">
                <a:solidFill>
                  <a:srgbClr val="0D6CB9"/>
                </a:solidFill>
              </a:rPr>
              <a:t> of "01" (ECDS - KG) or "02" (ECDS - PK), the </a:t>
            </a:r>
            <a:r>
              <a:rPr lang="en-US" b="1" err="1">
                <a:solidFill>
                  <a:srgbClr val="0D6CB9"/>
                </a:solidFill>
              </a:rPr>
              <a:t>HomeroomIndicator</a:t>
            </a:r>
            <a:r>
              <a:rPr lang="en-US">
                <a:solidFill>
                  <a:srgbClr val="0D6CB9"/>
                </a:solidFill>
              </a:rPr>
              <a:t> must not be blank on any </a:t>
            </a:r>
            <a:r>
              <a:rPr lang="en-US" b="1">
                <a:solidFill>
                  <a:srgbClr val="0D6CB9"/>
                </a:solidFill>
              </a:rPr>
              <a:t>StudentSectionAssociations</a:t>
            </a:r>
            <a:r>
              <a:rPr lang="en-US">
                <a:solidFill>
                  <a:srgbClr val="0D6CB9"/>
                </a:solidFill>
              </a:rPr>
              <a:t> with a matching </a:t>
            </a:r>
            <a:r>
              <a:rPr lang="en-US" b="1" err="1">
                <a:solidFill>
                  <a:srgbClr val="0D6CB9"/>
                </a:solidFill>
              </a:rPr>
              <a:t>StudentUniqueId</a:t>
            </a:r>
            <a:r>
              <a:rPr lang="en-US">
                <a:solidFill>
                  <a:srgbClr val="0D6CB9"/>
                </a:solidFill>
              </a:rPr>
              <a:t>.</a:t>
            </a:r>
          </a:p>
        </p:txBody>
      </p:sp>
      <p:sp>
        <p:nvSpPr>
          <p:cNvPr id="34" name="Rectangle 33">
            <a:extLst>
              <a:ext uri="{FF2B5EF4-FFF2-40B4-BE49-F238E27FC236}">
                <a16:creationId xmlns:a16="http://schemas.microsoft.com/office/drawing/2014/main" id="{DE52AA8A-343F-0C75-BE73-60642B25EB88}"/>
              </a:ext>
            </a:extLst>
          </p:cNvPr>
          <p:cNvSpPr/>
          <p:nvPr/>
        </p:nvSpPr>
        <p:spPr>
          <a:xfrm>
            <a:off x="5304089" y="1157450"/>
            <a:ext cx="3366783" cy="1323440"/>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defRPr/>
            </a:pPr>
            <a:r>
              <a:rPr lang="en-US" b="1">
                <a:solidFill>
                  <a:prstClr val="black"/>
                </a:solidFill>
                <a:latin typeface="Calibri" panose="020F0502020204030204"/>
              </a:rPr>
              <a:t>  </a:t>
            </a:r>
            <a:r>
              <a:rPr lang="en-US" sz="2000" b="1">
                <a:solidFill>
                  <a:prstClr val="black"/>
                </a:solidFill>
                <a:latin typeface="Calibri" panose="020F0502020204030204"/>
              </a:rPr>
              <a:t>Resolution Steps:</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4090" y="2887303"/>
            <a:ext cx="3366783" cy="3371983"/>
          </a:xfrm>
          <a:prstGeom prst="rect">
            <a:avLst/>
          </a:prstGeom>
        </p:spPr>
        <p:txBody>
          <a:bodyPr lIns="68580" tIns="34290" rIns="68580" bIns="34290" anchor="t"/>
          <a:lstStyle/>
          <a:p>
            <a:pPr marL="285750" indent="-285750" defTabSz="914400"/>
            <a:r>
              <a:rPr lang="en-US" sz="1400" b="1" err="1">
                <a:solidFill>
                  <a:srgbClr val="0D6CB9"/>
                </a:solidFill>
              </a:rPr>
              <a:t>HomeroomIndicator</a:t>
            </a:r>
            <a:r>
              <a:rPr lang="en-US" sz="1400" b="1">
                <a:solidFill>
                  <a:srgbClr val="0D6CB9"/>
                </a:solidFill>
              </a:rPr>
              <a:t> (E1440) </a:t>
            </a:r>
            <a:r>
              <a:rPr lang="en-US" sz="1400">
                <a:solidFill>
                  <a:srgbClr val="0D6CB9"/>
                </a:solidFill>
              </a:rPr>
              <a:t>indicates the homeroom section assigned to the student. </a:t>
            </a:r>
          </a:p>
          <a:p>
            <a:pPr marL="285750" indent="-285750" defTabSz="914400"/>
            <a:r>
              <a:rPr lang="en-US" sz="1400" b="1" err="1">
                <a:solidFill>
                  <a:srgbClr val="0D6CB9"/>
                </a:solidFill>
              </a:rPr>
              <a:t>HomeroomIndicator</a:t>
            </a:r>
            <a:r>
              <a:rPr lang="en-US" sz="1400">
                <a:solidFill>
                  <a:srgbClr val="0D6CB9"/>
                </a:solidFill>
              </a:rPr>
              <a:t> must be reported for all Public </a:t>
            </a:r>
            <a:r>
              <a:rPr lang="en-US" sz="1400" err="1">
                <a:solidFill>
                  <a:srgbClr val="0D6CB9"/>
                </a:solidFill>
              </a:rPr>
              <a:t>preKindergarten</a:t>
            </a:r>
            <a:r>
              <a:rPr lang="en-US" sz="1400">
                <a:solidFill>
                  <a:srgbClr val="0D6CB9"/>
                </a:solidFill>
              </a:rPr>
              <a:t> and Kindergarten students reported with an ECDS assessment.</a:t>
            </a:r>
          </a:p>
          <a:p>
            <a:pPr marL="285750" indent="-285750" defTabSz="914400"/>
            <a:r>
              <a:rPr lang="en-US" altLang="en-US" sz="1400">
                <a:solidFill>
                  <a:srgbClr val="0D6CB9"/>
                </a:solidFill>
              </a:rPr>
              <a:t>Ensure that the values in the </a:t>
            </a:r>
            <a:r>
              <a:rPr lang="en-US" altLang="en-US" sz="1400" b="1" err="1">
                <a:solidFill>
                  <a:srgbClr val="0D6CB9"/>
                </a:solidFill>
              </a:rPr>
              <a:t>HomeroomIndicator</a:t>
            </a:r>
            <a:r>
              <a:rPr lang="en-US" altLang="en-US" sz="1400">
                <a:solidFill>
                  <a:srgbClr val="0D6CB9"/>
                </a:solidFill>
              </a:rPr>
              <a:t> field correctly indicate the homeroom status (e.g., true or false)</a:t>
            </a:r>
            <a:endParaRPr lang="en-US" sz="1400">
              <a:solidFill>
                <a:srgbClr val="0070C0"/>
              </a:solidFill>
            </a:endParaRPr>
          </a:p>
        </p:txBody>
      </p:sp>
      <p:sp>
        <p:nvSpPr>
          <p:cNvPr id="22" name="Rectangle 21" descr="Rectangle box around Resolution Steps.">
            <a:extLst>
              <a:ext uri="{FF2B5EF4-FFF2-40B4-BE49-F238E27FC236}">
                <a16:creationId xmlns:a16="http://schemas.microsoft.com/office/drawing/2014/main" id="{A136E53E-42D2-E30F-8619-C56D5F84B928}"/>
              </a:ext>
            </a:extLst>
          </p:cNvPr>
          <p:cNvSpPr/>
          <p:nvPr/>
        </p:nvSpPr>
        <p:spPr>
          <a:xfrm>
            <a:off x="5304089" y="2797268"/>
            <a:ext cx="3366783"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685800">
              <a:defRPr/>
            </a:pPr>
            <a:fld id="{69C126A4-BD19-47E2-8A0E-0DE1B9D8C925}" type="slidenum">
              <a:rPr lang="en-US">
                <a:solidFill>
                  <a:srgbClr val="0D6CB9"/>
                </a:solidFill>
                <a:latin typeface="Calibri" panose="020F0502020204030204"/>
              </a:rPr>
              <a:pPr defTabSz="685800">
                <a:defRPr/>
              </a:pPr>
              <a:t>33</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420179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457200" indent="-457200">
              <a:buAutoNum type="arabicPeriod"/>
            </a:pPr>
            <a:r>
              <a:rPr lang="en-US" sz="2400" b="1"/>
              <a:t>What is the primary purpose of ECDS </a:t>
            </a:r>
            <a:r>
              <a:rPr lang="en-US" sz="2400" b="1" err="1"/>
              <a:t>preK</a:t>
            </a:r>
            <a:r>
              <a:rPr lang="en-US" sz="2400" b="1"/>
              <a:t> reporting?</a:t>
            </a:r>
          </a:p>
          <a:p>
            <a:pPr marL="968375" lvl="1" indent="-344488">
              <a:buFont typeface="+mj-lt"/>
              <a:buAutoNum type="alphaUcPeriod"/>
            </a:pPr>
            <a:r>
              <a:rPr lang="en-US" sz="2200">
                <a:solidFill>
                  <a:srgbClr val="0D6CB9"/>
                </a:solidFill>
              </a:rPr>
              <a:t>To track teacher certifications</a:t>
            </a:r>
          </a:p>
          <a:p>
            <a:pPr marL="968375" lvl="1" indent="-344488">
              <a:buFont typeface="+mj-lt"/>
              <a:buAutoNum type="alphaUcPeriod"/>
            </a:pPr>
            <a:r>
              <a:rPr lang="en-US" sz="2200">
                <a:solidFill>
                  <a:srgbClr val="0D6CB9"/>
                </a:solidFill>
              </a:rPr>
              <a:t>To collect data on prekindergarten programs and student outcomes</a:t>
            </a:r>
          </a:p>
          <a:p>
            <a:pPr marL="968375" lvl="1" indent="-344488">
              <a:buFont typeface="+mj-lt"/>
              <a:buAutoNum type="alphaUcPeriod"/>
            </a:pPr>
            <a:r>
              <a:rPr lang="en-US" sz="2200">
                <a:solidFill>
                  <a:srgbClr val="0D6CB9"/>
                </a:solidFill>
              </a:rPr>
              <a:t>To monitor district financial compliance</a:t>
            </a:r>
          </a:p>
          <a:p>
            <a:pPr marL="968375" lvl="1" indent="-344488">
              <a:buFont typeface="+mj-lt"/>
              <a:buAutoNum type="alphaUcPeriod"/>
            </a:pPr>
            <a:r>
              <a:rPr lang="en-US" sz="2200">
                <a:solidFill>
                  <a:srgbClr val="0D6CB9"/>
                </a:solidFill>
              </a:rPr>
              <a:t>To report STAAR results</a:t>
            </a: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34</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457200" indent="-457200">
              <a:buFont typeface="+mj-lt"/>
              <a:buAutoNum type="arabicPeriod" startAt="2"/>
            </a:pPr>
            <a:r>
              <a:rPr lang="en-US" sz="2400" b="1"/>
              <a:t>What students are included in ECDS PK Submission?</a:t>
            </a:r>
          </a:p>
          <a:p>
            <a:pPr marL="968375" lvl="1" indent="-344488">
              <a:buFont typeface="+mj-lt"/>
              <a:buAutoNum type="alphaUcPeriod"/>
            </a:pPr>
            <a:r>
              <a:rPr lang="en-US" sz="2200">
                <a:solidFill>
                  <a:srgbClr val="0D6CB9"/>
                </a:solidFill>
              </a:rPr>
              <a:t>PK only</a:t>
            </a:r>
          </a:p>
          <a:p>
            <a:pPr marL="968375" lvl="1" indent="-344488">
              <a:buFont typeface="+mj-lt"/>
              <a:buAutoNum type="alphaUcPeriod"/>
            </a:pPr>
            <a:r>
              <a:rPr lang="en-US" sz="2200">
                <a:solidFill>
                  <a:srgbClr val="0D6CB9"/>
                </a:solidFill>
              </a:rPr>
              <a:t>Both PK and KG</a:t>
            </a:r>
          </a:p>
          <a:p>
            <a:pPr marL="968375" lvl="1" indent="-344488">
              <a:buFont typeface="+mj-lt"/>
              <a:buAutoNum type="alphaUcPeriod"/>
            </a:pPr>
            <a:r>
              <a:rPr lang="en-US" sz="2200">
                <a:solidFill>
                  <a:srgbClr val="0D6CB9"/>
                </a:solidFill>
              </a:rPr>
              <a:t>KG only</a:t>
            </a:r>
          </a:p>
          <a:p>
            <a:pPr marL="968375" lvl="1" indent="-344488">
              <a:buFont typeface="+mj-lt"/>
              <a:buAutoNum type="alphaUcPeriod"/>
            </a:pPr>
            <a:endParaRPr lang="en-US" sz="2200">
              <a:solidFill>
                <a:srgbClr val="0D6CB9"/>
              </a:solidFill>
            </a:endParaRP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35</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20101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457200" indent="-457200">
              <a:buFont typeface="+mj-lt"/>
              <a:buAutoNum type="arabicPeriod" startAt="3"/>
            </a:pPr>
            <a:r>
              <a:rPr lang="en-US" sz="2400" b="1" dirty="0"/>
              <a:t>What data must districts report for the PK Submission?</a:t>
            </a:r>
          </a:p>
          <a:p>
            <a:pPr marL="968375" lvl="1" indent="-344488">
              <a:buFont typeface="+mj-lt"/>
              <a:buAutoNum type="alphaUcPeriod"/>
            </a:pPr>
            <a:r>
              <a:rPr lang="en-US" sz="2200" dirty="0">
                <a:solidFill>
                  <a:srgbClr val="0D6CB9"/>
                </a:solidFill>
              </a:rPr>
              <a:t>Student demographics, program type, and assessment results. </a:t>
            </a:r>
          </a:p>
          <a:p>
            <a:pPr marL="968375" lvl="1" indent="-344488">
              <a:buFont typeface="+mj-lt"/>
              <a:buAutoNum type="alphaUcPeriod"/>
            </a:pPr>
            <a:r>
              <a:rPr lang="en-US" sz="2200" dirty="0">
                <a:solidFill>
                  <a:srgbClr val="0D6CB9"/>
                </a:solidFill>
              </a:rPr>
              <a:t>Teach salary information</a:t>
            </a:r>
          </a:p>
          <a:p>
            <a:pPr marL="968375" lvl="1" indent="-344488">
              <a:buFont typeface="+mj-lt"/>
              <a:buAutoNum type="alphaUcPeriod"/>
            </a:pPr>
            <a:r>
              <a:rPr lang="en-US" sz="2200" dirty="0">
                <a:solidFill>
                  <a:srgbClr val="0D6CB9"/>
                </a:solidFill>
              </a:rPr>
              <a:t>Campus ratings</a:t>
            </a:r>
          </a:p>
          <a:p>
            <a:pPr marL="968375" lvl="1" indent="-344488">
              <a:buFont typeface="+mj-lt"/>
              <a:buAutoNum type="alphaUcPeriod"/>
            </a:pPr>
            <a:r>
              <a:rPr lang="en-US" sz="2200" dirty="0">
                <a:solidFill>
                  <a:srgbClr val="0D6CB9"/>
                </a:solidFill>
              </a:rPr>
              <a:t>Parent income verification</a:t>
            </a:r>
          </a:p>
          <a:p>
            <a:pPr marL="968375" lvl="1" indent="-344488">
              <a:buFont typeface="+mj-lt"/>
              <a:buAutoNum type="alphaUcPeriod"/>
            </a:pPr>
            <a:endParaRPr lang="en-US" sz="2200" dirty="0">
              <a:solidFill>
                <a:srgbClr val="0D6CB9"/>
              </a:solidFill>
            </a:endParaRPr>
          </a:p>
          <a:p>
            <a:pPr marL="795338" lvl="1">
              <a:buNone/>
            </a:pPr>
            <a:endParaRPr lang="en-US" dirty="0">
              <a:solidFill>
                <a:srgbClr val="0D6CB9"/>
              </a:solidFill>
            </a:endParaRPr>
          </a:p>
          <a:p>
            <a:pPr marL="342900" lvl="1" indent="0">
              <a:buNone/>
            </a:pPr>
            <a:endParaRPr lang="en-US" sz="2000"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36</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279502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457200" indent="-457200">
              <a:buFont typeface="+mj-lt"/>
              <a:buAutoNum type="arabicPeriod" startAt="4"/>
            </a:pPr>
            <a:r>
              <a:rPr lang="en-US" sz="2400" b="1"/>
              <a:t>ECDS PK Submission include both enrollment and assessment data for PK students?</a:t>
            </a:r>
          </a:p>
          <a:p>
            <a:pPr marL="968375" lvl="1" indent="-344488">
              <a:buFont typeface="+mj-lt"/>
              <a:buAutoNum type="alphaUcPeriod"/>
            </a:pPr>
            <a:r>
              <a:rPr lang="en-US" sz="2200">
                <a:solidFill>
                  <a:srgbClr val="0D6CB9"/>
                </a:solidFill>
              </a:rPr>
              <a:t>True</a:t>
            </a:r>
          </a:p>
          <a:p>
            <a:pPr marL="968375" lvl="1" indent="-344488">
              <a:buFont typeface="+mj-lt"/>
              <a:buAutoNum type="alphaUcPeriod"/>
            </a:pPr>
            <a:r>
              <a:rPr lang="en-US" sz="2200">
                <a:solidFill>
                  <a:srgbClr val="0D6CB9"/>
                </a:solidFill>
              </a:rPr>
              <a:t>False</a:t>
            </a: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37</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1228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E046-3FA5-523E-B480-E9F050439A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F1F9E0-DB02-D492-1B09-95081894ECA4}"/>
              </a:ext>
            </a:extLst>
          </p:cNvPr>
          <p:cNvSpPr>
            <a:spLocks noGrp="1"/>
          </p:cNvSpPr>
          <p:nvPr>
            <p:ph type="title"/>
          </p:nvPr>
        </p:nvSpPr>
        <p:spPr/>
        <p:txBody>
          <a:bodyPr>
            <a:normAutofit/>
          </a:bodyPr>
          <a:lstStyle/>
          <a:p>
            <a:pPr algn="ctr"/>
            <a:r>
              <a:rPr lang="en-US" sz="4400"/>
              <a:t>KNOWLEDGE CHECK 5</a:t>
            </a:r>
          </a:p>
        </p:txBody>
      </p:sp>
      <p:sp>
        <p:nvSpPr>
          <p:cNvPr id="4" name="Content Placeholder 3">
            <a:extLst>
              <a:ext uri="{FF2B5EF4-FFF2-40B4-BE49-F238E27FC236}">
                <a16:creationId xmlns:a16="http://schemas.microsoft.com/office/drawing/2014/main" id="{E5118043-B488-F607-3A86-5A604D3132CD}"/>
              </a:ext>
            </a:extLst>
          </p:cNvPr>
          <p:cNvSpPr>
            <a:spLocks noGrp="1"/>
          </p:cNvSpPr>
          <p:nvPr>
            <p:ph idx="1"/>
          </p:nvPr>
        </p:nvSpPr>
        <p:spPr>
          <a:xfrm>
            <a:off x="1821065" y="1430348"/>
            <a:ext cx="6883709" cy="3263504"/>
          </a:xfrm>
        </p:spPr>
        <p:txBody>
          <a:bodyPr lIns="68580" tIns="34290" rIns="68580" bIns="34290" anchor="t"/>
          <a:lstStyle/>
          <a:p>
            <a:pPr marL="457200" indent="-457200">
              <a:buFont typeface="+mj-lt"/>
              <a:buAutoNum type="arabicPeriod" startAt="5"/>
            </a:pPr>
            <a:r>
              <a:rPr lang="en-US" sz="2400" b="1"/>
              <a:t>Why is it important to use an assessment from the Texas Commissioner’s List of Approved Prekindergarten Assessment Instruments Commissioner’s List?</a:t>
            </a:r>
          </a:p>
          <a:p>
            <a:pPr marL="968375" lvl="1" indent="-344488">
              <a:buFont typeface="+mj-lt"/>
              <a:buAutoNum type="alphaUcPeriod"/>
            </a:pPr>
            <a:r>
              <a:rPr lang="en-US">
                <a:latin typeface="Segoe UI" panose="020B0502040204020203" pitchFamily="34" charset="0"/>
              </a:rPr>
              <a:t>To ensure compliance with state requirements</a:t>
            </a:r>
          </a:p>
          <a:p>
            <a:pPr marL="968375" lvl="1" indent="-344488">
              <a:buFont typeface="+mj-lt"/>
              <a:buAutoNum type="alphaUcPeriod"/>
            </a:pPr>
            <a:r>
              <a:rPr lang="en-US">
                <a:latin typeface="Segoe UI" panose="020B0502040204020203" pitchFamily="34" charset="0"/>
              </a:rPr>
              <a:t>To allow districts to choose any assessment</a:t>
            </a:r>
          </a:p>
          <a:p>
            <a:pPr marL="968375" lvl="1" indent="-344488">
              <a:buFont typeface="+mj-lt"/>
              <a:buAutoNum type="alphaUcPeriod"/>
            </a:pPr>
            <a:r>
              <a:rPr lang="en-US">
                <a:latin typeface="Segoe UI" panose="020B0502040204020203" pitchFamily="34" charset="0"/>
              </a:rPr>
              <a:t>To reduce reporting requirements</a:t>
            </a:r>
            <a:endParaRPr lang="en-US" sz="2200">
              <a:solidFill>
                <a:srgbClr val="0D6CB9"/>
              </a:solidFill>
            </a:endParaRPr>
          </a:p>
          <a:p>
            <a:pPr marL="968375" lvl="1" indent="-344488">
              <a:buFont typeface="+mj-lt"/>
              <a:buAutoNum type="alphaUcPeriod"/>
            </a:pPr>
            <a:endParaRPr lang="en-US" sz="2200">
              <a:solidFill>
                <a:srgbClr val="0D6CB9"/>
              </a:solidFill>
            </a:endParaRP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2" name="Slide Number Placeholder 1">
            <a:extLst>
              <a:ext uri="{FF2B5EF4-FFF2-40B4-BE49-F238E27FC236}">
                <a16:creationId xmlns:a16="http://schemas.microsoft.com/office/drawing/2014/main" id="{648B19A0-A18C-9C74-1553-4DEDFDE6514C}"/>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38</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412958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2F0C4421-5918-4AA3-AE4A-C36EDD2FD6EB}" type="slidenum">
              <a:rPr lang="en-US" smtClean="0"/>
              <a:pPr/>
              <a:t>3</a:t>
            </a:fld>
            <a:endParaRPr lang="en-US"/>
          </a:p>
        </p:txBody>
      </p:sp>
      <p:sp>
        <p:nvSpPr>
          <p:cNvPr id="7" name="Title 1"/>
          <p:cNvSpPr>
            <a:spLocks noGrp="1"/>
          </p:cNvSpPr>
          <p:nvPr>
            <p:ph type="title"/>
          </p:nvPr>
        </p:nvSpPr>
        <p:spPr>
          <a:xfrm>
            <a:off x="1440053" y="167274"/>
            <a:ext cx="7645734" cy="751350"/>
          </a:xfrm>
          <a:prstGeom prst="rect">
            <a:avLst/>
          </a:prstGeom>
        </p:spPr>
        <p:txBody>
          <a:bodyPr>
            <a:noAutofit/>
          </a:bodyPr>
          <a:lstStyle/>
          <a:p>
            <a:pPr algn="ctr"/>
            <a:r>
              <a:rPr lang="en-US" sz="4000">
                <a:solidFill>
                  <a:srgbClr val="0070C0"/>
                </a:solidFill>
              </a:rPr>
              <a:t>WHY THIS COURSE IS IMPORTANT</a:t>
            </a:r>
          </a:p>
        </p:txBody>
      </p:sp>
      <p:sp>
        <p:nvSpPr>
          <p:cNvPr id="4" name="Content Placeholder 6">
            <a:extLst>
              <a:ext uri="{FF2B5EF4-FFF2-40B4-BE49-F238E27FC236}">
                <a16:creationId xmlns:a16="http://schemas.microsoft.com/office/drawing/2014/main" id="{0CF28109-EA89-01E9-AD34-00EEA0994EB4}"/>
              </a:ext>
            </a:extLst>
          </p:cNvPr>
          <p:cNvSpPr>
            <a:spLocks noGrp="1"/>
          </p:cNvSpPr>
          <p:nvPr>
            <p:ph idx="1"/>
          </p:nvPr>
        </p:nvSpPr>
        <p:spPr>
          <a:xfrm>
            <a:off x="1651381" y="1281484"/>
            <a:ext cx="7223078" cy="4848530"/>
          </a:xfrm>
        </p:spPr>
        <p:txBody>
          <a:bodyPr lIns="68580" tIns="34290" rIns="68580" bIns="34290" anchor="t"/>
          <a:lstStyle/>
          <a:p>
            <a:pPr algn="l" rtl="0" fontAlgn="base">
              <a:buFont typeface="Arial" panose="020B0604020202020204" pitchFamily="34" charset="0"/>
              <a:buChar char="•"/>
            </a:pPr>
            <a:r>
              <a:rPr lang="en-US" sz="2800" b="0" i="0" u="none" strike="noStrike" dirty="0">
                <a:solidFill>
                  <a:srgbClr val="0070C0"/>
                </a:solidFill>
                <a:effectLst/>
                <a:latin typeface="Calibri" panose="020F0502020204030204" pitchFamily="34" charset="0"/>
              </a:rPr>
              <a:t>To understand that accurate and timely ECDS reporting is critical to provide the Texas Education Agency (TEA) and other stakeholders with comprehensive data on early childhood programs across the state.</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algn="l" rtl="0" fontAlgn="base">
              <a:buNone/>
            </a:pP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70C0"/>
                </a:solidFill>
                <a:effectLst/>
                <a:latin typeface="Calibri" panose="020F0502020204030204" pitchFamily="34" charset="0"/>
              </a:rPr>
              <a:t>To recognize that diligently reporting high-quality ECDS data contributes to statewide efforts to evaluate and enhance early childhood education while supporting LEAs in their early childhood programs with actionable data. </a:t>
            </a:r>
            <a:endParaRPr lang="en-US" sz="2800" b="0" i="0" dirty="0">
              <a:solidFill>
                <a:srgbClr val="000000"/>
              </a:solidFill>
              <a:effectLst/>
              <a:latin typeface="Arial" panose="020B0604020202020204" pitchFamily="34" charset="0"/>
            </a:endParaRPr>
          </a:p>
          <a:p>
            <a:pPr>
              <a:buSzPct val="100000"/>
            </a:pPr>
            <a:endParaRPr lang="en-US" altLang="en-US" sz="2000" dirty="0">
              <a:solidFill>
                <a:srgbClr val="0070C0"/>
              </a:solidFill>
            </a:endParaRPr>
          </a:p>
          <a:p>
            <a:pPr marL="0" lvl="1" indent="0">
              <a:buNone/>
            </a:pPr>
            <a:endParaRPr lang="en-US" sz="2000" dirty="0">
              <a:cs typeface="Calibri"/>
            </a:endParaRPr>
          </a:p>
        </p:txBody>
      </p:sp>
    </p:spTree>
    <p:custDataLst>
      <p:tags r:id="rId1"/>
    </p:custDataLst>
    <p:extLst>
      <p:ext uri="{BB962C8B-B14F-4D97-AF65-F5344CB8AC3E}">
        <p14:creationId xmlns:p14="http://schemas.microsoft.com/office/powerpoint/2010/main" val="317094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a:blip r:embed="rId4" cstate="print">
            <a:alphaModFix amt="70000"/>
            <a:extLst>
              <a:ext uri="{28A0092B-C50C-407E-A947-70E740481C1C}">
                <a14:useLocalDpi xmlns:a14="http://schemas.microsoft.com/office/drawing/2010/main" val="0"/>
              </a:ext>
            </a:extLst>
          </a:blip>
          <a:srcRect t="7854" b="7854"/>
          <a:stretch/>
        </p:blipFill>
        <p:spPr>
          <a:xfrm>
            <a:off x="-3186" y="0"/>
            <a:ext cx="9148502" cy="68580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5137" y="5161945"/>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685800">
              <a:spcBef>
                <a:spcPts val="398"/>
              </a:spcBef>
              <a:defRPr/>
            </a:pPr>
            <a:endParaRPr lang="en-US" sz="360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22580" y="5161945"/>
            <a:ext cx="9144000" cy="1117935"/>
          </a:xfrm>
          <a:prstGeom prst="rect">
            <a:avLst/>
          </a:prstGeom>
        </p:spPr>
        <p:txBody>
          <a:bodyPr vert="horz" wrap="square" lIns="0" tIns="50483" rIns="0" bIns="0" rtlCol="0">
            <a:spAutoFit/>
          </a:bodyPr>
          <a:lstStyle/>
          <a:p>
            <a:pPr algn="ctr" defTabSz="685800">
              <a:spcBef>
                <a:spcPts val="398"/>
              </a:spcBef>
              <a:defRPr/>
            </a:pPr>
            <a:r>
              <a:rPr lang="en-US" sz="4400" b="1" kern="0">
                <a:solidFill>
                  <a:srgbClr val="0070C0"/>
                </a:solidFill>
                <a:latin typeface="Calibri"/>
                <a:cs typeface="Calibri"/>
              </a:rPr>
              <a:t>WRAP UP</a:t>
            </a:r>
          </a:p>
          <a:p>
            <a:pPr algn="ctr" defTabSz="685800">
              <a:spcBef>
                <a:spcPts val="398"/>
              </a:spcBef>
              <a:defRPr/>
            </a:pPr>
            <a:r>
              <a:rPr lang="en-US" sz="2200" kern="0">
                <a:solidFill>
                  <a:srgbClr val="0D6CB8"/>
                </a:solidFill>
                <a:latin typeface="Calibri"/>
                <a:cs typeface="Calibri"/>
              </a:rPr>
              <a:t>Key Takeaways, Resources, and Next Steps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628" y="202079"/>
            <a:ext cx="2577179" cy="796709"/>
          </a:xfrm>
          <a:prstGeom prst="rect">
            <a:avLst/>
          </a:prstGeom>
        </p:spPr>
      </p:pic>
    </p:spTree>
    <p:custDataLst>
      <p:tags r:id="rId1"/>
    </p:custDataLst>
    <p:extLst>
      <p:ext uri="{BB962C8B-B14F-4D97-AF65-F5344CB8AC3E}">
        <p14:creationId xmlns:p14="http://schemas.microsoft.com/office/powerpoint/2010/main" val="881535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F8971-E508-4964-9A5D-4A76339376E5}"/>
              </a:ext>
              <a:ext uri="{C183D7F6-B498-43B3-948B-1728B52AA6E4}">
                <adec:decorative xmlns:adec="http://schemas.microsoft.com/office/drawing/2017/decorative" val="1"/>
              </a:ext>
            </a:extLst>
          </p:cNvPr>
          <p:cNvSpPr/>
          <p:nvPr/>
        </p:nvSpPr>
        <p:spPr>
          <a:xfrm>
            <a:off x="6217922" y="1256741"/>
            <a:ext cx="2844592" cy="526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5665"/>
            <a:endParaRPr lang="en-US" sz="1310">
              <a:solidFill>
                <a:prstClr val="white"/>
              </a:solidFill>
              <a:latin typeface="Calibri" panose="020F0502020204030204"/>
            </a:endParaRPr>
          </a:p>
        </p:txBody>
      </p:sp>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508612" y="335819"/>
            <a:ext cx="7568153" cy="418665"/>
          </a:xfrm>
        </p:spPr>
        <p:txBody>
          <a:bodyPr vert="horz" lIns="66563" tIns="33281" rIns="66563" bIns="33281" rtlCol="0" anchor="ctr">
            <a:noAutofit/>
          </a:bodyPr>
          <a:lstStyle/>
          <a:p>
            <a:pPr algn="ctr"/>
            <a:r>
              <a:rPr lang="en-US" sz="4400"/>
              <a:t>KEY TAKEAWAYS</a:t>
            </a:r>
            <a:endParaRPr lang="en-US" sz="44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1929220244"/>
              </p:ext>
            </p:extLst>
          </p:nvPr>
        </p:nvGraphicFramePr>
        <p:xfrm>
          <a:off x="1649968" y="1058778"/>
          <a:ext cx="4297321" cy="5630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B0CA719-BA0D-49B8-940C-47939F3453CC}"/>
              </a:ext>
            </a:extLst>
          </p:cNvPr>
          <p:cNvSpPr>
            <a:spLocks noGrp="1"/>
          </p:cNvSpPr>
          <p:nvPr>
            <p:ph type="body" sz="quarter" idx="4294967295"/>
          </p:nvPr>
        </p:nvSpPr>
        <p:spPr>
          <a:xfrm>
            <a:off x="6232174" y="1256740"/>
            <a:ext cx="2844592" cy="2805122"/>
          </a:xfrm>
          <a:prstGeom prst="rect">
            <a:avLst/>
          </a:prstGeom>
        </p:spPr>
        <p:txBody>
          <a:bodyPr>
            <a:normAutofit/>
          </a:bodyPr>
          <a:lstStyle/>
          <a:p>
            <a:pPr marL="0" indent="0" algn="ctr">
              <a:buNone/>
            </a:pPr>
            <a:r>
              <a:rPr lang="en-US" b="1" u="sng">
                <a:hlinkClick r:id="rId9">
                  <a:extLst>
                    <a:ext uri="{A12FA001-AC4F-418D-AE19-62706E023703}">
                      <ahyp:hlinkClr xmlns:ahyp="http://schemas.microsoft.com/office/drawing/2018/hyperlinkcolor" val="tx"/>
                    </a:ext>
                  </a:extLst>
                </a:hlinkClick>
              </a:rPr>
              <a:t>TRAINING </a:t>
            </a:r>
            <a:r>
              <a:rPr lang="en-US" b="1" u="sng"/>
              <a:t>RESOURCES</a:t>
            </a:r>
            <a:endParaRPr lang="en-US" sz="1456" b="1" u="sng"/>
          </a:p>
          <a:p>
            <a:endParaRPr lang="en-US" sz="1747">
              <a:solidFill>
                <a:schemeClr val="accent2"/>
              </a:solidFill>
            </a:endParaRPr>
          </a:p>
          <a:p>
            <a:pPr marL="1168381" lvl="4" indent="-213799"/>
            <a:r>
              <a:rPr lang="en-US" sz="1747">
                <a:hlinkClick r:id="rId10">
                  <a:extLst>
                    <a:ext uri="{A12FA001-AC4F-418D-AE19-62706E023703}">
                      <ahyp:hlinkClr xmlns:ahyp="http://schemas.microsoft.com/office/drawing/2018/hyperlinkcolor" val="tx"/>
                    </a:ext>
                  </a:extLst>
                </a:hlinkClick>
              </a:rPr>
              <a:t>Key Terms and Definitions</a:t>
            </a:r>
            <a:endParaRPr lang="en-US" sz="1747"/>
          </a:p>
          <a:p>
            <a:pPr marL="1164914" lvl="4" indent="0">
              <a:buNone/>
            </a:pPr>
            <a:endParaRPr lang="en-US" sz="1747"/>
          </a:p>
          <a:p>
            <a:pPr marL="1168381" lvl="4" indent="-213799"/>
            <a:r>
              <a:rPr lang="en-US" sz="1747">
                <a:hlinkClick r:id="rId11">
                  <a:extLst>
                    <a:ext uri="{A12FA001-AC4F-418D-AE19-62706E023703}">
                      <ahyp:hlinkClr xmlns:ahyp="http://schemas.microsoft.com/office/drawing/2018/hyperlinkcolor" val="tx"/>
                    </a:ext>
                  </a:extLst>
                </a:hlinkClick>
              </a:rPr>
              <a:t>ECDS Reference Guide</a:t>
            </a:r>
            <a:endParaRPr lang="en-US" sz="1747"/>
          </a:p>
          <a:p>
            <a:pPr marL="954582" lvl="4" indent="0">
              <a:buNone/>
            </a:pPr>
            <a:endParaRPr lang="en-US" sz="1747">
              <a:highlight>
                <a:srgbClr val="FFFF00"/>
              </a:highlight>
            </a:endParaRPr>
          </a:p>
          <a:p>
            <a:pPr marL="499249" lvl="2" indent="0">
              <a:buNone/>
            </a:pPr>
            <a:endParaRPr lang="en-US" sz="1165"/>
          </a:p>
        </p:txBody>
      </p:sp>
      <p:pic>
        <p:nvPicPr>
          <p:cNvPr id="2" name="Graphic 1" descr="Internet with solid fill">
            <a:extLst>
              <a:ext uri="{FF2B5EF4-FFF2-40B4-BE49-F238E27FC236}">
                <a16:creationId xmlns:a16="http://schemas.microsoft.com/office/drawing/2014/main" id="{4EE26F9F-BFB5-7775-2C49-DA41E6F0C8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04176" y="2659301"/>
            <a:ext cx="538750" cy="538750"/>
          </a:xfrm>
          <a:prstGeom prst="rect">
            <a:avLst/>
          </a:prstGeom>
        </p:spPr>
      </p:pic>
      <p:pic>
        <p:nvPicPr>
          <p:cNvPr id="6" name="Graphic 5" descr="Internet with solid fill">
            <a:extLst>
              <a:ext uri="{FF2B5EF4-FFF2-40B4-BE49-F238E27FC236}">
                <a16:creationId xmlns:a16="http://schemas.microsoft.com/office/drawing/2014/main" id="{CCC2D2E8-478C-0591-656F-B087CFB1C1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04176" y="1887670"/>
            <a:ext cx="538750" cy="538750"/>
          </a:xfrm>
          <a:prstGeom prst="rect">
            <a:avLst/>
          </a:prstGeom>
        </p:spPr>
      </p:pic>
      <p:sp>
        <p:nvSpPr>
          <p:cNvPr id="4" name="Slide Number Placeholder 2">
            <a:extLst>
              <a:ext uri="{FF2B5EF4-FFF2-40B4-BE49-F238E27FC236}">
                <a16:creationId xmlns:a16="http://schemas.microsoft.com/office/drawing/2014/main" id="{FECB5895-72D6-64D9-4A1A-6396E6FB3674}"/>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69C126A4-BD19-47E2-8A0E-0DE1B9D8C925}" type="slidenum">
              <a:rPr lang="en-US" sz="900" smtClean="0"/>
              <a:pPr defTabSz="665665">
                <a:defRPr/>
              </a:pPr>
              <a:t>40</a:t>
            </a:fld>
            <a:endParaRPr lang="en-US" sz="90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1764577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9794" y="158365"/>
            <a:ext cx="7223078" cy="751350"/>
          </a:xfrm>
          <a:prstGeom prst="rect">
            <a:avLst/>
          </a:prstGeom>
        </p:spPr>
        <p:txBody>
          <a:bodyPr>
            <a:noAutofit/>
          </a:bodyPr>
          <a:lstStyle/>
          <a:p>
            <a:pPr algn="ctr"/>
            <a:r>
              <a:rPr lang="en-US" sz="4400">
                <a:solidFill>
                  <a:schemeClr val="accent1">
                    <a:lumMod val="75000"/>
                  </a:schemeClr>
                </a:solidFill>
              </a:rPr>
              <a:t> </a:t>
            </a:r>
            <a:r>
              <a:rPr lang="en-US" sz="440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519794" y="1215407"/>
            <a:ext cx="7370921" cy="413549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6000"/>
              </a:lnSpc>
              <a:spcBef>
                <a:spcPts val="600"/>
              </a:spcBef>
              <a:spcAft>
                <a:spcPts val="300"/>
              </a:spcAft>
              <a:buClr>
                <a:srgbClr val="C5EEF3">
                  <a:lumMod val="50000"/>
                </a:srgbClr>
              </a:buClr>
              <a:buSzPct val="100000"/>
              <a:buFontTx/>
              <a:buNone/>
              <a:tabLst/>
              <a:defRPr/>
            </a:pPr>
            <a:r>
              <a:rPr kumimoji="0" lang="en-US" sz="2600" b="1" i="0" u="none" strike="noStrike" kern="1200" cap="none" spc="0" normalizeH="0" baseline="0" noProof="0">
                <a:ln>
                  <a:noFill/>
                </a:ln>
                <a:solidFill>
                  <a:srgbClr val="0070C0"/>
                </a:solidFill>
                <a:effectLst/>
                <a:uLnTx/>
                <a:uFillTx/>
                <a:ea typeface="+mn-ea"/>
                <a:cs typeface="Arial"/>
              </a:rPr>
              <a:t>TEA Website and Communication Resources</a:t>
            </a:r>
            <a:endParaRPr kumimoji="0" lang="en-US" sz="2600" b="1" i="0" u="none" strike="noStrike" kern="1200" cap="none" spc="0" normalizeH="0" baseline="0" noProof="0">
              <a:ln>
                <a:noFill/>
              </a:ln>
              <a:solidFill>
                <a:srgbClr val="0070C0"/>
              </a:solidFill>
              <a:effectLst/>
              <a:uLnTx/>
              <a:uFillTx/>
              <a:ea typeface="+mn-ea"/>
              <a:cs typeface="Arial"/>
              <a:hlinkClick r:id="rId4">
                <a:extLst>
                  <a:ext uri="{A12FA001-AC4F-418D-AE19-62706E023703}">
                    <ahyp:hlinkClr xmlns:ahyp="http://schemas.microsoft.com/office/drawing/2018/hyperlinkcolor" val="tx"/>
                  </a:ext>
                </a:extLst>
              </a:hlinkClick>
            </a:endParaRPr>
          </a:p>
          <a:p>
            <a:pPr marL="800100" lvl="2" indent="-342900">
              <a:lnSpc>
                <a:spcPct val="106000"/>
              </a:lnSpc>
              <a:spcAft>
                <a:spcPts val="300"/>
              </a:spcAft>
              <a:buClr>
                <a:schemeClr val="accent2"/>
              </a:buClr>
              <a:buSzPct val="71000"/>
              <a:buFont typeface="Wingdings" panose="05000000000000000000" pitchFamily="2" charset="2"/>
              <a:buChar char="§"/>
              <a:defRPr/>
            </a:pPr>
            <a:r>
              <a:rPr lang="en-US" sz="2200">
                <a:solidFill>
                  <a:srgbClr val="0070C0"/>
                </a:solidFill>
                <a:cs typeface="Arial"/>
                <a:hlinkClick r:id="rId5">
                  <a:extLst>
                    <a:ext uri="{A12FA001-AC4F-418D-AE19-62706E023703}">
                      <ahyp:hlinkClr xmlns:ahyp="http://schemas.microsoft.com/office/drawing/2018/hyperlinkcolor" val="tx"/>
                    </a:ext>
                  </a:extLst>
                </a:hlinkClick>
              </a:rPr>
              <a:t>Early Childhood Education Website</a:t>
            </a:r>
            <a:endParaRPr lang="en-US" sz="1400">
              <a:solidFill>
                <a:srgbClr val="FF0000"/>
              </a:solidFill>
              <a:cs typeface="Arial"/>
            </a:endParaRPr>
          </a:p>
          <a:p>
            <a:pPr>
              <a:buClr>
                <a:srgbClr val="1682C5"/>
              </a:buClr>
              <a:buSzPct val="70000"/>
            </a:pPr>
            <a:endParaRPr lang="en-US" sz="2600" b="1">
              <a:solidFill>
                <a:srgbClr val="0070C0"/>
              </a:solidFill>
              <a:cs typeface="Arial" pitchFamily="34" charset="0"/>
            </a:endParaRPr>
          </a:p>
          <a:p>
            <a:pPr>
              <a:buClr>
                <a:srgbClr val="1682C5"/>
              </a:buClr>
              <a:buSzPct val="70000"/>
            </a:pPr>
            <a:r>
              <a:rPr lang="en-US" sz="2600" b="1">
                <a:solidFill>
                  <a:srgbClr val="0070C0"/>
                </a:solidFill>
                <a:cs typeface="Arial"/>
              </a:rPr>
              <a:t>ECDS Program Area Support:</a:t>
            </a:r>
            <a:endParaRPr lang="en-US" sz="2600" b="1">
              <a:solidFill>
                <a:srgbClr val="0070C0"/>
              </a:solidFill>
              <a:ea typeface="Calibri"/>
              <a:cs typeface="Arial"/>
            </a:endParaRPr>
          </a:p>
          <a:p>
            <a:pPr marL="800100" marR="0" lvl="2" indent="-342900" fontAlgn="auto">
              <a:lnSpc>
                <a:spcPct val="106000"/>
              </a:lnSpc>
              <a:spcBef>
                <a:spcPts val="600"/>
              </a:spcBef>
              <a:spcAft>
                <a:spcPts val="300"/>
              </a:spcAft>
              <a:buClr>
                <a:schemeClr val="accent2"/>
              </a:buClr>
              <a:buSzPct val="71000"/>
              <a:buFont typeface="Wingdings" panose="05000000000000000000" pitchFamily="2" charset="2"/>
              <a:buChar char="§"/>
              <a:tabLst/>
              <a:defRPr/>
            </a:pPr>
            <a:r>
              <a:rPr lang="en-US" sz="2200">
                <a:effectLst/>
                <a:hlinkClick r:id="rId6" tooltip="https://app.smartsheet.com/b/form/4d5f51a7bf624ae884e5f21c31fa5853"/>
              </a:rPr>
              <a:t>Early Childhood Education Support Portal</a:t>
            </a:r>
            <a:endParaRPr lang="en-US" sz="2200">
              <a:solidFill>
                <a:srgbClr val="0070C0"/>
              </a:solidFill>
              <a:effectLst/>
              <a:cs typeface="Arial" pitchFamily="34" charset="0"/>
            </a:endParaRPr>
          </a:p>
          <a:p>
            <a:pPr marL="457200" marR="0" lvl="2" fontAlgn="auto">
              <a:lnSpc>
                <a:spcPct val="106000"/>
              </a:lnSpc>
              <a:spcBef>
                <a:spcPts val="600"/>
              </a:spcBef>
              <a:spcAft>
                <a:spcPts val="300"/>
              </a:spcAft>
              <a:buClr>
                <a:schemeClr val="accent2"/>
              </a:buClr>
              <a:buSzPct val="71000"/>
              <a:tabLst/>
              <a:defRPr/>
            </a:pPr>
            <a:endParaRPr lang="en-US" sz="2200">
              <a:solidFill>
                <a:srgbClr val="0070C0"/>
              </a:solidFill>
              <a:hlinkClick r:id="rId7">
                <a:extLst>
                  <a:ext uri="{A12FA001-AC4F-418D-AE19-62706E023703}">
                    <ahyp:hlinkClr xmlns:ahyp="http://schemas.microsoft.com/office/drawing/2018/hyperlinkcolor" val="tx"/>
                  </a:ext>
                </a:extLst>
              </a:hlinkClick>
            </a:endParaRPr>
          </a:p>
          <a:p>
            <a:pPr marL="0" marR="0" lvl="1" indent="0" algn="l" defTabSz="914400" rtl="0" eaLnBrk="1" fontAlgn="auto" latinLnBrk="0" hangingPunct="1">
              <a:lnSpc>
                <a:spcPct val="106000"/>
              </a:lnSpc>
              <a:spcBef>
                <a:spcPts val="600"/>
              </a:spcBef>
              <a:spcAft>
                <a:spcPts val="300"/>
              </a:spcAft>
              <a:buClr>
                <a:srgbClr val="C5EEF3">
                  <a:lumMod val="50000"/>
                </a:srgbClr>
              </a:buClr>
              <a:buSzPct val="100000"/>
              <a:buFontTx/>
              <a:buNone/>
              <a:tabLst/>
              <a:defRPr/>
            </a:pPr>
            <a:r>
              <a:rPr kumimoji="0" lang="en-US" sz="2600" b="1" i="0" u="none" strike="noStrike" kern="1200" cap="none" spc="0" normalizeH="0" baseline="0" noProof="0">
                <a:ln>
                  <a:noFill/>
                </a:ln>
                <a:solidFill>
                  <a:srgbClr val="0070C0"/>
                </a:solidFill>
                <a:effectLst/>
                <a:uLnTx/>
                <a:uFillTx/>
                <a:ea typeface="+mn-ea"/>
                <a:cs typeface="Arial"/>
              </a:rPr>
              <a:t>Texas Education Data Standards Resources</a:t>
            </a:r>
            <a:endParaRPr lang="en-US" sz="2600" b="1" i="0" u="none" strike="noStrike" kern="1200" cap="none" spc="0" normalizeH="0" baseline="0" noProof="0">
              <a:ln>
                <a:noFill/>
              </a:ln>
              <a:solidFill>
                <a:srgbClr val="0070C0"/>
              </a:solidFill>
              <a:effectLst/>
              <a:uLnTx/>
              <a:uFillTx/>
              <a:ea typeface="Calibri"/>
              <a:cs typeface="Arial"/>
            </a:endParaRPr>
          </a:p>
          <a:p>
            <a:pPr marL="800100" marR="0" lvl="2" indent="-342900" fontAlgn="auto">
              <a:lnSpc>
                <a:spcPct val="106000"/>
              </a:lnSpc>
              <a:spcBef>
                <a:spcPts val="600"/>
              </a:spcBef>
              <a:spcAft>
                <a:spcPts val="300"/>
              </a:spcAft>
              <a:buClr>
                <a:schemeClr val="accent2"/>
              </a:buClr>
              <a:buSzPct val="71000"/>
              <a:buFont typeface="Wingdings" panose="05000000000000000000" pitchFamily="2" charset="2"/>
              <a:buChar char="§"/>
              <a:tabLst/>
              <a:defRPr/>
            </a:pPr>
            <a:r>
              <a:rPr lang="en-US" sz="2200">
                <a:solidFill>
                  <a:srgbClr val="0070C0"/>
                </a:solidFill>
                <a:cs typeface="Arial"/>
                <a:hlinkClick r:id="rId8">
                  <a:extLst>
                    <a:ext uri="{A12FA001-AC4F-418D-AE19-62706E023703}">
                      <ahyp:hlinkClr xmlns:ahyp="http://schemas.microsoft.com/office/drawing/2018/hyperlinkcolor" val="tx"/>
                    </a:ext>
                  </a:extLst>
                </a:hlinkClick>
              </a:rPr>
              <a:t>TSDS Web-Enabled Data Standards</a:t>
            </a:r>
            <a:endParaRPr lang="en-US" sz="2200">
              <a:solidFill>
                <a:srgbClr val="0070C0"/>
              </a:solidFill>
              <a:cs typeface="Arial"/>
            </a:endParaRPr>
          </a:p>
          <a:p>
            <a:pPr marL="800100" marR="0" lvl="2" indent="-342900" fontAlgn="auto">
              <a:lnSpc>
                <a:spcPct val="106000"/>
              </a:lnSpc>
              <a:spcBef>
                <a:spcPts val="600"/>
              </a:spcBef>
              <a:spcAft>
                <a:spcPts val="300"/>
              </a:spcAft>
              <a:buClr>
                <a:schemeClr val="accent2"/>
              </a:buClr>
              <a:buSzPct val="71000"/>
              <a:buFont typeface="Wingdings" panose="05000000000000000000" pitchFamily="2" charset="2"/>
              <a:buChar char="§"/>
              <a:tabLst/>
              <a:defRPr/>
            </a:pPr>
            <a:endParaRPr lang="en-US" sz="2200">
              <a:solidFill>
                <a:srgbClr val="0070C0"/>
              </a:solidFill>
              <a:cs typeface="Arial" pitchFamily="34" charset="0"/>
            </a:endParaRPr>
          </a:p>
        </p:txBody>
      </p:sp>
      <p:sp>
        <p:nvSpPr>
          <p:cNvPr id="3" name="Slide Number Placeholder 2">
            <a:extLst>
              <a:ext uri="{FF2B5EF4-FFF2-40B4-BE49-F238E27FC236}">
                <a16:creationId xmlns:a16="http://schemas.microsoft.com/office/drawing/2014/main" id="{EAE22920-9FC5-2574-E3D6-5F26870DF3A6}"/>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69C126A4-BD19-47E2-8A0E-0DE1B9D8C925}" type="slidenum">
              <a:rPr lang="en-US" sz="900" smtClean="0"/>
              <a:pPr defTabSz="665665">
                <a:defRPr/>
              </a:pPr>
              <a:t>41</a:t>
            </a:fld>
            <a:endParaRPr lang="en-US" sz="90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550186" y="240428"/>
            <a:ext cx="7223078" cy="563513"/>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50186" y="1543528"/>
            <a:ext cx="7423473" cy="4427534"/>
          </a:xfrm>
        </p:spPr>
        <p:txBody>
          <a:bodyPr lIns="68580" tIns="34290" rIns="68580" bIns="34290" anchor="t"/>
          <a:lstStyle/>
          <a:p>
            <a:pPr marL="428625" indent="-309563">
              <a:lnSpc>
                <a:spcPct val="50000"/>
              </a:lnSpc>
            </a:pPr>
            <a:r>
              <a:rPr lang="en-US" sz="2400">
                <a:ea typeface="Calibri"/>
                <a:cs typeface="Calibri"/>
              </a:rPr>
              <a:t>Attend Common Steps for Core Collection Training</a:t>
            </a:r>
          </a:p>
          <a:p>
            <a:pPr marL="428625" indent="-309563">
              <a:lnSpc>
                <a:spcPct val="50000"/>
              </a:lnSpc>
            </a:pPr>
            <a:endParaRPr lang="en-US" sz="3200">
              <a:ea typeface="Calibri"/>
              <a:cs typeface="Calibri"/>
            </a:endParaRPr>
          </a:p>
          <a:p>
            <a:pPr marL="428625" indent="-309563">
              <a:lnSpc>
                <a:spcPct val="50000"/>
              </a:lnSpc>
            </a:pPr>
            <a:r>
              <a:rPr lang="en-US" sz="2400">
                <a:ea typeface="Calibri"/>
                <a:cs typeface="Calibri"/>
              </a:rPr>
              <a:t>Complete a Teach Back Exercise</a:t>
            </a:r>
          </a:p>
          <a:p>
            <a:pPr marL="428625" indent="-309563">
              <a:lnSpc>
                <a:spcPct val="50000"/>
              </a:lnSpc>
            </a:pPr>
            <a:endParaRPr lang="en-US" sz="3200">
              <a:ea typeface="Calibri"/>
              <a:cs typeface="Calibri"/>
            </a:endParaRPr>
          </a:p>
          <a:p>
            <a:pPr marL="428625" indent="-309563">
              <a:lnSpc>
                <a:spcPct val="50000"/>
              </a:lnSpc>
            </a:pPr>
            <a:r>
              <a:rPr lang="en-US" sz="2400">
                <a:ea typeface="Calibri"/>
                <a:cs typeface="Calibri"/>
              </a:rPr>
              <a:t>Complete ECDS Pre-K Certification Test</a:t>
            </a:r>
          </a:p>
          <a:p>
            <a:pPr marL="119062" lvl="1" indent="0">
              <a:lnSpc>
                <a:spcPct val="50000"/>
              </a:lnSpc>
              <a:spcBef>
                <a:spcPts val="750"/>
              </a:spcBef>
              <a:buNone/>
            </a:pPr>
            <a:endParaRPr lang="en-US" sz="3200">
              <a:ea typeface="Calibri"/>
              <a:cs typeface="Calibri"/>
            </a:endParaRPr>
          </a:p>
          <a:p>
            <a:pPr marL="428625" lvl="1" indent="-309563">
              <a:lnSpc>
                <a:spcPct val="50000"/>
              </a:lnSpc>
              <a:spcBef>
                <a:spcPts val="750"/>
              </a:spcBef>
            </a:pPr>
            <a:r>
              <a:rPr lang="en-US" sz="2400">
                <a:ea typeface="Calibri"/>
                <a:cs typeface="Calibri"/>
              </a:rPr>
              <a:t>Attend TSDS Continuing Education Trainings (CET)</a:t>
            </a:r>
          </a:p>
          <a:p>
            <a:pPr marL="428625" lvl="1" indent="-309563">
              <a:lnSpc>
                <a:spcPct val="50000"/>
              </a:lnSpc>
              <a:spcBef>
                <a:spcPts val="750"/>
              </a:spcBef>
            </a:pPr>
            <a:endParaRPr lang="en-US" sz="3200">
              <a:ea typeface="Calibri"/>
              <a:cs typeface="Calibri"/>
            </a:endParaRPr>
          </a:p>
          <a:p>
            <a:pPr marL="428625" lvl="1" indent="-309563">
              <a:lnSpc>
                <a:spcPct val="50000"/>
              </a:lnSpc>
              <a:spcBef>
                <a:spcPts val="750"/>
              </a:spcBef>
            </a:pPr>
            <a:r>
              <a:rPr lang="en-US" sz="2400">
                <a:ea typeface="Calibri"/>
                <a:cs typeface="Calibri"/>
              </a:rPr>
              <a:t>Participate in TSDS Just-in-Time Trainings (JIT)</a:t>
            </a:r>
          </a:p>
          <a:p>
            <a:pPr marL="428625" lvl="1" indent="-309563">
              <a:lnSpc>
                <a:spcPct val="50000"/>
              </a:lnSpc>
              <a:spcBef>
                <a:spcPts val="750"/>
              </a:spcBef>
            </a:pPr>
            <a:endParaRPr lang="en-US" sz="3200">
              <a:ea typeface="Calibri"/>
              <a:cs typeface="Calibri"/>
            </a:endParaRPr>
          </a:p>
          <a:p>
            <a:pPr marL="428625" lvl="1" indent="-309563">
              <a:lnSpc>
                <a:spcPct val="50000"/>
              </a:lnSpc>
              <a:spcBef>
                <a:spcPts val="750"/>
              </a:spcBef>
            </a:pPr>
            <a:r>
              <a:rPr lang="en-US" sz="2400"/>
              <a:t>Attend Field Coordination Network (FCN) webinars for </a:t>
            </a:r>
          </a:p>
          <a:p>
            <a:pPr marL="119062" lvl="1" indent="0">
              <a:lnSpc>
                <a:spcPct val="50000"/>
              </a:lnSpc>
              <a:spcBef>
                <a:spcPts val="750"/>
              </a:spcBef>
              <a:buNone/>
            </a:pPr>
            <a:r>
              <a:rPr lang="en-US" sz="2400"/>
              <a:t>    new updates and changes</a:t>
            </a:r>
          </a:p>
          <a:p>
            <a:pPr marL="398463" indent="-279400">
              <a:lnSpc>
                <a:spcPct val="50000"/>
              </a:lnSpc>
            </a:pPr>
            <a:endParaRPr lang="en-US" sz="2400" b="1">
              <a:cs typeface="Calibri"/>
            </a:endParaRPr>
          </a:p>
          <a:p>
            <a:pPr marL="119063" lvl="0" indent="0">
              <a:buNone/>
            </a:pPr>
            <a:endParaRPr lang="en-US" sz="2400" b="1">
              <a:cs typeface="Calibri"/>
            </a:endParaRPr>
          </a:p>
        </p:txBody>
      </p:sp>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defTabSz="685800">
              <a:defRPr/>
            </a:pPr>
            <a:fld id="{69C126A4-BD19-47E2-8A0E-0DE1B9D8C925}" type="slidenum">
              <a:rPr lang="en-US" dirty="0">
                <a:solidFill>
                  <a:srgbClr val="0D6CB9"/>
                </a:solidFill>
                <a:latin typeface="Calibri" panose="020F0502020204030204"/>
              </a:rPr>
              <a:pPr defTabSz="685800">
                <a:defRPr/>
              </a:pPr>
              <a:t>42</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734249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32757" y="1134825"/>
            <a:ext cx="7223078" cy="4803396"/>
          </a:xfrm>
        </p:spPr>
        <p:txBody>
          <a:bodyPr lIns="68580" tIns="34290" rIns="68580" bIns="34290" anchor="t"/>
          <a:lstStyle/>
          <a:p>
            <a:pPr marL="0" lvl="1" indent="0">
              <a:buNone/>
            </a:pPr>
            <a:r>
              <a:rPr lang="en-US" sz="2800" b="1">
                <a:solidFill>
                  <a:srgbClr val="0070C0"/>
                </a:solidFill>
              </a:rPr>
              <a:t>In this training we talked about:</a:t>
            </a:r>
          </a:p>
          <a:p>
            <a:pPr marL="0" lvl="1" indent="0">
              <a:buNone/>
            </a:pPr>
            <a:endParaRPr lang="en-US" sz="2400" b="1"/>
          </a:p>
          <a:p>
            <a:pPr marL="571500" lvl="1" indent="-228600">
              <a:lnSpc>
                <a:spcPct val="100000"/>
              </a:lnSpc>
              <a:spcBef>
                <a:spcPts val="450"/>
              </a:spcBef>
              <a:spcAft>
                <a:spcPts val="450"/>
              </a:spcAft>
            </a:pPr>
            <a:r>
              <a:rPr lang="en-US" sz="2400"/>
              <a:t>The requirements for the Early Childhood Data System (ECDS) Submission.</a:t>
            </a:r>
          </a:p>
          <a:p>
            <a:pPr marL="571500" lvl="1" indent="-228600">
              <a:lnSpc>
                <a:spcPct val="100000"/>
              </a:lnSpc>
              <a:spcBef>
                <a:spcPts val="450"/>
              </a:spcBef>
              <a:spcAft>
                <a:spcPts val="450"/>
              </a:spcAft>
            </a:pPr>
            <a:endParaRPr lang="en-US" sz="1200"/>
          </a:p>
          <a:p>
            <a:pPr marL="571500" lvl="1" indent="-228600">
              <a:lnSpc>
                <a:spcPct val="100000"/>
              </a:lnSpc>
              <a:spcBef>
                <a:spcPts val="450"/>
              </a:spcBef>
              <a:spcAft>
                <a:spcPts val="450"/>
              </a:spcAft>
            </a:pPr>
            <a:r>
              <a:rPr lang="en-US" sz="2400"/>
              <a:t>The data that comprises the ECDS Pre-K data submission.  </a:t>
            </a:r>
          </a:p>
          <a:p>
            <a:pPr marL="342900" lvl="1" indent="0">
              <a:lnSpc>
                <a:spcPct val="100000"/>
              </a:lnSpc>
              <a:spcBef>
                <a:spcPts val="450"/>
              </a:spcBef>
              <a:spcAft>
                <a:spcPts val="450"/>
              </a:spcAft>
              <a:buNone/>
            </a:pPr>
            <a:endParaRPr lang="en-US" sz="1200"/>
          </a:p>
          <a:p>
            <a:pPr marL="571500" lvl="1" indent="-228600">
              <a:lnSpc>
                <a:spcPct val="100000"/>
              </a:lnSpc>
              <a:spcBef>
                <a:spcPts val="450"/>
              </a:spcBef>
              <a:spcAft>
                <a:spcPts val="450"/>
              </a:spcAft>
            </a:pPr>
            <a:r>
              <a:rPr lang="en-US" sz="2400"/>
              <a:t>How to promote ECDS Pre-K data.</a:t>
            </a:r>
          </a:p>
          <a:p>
            <a:pPr marL="571500" lvl="1" indent="-228600">
              <a:lnSpc>
                <a:spcPct val="100000"/>
              </a:lnSpc>
              <a:spcBef>
                <a:spcPts val="450"/>
              </a:spcBef>
              <a:spcAft>
                <a:spcPts val="450"/>
              </a:spcAft>
            </a:pPr>
            <a:endParaRPr lang="en-US" sz="1200"/>
          </a:p>
          <a:p>
            <a:pPr marL="571500" lvl="1" indent="-228600">
              <a:lnSpc>
                <a:spcPct val="100000"/>
              </a:lnSpc>
              <a:spcBef>
                <a:spcPts val="450"/>
              </a:spcBef>
              <a:spcAft>
                <a:spcPts val="450"/>
              </a:spcAft>
            </a:pPr>
            <a:r>
              <a:rPr lang="en-US" sz="2400"/>
              <a:t>The Texas Student Data System (TSD) reports for ECDS Pre-K.</a:t>
            </a:r>
          </a:p>
        </p:txBody>
      </p:sp>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fld id="{69C126A4-BD19-47E2-8A0E-0DE1B9D8C925}" type="slidenum">
              <a:rPr lang="en-US"/>
              <a:pPr/>
              <a:t>43</a:t>
            </a:fld>
            <a:endParaRPr lang="en-US"/>
          </a:p>
        </p:txBody>
      </p:sp>
    </p:spTree>
    <p:custDataLst>
      <p:tags r:id="rId1"/>
    </p:custDataLst>
    <p:extLst>
      <p:ext uri="{BB962C8B-B14F-4D97-AF65-F5344CB8AC3E}">
        <p14:creationId xmlns:p14="http://schemas.microsoft.com/office/powerpoint/2010/main" val="901203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pic>
        <p:nvPicPr>
          <p:cNvPr id="4" name="object 4" descr="Image of adults in class setting asking questions."/>
          <p:cNvPicPr/>
          <p:nvPr/>
        </p:nvPicPr>
        <p:blipFill rotWithShape="1">
          <a:blip r:embed="rId4">
            <a:extLst>
              <a:ext uri="{28A0092B-C50C-407E-A947-70E740481C1C}">
                <a14:useLocalDpi xmlns:a14="http://schemas.microsoft.com/office/drawing/2010/main" val="0"/>
              </a:ext>
            </a:extLst>
          </a:blip>
          <a:srcRect l="31442" t="7187" r="12927" b="54185"/>
          <a:stretch/>
        </p:blipFill>
        <p:spPr>
          <a:xfrm>
            <a:off x="1419147" y="1560322"/>
            <a:ext cx="7693269" cy="4232848"/>
          </a:xfrm>
          <a:prstGeom prst="rect">
            <a:avLst/>
          </a:prstGeom>
        </p:spPr>
      </p:pic>
      <p:sp>
        <p:nvSpPr>
          <p:cNvPr id="2" name="Slide Number Placeholder 2">
            <a:extLst>
              <a:ext uri="{FF2B5EF4-FFF2-40B4-BE49-F238E27FC236}">
                <a16:creationId xmlns:a16="http://schemas.microsoft.com/office/drawing/2014/main" id="{390122A7-0358-14C4-F568-4CA4AA839620}"/>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69C126A4-BD19-47E2-8A0E-0DE1B9D8C925}" type="slidenum">
              <a:rPr lang="en-US" sz="900" smtClean="0"/>
              <a:pPr defTabSz="665665">
                <a:defRPr/>
              </a:pPr>
              <a:t>44</a:t>
            </a:fld>
            <a:endParaRPr lang="en-US" sz="90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5470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587012" y="3819238"/>
            <a:ext cx="3920820"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dirty="0">
                <a:solidFill>
                  <a:prstClr val="white"/>
                </a:solidFill>
                <a:latin typeface="Calibri"/>
              </a:rPr>
              <a:t>Training Activity</a:t>
            </a:r>
          </a:p>
          <a:p>
            <a:pPr defTabSz="685800">
              <a:defRPr/>
            </a:pPr>
            <a:r>
              <a:rPr lang="en-US" sz="1400" dirty="0">
                <a:solidFill>
                  <a:prstClr val="white"/>
                </a:solidFill>
                <a:cs typeface="Calibri"/>
              </a:rPr>
              <a:t>Activity and Knowledge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587012" y="2821666"/>
            <a:ext cx="3920820"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dirty="0">
                <a:solidFill>
                  <a:prstClr val="white"/>
                </a:solidFill>
                <a:latin typeface="Calibri"/>
              </a:rPr>
              <a:t>Key Concepts</a:t>
            </a:r>
          </a:p>
          <a:p>
            <a:pPr defTabSz="685800">
              <a:defRPr/>
            </a:pPr>
            <a:r>
              <a:rPr lang="en-US" sz="1400" dirty="0">
                <a:solidFill>
                  <a:prstClr val="white"/>
                </a:solidFill>
                <a:latin typeface="Calibri"/>
              </a:rPr>
              <a:t>ECDS Pre-K and Reports</a:t>
            </a:r>
            <a:endParaRPr lang="en-US" sz="1400" dirty="0">
              <a:solidFill>
                <a:prstClr val="white"/>
              </a:solidFill>
              <a:latin typeface="Calibri"/>
              <a:ea typeface="Calibri"/>
              <a:cs typeface="Calibri"/>
            </a:endParaRP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622182" y="1800714"/>
            <a:ext cx="3885650"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r>
              <a:rPr lang="en" sz="2400" b="1" dirty="0">
                <a:solidFill>
                  <a:prstClr val="white"/>
                </a:solidFill>
                <a:latin typeface="Calibri"/>
              </a:rPr>
              <a:t>Getting Started</a:t>
            </a:r>
          </a:p>
          <a:p>
            <a:pPr defTabSz="685800">
              <a:defRPr/>
            </a:pPr>
            <a:r>
              <a:rPr lang="en-US" sz="1400" dirty="0">
                <a:solidFill>
                  <a:prstClr val="white"/>
                </a:solidFill>
                <a:latin typeface="Calibri"/>
                <a:cs typeface="Calibri"/>
              </a:rPr>
              <a:t>TSDS Architecture and TEAL Roles</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98" b="-1393"/>
          <a:stretch/>
        </p:blipFill>
        <p:spPr>
          <a:xfrm>
            <a:off x="5787907" y="2589962"/>
            <a:ext cx="3011544" cy="1850835"/>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547447" y="4840190"/>
            <a:ext cx="3981900"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400" b="1">
                <a:solidFill>
                  <a:prstClr val="white"/>
                </a:solidFill>
                <a:latin typeface="Calibri"/>
              </a:rPr>
              <a:t>Wrap</a:t>
            </a:r>
            <a:r>
              <a:rPr lang="en" sz="2400" b="1">
                <a:solidFill>
                  <a:prstClr val="white"/>
                </a:solidFill>
                <a:latin typeface="Calibri"/>
              </a:rPr>
              <a:t> Up</a:t>
            </a:r>
          </a:p>
          <a:p>
            <a:pPr defTabSz="685800">
              <a:defRPr/>
            </a:pPr>
            <a:r>
              <a:rPr lang="en-US" sz="1400">
                <a:solidFill>
                  <a:prstClr val="white"/>
                </a:solidFill>
                <a:latin typeface="Calibri"/>
                <a:cs typeface="Calibri"/>
              </a:rPr>
              <a:t>Key Takeaways, Resources, and Next Steps</a:t>
            </a:r>
          </a:p>
        </p:txBody>
      </p:sp>
      <p:sp>
        <p:nvSpPr>
          <p:cNvPr id="3" name="Slide Number Placeholder 2">
            <a:extLst>
              <a:ext uri="{FF2B5EF4-FFF2-40B4-BE49-F238E27FC236}">
                <a16:creationId xmlns:a16="http://schemas.microsoft.com/office/drawing/2014/main" id="{63DF2E0A-52D0-E690-F48D-9E306970A316}"/>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69C126A4-BD19-47E2-8A0E-0DE1B9D8C925}" type="slidenum">
              <a:rPr lang="en-US" sz="900" smtClean="0"/>
              <a:pPr defTabSz="665665">
                <a:defRPr/>
              </a:pPr>
              <a:t>4</a:t>
            </a:fld>
            <a:endParaRPr lang="en-US" sz="90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365476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Lst>
          </p:cNvPr>
          <p:cNvGrpSpPr/>
          <p:nvPr/>
        </p:nvGrpSpPr>
        <p:grpSpPr>
          <a:xfrm>
            <a:off x="0" y="0"/>
            <a:ext cx="9149645"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4" cstate="print">
              <a:alphaModFix amt="85000"/>
              <a:extLst>
                <a:ext uri="{28A0092B-C50C-407E-A947-70E740481C1C}">
                  <a14:useLocalDpi xmlns:a14="http://schemas.microsoft.com/office/drawing/2010/main" val="0"/>
                </a:ext>
              </a:extLst>
            </a:blip>
            <a:srcRect t="11316" b="4414"/>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685800">
                <a:defRPr/>
              </a:pPr>
              <a:endParaRPr sz="1350" kern="0">
                <a:solidFill>
                  <a:sysClr val="windowText" lastClr="000000"/>
                </a:solidFill>
                <a:latin typeface="Calibri" panose="020F0502020204030204"/>
              </a:endParaRPr>
            </a:p>
          </p:txBody>
        </p:sp>
      </p:grpSp>
      <p:sp>
        <p:nvSpPr>
          <p:cNvPr id="6" name="object 6"/>
          <p:cNvSpPr txBox="1"/>
          <p:nvPr/>
        </p:nvSpPr>
        <p:spPr>
          <a:xfrm>
            <a:off x="8468" y="5049876"/>
            <a:ext cx="9144000" cy="1271823"/>
          </a:xfrm>
          <a:prstGeom prst="rect">
            <a:avLst/>
          </a:prstGeom>
        </p:spPr>
        <p:txBody>
          <a:bodyPr vert="horz" wrap="square" lIns="0" tIns="50483" rIns="0" bIns="0" rtlCol="0">
            <a:spAutoFit/>
          </a:bodyPr>
          <a:lstStyle/>
          <a:p>
            <a:pPr algn="ctr" defTabSz="685800">
              <a:spcBef>
                <a:spcPts val="398"/>
              </a:spcBef>
              <a:defRPr/>
            </a:pPr>
            <a:r>
              <a:rPr lang="en-US" sz="4800" b="1" kern="0" dirty="0">
                <a:solidFill>
                  <a:srgbClr val="0D6CB8"/>
                </a:solidFill>
                <a:latin typeface="Calibri"/>
                <a:cs typeface="Calibri"/>
              </a:rPr>
              <a:t>GETTING STARTED</a:t>
            </a:r>
          </a:p>
          <a:p>
            <a:pPr algn="ctr" defTabSz="685800">
              <a:spcBef>
                <a:spcPts val="398"/>
              </a:spcBef>
              <a:defRPr/>
            </a:pPr>
            <a:r>
              <a:rPr lang="en-US" sz="2800" kern="0" dirty="0">
                <a:solidFill>
                  <a:srgbClr val="0D6CB8"/>
                </a:solidFill>
                <a:latin typeface="Calibri"/>
                <a:cs typeface="Calibri"/>
              </a:rPr>
              <a:t>TSDS Architecture and TEAL Roles</a:t>
            </a:r>
            <a:endParaRPr lang="en-US" sz="2800" b="1" kern="0" dirty="0">
              <a:solidFill>
                <a:srgbClr val="0D6CB8"/>
              </a:solidFill>
              <a:latin typeface="Calibri"/>
              <a:cs typeface="Calibri"/>
            </a:endParaRPr>
          </a:p>
        </p:txBody>
      </p:sp>
      <p:pic>
        <p:nvPicPr>
          <p:cNvPr id="3" name="Picture 2" descr="A picture containing logo&#10;&#10;Description automatically generated">
            <a:extLst>
              <a:ext uri="{FF2B5EF4-FFF2-40B4-BE49-F238E27FC236}">
                <a16:creationId xmlns:a16="http://schemas.microsoft.com/office/drawing/2014/main" id="{2D53F140-B2BD-E438-A6F4-357A25AC3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7737" y="183909"/>
            <a:ext cx="2577179" cy="796709"/>
          </a:xfrm>
          <a:prstGeom prst="rect">
            <a:avLst/>
          </a:prstGeom>
        </p:spPr>
      </p:pic>
    </p:spTree>
    <p:custDataLst>
      <p:tags r:id="rId1"/>
    </p:custDataLst>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126F2B-410A-4998-2E4A-F84F8E09407F}"/>
              </a:ext>
              <a:ext uri="{C183D7F6-B498-43B3-948B-1728B52AA6E4}">
                <adec:decorative xmlns:adec="http://schemas.microsoft.com/office/drawing/2017/decorative" val="1"/>
              </a:ext>
            </a:extLst>
          </p:cNvPr>
          <p:cNvSpPr/>
          <p:nvPr/>
        </p:nvSpPr>
        <p:spPr>
          <a:xfrm>
            <a:off x="1450731" y="2181976"/>
            <a:ext cx="782516" cy="398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2238E3-14E3-229F-894B-7475094FACA0}"/>
              </a:ext>
            </a:extLst>
          </p:cNvPr>
          <p:cNvSpPr>
            <a:spLocks noGrp="1"/>
          </p:cNvSpPr>
          <p:nvPr>
            <p:ph type="title"/>
          </p:nvPr>
        </p:nvSpPr>
        <p:spPr/>
        <p:txBody>
          <a:bodyPr>
            <a:normAutofit/>
          </a:bodyPr>
          <a:lstStyle/>
          <a:p>
            <a:pPr algn="ctr"/>
            <a:r>
              <a:rPr lang="en-US" sz="4400"/>
              <a:t>TSDS ARCHITECTURE</a:t>
            </a:r>
          </a:p>
        </p:txBody>
      </p:sp>
      <p:sp>
        <p:nvSpPr>
          <p:cNvPr id="4" name="Rectangle 3">
            <a:extLst>
              <a:ext uri="{FF2B5EF4-FFF2-40B4-BE49-F238E27FC236}">
                <a16:creationId xmlns:a16="http://schemas.microsoft.com/office/drawing/2014/main" id="{5129DC9B-DE2C-0AFF-B77C-8A7FB533BADA}"/>
              </a:ext>
              <a:ext uri="{C183D7F6-B498-43B3-948B-1728B52AA6E4}">
                <adec:decorative xmlns:adec="http://schemas.microsoft.com/office/drawing/2017/decorative" val="1"/>
              </a:ext>
            </a:extLst>
          </p:cNvPr>
          <p:cNvSpPr/>
          <p:nvPr/>
        </p:nvSpPr>
        <p:spPr>
          <a:xfrm>
            <a:off x="1364667" y="1699708"/>
            <a:ext cx="782516" cy="613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CFD6707-F76C-CC05-95F4-389334CE3C1F}"/>
              </a:ext>
              <a:ext uri="{C183D7F6-B498-43B3-948B-1728B52AA6E4}">
                <adec:decorative xmlns:adec="http://schemas.microsoft.com/office/drawing/2017/decorative" val="1"/>
              </a:ext>
            </a:extLst>
          </p:cNvPr>
          <p:cNvSpPr/>
          <p:nvPr/>
        </p:nvSpPr>
        <p:spPr>
          <a:xfrm>
            <a:off x="7897090" y="1886805"/>
            <a:ext cx="529937"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096CF46-D783-3CAD-5236-4EC56D6A4783}"/>
              </a:ext>
              <a:ext uri="{C183D7F6-B498-43B3-948B-1728B52AA6E4}">
                <adec:decorative xmlns:adec="http://schemas.microsoft.com/office/drawing/2017/decorative" val="1"/>
              </a:ext>
            </a:extLst>
          </p:cNvPr>
          <p:cNvSpPr/>
          <p:nvPr/>
        </p:nvSpPr>
        <p:spPr>
          <a:xfrm>
            <a:off x="8302336" y="1896341"/>
            <a:ext cx="618495"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5D073E3-E3BC-26C1-D48B-419F47680FDB}"/>
              </a:ext>
              <a:ext uri="{C183D7F6-B498-43B3-948B-1728B52AA6E4}">
                <adec:decorative xmlns:adec="http://schemas.microsoft.com/office/drawing/2017/decorative" val="1"/>
              </a:ext>
            </a:extLst>
          </p:cNvPr>
          <p:cNvSpPr/>
          <p:nvPr/>
        </p:nvSpPr>
        <p:spPr>
          <a:xfrm>
            <a:off x="1367603" y="5730651"/>
            <a:ext cx="1354815" cy="96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BBF9D4D-DEFB-F76A-20AE-8D781AB57997}"/>
              </a:ext>
            </a:extLst>
          </p:cNvPr>
          <p:cNvPicPr>
            <a:picLocks noChangeAspect="1"/>
          </p:cNvPicPr>
          <p:nvPr/>
        </p:nvPicPr>
        <p:blipFill>
          <a:blip r:embed="rId3"/>
          <a:stretch>
            <a:fillRect/>
          </a:stretch>
        </p:blipFill>
        <p:spPr>
          <a:xfrm>
            <a:off x="1450731" y="989652"/>
            <a:ext cx="7501636" cy="5868348"/>
          </a:xfrm>
          <a:prstGeom prst="rect">
            <a:avLst/>
          </a:prstGeom>
        </p:spPr>
      </p:pic>
    </p:spTree>
    <p:extLst>
      <p:ext uri="{BB962C8B-B14F-4D97-AF65-F5344CB8AC3E}">
        <p14:creationId xmlns:p14="http://schemas.microsoft.com/office/powerpoint/2010/main" val="13074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1831" y="242624"/>
            <a:ext cx="6848835" cy="575136"/>
          </a:xfrm>
          <a:prstGeom prst="rect">
            <a:avLst/>
          </a:prstGeom>
        </p:spPr>
        <p:txBody>
          <a:bodyPr>
            <a:noAutofit/>
          </a:bodyPr>
          <a:lstStyle/>
          <a:p>
            <a:pPr algn="ctr"/>
            <a:r>
              <a:rPr lang="en-US" sz="4400">
                <a:solidFill>
                  <a:srgbClr val="0070C0"/>
                </a:solidFill>
              </a:rPr>
              <a:t>TEAL ROLES – ECDS</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871831" y="1288433"/>
            <a:ext cx="3346450" cy="2140565"/>
          </a:xfrm>
          <a:prstGeom prst="rect">
            <a:avLst/>
          </a:prstGeom>
          <a:solidFill>
            <a:srgbClr val="FFC000"/>
          </a:solidFill>
        </p:spPr>
        <p:txBody>
          <a:bodyPr/>
          <a:lstStyle/>
          <a:p>
            <a:pPr marL="0" indent="0">
              <a:buNone/>
            </a:pPr>
            <a:r>
              <a:rPr lang="en-US" sz="2400">
                <a:solidFill>
                  <a:schemeClr val="tx1"/>
                </a:solidFill>
              </a:rPr>
              <a:t>Core LEA Data Viewer</a:t>
            </a:r>
          </a:p>
          <a:p>
            <a:pPr marL="0" indent="0">
              <a:buNone/>
            </a:pPr>
            <a:endParaRPr lang="en-US" sz="1000">
              <a:solidFill>
                <a:schemeClr val="tx1"/>
              </a:solidFill>
              <a:latin typeface="Tw Cen MT" panose="020B0602020104020603" pitchFamily="34" charset="0"/>
            </a:endParaRPr>
          </a:p>
          <a:p>
            <a:pPr marL="228600" indent="0">
              <a:buNone/>
            </a:pPr>
            <a:r>
              <a:rPr lang="en-US" sz="1700">
                <a:solidFill>
                  <a:schemeClr val="bg2">
                    <a:lumMod val="10000"/>
                  </a:schemeClr>
                </a:solidFill>
              </a:rPr>
              <a:t>This role monitors data promotions and data validations and generates reports.</a:t>
            </a:r>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1871831" y="3795208"/>
            <a:ext cx="3346450" cy="2697668"/>
          </a:xfrm>
          <a:prstGeom prst="rect">
            <a:avLst/>
          </a:prstGeom>
          <a:solidFill>
            <a:srgbClr val="00BFD7"/>
          </a:solidFill>
        </p:spPr>
        <p:txBody>
          <a:bodyPr/>
          <a:lstStyle/>
          <a:p>
            <a:pPr marL="0" indent="0">
              <a:buNone/>
            </a:pPr>
            <a:r>
              <a:rPr lang="en-US" sz="2400">
                <a:solidFill>
                  <a:schemeClr val="tx1"/>
                </a:solidFill>
              </a:rPr>
              <a:t>Core LEA Data Completer</a:t>
            </a:r>
          </a:p>
          <a:p>
            <a:pPr marL="0" indent="0">
              <a:buNone/>
            </a:pPr>
            <a:endParaRPr lang="en-US" sz="800">
              <a:solidFill>
                <a:schemeClr val="accent1">
                  <a:lumMod val="75000"/>
                </a:schemeClr>
              </a:solidFill>
              <a:latin typeface="Tw Cen MT" panose="020B0602020104020603" pitchFamily="34" charset="0"/>
            </a:endParaRPr>
          </a:p>
          <a:p>
            <a:pPr marL="257175" lvl="1" indent="0">
              <a:buClr>
                <a:schemeClr val="accent2">
                  <a:lumMod val="50000"/>
                </a:schemeClr>
              </a:buClr>
              <a:buSzPct val="70000"/>
              <a:buNone/>
            </a:pPr>
            <a:r>
              <a:rPr lang="en-US" sz="1700">
                <a:solidFill>
                  <a:schemeClr val="bg2">
                    <a:lumMod val="10000"/>
                  </a:schemeClr>
                </a:solidFill>
              </a:rPr>
              <a:t>This role formally certifies the completeness and accuracy of the data and finalizes the submission. In addition, this role also schedules and monitors promotions, schedules and monitors validations, and generates reports.</a:t>
            </a:r>
          </a:p>
          <a:p>
            <a:pPr marL="0" indent="0">
              <a:buNone/>
            </a:pPr>
            <a:endParaRPr lang="en-US"/>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5598944" y="1288434"/>
            <a:ext cx="3346450" cy="2140566"/>
          </a:xfrm>
          <a:prstGeom prst="rect">
            <a:avLst/>
          </a:prstGeom>
          <a:solidFill>
            <a:srgbClr val="75CBA6"/>
          </a:solidFill>
        </p:spPr>
        <p:txBody>
          <a:bodyPr/>
          <a:lstStyle/>
          <a:p>
            <a:pPr marL="0" indent="0">
              <a:buNone/>
            </a:pPr>
            <a:r>
              <a:rPr lang="en-US" sz="2400">
                <a:solidFill>
                  <a:schemeClr val="tx1"/>
                </a:solidFill>
              </a:rPr>
              <a:t>Core LEA Data Promoter</a:t>
            </a:r>
          </a:p>
          <a:p>
            <a:pPr marL="0" indent="0">
              <a:buNone/>
            </a:pPr>
            <a:endParaRPr lang="en-US" sz="800">
              <a:solidFill>
                <a:schemeClr val="accent1">
                  <a:lumMod val="75000"/>
                </a:schemeClr>
              </a:solidFill>
            </a:endParaRPr>
          </a:p>
          <a:p>
            <a:pPr marL="257175" lvl="1" indent="0">
              <a:buClr>
                <a:schemeClr val="accent2">
                  <a:lumMod val="50000"/>
                </a:schemeClr>
              </a:buClr>
              <a:buSzPct val="70000"/>
              <a:buNone/>
            </a:pPr>
            <a:r>
              <a:rPr lang="en-US" sz="1700">
                <a:solidFill>
                  <a:schemeClr val="bg2">
                    <a:lumMod val="10000"/>
                  </a:schemeClr>
                </a:solidFill>
              </a:rPr>
              <a:t>This role schedules and monitors promotions, schedules and monitors validations, and generates reports.</a:t>
            </a:r>
          </a:p>
          <a:p>
            <a:pPr marL="0" indent="0">
              <a:buNone/>
            </a:pPr>
            <a:endParaRPr lang="en-US"/>
          </a:p>
        </p:txBody>
      </p:sp>
      <p:sp>
        <p:nvSpPr>
          <p:cNvPr id="13" name="Text Placeholder 12">
            <a:extLst>
              <a:ext uri="{FF2B5EF4-FFF2-40B4-BE49-F238E27FC236}">
                <a16:creationId xmlns:a16="http://schemas.microsoft.com/office/drawing/2014/main" id="{65A4A574-FF8C-43E8-B961-2DEA97DCF839}"/>
              </a:ext>
            </a:extLst>
          </p:cNvPr>
          <p:cNvSpPr>
            <a:spLocks noGrp="1"/>
          </p:cNvSpPr>
          <p:nvPr>
            <p:ph type="body" sz="quarter" idx="4294967295"/>
          </p:nvPr>
        </p:nvSpPr>
        <p:spPr>
          <a:xfrm>
            <a:off x="5617369" y="3795207"/>
            <a:ext cx="3348037" cy="2697668"/>
          </a:xfrm>
          <a:prstGeom prst="rect">
            <a:avLst/>
          </a:prstGeom>
          <a:solidFill>
            <a:srgbClr val="F9A451"/>
          </a:solidFill>
        </p:spPr>
        <p:txBody>
          <a:bodyPr/>
          <a:lstStyle/>
          <a:p>
            <a:pPr marL="0" indent="0">
              <a:buNone/>
            </a:pPr>
            <a:r>
              <a:rPr lang="en-US" sz="2400">
                <a:solidFill>
                  <a:schemeClr val="tx1"/>
                </a:solidFill>
              </a:rPr>
              <a:t>Core LEA Data Approver</a:t>
            </a:r>
          </a:p>
          <a:p>
            <a:pPr marL="0" indent="0">
              <a:buNone/>
            </a:pPr>
            <a:endParaRPr lang="en-US"/>
          </a:p>
          <a:p>
            <a:pPr marL="228600" indent="0">
              <a:buNone/>
            </a:pPr>
            <a:r>
              <a:rPr lang="en-US" sz="1700">
                <a:solidFill>
                  <a:schemeClr val="bg2">
                    <a:lumMod val="10000"/>
                  </a:schemeClr>
                </a:solidFill>
              </a:rPr>
              <a:t>This role will be for the superintendent or his/her designee at the LEA. This role requests an extension if needed.</a:t>
            </a:r>
          </a:p>
          <a:p>
            <a:pPr marL="0" indent="0">
              <a:buNone/>
            </a:pPr>
            <a:endParaRPr lang="en-US"/>
          </a:p>
        </p:txBody>
      </p:sp>
    </p:spTree>
    <p:custDataLst>
      <p:tags r:id="rId1"/>
    </p:custDataLst>
    <p:extLst>
      <p:ext uri="{BB962C8B-B14F-4D97-AF65-F5344CB8AC3E}">
        <p14:creationId xmlns:p14="http://schemas.microsoft.com/office/powerpoint/2010/main" val="159511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418B934-EDEE-04F3-F70F-2BAD05B5784E}"/>
              </a:ext>
            </a:extLst>
          </p:cNvPr>
          <p:cNvPicPr>
            <a:picLocks noChangeAspect="1"/>
          </p:cNvPicPr>
          <p:nvPr/>
        </p:nvPicPr>
        <p:blipFill>
          <a:blip r:embed="rId4"/>
          <a:stretch>
            <a:fillRect/>
          </a:stretch>
        </p:blipFill>
        <p:spPr>
          <a:xfrm>
            <a:off x="5390386" y="2975714"/>
            <a:ext cx="3181957" cy="2178265"/>
          </a:xfrm>
          <a:prstGeom prst="rect">
            <a:avLst/>
          </a:prstGeom>
        </p:spPr>
      </p:pic>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p:txBody>
          <a:bodyPr>
            <a:normAutofit/>
          </a:bodyPr>
          <a:lstStyle/>
          <a:p>
            <a:pPr algn="ctr"/>
            <a:r>
              <a:rPr lang="en-US" sz="4400"/>
              <a:t>APPLY FOR ECDS ROLE</a:t>
            </a:r>
          </a:p>
        </p:txBody>
      </p:sp>
      <p:sp>
        <p:nvSpPr>
          <p:cNvPr id="20" name="TextBox 19">
            <a:extLst>
              <a:ext uri="{FF2B5EF4-FFF2-40B4-BE49-F238E27FC236}">
                <a16:creationId xmlns:a16="http://schemas.microsoft.com/office/drawing/2014/main" id="{D7F101C9-29E3-19E4-CF4D-DE505E210184}"/>
              </a:ext>
            </a:extLst>
          </p:cNvPr>
          <p:cNvSpPr txBox="1"/>
          <p:nvPr/>
        </p:nvSpPr>
        <p:spPr>
          <a:xfrm>
            <a:off x="1601543" y="1569238"/>
            <a:ext cx="3347114" cy="769441"/>
          </a:xfrm>
          <a:prstGeom prst="rect">
            <a:avLst/>
          </a:prstGeom>
          <a:noFill/>
        </p:spPr>
        <p:txBody>
          <a:bodyPr wrap="square" rtlCol="0">
            <a:spAutoFit/>
          </a:bodyPr>
          <a:lstStyle/>
          <a:p>
            <a:r>
              <a:rPr lang="en-US" sz="2200">
                <a:solidFill>
                  <a:schemeClr val="accent1"/>
                </a:solidFill>
              </a:rPr>
              <a:t>Login to your TEAL account; Click </a:t>
            </a:r>
            <a:r>
              <a:rPr lang="en-US" sz="2200" b="1">
                <a:solidFill>
                  <a:schemeClr val="accent1"/>
                </a:solidFill>
              </a:rPr>
              <a:t>Add/Modify Access</a:t>
            </a:r>
            <a:r>
              <a:rPr lang="en-US" sz="2200">
                <a:solidFill>
                  <a:schemeClr val="accent1"/>
                </a:solidFill>
              </a:rPr>
              <a:t>.</a:t>
            </a:r>
          </a:p>
        </p:txBody>
      </p:sp>
      <p:pic>
        <p:nvPicPr>
          <p:cNvPr id="22" name="Picture 21" descr="Screenshot in TEAL showing the Add/Modify Access link.">
            <a:extLst>
              <a:ext uri="{FF2B5EF4-FFF2-40B4-BE49-F238E27FC236}">
                <a16:creationId xmlns:a16="http://schemas.microsoft.com/office/drawing/2014/main" id="{96717D10-041A-3DFB-88ED-056EFAA4B25E}"/>
              </a:ext>
            </a:extLst>
          </p:cNvPr>
          <p:cNvPicPr>
            <a:picLocks noChangeAspect="1"/>
          </p:cNvPicPr>
          <p:nvPr/>
        </p:nvPicPr>
        <p:blipFill>
          <a:blip r:embed="rId5"/>
          <a:stretch>
            <a:fillRect/>
          </a:stretch>
        </p:blipFill>
        <p:spPr>
          <a:xfrm>
            <a:off x="1511663" y="3055113"/>
            <a:ext cx="3436994" cy="1494986"/>
          </a:xfrm>
          <a:prstGeom prst="rect">
            <a:avLst/>
          </a:prstGeom>
        </p:spPr>
      </p:pic>
      <p:sp>
        <p:nvSpPr>
          <p:cNvPr id="23" name="Rectangle 22">
            <a:extLst>
              <a:ext uri="{FF2B5EF4-FFF2-40B4-BE49-F238E27FC236}">
                <a16:creationId xmlns:a16="http://schemas.microsoft.com/office/drawing/2014/main" id="{98733786-DF1B-BD7C-BF92-0B9800EA2BB4}"/>
              </a:ext>
              <a:ext uri="{C183D7F6-B498-43B3-948B-1728B52AA6E4}">
                <adec:decorative xmlns:adec="http://schemas.microsoft.com/office/drawing/2017/decorative" val="1"/>
              </a:ext>
            </a:extLst>
          </p:cNvPr>
          <p:cNvSpPr/>
          <p:nvPr/>
        </p:nvSpPr>
        <p:spPr>
          <a:xfrm>
            <a:off x="1502427" y="2972561"/>
            <a:ext cx="3354833" cy="282339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5307808" y="1523058"/>
            <a:ext cx="3347114" cy="4351338"/>
          </a:xfrm>
        </p:spPr>
        <p:txBody>
          <a:bodyPr/>
          <a:lstStyle/>
          <a:p>
            <a:pPr marL="0" indent="0">
              <a:buNone/>
            </a:pPr>
            <a:r>
              <a:rPr lang="en-US" sz="2200"/>
              <a:t>Enter your </a:t>
            </a:r>
            <a:r>
              <a:rPr lang="en-US" sz="2200" b="1"/>
              <a:t>Employing Organization</a:t>
            </a:r>
            <a:r>
              <a:rPr lang="en-US" sz="2200"/>
              <a:t> and select the appropriated </a:t>
            </a:r>
            <a:r>
              <a:rPr lang="en-US" sz="2200" b="1"/>
              <a:t>Core LEA TEAL </a:t>
            </a:r>
            <a:r>
              <a:rPr lang="en-US" sz="2200"/>
              <a:t>role.</a:t>
            </a:r>
          </a:p>
        </p:txBody>
      </p:sp>
      <p:sp>
        <p:nvSpPr>
          <p:cNvPr id="13" name="Rectangle 12">
            <a:extLst>
              <a:ext uri="{FF2B5EF4-FFF2-40B4-BE49-F238E27FC236}">
                <a16:creationId xmlns:a16="http://schemas.microsoft.com/office/drawing/2014/main" id="{719309F3-42BF-96DC-C690-8633FC33C8DA}"/>
              </a:ext>
              <a:ext uri="{C183D7F6-B498-43B3-948B-1728B52AA6E4}">
                <adec:decorative xmlns:adec="http://schemas.microsoft.com/office/drawing/2017/decorative" val="1"/>
              </a:ext>
            </a:extLst>
          </p:cNvPr>
          <p:cNvSpPr/>
          <p:nvPr/>
        </p:nvSpPr>
        <p:spPr>
          <a:xfrm>
            <a:off x="5390386" y="2964386"/>
            <a:ext cx="3181957" cy="282184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2" name="Straight Arrow Connector 1" descr="Arrow pointing to the Roles and Parameters needed for RF Tracker.">
            <a:extLst>
              <a:ext uri="{FF2B5EF4-FFF2-40B4-BE49-F238E27FC236}">
                <a16:creationId xmlns:a16="http://schemas.microsoft.com/office/drawing/2014/main" id="{F4215210-D1FD-EBE3-A2DD-87A087202710}"/>
              </a:ext>
            </a:extLst>
          </p:cNvPr>
          <p:cNvCxnSpPr>
            <a:cxnSpLocks/>
          </p:cNvCxnSpPr>
          <p:nvPr/>
        </p:nvCxnSpPr>
        <p:spPr>
          <a:xfrm flipH="1" flipV="1">
            <a:off x="6235855" y="4210862"/>
            <a:ext cx="359196" cy="214265"/>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86D9B7-1E34-FD07-8FDB-DD3ED76CAA80}"/>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8</a:t>
            </a:fld>
            <a:endParaRPr lang="en-US">
              <a:solidFill>
                <a:srgbClr val="0D6CB9"/>
              </a:solidFill>
              <a:latin typeface="Calibri" panose="020F0502020204030204"/>
            </a:endParaRPr>
          </a:p>
        </p:txBody>
      </p:sp>
      <p:pic>
        <p:nvPicPr>
          <p:cNvPr id="7" name="Picture 6">
            <a:extLst>
              <a:ext uri="{FF2B5EF4-FFF2-40B4-BE49-F238E27FC236}">
                <a16:creationId xmlns:a16="http://schemas.microsoft.com/office/drawing/2014/main" id="{4AAD0B2B-2365-57F8-2751-B7168F6080D1}"/>
              </a:ext>
            </a:extLst>
          </p:cNvPr>
          <p:cNvPicPr>
            <a:picLocks noChangeAspect="1"/>
          </p:cNvPicPr>
          <p:nvPr/>
        </p:nvPicPr>
        <p:blipFill>
          <a:blip r:embed="rId6"/>
          <a:stretch>
            <a:fillRect/>
          </a:stretch>
        </p:blipFill>
        <p:spPr>
          <a:xfrm>
            <a:off x="1594406" y="3225028"/>
            <a:ext cx="2498518" cy="251506"/>
          </a:xfrm>
          <a:prstGeom prst="rect">
            <a:avLst/>
          </a:prstGeom>
        </p:spPr>
      </p:pic>
      <p:sp>
        <p:nvSpPr>
          <p:cNvPr id="11" name="Rectangle 10">
            <a:extLst>
              <a:ext uri="{FF2B5EF4-FFF2-40B4-BE49-F238E27FC236}">
                <a16:creationId xmlns:a16="http://schemas.microsoft.com/office/drawing/2014/main" id="{E0BB9036-D54F-3DF9-B463-6D7D22E05CB6}"/>
              </a:ext>
            </a:extLst>
          </p:cNvPr>
          <p:cNvSpPr/>
          <p:nvPr/>
        </p:nvSpPr>
        <p:spPr>
          <a:xfrm>
            <a:off x="1594405" y="3698727"/>
            <a:ext cx="3145545" cy="653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EBD9315-001F-B708-DE1E-E1CC8534EDB2}"/>
              </a:ext>
            </a:extLst>
          </p:cNvPr>
          <p:cNvPicPr>
            <a:picLocks noChangeAspect="1"/>
          </p:cNvPicPr>
          <p:nvPr/>
        </p:nvPicPr>
        <p:blipFill>
          <a:blip r:embed="rId7"/>
          <a:stretch>
            <a:fillRect/>
          </a:stretch>
        </p:blipFill>
        <p:spPr>
          <a:xfrm>
            <a:off x="1571387" y="3767224"/>
            <a:ext cx="2055046" cy="421548"/>
          </a:xfrm>
          <a:prstGeom prst="rect">
            <a:avLst/>
          </a:prstGeom>
        </p:spPr>
      </p:pic>
      <p:pic>
        <p:nvPicPr>
          <p:cNvPr id="16" name="Picture 15">
            <a:extLst>
              <a:ext uri="{FF2B5EF4-FFF2-40B4-BE49-F238E27FC236}">
                <a16:creationId xmlns:a16="http://schemas.microsoft.com/office/drawing/2014/main" id="{AF9372CE-221D-C1C6-5A27-69ECD9235B02}"/>
              </a:ext>
            </a:extLst>
          </p:cNvPr>
          <p:cNvPicPr>
            <a:picLocks noChangeAspect="1"/>
          </p:cNvPicPr>
          <p:nvPr/>
        </p:nvPicPr>
        <p:blipFill>
          <a:blip r:embed="rId8"/>
          <a:stretch>
            <a:fillRect/>
          </a:stretch>
        </p:blipFill>
        <p:spPr>
          <a:xfrm>
            <a:off x="3752200" y="3953983"/>
            <a:ext cx="1070328" cy="256879"/>
          </a:xfrm>
          <a:prstGeom prst="rect">
            <a:avLst/>
          </a:prstGeom>
        </p:spPr>
      </p:pic>
      <p:cxnSp>
        <p:nvCxnSpPr>
          <p:cNvPr id="24" name="Straight Arrow Connector 23" descr="Arrow pointing to the Add/Modify Access link.">
            <a:extLst>
              <a:ext uri="{FF2B5EF4-FFF2-40B4-BE49-F238E27FC236}">
                <a16:creationId xmlns:a16="http://schemas.microsoft.com/office/drawing/2014/main" id="{72CB13F1-A65B-CEDD-922D-F7861780694E}"/>
              </a:ext>
            </a:extLst>
          </p:cNvPr>
          <p:cNvCxnSpPr>
            <a:cxnSpLocks/>
          </p:cNvCxnSpPr>
          <p:nvPr/>
        </p:nvCxnSpPr>
        <p:spPr>
          <a:xfrm>
            <a:off x="3597961" y="3659709"/>
            <a:ext cx="387623" cy="294274"/>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7026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  -  Read-Only" id="{51B78AC0-AFF6-4EEF-B223-48C3C0036FA0}" vid="{9E6A2CE1-1205-4138-991D-7261B14D9F4C}"/>
    </a:ext>
  </a:extLst>
</a:theme>
</file>

<file path=ppt/theme/theme2.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  -  Read-Only" id="{51B78AC0-AFF6-4EEF-B223-48C3C0036FA0}" vid="{9E6A2CE1-1205-4138-991D-7261B14D9F4C}"/>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8FBB7392C4FA45A45AD0360B365292" ma:contentTypeVersion="13" ma:contentTypeDescription="Create a new document." ma:contentTypeScope="" ma:versionID="8cc85b05a4ac7d98c1bb1a0923e14216">
  <xsd:schema xmlns:xsd="http://www.w3.org/2001/XMLSchema" xmlns:xs="http://www.w3.org/2001/XMLSchema" xmlns:p="http://schemas.microsoft.com/office/2006/metadata/properties" xmlns:ns3="16580d46-0a53-4423-bae6-e10dcf256847" xmlns:ns4="001d30f3-7cfa-4346-8b8e-de4ad8977c6e" targetNamespace="http://schemas.microsoft.com/office/2006/metadata/properties" ma:root="true" ma:fieldsID="3721cbad815d15861c6ab281362044af" ns3:_="" ns4:_="">
    <xsd:import namespace="16580d46-0a53-4423-bae6-e10dcf256847"/>
    <xsd:import namespace="001d30f3-7cfa-4346-8b8e-de4ad8977c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80d46-0a53-4423-bae6-e10dcf25684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1d30f3-7cfa-4346-8b8e-de4ad8977c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001d30f3-7cfa-4346-8b8e-de4ad8977c6e"/>
    <ds:schemaRef ds:uri="16580d46-0a53-4423-bae6-e10dcf2568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33BCE45A-6266-4C24-A0E2-76506E936854}">
  <ds:schemaRefs>
    <ds:schemaRef ds:uri="001d30f3-7cfa-4346-8b8e-de4ad8977c6e"/>
    <ds:schemaRef ds:uri="16580d46-0a53-4423-bae6-e10dcf2568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 - TSDS</Template>
  <TotalTime>41</TotalTime>
  <Words>3256</Words>
  <Application>Microsoft Office PowerPoint</Application>
  <PresentationFormat>On-screen Show (4:3)</PresentationFormat>
  <Paragraphs>448</Paragraphs>
  <Slides>45</Slides>
  <Notes>45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45</vt:i4>
      </vt:variant>
    </vt:vector>
  </HeadingPairs>
  <TitlesOfParts>
    <vt:vector size="61" baseType="lpstr">
      <vt:lpstr>Arial</vt:lpstr>
      <vt:lpstr>Calibri</vt:lpstr>
      <vt:lpstr>Calibri body</vt:lpstr>
      <vt:lpstr>Courier New</vt:lpstr>
      <vt:lpstr>Open Sans</vt:lpstr>
      <vt:lpstr>Segoe UI</vt:lpstr>
      <vt:lpstr>Tw Cen MT</vt:lpstr>
      <vt:lpstr>Tw Cen MT Condensed</vt:lpstr>
      <vt:lpstr>Tw Cen MT Condensed Extra Bold</vt:lpstr>
      <vt:lpstr>Wingdings</vt:lpstr>
      <vt:lpstr>2_Office Theme</vt:lpstr>
      <vt:lpstr>2_Office Theme</vt:lpstr>
      <vt:lpstr>2_Office Theme</vt:lpstr>
      <vt:lpstr>2_Office Theme</vt:lpstr>
      <vt:lpstr>1_Office Theme</vt:lpstr>
      <vt:lpstr>3_Office Theme</vt:lpstr>
      <vt:lpstr>PowerPoint Presentation</vt:lpstr>
      <vt:lpstr>KEY TERMS</vt:lpstr>
      <vt:lpstr>LEARNING OBJECTIVES</vt:lpstr>
      <vt:lpstr>WHY THIS COURSE IS IMPORTANT</vt:lpstr>
      <vt:lpstr>COURSE AGENDA</vt:lpstr>
      <vt:lpstr>PowerPoint Presentation</vt:lpstr>
      <vt:lpstr>TSDS ARCHITECTURE</vt:lpstr>
      <vt:lpstr>TEAL ROLES – ECDS</vt:lpstr>
      <vt:lpstr>APPLY FOR ECDS ROLE</vt:lpstr>
      <vt:lpstr>ECDS TEAL ROLE &amp; PRIVILEGE</vt:lpstr>
      <vt:lpstr>ESC ROLE FOR ECDS</vt:lpstr>
      <vt:lpstr>PowerPoint Presentation</vt:lpstr>
      <vt:lpstr>ECDS</vt:lpstr>
      <vt:lpstr>TEA PROGRAM AREA INFORMATION</vt:lpstr>
      <vt:lpstr>ECDS TIMELINE</vt:lpstr>
      <vt:lpstr>DOMAIN DEFINITIONS 1</vt:lpstr>
      <vt:lpstr>DOMAIN DEFINITIONS 2</vt:lpstr>
      <vt:lpstr>ECDS SPECIFIC DATA ELEMENTS</vt:lpstr>
      <vt:lpstr>CATEGORIES TO PROMOTE</vt:lpstr>
      <vt:lpstr>LEVELS OF VALIDATIONS</vt:lpstr>
      <vt:lpstr>ECDS VALIDATIONS 1 </vt:lpstr>
      <vt:lpstr>ECDS VALIDATIONS 2 </vt:lpstr>
      <vt:lpstr>PowerPoint Presentation</vt:lpstr>
      <vt:lpstr>ECDS PRE-K REPORTS</vt:lpstr>
      <vt:lpstr>ECD0-000-003</vt:lpstr>
      <vt:lpstr>ECD0-000-006</vt:lpstr>
      <vt:lpstr>ECD0-000-007</vt:lpstr>
      <vt:lpstr>ECD0-000-008</vt:lpstr>
      <vt:lpstr>ECD0-000-009</vt:lpstr>
      <vt:lpstr>ECDS REPORT – ESC ONLY</vt:lpstr>
      <vt:lpstr>ECD0-000-010 – ESC ONLY</vt:lpstr>
      <vt:lpstr>TRAINING ACTIVITY Activity and Knowledge Checks</vt:lpstr>
      <vt:lpstr>TROUBLESHOOTING 1</vt:lpstr>
      <vt:lpstr>TROUBLESHOOTING 2</vt:lpstr>
      <vt:lpstr>KNOWLEDGE CHECK 1</vt:lpstr>
      <vt:lpstr>KNOWLEDGE CHECK 2</vt:lpstr>
      <vt:lpstr>KNOWLEDGE CHECK 3</vt:lpstr>
      <vt:lpstr>KNOWLEDGE CHECK 4</vt:lpstr>
      <vt:lpstr>KNOWLEDGE CHECK 5</vt:lpstr>
      <vt:lpstr>PowerPoint Presentation</vt:lpstr>
      <vt:lpstr>KEY TAKEAWAYS</vt:lpstr>
      <vt:lpstr> TECHNICAL RESOURCES</vt:lpstr>
      <vt:lpstr>NEXT STEPS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Texas Education Agency</dc:creator>
  <cp:keywords>Texas Education Agency</cp:keywords>
  <cp:lastModifiedBy>Momin, Shabana</cp:lastModifiedBy>
  <cp:revision>4</cp:revision>
  <cp:lastPrinted>2020-03-03T14:50:42Z</cp:lastPrinted>
  <dcterms:created xsi:type="dcterms:W3CDTF">2009-09-01T20:11:00Z</dcterms:created>
  <dcterms:modified xsi:type="dcterms:W3CDTF">2026-01-07T21:26:01Z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0x010100178FBB7392C4FA45A45AD0360B365292</vt:lpwstr>
  </property>
  <property fmtid="{D5CDD505-2E9C-101B-9397-08002B2CF9AE}" pid="3" name="_NewReviewCycle">
    <vt:lpwstr/>
  </property>
  <property fmtid="{D5CDD505-2E9C-101B-9397-08002B2CF9AE}" pid="4" name="_dlc_DocIdItemGuid">
    <vt:lpwstr>7fd8e421-004a-41be-b615-d2e44760db7c</vt:lpwstr>
  </property>
  <property fmtid="{D5CDD505-2E9C-101B-9397-08002B2CF9AE}" pid="5" name="ArticulateGUID">
    <vt:lpwstr>8EC7B264-4498-4CF0-93E8-65E4E6BE32FD</vt:lpwstr>
  </property>
  <property fmtid="{D5CDD505-2E9C-101B-9397-08002B2CF9AE}" pid="6" name="ArticulatePath">
    <vt:lpwstr>https://texasedu-my.sharepoint.com/personal/shabana_momin_tea_texas_gov/Documents/Training SA-5/NUT 2025-2026/ECDS 2025-2026/ECDS Part 2 - PK 2025-2026</vt:lpwstr>
  </property>
</Properties>
</file>