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38.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slideLayouts/slideLayout39.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slideLayouts/slideLayout40.xml" ContentType="application/vnd.openxmlformats-officedocument.presentationml.slideLayout+xml"/>
  <Override PartName="/ppt/theme/theme4.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slideLayouts/slideLayout41.xml" ContentType="application/vnd.openxmlformats-officedocument.presentationml.slideLayout+xml"/>
  <Override PartName="/ppt/theme/theme5.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6.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notesSlides/notesSlide6.xml" ContentType="application/vnd.openxmlformats-officedocument.presentationml.notesSlide+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notesSlides/notesSlide12.xml" ContentType="application/vnd.openxmlformats-officedocument.presentationml.notesSlide+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6.xml" ContentType="application/vnd.openxmlformats-officedocument.presentationml.tags+xml"/>
  <Override PartName="/ppt/notesSlides/notesSlide16.xml" ContentType="application/vnd.openxmlformats-officedocument.presentationml.notesSlide+xml"/>
  <Override PartName="/ppt/tags/tag57.xml" ContentType="application/vnd.openxmlformats-officedocument.presentationml.tags+xml"/>
  <Override PartName="/ppt/notesSlides/notesSlide17.xml" ContentType="application/vnd.openxmlformats-officedocument.presentationml.notesSlide+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notesSlides/notesSlide20.xml" ContentType="application/vnd.openxmlformats-officedocument.presentationml.notesSlide+xml"/>
  <Override PartName="/ppt/tags/tag61.xml" ContentType="application/vnd.openxmlformats-officedocument.presentationml.tags+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notesSlides/notesSlide23.xml" ContentType="application/vnd.openxmlformats-officedocument.presentationml.notesSlide+xml"/>
  <Override PartName="/ppt/tags/tag64.xml" ContentType="application/vnd.openxmlformats-officedocument.presentationml.tags+xml"/>
  <Override PartName="/ppt/notesSlides/notesSlide24.xml" ContentType="application/vnd.openxmlformats-officedocument.presentationml.notesSlide+xml"/>
  <Override PartName="/ppt/tags/tag65.xml" ContentType="application/vnd.openxmlformats-officedocument.presentationml.tags+xml"/>
  <Override PartName="/ppt/notesSlides/notesSlide25.xml" ContentType="application/vnd.openxmlformats-officedocument.presentationml.notesSlide+xml"/>
  <Override PartName="/ppt/tags/tag66.xml" ContentType="application/vnd.openxmlformats-officedocument.presentationml.tags+xml"/>
  <Override PartName="/ppt/notesSlides/notesSlide26.xml" ContentType="application/vnd.openxmlformats-officedocument.presentationml.notesSlide+xml"/>
  <Override PartName="/ppt/tags/tag67.xml" ContentType="application/vnd.openxmlformats-officedocument.presentationml.tags+xml"/>
  <Override PartName="/ppt/notesSlides/notesSlide27.xml" ContentType="application/vnd.openxmlformats-officedocument.presentationml.notesSlide+xml"/>
  <Override PartName="/ppt/tags/tag68.xml" ContentType="application/vnd.openxmlformats-officedocument.presentationml.tags+xml"/>
  <Override PartName="/ppt/notesSlides/notesSlide28.xml" ContentType="application/vnd.openxmlformats-officedocument.presentationml.notesSlide+xml"/>
  <Override PartName="/ppt/tags/tag69.xml" ContentType="application/vnd.openxmlformats-officedocument.presentationml.tags+xml"/>
  <Override PartName="/ppt/notesSlides/notesSlide29.xml" ContentType="application/vnd.openxmlformats-officedocument.presentationml.notesSlide+xml"/>
  <Override PartName="/ppt/tags/tag70.xml" ContentType="application/vnd.openxmlformats-officedocument.presentationml.tags+xml"/>
  <Override PartName="/ppt/notesSlides/notesSlide30.xml" ContentType="application/vnd.openxmlformats-officedocument.presentationml.notesSlide+xml"/>
  <Override PartName="/ppt/tags/tag71.xml" ContentType="application/vnd.openxmlformats-officedocument.presentationml.tags+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72.xml" ContentType="application/vnd.openxmlformats-officedocument.presentationml.tags+xml"/>
  <Override PartName="/ppt/notesSlides/notesSlide32.xml" ContentType="application/vnd.openxmlformats-officedocument.presentationml.notesSlide+xml"/>
  <Override PartName="/ppt/tags/tag73.xml" ContentType="application/vnd.openxmlformats-officedocument.presentationml.tags+xml"/>
  <Override PartName="/ppt/notesSlides/notesSlide33.xml" ContentType="application/vnd.openxmlformats-officedocument.presentationml.notesSlide+xml"/>
  <Override PartName="/ppt/tags/tag74.xml" ContentType="application/vnd.openxmlformats-officedocument.presentationml.tags+xml"/>
  <Override PartName="/ppt/notesSlides/notesSlide34.xml" ContentType="application/vnd.openxmlformats-officedocument.presentationml.notesSlide+xml"/>
  <Override PartName="/ppt/tags/tag75.xml" ContentType="application/vnd.openxmlformats-officedocument.presentationml.tags+xml"/>
  <Override PartName="/ppt/notesSlides/notesSlide35.xml" ContentType="application/vnd.openxmlformats-officedocument.presentationml.notesSlide+xml"/>
  <Override PartName="/ppt/tags/tag76.xml" ContentType="application/vnd.openxmlformats-officedocument.presentationml.tags+xml"/>
  <Override PartName="/ppt/notesSlides/notesSlide36.xml" ContentType="application/vnd.openxmlformats-officedocument.presentationml.notesSlide+xml"/>
  <Override PartName="/ppt/tags/tag77.xml" ContentType="application/vnd.openxmlformats-officedocument.presentationml.tags+xml"/>
  <Override PartName="/ppt/notesSlides/notesSlide37.xml" ContentType="application/vnd.openxmlformats-officedocument.presentationml.notesSlide+xml"/>
  <Override PartName="/ppt/tags/tag78.xml" ContentType="application/vnd.openxmlformats-officedocument.presentationml.tags+xml"/>
  <Override PartName="/ppt/notesSlides/notesSlide38.xml" ContentType="application/vnd.openxmlformats-officedocument.presentationml.notesSlide+xml"/>
  <Override PartName="/ppt/tags/tag79.xml" ContentType="application/vnd.openxmlformats-officedocument.presentationml.tags+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80.xml" ContentType="application/vnd.openxmlformats-officedocument.presentationml.tags+xml"/>
  <Override PartName="/ppt/notesSlides/notesSlide40.xml" ContentType="application/vnd.openxmlformats-officedocument.presentationml.notesSlide+xml"/>
  <Override PartName="/ppt/tags/tag81.xml" ContentType="application/vnd.openxmlformats-officedocument.presentationml.tags+xml"/>
  <Override PartName="/ppt/notesSlides/notesSlide41.xml" ContentType="application/vnd.openxmlformats-officedocument.presentationml.notesSlide+xml"/>
  <Override PartName="/ppt/tags/tag82.xml" ContentType="application/vnd.openxmlformats-officedocument.presentationml.tags+xml"/>
  <Override PartName="/ppt/notesSlides/notesSlide42.xml" ContentType="application/vnd.openxmlformats-officedocument.presentationml.notesSlide+xml"/>
  <Override PartName="/ppt/tags/tag83.xml" ContentType="application/vnd.openxmlformats-officedocument.presentationml.tags+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6" r:id="rId4"/>
    <p:sldMasterId id="2147483719" r:id="rId5"/>
    <p:sldMasterId id="2147483891" r:id="rId6"/>
    <p:sldMasterId id="2147483893" r:id="rId7"/>
    <p:sldMasterId id="2147483660" r:id="rId8"/>
    <p:sldMasterId id="2147483894" r:id="rId9"/>
    <p:sldMasterId id="2147483997" r:id="rId10"/>
  </p:sldMasterIdLst>
  <p:notesMasterIdLst>
    <p:notesMasterId r:id="rId54"/>
  </p:notesMasterIdLst>
  <p:handoutMasterIdLst>
    <p:handoutMasterId r:id="rId55"/>
  </p:handoutMasterIdLst>
  <p:sldIdLst>
    <p:sldId id="1318" r:id="rId11"/>
    <p:sldId id="2145707398" r:id="rId12"/>
    <p:sldId id="1044" r:id="rId13"/>
    <p:sldId id="2145707337" r:id="rId14"/>
    <p:sldId id="2145707045" r:id="rId15"/>
    <p:sldId id="2145707037" r:id="rId16"/>
    <p:sldId id="2145707399" r:id="rId17"/>
    <p:sldId id="1262" r:id="rId18"/>
    <p:sldId id="2145707381" r:id="rId19"/>
    <p:sldId id="2145707422" r:id="rId20"/>
    <p:sldId id="1263" r:id="rId21"/>
    <p:sldId id="2145707331" r:id="rId22"/>
    <p:sldId id="2145707151" r:id="rId23"/>
    <p:sldId id="1114" r:id="rId24"/>
    <p:sldId id="2145707374" r:id="rId25"/>
    <p:sldId id="2145707325" r:id="rId26"/>
    <p:sldId id="2145707076" r:id="rId27"/>
    <p:sldId id="2145707402" r:id="rId28"/>
    <p:sldId id="2145707361" r:id="rId29"/>
    <p:sldId id="2145707367" r:id="rId30"/>
    <p:sldId id="2145707306" r:id="rId31"/>
    <p:sldId id="2145707413" r:id="rId32"/>
    <p:sldId id="2145707332" r:id="rId33"/>
    <p:sldId id="2145707384" r:id="rId34"/>
    <p:sldId id="1197" r:id="rId35"/>
    <p:sldId id="2145707405" r:id="rId36"/>
    <p:sldId id="2145707423" r:id="rId37"/>
    <p:sldId id="2145707424" r:id="rId38"/>
    <p:sldId id="2145707425" r:id="rId39"/>
    <p:sldId id="2145707400" r:id="rId40"/>
    <p:sldId id="2145707349" r:id="rId41"/>
    <p:sldId id="2145707329" r:id="rId42"/>
    <p:sldId id="2145707403" r:id="rId43"/>
    <p:sldId id="2145707310" r:id="rId44"/>
    <p:sldId id="2145707339" r:id="rId45"/>
    <p:sldId id="2145707372" r:id="rId46"/>
    <p:sldId id="2145707371" r:id="rId47"/>
    <p:sldId id="2145707307" r:id="rId48"/>
    <p:sldId id="2145707401" r:id="rId49"/>
    <p:sldId id="1163" r:id="rId50"/>
    <p:sldId id="2145707304" r:id="rId51"/>
    <p:sldId id="2145707264" r:id="rId52"/>
    <p:sldId id="2145707056" r:id="rId53"/>
  </p:sldIdLst>
  <p:sldSz cx="9144000" cy="6858000" type="screen4x3"/>
  <p:notesSz cx="7023100" cy="93091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49" userDrawn="1">
          <p15:clr>
            <a:srgbClr val="A4A3A4"/>
          </p15:clr>
        </p15:guide>
        <p15:guide id="2" pos="297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B1191B19-2472-382F-EA3F-CBF579031473}" name="Hanson, Terri" initials="TH" userId="S::Terri.Hanson@tea.texas.gov::a02fd813-d4f3-43fd-83dd-7393041517de" providerId="AD"/>
  <p188:author id="{C9518D25-69F9-9526-63B2-C15EB6E068CC}" name="David Butler" initials="DB" userId="S::David.Butler@tea.texas.gov::e5831356-7759-43f3-884a-24eb754c7293" providerId="AD"/>
  <p188:author id="{BF740E41-6A12-D1BD-EA7B-D1155DFB6DDF}" name="Linden, Edward" initials="LE" userId="S::Edward.Linden@tea.texas.gov::433a1750-097b-48bf-9475-b5c5f6172203" providerId="AD"/>
  <p188:author id="{0BF03642-40D0-8925-3165-BB2A01A463DD}" name="Witcher, Melissa" initials="MW" userId="S::Melissa.Witcher@tea.texas.gov::83c372d9-3955-43b0-8907-d58184af896d" providerId="AD"/>
  <p188:author id="{CE9B4954-21C3-B375-C3F7-3D361BE7A56A}" name="Momin, Shabana" initials="MS" userId="S::Shabana.Momin@tea.texas.gov::3fcd5f48-006f-4521-992d-30a906b0c166" providerId="AD"/>
  <p188:author id="{94E8E657-BE84-5DCD-0B20-67E8B1793911}" name="Johnson, Scott" initials="SJ" userId="S::Scott.Johnson@tea.texas.gov::bec97677-f0c6-4bfb-b610-83dc74061801" providerId="AD"/>
  <p188:author id="{0AE53363-E97A-532C-149B-05595264354D}" name="Linden, Edward" initials="LE" userId="S::edward.linden@tea.texas.gov::433a1750-097b-48bf-9475-b5c5f6172203" providerId="AD"/>
  <p188:author id="{04816165-A551-92C0-EA48-4DFCE1FE46A9}" name="Simons, Leanne" initials="SL" userId="S::leanne.simons@tea.texas.gov::f0b41770-584b-4844-b5c5-b29dec998724" providerId="AD"/>
  <p188:author id="{3E7C4C9A-8D90-19F6-F134-8DE5D0AE6B49}" name="Momin, Shabana" initials="MS" userId="S::shabana.momin@tea.texas.gov::3fcd5f48-006f-4521-992d-30a906b0c166"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8A196ACA-1377-3FE6-8C2F-70991DF090D2}" name="Deberry, Deborah" initials="DD" userId="S::deborah.deberry@tea.texas.gov::ac2d9e4d-2345-459f-a982-32e1430dfa5e" providerId="AD"/>
  <p188:author id="{780B30E9-CD73-2CC8-5EFE-A32214077596}" name="Salinas, Alfredo" initials="SA" userId="S::Alfredo.Salinas@tea.texas.gov::8eb031a1-f34f-4bd0-8b04-be67c643340a" providerId="AD"/>
  <p188:author id="{32AFC3F8-8B36-A4EC-7D85-A5E1829FA2FF}" name="Curry, Wayne" initials="CW" userId="S::Wayne.Curry@tea.texas.gov::7d2a708c-cace-4799-97cf-1633887038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Grapes, Chris" initials="CG" lastIdx="28" clrIdx="3"/>
  <p:cmAuthor id="4" name="Elaine Rulla" initials="ER" lastIdx="25" clrIdx="4"/>
  <p:cmAuthor id="5" name="melledge" initials="me" lastIdx="1" clrIdx="5"/>
  <p:cmAuthor id="6" name="Deborah Deberry" initials="DD" lastIdx="54" clrIdx="6">
    <p:extLst>
      <p:ext uri="{19B8F6BF-5375-455C-9EA6-DF929625EA0E}">
        <p15:presenceInfo xmlns:p15="http://schemas.microsoft.com/office/powerpoint/2012/main" userId="S::Deborah.Deberry@tea.texas.gov::ac2d9e4d-2345-459f-a982-32e1430dfa5e" providerId="AD"/>
      </p:ext>
    </p:extLst>
  </p:cmAuthor>
  <p:cmAuthor id="7" name="Linden, Edward" initials="LE" lastIdx="63" clrIdx="7">
    <p:extLst>
      <p:ext uri="{19B8F6BF-5375-455C-9EA6-DF929625EA0E}">
        <p15:presenceInfo xmlns:p15="http://schemas.microsoft.com/office/powerpoint/2012/main" userId="S::edward.linden@tea.texas.gov::433a1750-097b-48bf-9475-b5c5f6172203" providerId="AD"/>
      </p:ext>
    </p:extLst>
  </p:cmAuthor>
  <p:cmAuthor id="8" name="Momin, Shabana" initials="MS" lastIdx="168" clrIdx="8">
    <p:extLst>
      <p:ext uri="{19B8F6BF-5375-455C-9EA6-DF929625EA0E}">
        <p15:presenceInfo xmlns:p15="http://schemas.microsoft.com/office/powerpoint/2012/main" userId="S::Shabana.Momin@tea.texas.gov::3fcd5f48-006f-4521-992d-30a906b0c166" providerId="AD"/>
      </p:ext>
    </p:extLst>
  </p:cmAuthor>
  <p:cmAuthor id="9" name="Butler, David" initials="BD" lastIdx="23" clrIdx="9">
    <p:extLst>
      <p:ext uri="{19B8F6BF-5375-455C-9EA6-DF929625EA0E}">
        <p15:presenceInfo xmlns:p15="http://schemas.microsoft.com/office/powerpoint/2012/main" userId="S::david.butler@tea.texas.gov::e5831356-7759-43f3-884a-24eb754c7293" providerId="AD"/>
      </p:ext>
    </p:extLst>
  </p:cmAuthor>
  <p:cmAuthor id="10" name="Johnson, Scott" initials="JS" lastIdx="50" clrIdx="10">
    <p:extLst>
      <p:ext uri="{19B8F6BF-5375-455C-9EA6-DF929625EA0E}">
        <p15:presenceInfo xmlns:p15="http://schemas.microsoft.com/office/powerpoint/2012/main" userId="S::scott.johnson@tea.texas.gov::bec97677-f0c6-4bfb-b610-83dc74061801" providerId="AD"/>
      </p:ext>
    </p:extLst>
  </p:cmAuthor>
  <p:cmAuthor id="11" name="Simons, Leanne" initials="SL" lastIdx="8" clrIdx="11">
    <p:extLst>
      <p:ext uri="{19B8F6BF-5375-455C-9EA6-DF929625EA0E}">
        <p15:presenceInfo xmlns:p15="http://schemas.microsoft.com/office/powerpoint/2012/main" userId="S::leanne.simons@tea.texas.gov::f0b41770-584b-4844-b5c5-b29dec998724" providerId="AD"/>
      </p:ext>
    </p:extLst>
  </p:cmAuthor>
  <p:cmAuthor id="12" name="Hanson, Terri" initials="HT" lastIdx="8" clrIdx="12">
    <p:extLst>
      <p:ext uri="{19B8F6BF-5375-455C-9EA6-DF929625EA0E}">
        <p15:presenceInfo xmlns:p15="http://schemas.microsoft.com/office/powerpoint/2012/main" userId="S::Terri.Hanson@tea.texas.gov::a02fd813-d4f3-43fd-83dd-7393041517de" providerId="AD"/>
      </p:ext>
    </p:extLst>
  </p:cmAuthor>
  <p:cmAuthor id="13" name="Polo, Beth" initials="PB" lastIdx="7" clrIdx="13">
    <p:extLst>
      <p:ext uri="{19B8F6BF-5375-455C-9EA6-DF929625EA0E}">
        <p15:presenceInfo xmlns:p15="http://schemas.microsoft.com/office/powerpoint/2012/main" userId="S::beth.polo@tea.texas.gov::217503ae-afe6-4379-9001-e6919c8c2f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0F5"/>
    <a:srgbClr val="FFFFFF"/>
    <a:srgbClr val="FAD2CE"/>
    <a:srgbClr val="2DC3D3"/>
    <a:srgbClr val="EDEDED"/>
    <a:srgbClr val="D38363"/>
    <a:srgbClr val="F0D5CA"/>
    <a:srgbClr val="CDCDCD"/>
    <a:srgbClr val="D0E1F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312BF-98CE-32D9-4DD5-B009EF79C9F0}" v="17" dt="2025-10-07T17:06:04.989"/>
    <p1510:client id="{38B9BBB3-DB8E-4189-BAC9-C7A199D34377}" v="149" vWet="161" dt="2025-10-07T17:02:40.037"/>
    <p1510:client id="{E9AD174E-3EC6-888F-9A27-9902C26F0467}" v="18" dt="2025-10-08T20:17:53.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2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249"/>
        <p:guide pos="297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handoutMaster" Target="handoutMasters/handoutMaster1.xml"/><Relationship Id="rId63"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2.xml.rels><?xml version="1.0" encoding="UTF-8" standalone="yes"?>
<Relationships xmlns="http://schemas.openxmlformats.org/package/2006/relationships"><Relationship Id="rId1" Type="http://schemas.openxmlformats.org/officeDocument/2006/relationships/hyperlink" Target="https://www.texasstudentdatasystem.org/tsds/teds/2025-2026-ecds-assessment-specifications.pdf"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texasstudentdatasystem.org/tsds/teds/2025-2026-ecds-assessment-specifications.pdf"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96B0FC-50CC-478C-BDE2-2103C7953F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FF31DCA-BC74-443D-A28A-A5582FD29653}">
      <dgm:prSet/>
      <dgm:spPr/>
      <dgm:t>
        <a:bodyPr/>
        <a:lstStyle/>
        <a:p>
          <a:r>
            <a:rPr lang="en-US"/>
            <a:t>The Early Childhood Data System (ECDS) is a state-wide reporting feature of the Texas Student Data System (TSDS). The system includes the collection of both </a:t>
          </a:r>
          <a:r>
            <a:rPr lang="en-US" b="1"/>
            <a:t>KG and pre-K student data</a:t>
          </a:r>
          <a:r>
            <a:rPr lang="en-US"/>
            <a:t>.</a:t>
          </a:r>
        </a:p>
      </dgm:t>
    </dgm:pt>
    <dgm:pt modelId="{80F5147E-E638-4739-8EFA-549E3AA4A582}" type="parTrans" cxnId="{8FC44133-79CD-4418-8173-BF1511A0EB25}">
      <dgm:prSet/>
      <dgm:spPr/>
      <dgm:t>
        <a:bodyPr/>
        <a:lstStyle/>
        <a:p>
          <a:endParaRPr lang="en-US"/>
        </a:p>
      </dgm:t>
    </dgm:pt>
    <dgm:pt modelId="{8BBC40EB-E46D-40EB-815B-9A2BBF6834BE}" type="sibTrans" cxnId="{8FC44133-79CD-4418-8173-BF1511A0EB25}">
      <dgm:prSet/>
      <dgm:spPr/>
      <dgm:t>
        <a:bodyPr/>
        <a:lstStyle/>
        <a:p>
          <a:endParaRPr lang="en-US"/>
        </a:p>
      </dgm:t>
    </dgm:pt>
    <dgm:pt modelId="{B3565300-8352-4B58-9A81-570BE8137B15}">
      <dgm:prSet/>
      <dgm:spPr/>
      <dgm:t>
        <a:bodyPr/>
        <a:lstStyle/>
        <a:p>
          <a:r>
            <a:rPr lang="en-US"/>
            <a:t>ECDS allows schools and parents to gauge how well </a:t>
          </a:r>
          <a:r>
            <a:rPr lang="en-US" b="1"/>
            <a:t>KG and pre-K programs are preparing students for school</a:t>
          </a:r>
          <a:r>
            <a:rPr lang="en-US"/>
            <a:t>, and especially for reading.  </a:t>
          </a:r>
        </a:p>
      </dgm:t>
    </dgm:pt>
    <dgm:pt modelId="{001DA0A6-AAE1-4C83-B951-13A19098B584}" type="parTrans" cxnId="{6E290FFD-85BF-4365-9B79-25C9CCB62C77}">
      <dgm:prSet/>
      <dgm:spPr/>
      <dgm:t>
        <a:bodyPr/>
        <a:lstStyle/>
        <a:p>
          <a:endParaRPr lang="en-US"/>
        </a:p>
      </dgm:t>
    </dgm:pt>
    <dgm:pt modelId="{3D71BD38-A1FB-4571-8C68-5E4A4F6E57AD}" type="sibTrans" cxnId="{6E290FFD-85BF-4365-9B79-25C9CCB62C77}">
      <dgm:prSet/>
      <dgm:spPr/>
      <dgm:t>
        <a:bodyPr/>
        <a:lstStyle/>
        <a:p>
          <a:endParaRPr lang="en-US"/>
        </a:p>
      </dgm:t>
    </dgm:pt>
    <dgm:pt modelId="{BD562E97-B326-48A6-BD66-D13041B636A2}">
      <dgm:prSet custT="1"/>
      <dgm:spPr/>
      <dgm:t>
        <a:bodyPr/>
        <a:lstStyle/>
        <a:p>
          <a:r>
            <a:rPr lang="en-US" sz="1800"/>
            <a:t>The system also empowers regional </a:t>
          </a:r>
          <a:r>
            <a:rPr lang="en-US" sz="1800" b="1"/>
            <a:t>Education Service Centers (ESC)</a:t>
          </a:r>
          <a:r>
            <a:rPr lang="en-US" sz="1800"/>
            <a:t> to compare results within their region </a:t>
          </a:r>
          <a:r>
            <a:rPr lang="en-US" sz="1800" b="1"/>
            <a:t>to</a:t>
          </a:r>
          <a:r>
            <a:rPr lang="en-US" sz="1800"/>
            <a:t> </a:t>
          </a:r>
          <a:r>
            <a:rPr lang="en-US" sz="1800" b="1"/>
            <a:t>determine which programs are best serving students</a:t>
          </a:r>
          <a:r>
            <a:rPr lang="en-US" sz="1800"/>
            <a:t>, and to encourage the sharing of successful strategies among districts.</a:t>
          </a:r>
        </a:p>
      </dgm:t>
    </dgm:pt>
    <dgm:pt modelId="{08D206CB-7950-4E71-8D0F-0EA1570D5219}" type="parTrans" cxnId="{F7D815F5-802F-4EC0-A367-D535AD38D968}">
      <dgm:prSet/>
      <dgm:spPr/>
      <dgm:t>
        <a:bodyPr/>
        <a:lstStyle/>
        <a:p>
          <a:endParaRPr lang="en-US"/>
        </a:p>
      </dgm:t>
    </dgm:pt>
    <dgm:pt modelId="{2E1A21F4-B178-4777-BF35-9A62EEA8061C}" type="sibTrans" cxnId="{F7D815F5-802F-4EC0-A367-D535AD38D968}">
      <dgm:prSet/>
      <dgm:spPr/>
      <dgm:t>
        <a:bodyPr/>
        <a:lstStyle/>
        <a:p>
          <a:endParaRPr lang="en-US"/>
        </a:p>
      </dgm:t>
    </dgm:pt>
    <dgm:pt modelId="{AB458B86-D479-4084-BCBF-44CAADC414D5}" type="pres">
      <dgm:prSet presAssocID="{BC96B0FC-50CC-478C-BDE2-2103C7953F62}" presName="root" presStyleCnt="0">
        <dgm:presLayoutVars>
          <dgm:dir/>
          <dgm:resizeHandles val="exact"/>
        </dgm:presLayoutVars>
      </dgm:prSet>
      <dgm:spPr/>
    </dgm:pt>
    <dgm:pt modelId="{D0381E18-D427-4B17-AA50-E76FFEFE002F}" type="pres">
      <dgm:prSet presAssocID="{4FF31DCA-BC74-443D-A28A-A5582FD29653}" presName="compNode" presStyleCnt="0"/>
      <dgm:spPr/>
    </dgm:pt>
    <dgm:pt modelId="{673A44F6-6A0A-470B-8371-8293A22D82B4}" type="pres">
      <dgm:prSet presAssocID="{4FF31DCA-BC74-443D-A28A-A5582FD29653}" presName="bgRect" presStyleLbl="bgShp" presStyleIdx="0" presStyleCnt="3"/>
      <dgm:spPr/>
    </dgm:pt>
    <dgm:pt modelId="{557D7896-27FC-4611-BC67-F823D25D8830}" type="pres">
      <dgm:prSet presAssocID="{4FF31DCA-BC74-443D-A28A-A5582FD2965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roller"/>
        </a:ext>
      </dgm:extLst>
    </dgm:pt>
    <dgm:pt modelId="{82DC2F44-4F32-4D4B-AFF6-1FDCD284D6D4}" type="pres">
      <dgm:prSet presAssocID="{4FF31DCA-BC74-443D-A28A-A5582FD29653}" presName="spaceRect" presStyleCnt="0"/>
      <dgm:spPr/>
    </dgm:pt>
    <dgm:pt modelId="{E020A7A6-3D80-4670-973E-22AE62008DEA}" type="pres">
      <dgm:prSet presAssocID="{4FF31DCA-BC74-443D-A28A-A5582FD29653}" presName="parTx" presStyleLbl="revTx" presStyleIdx="0" presStyleCnt="3">
        <dgm:presLayoutVars>
          <dgm:chMax val="0"/>
          <dgm:chPref val="0"/>
        </dgm:presLayoutVars>
      </dgm:prSet>
      <dgm:spPr/>
    </dgm:pt>
    <dgm:pt modelId="{10A4DA67-1C3C-45F0-A567-399E2EA69761}" type="pres">
      <dgm:prSet presAssocID="{8BBC40EB-E46D-40EB-815B-9A2BBF6834BE}" presName="sibTrans" presStyleCnt="0"/>
      <dgm:spPr/>
    </dgm:pt>
    <dgm:pt modelId="{06CA438A-8B6A-46FE-8871-0F3812222D29}" type="pres">
      <dgm:prSet presAssocID="{B3565300-8352-4B58-9A81-570BE8137B15}" presName="compNode" presStyleCnt="0"/>
      <dgm:spPr/>
    </dgm:pt>
    <dgm:pt modelId="{A8E74C33-5904-4A15-AD6E-355ED12216F1}" type="pres">
      <dgm:prSet presAssocID="{B3565300-8352-4B58-9A81-570BE8137B15}" presName="bgRect" presStyleLbl="bgShp" presStyleIdx="1" presStyleCnt="3"/>
      <dgm:spPr/>
    </dgm:pt>
    <dgm:pt modelId="{446E510D-8B82-4766-9955-044F504EA352}" type="pres">
      <dgm:prSet presAssocID="{B3565300-8352-4B58-9A81-570BE8137B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975EE637-487E-4FF4-85B8-24AB9690092F}" type="pres">
      <dgm:prSet presAssocID="{B3565300-8352-4B58-9A81-570BE8137B15}" presName="spaceRect" presStyleCnt="0"/>
      <dgm:spPr/>
    </dgm:pt>
    <dgm:pt modelId="{C5C78BA4-4551-414F-8A4C-FCEA378E1F52}" type="pres">
      <dgm:prSet presAssocID="{B3565300-8352-4B58-9A81-570BE8137B15}" presName="parTx" presStyleLbl="revTx" presStyleIdx="1" presStyleCnt="3">
        <dgm:presLayoutVars>
          <dgm:chMax val="0"/>
          <dgm:chPref val="0"/>
        </dgm:presLayoutVars>
      </dgm:prSet>
      <dgm:spPr/>
    </dgm:pt>
    <dgm:pt modelId="{D6D3ADCF-4B44-434A-A04E-592DF4157800}" type="pres">
      <dgm:prSet presAssocID="{3D71BD38-A1FB-4571-8C68-5E4A4F6E57AD}" presName="sibTrans" presStyleCnt="0"/>
      <dgm:spPr/>
    </dgm:pt>
    <dgm:pt modelId="{1675E065-7310-4952-B34A-53CE9E8E4389}" type="pres">
      <dgm:prSet presAssocID="{BD562E97-B326-48A6-BD66-D13041B636A2}" presName="compNode" presStyleCnt="0"/>
      <dgm:spPr/>
    </dgm:pt>
    <dgm:pt modelId="{301EF10F-7F55-431C-8B48-F162B02549F1}" type="pres">
      <dgm:prSet presAssocID="{BD562E97-B326-48A6-BD66-D13041B636A2}" presName="bgRect" presStyleLbl="bgShp" presStyleIdx="2" presStyleCnt="3"/>
      <dgm:spPr/>
    </dgm:pt>
    <dgm:pt modelId="{6114AA59-5438-4AC8-BAFD-983047D54153}" type="pres">
      <dgm:prSet presAssocID="{BD562E97-B326-48A6-BD66-D13041B636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97CFE108-91E0-4141-8D37-50C094DF5E67}" type="pres">
      <dgm:prSet presAssocID="{BD562E97-B326-48A6-BD66-D13041B636A2}" presName="spaceRect" presStyleCnt="0"/>
      <dgm:spPr/>
    </dgm:pt>
    <dgm:pt modelId="{05E09DB4-C2C7-4C5F-9313-A18C24A83E65}" type="pres">
      <dgm:prSet presAssocID="{BD562E97-B326-48A6-BD66-D13041B636A2}" presName="parTx" presStyleLbl="revTx" presStyleIdx="2" presStyleCnt="3">
        <dgm:presLayoutVars>
          <dgm:chMax val="0"/>
          <dgm:chPref val="0"/>
        </dgm:presLayoutVars>
      </dgm:prSet>
      <dgm:spPr/>
    </dgm:pt>
  </dgm:ptLst>
  <dgm:cxnLst>
    <dgm:cxn modelId="{9F0B0E04-226B-44AF-88F9-E002AE50CA68}" type="presOf" srcId="{BD562E97-B326-48A6-BD66-D13041B636A2}" destId="{05E09DB4-C2C7-4C5F-9313-A18C24A83E65}" srcOrd="0" destOrd="0" presId="urn:microsoft.com/office/officeart/2018/2/layout/IconVerticalSolidList"/>
    <dgm:cxn modelId="{8FC44133-79CD-4418-8173-BF1511A0EB25}" srcId="{BC96B0FC-50CC-478C-BDE2-2103C7953F62}" destId="{4FF31DCA-BC74-443D-A28A-A5582FD29653}" srcOrd="0" destOrd="0" parTransId="{80F5147E-E638-4739-8EFA-549E3AA4A582}" sibTransId="{8BBC40EB-E46D-40EB-815B-9A2BBF6834BE}"/>
    <dgm:cxn modelId="{18070567-909E-4E67-93F0-6487D120A9E0}" type="presOf" srcId="{4FF31DCA-BC74-443D-A28A-A5582FD29653}" destId="{E020A7A6-3D80-4670-973E-22AE62008DEA}" srcOrd="0" destOrd="0" presId="urn:microsoft.com/office/officeart/2018/2/layout/IconVerticalSolidList"/>
    <dgm:cxn modelId="{A002FD9F-7330-4496-B172-A7CABF41DE5C}" type="presOf" srcId="{B3565300-8352-4B58-9A81-570BE8137B15}" destId="{C5C78BA4-4551-414F-8A4C-FCEA378E1F52}" srcOrd="0" destOrd="0" presId="urn:microsoft.com/office/officeart/2018/2/layout/IconVerticalSolidList"/>
    <dgm:cxn modelId="{7BE59FA1-FC79-4B36-9772-44A685018875}" type="presOf" srcId="{BC96B0FC-50CC-478C-BDE2-2103C7953F62}" destId="{AB458B86-D479-4084-BCBF-44CAADC414D5}" srcOrd="0" destOrd="0" presId="urn:microsoft.com/office/officeart/2018/2/layout/IconVerticalSolidList"/>
    <dgm:cxn modelId="{F7D815F5-802F-4EC0-A367-D535AD38D968}" srcId="{BC96B0FC-50CC-478C-BDE2-2103C7953F62}" destId="{BD562E97-B326-48A6-BD66-D13041B636A2}" srcOrd="2" destOrd="0" parTransId="{08D206CB-7950-4E71-8D0F-0EA1570D5219}" sibTransId="{2E1A21F4-B178-4777-BF35-9A62EEA8061C}"/>
    <dgm:cxn modelId="{6E290FFD-85BF-4365-9B79-25C9CCB62C77}" srcId="{BC96B0FC-50CC-478C-BDE2-2103C7953F62}" destId="{B3565300-8352-4B58-9A81-570BE8137B15}" srcOrd="1" destOrd="0" parTransId="{001DA0A6-AAE1-4C83-B951-13A19098B584}" sibTransId="{3D71BD38-A1FB-4571-8C68-5E4A4F6E57AD}"/>
    <dgm:cxn modelId="{71E53DC3-53F4-42C5-9AFC-DA0B1F8ADE1C}" type="presParOf" srcId="{AB458B86-D479-4084-BCBF-44CAADC414D5}" destId="{D0381E18-D427-4B17-AA50-E76FFEFE002F}" srcOrd="0" destOrd="0" presId="urn:microsoft.com/office/officeart/2018/2/layout/IconVerticalSolidList"/>
    <dgm:cxn modelId="{FD2C2AA6-A6B2-4D54-8FDF-916EFEA3FC12}" type="presParOf" srcId="{D0381E18-D427-4B17-AA50-E76FFEFE002F}" destId="{673A44F6-6A0A-470B-8371-8293A22D82B4}" srcOrd="0" destOrd="0" presId="urn:microsoft.com/office/officeart/2018/2/layout/IconVerticalSolidList"/>
    <dgm:cxn modelId="{CF6E49D4-B137-4897-A5BA-1CDB8D401AA4}" type="presParOf" srcId="{D0381E18-D427-4B17-AA50-E76FFEFE002F}" destId="{557D7896-27FC-4611-BC67-F823D25D8830}" srcOrd="1" destOrd="0" presId="urn:microsoft.com/office/officeart/2018/2/layout/IconVerticalSolidList"/>
    <dgm:cxn modelId="{E9664C60-4D65-47B3-8E3F-E3E22CEC80A2}" type="presParOf" srcId="{D0381E18-D427-4B17-AA50-E76FFEFE002F}" destId="{82DC2F44-4F32-4D4B-AFF6-1FDCD284D6D4}" srcOrd="2" destOrd="0" presId="urn:microsoft.com/office/officeart/2018/2/layout/IconVerticalSolidList"/>
    <dgm:cxn modelId="{C1FFD97C-0BD2-4FDB-9E6E-B5C0AA13E4CE}" type="presParOf" srcId="{D0381E18-D427-4B17-AA50-E76FFEFE002F}" destId="{E020A7A6-3D80-4670-973E-22AE62008DEA}" srcOrd="3" destOrd="0" presId="urn:microsoft.com/office/officeart/2018/2/layout/IconVerticalSolidList"/>
    <dgm:cxn modelId="{FF311753-FE10-4920-83B2-98524B0DF310}" type="presParOf" srcId="{AB458B86-D479-4084-BCBF-44CAADC414D5}" destId="{10A4DA67-1C3C-45F0-A567-399E2EA69761}" srcOrd="1" destOrd="0" presId="urn:microsoft.com/office/officeart/2018/2/layout/IconVerticalSolidList"/>
    <dgm:cxn modelId="{967A9359-E9EB-4D74-84A5-34BD24CE1F21}" type="presParOf" srcId="{AB458B86-D479-4084-BCBF-44CAADC414D5}" destId="{06CA438A-8B6A-46FE-8871-0F3812222D29}" srcOrd="2" destOrd="0" presId="urn:microsoft.com/office/officeart/2018/2/layout/IconVerticalSolidList"/>
    <dgm:cxn modelId="{A4F7605C-D2F1-4A1D-8314-CDCBFC31443B}" type="presParOf" srcId="{06CA438A-8B6A-46FE-8871-0F3812222D29}" destId="{A8E74C33-5904-4A15-AD6E-355ED12216F1}" srcOrd="0" destOrd="0" presId="urn:microsoft.com/office/officeart/2018/2/layout/IconVerticalSolidList"/>
    <dgm:cxn modelId="{34B8548A-8DE0-43FD-A1FE-230701254B41}" type="presParOf" srcId="{06CA438A-8B6A-46FE-8871-0F3812222D29}" destId="{446E510D-8B82-4766-9955-044F504EA352}" srcOrd="1" destOrd="0" presId="urn:microsoft.com/office/officeart/2018/2/layout/IconVerticalSolidList"/>
    <dgm:cxn modelId="{DA5C4C5A-5801-49A7-BF7A-B79D041578A1}" type="presParOf" srcId="{06CA438A-8B6A-46FE-8871-0F3812222D29}" destId="{975EE637-487E-4FF4-85B8-24AB9690092F}" srcOrd="2" destOrd="0" presId="urn:microsoft.com/office/officeart/2018/2/layout/IconVerticalSolidList"/>
    <dgm:cxn modelId="{D7FDB342-F298-4208-9788-D29E6BA01F7D}" type="presParOf" srcId="{06CA438A-8B6A-46FE-8871-0F3812222D29}" destId="{C5C78BA4-4551-414F-8A4C-FCEA378E1F52}" srcOrd="3" destOrd="0" presId="urn:microsoft.com/office/officeart/2018/2/layout/IconVerticalSolidList"/>
    <dgm:cxn modelId="{5D96659C-95FE-4288-A77C-7A13D39F14BD}" type="presParOf" srcId="{AB458B86-D479-4084-BCBF-44CAADC414D5}" destId="{D6D3ADCF-4B44-434A-A04E-592DF4157800}" srcOrd="3" destOrd="0" presId="urn:microsoft.com/office/officeart/2018/2/layout/IconVerticalSolidList"/>
    <dgm:cxn modelId="{EA64F244-F13D-41A2-8302-41B3D0D63C4E}" type="presParOf" srcId="{AB458B86-D479-4084-BCBF-44CAADC414D5}" destId="{1675E065-7310-4952-B34A-53CE9E8E4389}" srcOrd="4" destOrd="0" presId="urn:microsoft.com/office/officeart/2018/2/layout/IconVerticalSolidList"/>
    <dgm:cxn modelId="{CCAA1B53-D361-495F-94B2-309BF6990BFC}" type="presParOf" srcId="{1675E065-7310-4952-B34A-53CE9E8E4389}" destId="{301EF10F-7F55-431C-8B48-F162B02549F1}" srcOrd="0" destOrd="0" presId="urn:microsoft.com/office/officeart/2018/2/layout/IconVerticalSolidList"/>
    <dgm:cxn modelId="{1058B33D-EBDE-430E-A15F-DE66040D200C}" type="presParOf" srcId="{1675E065-7310-4952-B34A-53CE9E8E4389}" destId="{6114AA59-5438-4AC8-BAFD-983047D54153}" srcOrd="1" destOrd="0" presId="urn:microsoft.com/office/officeart/2018/2/layout/IconVerticalSolidList"/>
    <dgm:cxn modelId="{10E24D7B-0F7B-44FA-94EB-A667CB70765A}" type="presParOf" srcId="{1675E065-7310-4952-B34A-53CE9E8E4389}" destId="{97CFE108-91E0-4141-8D37-50C094DF5E67}" srcOrd="2" destOrd="0" presId="urn:microsoft.com/office/officeart/2018/2/layout/IconVerticalSolidList"/>
    <dgm:cxn modelId="{994DE998-2024-4EEB-9482-9729483BBD6D}" type="presParOf" srcId="{1675E065-7310-4952-B34A-53CE9E8E4389}" destId="{05E09DB4-C2C7-4C5F-9313-A18C24A83E6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D93115-9BEB-4324-BEE0-EEE60A83A6F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1636C0C-130F-419B-B622-2A26BB1D3B97}">
      <dgm:prSet custT="1"/>
      <dgm:spPr>
        <a:solidFill>
          <a:srgbClr val="F16038">
            <a:tint val="40000"/>
            <a:hueOff val="0"/>
            <a:satOff val="0"/>
            <a:lumOff val="0"/>
            <a:alphaOff val="0"/>
          </a:srgbClr>
        </a:solidFill>
        <a:ln>
          <a:noFill/>
        </a:ln>
        <a:effectLst/>
      </dgm:spPr>
      <dgm:t>
        <a:bodyPr/>
        <a:lstStyle/>
        <a:p>
          <a:pPr marL="0" lvl="0" indent="0" algn="l" defTabSz="889000">
            <a:lnSpc>
              <a:spcPct val="90000"/>
            </a:lnSpc>
            <a:spcBef>
              <a:spcPct val="0"/>
            </a:spcBef>
            <a:spcAft>
              <a:spcPct val="35000"/>
            </a:spcAft>
            <a:buNone/>
          </a:pPr>
          <a:r>
            <a:rPr lang="en-US" sz="2000" kern="1200">
              <a:solidFill>
                <a:prstClr val="black"/>
              </a:solidFill>
              <a:latin typeface="Calibri" panose="020F0502020204030204"/>
              <a:ea typeface="+mn-ea"/>
              <a:cs typeface="+mn-cs"/>
            </a:rPr>
            <a:t>All LEAs that serve students enrolled in KG will submit </a:t>
          </a:r>
          <a:r>
            <a:rPr lang="en-US" sz="2000" b="1" kern="1200">
              <a:solidFill>
                <a:prstClr val="black"/>
              </a:solidFill>
              <a:latin typeface="Calibri" panose="020F0502020204030204"/>
              <a:ea typeface="+mn-ea"/>
              <a:cs typeface="+mn-cs"/>
            </a:rPr>
            <a:t>demographic, classroom link information, and special program </a:t>
          </a:r>
          <a:r>
            <a:rPr lang="en-US" sz="2000" kern="1200">
              <a:solidFill>
                <a:prstClr val="black"/>
              </a:solidFill>
              <a:latin typeface="Calibri" panose="020F0502020204030204"/>
              <a:ea typeface="+mn-ea"/>
              <a:cs typeface="+mn-cs"/>
            </a:rPr>
            <a:t>information in the TSDS collection.</a:t>
          </a:r>
        </a:p>
      </dgm:t>
    </dgm:pt>
    <dgm:pt modelId="{2DCB07F9-5FAF-473A-8B2E-5C8DD24F3B2D}" type="parTrans" cxnId="{34B42975-B3F9-40AF-9AF9-E733A35650BA}">
      <dgm:prSet/>
      <dgm:spPr/>
      <dgm:t>
        <a:bodyPr/>
        <a:lstStyle/>
        <a:p>
          <a:endParaRPr lang="en-US"/>
        </a:p>
      </dgm:t>
    </dgm:pt>
    <dgm:pt modelId="{B946DF0F-78E6-4A48-B9CE-9F0606B92C6B}" type="sibTrans" cxnId="{34B42975-B3F9-40AF-9AF9-E733A35650BA}">
      <dgm:prSet/>
      <dgm:spPr/>
      <dgm:t>
        <a:bodyPr/>
        <a:lstStyle/>
        <a:p>
          <a:endParaRPr lang="en-US"/>
        </a:p>
      </dgm:t>
    </dgm:pt>
    <dgm:pt modelId="{2A6BD7DD-3A89-49BE-B5FB-7EC283DFE0F9}">
      <dgm:prSet custT="1"/>
      <dgm:spPr>
        <a:solidFill>
          <a:srgbClr val="F16038">
            <a:tint val="40000"/>
            <a:hueOff val="0"/>
            <a:satOff val="0"/>
            <a:lumOff val="0"/>
            <a:alphaOff val="0"/>
          </a:srgbClr>
        </a:solidFill>
        <a:ln w="12700" cap="flat" cmpd="sng" algn="ctr">
          <a:noFill/>
          <a:prstDash val="solid"/>
          <a:miter lim="800000"/>
        </a:ln>
        <a:effectLst/>
      </dgm:spPr>
      <dgm:t>
        <a:bodyPr spcFirstLastPara="0" vert="horz" wrap="square" lIns="68580" tIns="68580" rIns="68580" bIns="68580" numCol="1" spcCol="1270" anchor="ctr" anchorCtr="0"/>
        <a:lstStyle/>
        <a:p>
          <a:r>
            <a:rPr lang="en-US" sz="2000" kern="1200">
              <a:solidFill>
                <a:prstClr val="black"/>
              </a:solidFill>
              <a:latin typeface="Calibri" panose="020F0502020204030204"/>
              <a:ea typeface="+mn-ea"/>
              <a:cs typeface="+mn-cs"/>
            </a:rPr>
            <a:t>All participating </a:t>
          </a:r>
          <a:r>
            <a:rPr lang="en-US" sz="2000" b="1" kern="1200">
              <a:solidFill>
                <a:prstClr val="black"/>
              </a:solidFill>
              <a:latin typeface="Calibri" panose="020F0502020204030204"/>
              <a:ea typeface="+mn-ea"/>
              <a:cs typeface="+mn-cs"/>
            </a:rPr>
            <a:t>KG programs will submit Beginning of Year (BOY) assessment </a:t>
          </a:r>
          <a:r>
            <a:rPr lang="en-US" sz="2000" kern="1200">
              <a:solidFill>
                <a:prstClr val="black"/>
              </a:solidFill>
              <a:latin typeface="Calibri" panose="020F0502020204030204"/>
              <a:ea typeface="+mn-ea"/>
              <a:cs typeface="+mn-cs"/>
            </a:rPr>
            <a:t>data through the TSDS collection.</a:t>
          </a:r>
        </a:p>
      </dgm:t>
    </dgm:pt>
    <dgm:pt modelId="{02EC6DA7-D3E4-47DA-8AD0-0299C742F2F3}" type="parTrans" cxnId="{E754ACF3-2D37-49C3-8AE0-0C2DAA761B70}">
      <dgm:prSet/>
      <dgm:spPr/>
      <dgm:t>
        <a:bodyPr/>
        <a:lstStyle/>
        <a:p>
          <a:endParaRPr lang="en-US"/>
        </a:p>
      </dgm:t>
    </dgm:pt>
    <dgm:pt modelId="{F1A77CA8-BF29-49F0-863A-F4EA15F20647}" type="sibTrans" cxnId="{E754ACF3-2D37-49C3-8AE0-0C2DAA761B70}">
      <dgm:prSet/>
      <dgm:spPr/>
      <dgm:t>
        <a:bodyPr/>
        <a:lstStyle/>
        <a:p>
          <a:endParaRPr lang="en-US"/>
        </a:p>
      </dgm:t>
    </dgm:pt>
    <dgm:pt modelId="{3DC0B855-F057-4EE1-B068-A5B4A7AF28FB}">
      <dgm:prSet custT="1"/>
      <dgm:spPr>
        <a:solidFill>
          <a:srgbClr val="F16038">
            <a:tint val="40000"/>
            <a:hueOff val="0"/>
            <a:satOff val="0"/>
            <a:lumOff val="0"/>
            <a:alphaOff val="0"/>
          </a:srgbClr>
        </a:solidFill>
        <a:ln w="12700" cap="flat" cmpd="sng" algn="ctr">
          <a:noFill/>
          <a:prstDash val="solid"/>
          <a:miter lim="800000"/>
        </a:ln>
        <a:effectLst/>
      </dgm:spPr>
      <dgm:t>
        <a:bodyPr spcFirstLastPara="0" vert="horz" wrap="square" lIns="68580" tIns="68580" rIns="68580" bIns="68580" numCol="1" spcCol="1270" anchor="ctr" anchorCtr="0"/>
        <a:lstStyle/>
        <a:p>
          <a:r>
            <a:rPr lang="en-US" sz="2000" b="1" kern="1200">
              <a:solidFill>
                <a:prstClr val="black"/>
              </a:solidFill>
              <a:latin typeface="Calibri" panose="020F0502020204030204"/>
              <a:ea typeface="+mn-ea"/>
              <a:cs typeface="+mn-cs"/>
            </a:rPr>
            <a:t>E1440 Homeroom Indicator </a:t>
          </a:r>
          <a:r>
            <a:rPr lang="en-US" sz="2000" b="0" kern="1200">
              <a:solidFill>
                <a:prstClr val="black"/>
              </a:solidFill>
              <a:latin typeface="Calibri" panose="020F0502020204030204"/>
              <a:ea typeface="+mn-ea"/>
              <a:cs typeface="+mn-cs"/>
            </a:rPr>
            <a:t>designates the KG course/section that is connected to the Student and Teacher where the Commissioner approved assessment was administered.</a:t>
          </a:r>
        </a:p>
      </dgm:t>
    </dgm:pt>
    <dgm:pt modelId="{0066D5B0-AB96-4C4B-A082-EA8921487469}" type="parTrans" cxnId="{84E4FCD2-308F-4991-A630-677B17913CBC}">
      <dgm:prSet/>
      <dgm:spPr/>
      <dgm:t>
        <a:bodyPr/>
        <a:lstStyle/>
        <a:p>
          <a:endParaRPr lang="en-US"/>
        </a:p>
      </dgm:t>
    </dgm:pt>
    <dgm:pt modelId="{E10CD631-7C59-4B7F-8D21-63756CBF9FFD}" type="sibTrans" cxnId="{84E4FCD2-308F-4991-A630-677B17913CBC}">
      <dgm:prSet/>
      <dgm:spPr/>
      <dgm:t>
        <a:bodyPr/>
        <a:lstStyle/>
        <a:p>
          <a:endParaRPr lang="en-US"/>
        </a:p>
      </dgm:t>
    </dgm:pt>
    <dgm:pt modelId="{713FC637-3A4D-46B7-A6C6-78CCAF3E560E}">
      <dgm:prSet custT="1"/>
      <dgm:spPr>
        <a:solidFill>
          <a:srgbClr val="F16038">
            <a:tint val="40000"/>
            <a:hueOff val="0"/>
            <a:satOff val="0"/>
            <a:lumOff val="0"/>
            <a:alphaOff val="0"/>
          </a:srgbClr>
        </a:solidFill>
        <a:ln w="12700" cap="flat" cmpd="sng" algn="ctr">
          <a:noFill/>
          <a:prstDash val="solid"/>
          <a:miter lim="800000"/>
        </a:ln>
        <a:effectLst/>
      </dgm:spPr>
      <dgm:t>
        <a:bodyPr spcFirstLastPara="0" vert="horz" wrap="square" lIns="68580" tIns="68580" rIns="68580" bIns="68580" numCol="1" spcCol="1270" anchor="ctr" anchorCtr="0"/>
        <a:lstStyle/>
        <a:p>
          <a:pPr marL="0" lvl="0" indent="0" algn="l" defTabSz="889000">
            <a:lnSpc>
              <a:spcPct val="90000"/>
            </a:lnSpc>
            <a:spcBef>
              <a:spcPct val="0"/>
            </a:spcBef>
            <a:spcAft>
              <a:spcPct val="35000"/>
            </a:spcAft>
            <a:buNone/>
          </a:pPr>
          <a:r>
            <a:rPr lang="en-US" sz="2000" kern="1200">
              <a:solidFill>
                <a:prstClr val="black"/>
              </a:solidFill>
              <a:latin typeface="Calibri" panose="020F0502020204030204"/>
              <a:ea typeface="+mn-ea"/>
              <a:cs typeface="+mn-cs"/>
            </a:rPr>
            <a:t>LEAs with a KG program must administer either a </a:t>
          </a:r>
          <a:r>
            <a:rPr lang="en-US" sz="2000" b="1" kern="1200">
              <a:solidFill>
                <a:prstClr val="black"/>
              </a:solidFill>
              <a:latin typeface="Calibri" panose="020F0502020204030204"/>
              <a:ea typeface="+mn-ea"/>
              <a:cs typeface="+mn-cs"/>
            </a:rPr>
            <a:t>TX-KEA or </a:t>
          </a:r>
          <a:r>
            <a:rPr lang="en-US" sz="2000" b="1" kern="1200" err="1">
              <a:solidFill>
                <a:prstClr val="black"/>
              </a:solidFill>
              <a:latin typeface="Calibri" panose="020F0502020204030204"/>
              <a:ea typeface="+mn-ea"/>
              <a:cs typeface="+mn-cs"/>
            </a:rPr>
            <a:t>mClass</a:t>
          </a:r>
          <a:r>
            <a:rPr lang="en-US" sz="2000" b="1" kern="1200">
              <a:solidFill>
                <a:prstClr val="black"/>
              </a:solidFill>
              <a:latin typeface="Calibri" panose="020F0502020204030204"/>
              <a:ea typeface="+mn-ea"/>
              <a:cs typeface="+mn-cs"/>
            </a:rPr>
            <a:t> assessment</a:t>
          </a:r>
          <a:r>
            <a:rPr lang="en-US" sz="2000" kern="1200">
              <a:solidFill>
                <a:prstClr val="black"/>
              </a:solidFill>
              <a:latin typeface="Calibri" panose="020F0502020204030204"/>
              <a:ea typeface="+mn-ea"/>
              <a:cs typeface="+mn-cs"/>
            </a:rPr>
            <a:t> - </a:t>
          </a:r>
          <a:r>
            <a:rPr lang="en-US" sz="2000" kern="1200">
              <a:solidFill>
                <a:srgbClr val="0070C0"/>
              </a:solidFill>
              <a:latin typeface="Calibri" panose="020F0502020204030204"/>
              <a:ea typeface="+mn-ea"/>
              <a:cs typeface="+mn-cs"/>
              <a:hlinkClick xmlns:r="http://schemas.openxmlformats.org/officeDocument/2006/relationships" r:id="rId1"/>
            </a:rPr>
            <a:t>ECDS Assessment Specifications </a:t>
          </a:r>
          <a:endParaRPr lang="en-US" sz="2000" kern="1200">
            <a:solidFill>
              <a:srgbClr val="0070C0"/>
            </a:solidFill>
            <a:latin typeface="Calibri" panose="020F0502020204030204"/>
            <a:ea typeface="+mn-ea"/>
            <a:cs typeface="+mn-cs"/>
          </a:endParaRPr>
        </a:p>
      </dgm:t>
    </dgm:pt>
    <dgm:pt modelId="{96F51014-332D-41E0-B76C-F8AAE306475E}" type="parTrans" cxnId="{1CB398D3-DB18-4585-941A-57D1175D0E81}">
      <dgm:prSet/>
      <dgm:spPr/>
      <dgm:t>
        <a:bodyPr/>
        <a:lstStyle/>
        <a:p>
          <a:endParaRPr lang="en-US"/>
        </a:p>
      </dgm:t>
    </dgm:pt>
    <dgm:pt modelId="{BC87F5AC-95D6-4256-9A00-D49DACF46012}" type="sibTrans" cxnId="{1CB398D3-DB18-4585-941A-57D1175D0E81}">
      <dgm:prSet/>
      <dgm:spPr/>
      <dgm:t>
        <a:bodyPr/>
        <a:lstStyle/>
        <a:p>
          <a:endParaRPr lang="en-US"/>
        </a:p>
      </dgm:t>
    </dgm:pt>
    <dgm:pt modelId="{0E8B5816-F383-4E77-99BA-A913DD276435}" type="pres">
      <dgm:prSet presAssocID="{9FD93115-9BEB-4324-BEE0-EEE60A83A6F8}" presName="linear" presStyleCnt="0">
        <dgm:presLayoutVars>
          <dgm:animLvl val="lvl"/>
          <dgm:resizeHandles val="exact"/>
        </dgm:presLayoutVars>
      </dgm:prSet>
      <dgm:spPr/>
    </dgm:pt>
    <dgm:pt modelId="{01375738-5FAD-4892-8D13-03D2A52C7CD5}" type="pres">
      <dgm:prSet presAssocID="{31636C0C-130F-419B-B622-2A26BB1D3B97}" presName="parentText" presStyleLbl="node1" presStyleIdx="0" presStyleCnt="4" custLinFactNeighborX="1133" custLinFactNeighborY="-50150">
        <dgm:presLayoutVars>
          <dgm:chMax val="0"/>
          <dgm:bulletEnabled val="1"/>
        </dgm:presLayoutVars>
      </dgm:prSet>
      <dgm:spPr>
        <a:xfrm>
          <a:off x="0" y="84046"/>
          <a:ext cx="6741545" cy="1006931"/>
        </a:xfrm>
        <a:prstGeom prst="roundRect">
          <a:avLst/>
        </a:prstGeom>
      </dgm:spPr>
    </dgm:pt>
    <dgm:pt modelId="{67114795-2D20-425F-9164-C05A49B40B69}" type="pres">
      <dgm:prSet presAssocID="{B946DF0F-78E6-4A48-B9CE-9F0606B92C6B}" presName="spacer" presStyleCnt="0"/>
      <dgm:spPr/>
    </dgm:pt>
    <dgm:pt modelId="{DFF80731-342F-41CA-ABED-CA75FE8DB7F2}" type="pres">
      <dgm:prSet presAssocID="{2A6BD7DD-3A89-49BE-B5FB-7EC283DFE0F9}" presName="parentText" presStyleLbl="node1" presStyleIdx="1" presStyleCnt="4">
        <dgm:presLayoutVars>
          <dgm:chMax val="0"/>
          <dgm:bulletEnabled val="1"/>
        </dgm:presLayoutVars>
      </dgm:prSet>
      <dgm:spPr>
        <a:xfrm>
          <a:off x="0" y="1142817"/>
          <a:ext cx="6741545" cy="1006931"/>
        </a:xfrm>
        <a:prstGeom prst="roundRect">
          <a:avLst/>
        </a:prstGeom>
      </dgm:spPr>
    </dgm:pt>
    <dgm:pt modelId="{CFD33C82-1225-4F9C-9BA0-3134FFF10CFE}" type="pres">
      <dgm:prSet presAssocID="{F1A77CA8-BF29-49F0-863A-F4EA15F20647}" presName="spacer" presStyleCnt="0"/>
      <dgm:spPr/>
    </dgm:pt>
    <dgm:pt modelId="{22A71C9A-5D40-48D5-B5C8-A74EF2B07D9F}" type="pres">
      <dgm:prSet presAssocID="{3DC0B855-F057-4EE1-B068-A5B4A7AF28FB}" presName="parentText" presStyleLbl="node1" presStyleIdx="2" presStyleCnt="4" custLinFactY="100118" custLinFactNeighborX="390" custLinFactNeighborY="200000">
        <dgm:presLayoutVars>
          <dgm:chMax val="0"/>
          <dgm:bulletEnabled val="1"/>
        </dgm:presLayoutVars>
      </dgm:prSet>
      <dgm:spPr>
        <a:xfrm>
          <a:off x="0" y="2201589"/>
          <a:ext cx="6741545" cy="1006931"/>
        </a:xfrm>
        <a:prstGeom prst="roundRect">
          <a:avLst/>
        </a:prstGeom>
      </dgm:spPr>
    </dgm:pt>
    <dgm:pt modelId="{20DF3D4A-B257-4777-BFB3-FD53A5DD9EDA}" type="pres">
      <dgm:prSet presAssocID="{E10CD631-7C59-4B7F-8D21-63756CBF9FFD}" presName="spacer" presStyleCnt="0"/>
      <dgm:spPr/>
    </dgm:pt>
    <dgm:pt modelId="{52848156-8508-49FA-8DCD-0015F262029D}" type="pres">
      <dgm:prSet presAssocID="{713FC637-3A4D-46B7-A6C6-78CCAF3E560E}" presName="parentText" presStyleLbl="node1" presStyleIdx="3" presStyleCnt="4" custLinFactY="-95577" custLinFactNeighborX="-428" custLinFactNeighborY="-100000">
        <dgm:presLayoutVars>
          <dgm:chMax val="0"/>
          <dgm:bulletEnabled val="1"/>
        </dgm:presLayoutVars>
      </dgm:prSet>
      <dgm:spPr>
        <a:xfrm>
          <a:off x="0" y="3260360"/>
          <a:ext cx="6741545" cy="1006931"/>
        </a:xfrm>
        <a:prstGeom prst="roundRect">
          <a:avLst/>
        </a:prstGeom>
      </dgm:spPr>
    </dgm:pt>
  </dgm:ptLst>
  <dgm:cxnLst>
    <dgm:cxn modelId="{D7EB1129-F07C-443C-8804-9199241AAFE0}" type="presOf" srcId="{713FC637-3A4D-46B7-A6C6-78CCAF3E560E}" destId="{52848156-8508-49FA-8DCD-0015F262029D}" srcOrd="0" destOrd="0" presId="urn:microsoft.com/office/officeart/2005/8/layout/vList2"/>
    <dgm:cxn modelId="{45D5FB51-4214-4DBD-AE15-64019DA28E73}" type="presOf" srcId="{9FD93115-9BEB-4324-BEE0-EEE60A83A6F8}" destId="{0E8B5816-F383-4E77-99BA-A913DD276435}" srcOrd="0" destOrd="0" presId="urn:microsoft.com/office/officeart/2005/8/layout/vList2"/>
    <dgm:cxn modelId="{60475974-3662-42DD-A0F1-6DBADA660A54}" type="presOf" srcId="{3DC0B855-F057-4EE1-B068-A5B4A7AF28FB}" destId="{22A71C9A-5D40-48D5-B5C8-A74EF2B07D9F}" srcOrd="0" destOrd="0" presId="urn:microsoft.com/office/officeart/2005/8/layout/vList2"/>
    <dgm:cxn modelId="{34B42975-B3F9-40AF-9AF9-E733A35650BA}" srcId="{9FD93115-9BEB-4324-BEE0-EEE60A83A6F8}" destId="{31636C0C-130F-419B-B622-2A26BB1D3B97}" srcOrd="0" destOrd="0" parTransId="{2DCB07F9-5FAF-473A-8B2E-5C8DD24F3B2D}" sibTransId="{B946DF0F-78E6-4A48-B9CE-9F0606B92C6B}"/>
    <dgm:cxn modelId="{BA34C686-D109-447B-A017-4CB9EC716FD4}" type="presOf" srcId="{2A6BD7DD-3A89-49BE-B5FB-7EC283DFE0F9}" destId="{DFF80731-342F-41CA-ABED-CA75FE8DB7F2}" srcOrd="0" destOrd="0" presId="urn:microsoft.com/office/officeart/2005/8/layout/vList2"/>
    <dgm:cxn modelId="{9617FEA8-9EF2-47DE-B157-7AA04FE0D402}" type="presOf" srcId="{31636C0C-130F-419B-B622-2A26BB1D3B97}" destId="{01375738-5FAD-4892-8D13-03D2A52C7CD5}" srcOrd="0" destOrd="0" presId="urn:microsoft.com/office/officeart/2005/8/layout/vList2"/>
    <dgm:cxn modelId="{84E4FCD2-308F-4991-A630-677B17913CBC}" srcId="{9FD93115-9BEB-4324-BEE0-EEE60A83A6F8}" destId="{3DC0B855-F057-4EE1-B068-A5B4A7AF28FB}" srcOrd="2" destOrd="0" parTransId="{0066D5B0-AB96-4C4B-A082-EA8921487469}" sibTransId="{E10CD631-7C59-4B7F-8D21-63756CBF9FFD}"/>
    <dgm:cxn modelId="{1CB398D3-DB18-4585-941A-57D1175D0E81}" srcId="{9FD93115-9BEB-4324-BEE0-EEE60A83A6F8}" destId="{713FC637-3A4D-46B7-A6C6-78CCAF3E560E}" srcOrd="3" destOrd="0" parTransId="{96F51014-332D-41E0-B76C-F8AAE306475E}" sibTransId="{BC87F5AC-95D6-4256-9A00-D49DACF46012}"/>
    <dgm:cxn modelId="{E754ACF3-2D37-49C3-8AE0-0C2DAA761B70}" srcId="{9FD93115-9BEB-4324-BEE0-EEE60A83A6F8}" destId="{2A6BD7DD-3A89-49BE-B5FB-7EC283DFE0F9}" srcOrd="1" destOrd="0" parTransId="{02EC6DA7-D3E4-47DA-8AD0-0299C742F2F3}" sibTransId="{F1A77CA8-BF29-49F0-863A-F4EA15F20647}"/>
    <dgm:cxn modelId="{76B91E5D-3669-49A4-8C0F-BFF629028116}" type="presParOf" srcId="{0E8B5816-F383-4E77-99BA-A913DD276435}" destId="{01375738-5FAD-4892-8D13-03D2A52C7CD5}" srcOrd="0" destOrd="0" presId="urn:microsoft.com/office/officeart/2005/8/layout/vList2"/>
    <dgm:cxn modelId="{26B52891-FCD7-4B20-8EBA-CF62849352B4}" type="presParOf" srcId="{0E8B5816-F383-4E77-99BA-A913DD276435}" destId="{67114795-2D20-425F-9164-C05A49B40B69}" srcOrd="1" destOrd="0" presId="urn:microsoft.com/office/officeart/2005/8/layout/vList2"/>
    <dgm:cxn modelId="{D177CCAB-E4D2-47FA-9EEE-5656E1592FBC}" type="presParOf" srcId="{0E8B5816-F383-4E77-99BA-A913DD276435}" destId="{DFF80731-342F-41CA-ABED-CA75FE8DB7F2}" srcOrd="2" destOrd="0" presId="urn:microsoft.com/office/officeart/2005/8/layout/vList2"/>
    <dgm:cxn modelId="{04E6CFC1-F1F3-42E0-8AB2-895C932416A8}" type="presParOf" srcId="{0E8B5816-F383-4E77-99BA-A913DD276435}" destId="{CFD33C82-1225-4F9C-9BA0-3134FFF10CFE}" srcOrd="3" destOrd="0" presId="urn:microsoft.com/office/officeart/2005/8/layout/vList2"/>
    <dgm:cxn modelId="{597BBF8C-BAA1-4D5C-8981-4C9ADB6540F8}" type="presParOf" srcId="{0E8B5816-F383-4E77-99BA-A913DD276435}" destId="{22A71C9A-5D40-48D5-B5C8-A74EF2B07D9F}" srcOrd="4" destOrd="0" presId="urn:microsoft.com/office/officeart/2005/8/layout/vList2"/>
    <dgm:cxn modelId="{23DA3127-FA6B-453A-AA3E-85F8FBC13209}" type="presParOf" srcId="{0E8B5816-F383-4E77-99BA-A913DD276435}" destId="{20DF3D4A-B257-4777-BFB3-FD53A5DD9EDA}" srcOrd="5" destOrd="0" presId="urn:microsoft.com/office/officeart/2005/8/layout/vList2"/>
    <dgm:cxn modelId="{AE6CEA11-253D-43D0-B215-D71E0BE4F4A8}" type="presParOf" srcId="{0E8B5816-F383-4E77-99BA-A913DD276435}" destId="{52848156-8508-49FA-8DCD-0015F262029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algn="ctr">
            <a:spcAft>
              <a:spcPts val="0"/>
            </a:spcAft>
          </a:pPr>
          <a:r>
            <a:rPr lang="en-US" sz="1600" kern="1200">
              <a:solidFill>
                <a:schemeClr val="tx1"/>
              </a:solidFill>
              <a:latin typeface="Calibri" panose="020F0502020204030204"/>
              <a:ea typeface="+mn-ea"/>
              <a:cs typeface="+mn-cs"/>
            </a:rPr>
            <a:t>(DMC: DMC Data Monitor)</a:t>
          </a:r>
        </a:p>
        <a:p>
          <a:pPr algn="ctr">
            <a:spcAft>
              <a:spcPts val="0"/>
            </a:spcAft>
          </a:pPr>
          <a:endParaRPr lang="en-US" sz="1100" kern="1200">
            <a:solidFill>
              <a:schemeClr val="tx1"/>
            </a:solidFill>
            <a:latin typeface="Calibri" panose="020F0502020204030204"/>
            <a:ea typeface="+mn-ea"/>
            <a:cs typeface="+mn-cs"/>
          </a:endParaRPr>
        </a:p>
        <a:p>
          <a:pPr algn="l">
            <a:spcAft>
              <a:spcPct val="35000"/>
            </a:spcAft>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a:solidFill>
                <a:schemeClr val="tx1"/>
              </a:solidFill>
              <a:latin typeface="Calibri" panose="020F0502020204030204"/>
              <a:ea typeface="+mn-ea"/>
              <a:cs typeface="+mn-cs"/>
            </a:rPr>
            <a:t>LEVEL 3 </a:t>
          </a:r>
        </a:p>
        <a:p>
          <a:pPr algn="ctr">
            <a:spcAft>
              <a:spcPts val="0"/>
            </a:spcAft>
          </a:pPr>
          <a:r>
            <a:rPr lang="en-US" sz="1600" kern="1200">
              <a:solidFill>
                <a:schemeClr val="tx1"/>
              </a:solidFill>
              <a:latin typeface="Calibri" panose="020F0502020204030204"/>
              <a:ea typeface="+mn-ea"/>
              <a:cs typeface="+mn-cs"/>
            </a:rPr>
            <a:t>(PEIMS/Core: Existing TEAL Roles)</a:t>
          </a:r>
        </a:p>
        <a:p>
          <a:pPr algn="ctr">
            <a:spcAft>
              <a:spcPts val="0"/>
            </a:spcAft>
          </a:pPr>
          <a:endParaRPr lang="en-US" sz="1000" kern="1200">
            <a:solidFill>
              <a:schemeClr val="tx1"/>
            </a:solidFill>
            <a:latin typeface="Calibri" panose="020F0502020204030204"/>
            <a:ea typeface="+mn-ea"/>
            <a:cs typeface="+mn-cs"/>
          </a:endParaRPr>
        </a:p>
        <a:p>
          <a:pPr algn="l">
            <a:spcAft>
              <a:spcPts val="1200"/>
            </a:spcAft>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lstStyle/>
        <a:p>
          <a:pPr>
            <a:lnSpc>
              <a:spcPct val="100000"/>
            </a:lnSpc>
          </a:pPr>
          <a:r>
            <a:rPr lang="en-US" sz="1600" b="0"/>
            <a:t>ECDS data is submitted through </a:t>
          </a:r>
          <a:r>
            <a:rPr lang="en-US" sz="1600" b="1"/>
            <a:t>TSDS</a:t>
          </a:r>
          <a:r>
            <a:rPr lang="en-US" sz="1600" b="0"/>
            <a:t>.</a:t>
          </a:r>
          <a:endParaRPr lang="en-US" sz="1600" b="0">
            <a:solidFill>
              <a:schemeClr val="tx1"/>
            </a:solidFill>
          </a:endParaRP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200">
              <a:solidFill>
                <a:schemeClr val="tx1"/>
              </a:solidFill>
            </a:rPr>
            <a:t>All participating </a:t>
          </a:r>
          <a:r>
            <a:rPr lang="en-US" sz="1200" b="1">
              <a:solidFill>
                <a:schemeClr val="tx1"/>
              </a:solidFill>
            </a:rPr>
            <a:t>KG programs </a:t>
          </a:r>
          <a:r>
            <a:rPr lang="en-US" sz="1200" b="0">
              <a:solidFill>
                <a:schemeClr val="tx1"/>
              </a:solidFill>
            </a:rPr>
            <a:t>that</a:t>
          </a:r>
          <a:r>
            <a:rPr lang="en-US" sz="1200" b="1">
              <a:solidFill>
                <a:schemeClr val="tx1"/>
              </a:solidFill>
            </a:rPr>
            <a:t> </a:t>
          </a:r>
          <a:r>
            <a:rPr lang="en-US" sz="1200" b="0">
              <a:solidFill>
                <a:schemeClr val="tx1"/>
              </a:solidFill>
            </a:rPr>
            <a:t>administer an assessment from the </a:t>
          </a:r>
          <a:r>
            <a:rPr lang="en-US" sz="1200" b="1">
              <a:solidFill>
                <a:schemeClr val="tx1"/>
              </a:solidFill>
            </a:rPr>
            <a:t>Commissioner’s List of Approved Assessment </a:t>
          </a:r>
          <a:r>
            <a:rPr lang="en-US" sz="1200" b="0">
              <a:solidFill>
                <a:schemeClr val="tx1"/>
              </a:solidFill>
            </a:rPr>
            <a:t>Instruments, w</a:t>
          </a:r>
          <a:r>
            <a:rPr lang="en-US" sz="1200">
              <a:solidFill>
                <a:schemeClr val="tx1"/>
              </a:solidFill>
            </a:rPr>
            <a:t>ill submit </a:t>
          </a:r>
          <a:r>
            <a:rPr lang="en-US" sz="1200" b="0">
              <a:solidFill>
                <a:schemeClr val="tx1"/>
              </a:solidFill>
            </a:rPr>
            <a:t>Beginning of Year </a:t>
          </a:r>
          <a:r>
            <a:rPr lang="en-US" sz="1200" b="1">
              <a:solidFill>
                <a:schemeClr val="tx1"/>
              </a:solidFill>
            </a:rPr>
            <a:t>(BOY) assessment data </a:t>
          </a:r>
          <a:r>
            <a:rPr lang="en-US" sz="1200">
              <a:solidFill>
                <a:schemeClr val="tx1"/>
              </a:solidFill>
            </a:rPr>
            <a:t>through the TSDS collection. </a:t>
          </a:r>
          <a:endParaRPr lang="en-US" sz="1200" b="0">
            <a:solidFill>
              <a:schemeClr val="tx1"/>
            </a:solidFill>
          </a:endParaRP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2"/>
      <dgm:spPr/>
    </dgm:pt>
    <dgm:pt modelId="{3D9E6714-B90C-486F-84EA-6FB8F8760170}" type="pres">
      <dgm:prSet presAssocID="{25F4D30D-B72E-464F-8A20-0A530DA80C9B}" presName="iconRect" presStyleLbl="node1" presStyleIdx="0" presStyleCnt="2" custScaleX="161589" custScaleY="161589" custLinFactNeighborX="-31405" custLinFactNeighborY="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2" custScaleX="106508" custScaleY="97155" custLinFactNeighborY="106">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2" custLinFactNeighborX="-746" custLinFactNeighborY="743"/>
      <dgm:spPr/>
    </dgm:pt>
    <dgm:pt modelId="{3C9C8D17-6300-4660-A1F1-6A9892CE9041}" type="pres">
      <dgm:prSet presAssocID="{35D82119-22A7-43F2-A7E5-9BDCBD2AA9BB}" presName="iconRect" presStyleLbl="node1" presStyleIdx="1" presStyleCnt="2" custScaleX="161589" custScaleY="161589"/>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2" custScaleX="107034" custLinFactNeighborX="97" custLinFactNeighborY="-103">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34859967-4B36-4240-8AFB-397DACF843FC}" srcId="{8DB7A836-5143-409B-9A16-731EFADB2763}" destId="{35D82119-22A7-43F2-A7E5-9BDCBD2AA9BB}" srcOrd="1" destOrd="0" parTransId="{95D98F66-AC27-4718-A1E3-B39F6B05984C}" sibTransId="{C8F7802F-FA84-4BCE-902B-4BF0C793C7B5}"/>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A44F6-6A0A-470B-8371-8293A22D82B4}">
      <dsp:nvSpPr>
        <dsp:cNvPr id="0" name=""/>
        <dsp:cNvSpPr/>
      </dsp:nvSpPr>
      <dsp:spPr>
        <a:xfrm>
          <a:off x="0" y="4789"/>
          <a:ext cx="7223078" cy="15102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D7896-27FC-4611-BC67-F823D25D8830}">
      <dsp:nvSpPr>
        <dsp:cNvPr id="0" name=""/>
        <dsp:cNvSpPr/>
      </dsp:nvSpPr>
      <dsp:spPr>
        <a:xfrm>
          <a:off x="456847" y="344593"/>
          <a:ext cx="831443" cy="8306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20A7A6-3D80-4670-973E-22AE62008DEA}">
      <dsp:nvSpPr>
        <dsp:cNvPr id="0" name=""/>
        <dsp:cNvSpPr/>
      </dsp:nvSpPr>
      <dsp:spPr>
        <a:xfrm>
          <a:off x="1745138" y="4789"/>
          <a:ext cx="5409566" cy="151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90" tIns="159990" rIns="159990" bIns="159990" numCol="1" spcCol="1270" anchor="ctr" anchorCtr="0">
          <a:noAutofit/>
        </a:bodyPr>
        <a:lstStyle/>
        <a:p>
          <a:pPr marL="0" lvl="0" indent="0" algn="l" defTabSz="844550">
            <a:lnSpc>
              <a:spcPct val="90000"/>
            </a:lnSpc>
            <a:spcBef>
              <a:spcPct val="0"/>
            </a:spcBef>
            <a:spcAft>
              <a:spcPct val="35000"/>
            </a:spcAft>
            <a:buNone/>
          </a:pPr>
          <a:r>
            <a:rPr lang="en-US" sz="1900" kern="1200"/>
            <a:t>The Early Childhood Data System (ECDS) is a state-wide reporting feature of the Texas Student Data System (TSDS). The system includes the collection of both </a:t>
          </a:r>
          <a:r>
            <a:rPr lang="en-US" sz="1900" b="1" kern="1200"/>
            <a:t>KG and pre-K student data</a:t>
          </a:r>
          <a:r>
            <a:rPr lang="en-US" sz="1900" kern="1200"/>
            <a:t>.</a:t>
          </a:r>
        </a:p>
      </dsp:txBody>
      <dsp:txXfrm>
        <a:off x="1745138" y="4789"/>
        <a:ext cx="5409566" cy="1511715"/>
      </dsp:txXfrm>
    </dsp:sp>
    <dsp:sp modelId="{A8E74C33-5904-4A15-AD6E-355ED12216F1}">
      <dsp:nvSpPr>
        <dsp:cNvPr id="0" name=""/>
        <dsp:cNvSpPr/>
      </dsp:nvSpPr>
      <dsp:spPr>
        <a:xfrm>
          <a:off x="0" y="1882981"/>
          <a:ext cx="7223078" cy="15102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E510D-8B82-4766-9955-044F504EA352}">
      <dsp:nvSpPr>
        <dsp:cNvPr id="0" name=""/>
        <dsp:cNvSpPr/>
      </dsp:nvSpPr>
      <dsp:spPr>
        <a:xfrm>
          <a:off x="456847" y="2222785"/>
          <a:ext cx="831443" cy="8306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C78BA4-4551-414F-8A4C-FCEA378E1F52}">
      <dsp:nvSpPr>
        <dsp:cNvPr id="0" name=""/>
        <dsp:cNvSpPr/>
      </dsp:nvSpPr>
      <dsp:spPr>
        <a:xfrm>
          <a:off x="1745138" y="1882981"/>
          <a:ext cx="5409566" cy="151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90" tIns="159990" rIns="159990" bIns="159990" numCol="1" spcCol="1270" anchor="ctr" anchorCtr="0">
          <a:noAutofit/>
        </a:bodyPr>
        <a:lstStyle/>
        <a:p>
          <a:pPr marL="0" lvl="0" indent="0" algn="l" defTabSz="844550">
            <a:lnSpc>
              <a:spcPct val="90000"/>
            </a:lnSpc>
            <a:spcBef>
              <a:spcPct val="0"/>
            </a:spcBef>
            <a:spcAft>
              <a:spcPct val="35000"/>
            </a:spcAft>
            <a:buNone/>
          </a:pPr>
          <a:r>
            <a:rPr lang="en-US" sz="1900" kern="1200"/>
            <a:t>ECDS allows schools and parents to gauge how well </a:t>
          </a:r>
          <a:r>
            <a:rPr lang="en-US" sz="1900" b="1" kern="1200"/>
            <a:t>KG and pre-K programs are preparing students for school</a:t>
          </a:r>
          <a:r>
            <a:rPr lang="en-US" sz="1900" kern="1200"/>
            <a:t>, and especially for reading.  </a:t>
          </a:r>
        </a:p>
      </dsp:txBody>
      <dsp:txXfrm>
        <a:off x="1745138" y="1882981"/>
        <a:ext cx="5409566" cy="1511715"/>
      </dsp:txXfrm>
    </dsp:sp>
    <dsp:sp modelId="{301EF10F-7F55-431C-8B48-F162B02549F1}">
      <dsp:nvSpPr>
        <dsp:cNvPr id="0" name=""/>
        <dsp:cNvSpPr/>
      </dsp:nvSpPr>
      <dsp:spPr>
        <a:xfrm>
          <a:off x="0" y="3761173"/>
          <a:ext cx="7223078" cy="151023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14AA59-5438-4AC8-BAFD-983047D54153}">
      <dsp:nvSpPr>
        <dsp:cNvPr id="0" name=""/>
        <dsp:cNvSpPr/>
      </dsp:nvSpPr>
      <dsp:spPr>
        <a:xfrm>
          <a:off x="457293" y="4100976"/>
          <a:ext cx="831443" cy="8306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E09DB4-C2C7-4C5F-9313-A18C24A83E65}">
      <dsp:nvSpPr>
        <dsp:cNvPr id="0" name=""/>
        <dsp:cNvSpPr/>
      </dsp:nvSpPr>
      <dsp:spPr>
        <a:xfrm>
          <a:off x="1746031" y="3761173"/>
          <a:ext cx="5409566" cy="151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90" tIns="159990" rIns="159990" bIns="159990" numCol="1" spcCol="1270" anchor="ctr" anchorCtr="0">
          <a:noAutofit/>
        </a:bodyPr>
        <a:lstStyle/>
        <a:p>
          <a:pPr marL="0" lvl="0" indent="0" algn="l" defTabSz="800100">
            <a:lnSpc>
              <a:spcPct val="90000"/>
            </a:lnSpc>
            <a:spcBef>
              <a:spcPct val="0"/>
            </a:spcBef>
            <a:spcAft>
              <a:spcPct val="35000"/>
            </a:spcAft>
            <a:buNone/>
          </a:pPr>
          <a:r>
            <a:rPr lang="en-US" sz="1800" kern="1200"/>
            <a:t>The system also empowers regional </a:t>
          </a:r>
          <a:r>
            <a:rPr lang="en-US" sz="1800" b="1" kern="1200"/>
            <a:t>Education Service Centers (ESC)</a:t>
          </a:r>
          <a:r>
            <a:rPr lang="en-US" sz="1800" kern="1200"/>
            <a:t> to compare results within their region </a:t>
          </a:r>
          <a:r>
            <a:rPr lang="en-US" sz="1800" b="1" kern="1200"/>
            <a:t>to</a:t>
          </a:r>
          <a:r>
            <a:rPr lang="en-US" sz="1800" kern="1200"/>
            <a:t> </a:t>
          </a:r>
          <a:r>
            <a:rPr lang="en-US" sz="1800" b="1" kern="1200"/>
            <a:t>determine which programs are best serving students</a:t>
          </a:r>
          <a:r>
            <a:rPr lang="en-US" sz="1800" kern="1200"/>
            <a:t>, and to encourage the sharing of successful strategies among districts.</a:t>
          </a:r>
        </a:p>
      </dsp:txBody>
      <dsp:txXfrm>
        <a:off x="1746031" y="3761173"/>
        <a:ext cx="5409566" cy="1511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75738-5FAD-4892-8D13-03D2A52C7CD5}">
      <dsp:nvSpPr>
        <dsp:cNvPr id="0" name=""/>
        <dsp:cNvSpPr/>
      </dsp:nvSpPr>
      <dsp:spPr>
        <a:xfrm>
          <a:off x="0" y="12492"/>
          <a:ext cx="7200815" cy="1216800"/>
        </a:xfrm>
        <a:prstGeom prst="roundRect">
          <a:avLst/>
        </a:prstGeom>
        <a:solidFill>
          <a:srgbClr val="F16038">
            <a:tint val="4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prstClr val="black"/>
              </a:solidFill>
              <a:latin typeface="Calibri" panose="020F0502020204030204"/>
              <a:ea typeface="+mn-ea"/>
              <a:cs typeface="+mn-cs"/>
            </a:rPr>
            <a:t>All LEAs that serve students enrolled in KG will submit </a:t>
          </a:r>
          <a:r>
            <a:rPr lang="en-US" sz="2000" b="1" kern="1200">
              <a:solidFill>
                <a:prstClr val="black"/>
              </a:solidFill>
              <a:latin typeface="Calibri" panose="020F0502020204030204"/>
              <a:ea typeface="+mn-ea"/>
              <a:cs typeface="+mn-cs"/>
            </a:rPr>
            <a:t>demographic, classroom link information, and special program </a:t>
          </a:r>
          <a:r>
            <a:rPr lang="en-US" sz="2000" kern="1200">
              <a:solidFill>
                <a:prstClr val="black"/>
              </a:solidFill>
              <a:latin typeface="Calibri" panose="020F0502020204030204"/>
              <a:ea typeface="+mn-ea"/>
              <a:cs typeface="+mn-cs"/>
            </a:rPr>
            <a:t>information in the TSDS collection.</a:t>
          </a:r>
        </a:p>
      </dsp:txBody>
      <dsp:txXfrm>
        <a:off x="59399" y="71891"/>
        <a:ext cx="7082017" cy="1098002"/>
      </dsp:txXfrm>
    </dsp:sp>
    <dsp:sp modelId="{DFF80731-342F-41CA-ABED-CA75FE8DB7F2}">
      <dsp:nvSpPr>
        <dsp:cNvPr id="0" name=""/>
        <dsp:cNvSpPr/>
      </dsp:nvSpPr>
      <dsp:spPr>
        <a:xfrm>
          <a:off x="0" y="1510373"/>
          <a:ext cx="7200815" cy="1216800"/>
        </a:xfrm>
        <a:prstGeom prst="roundRect">
          <a:avLst/>
        </a:prstGeom>
        <a:solidFill>
          <a:srgbClr val="F16038">
            <a:tint val="4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89000">
            <a:lnSpc>
              <a:spcPct val="90000"/>
            </a:lnSpc>
            <a:spcBef>
              <a:spcPct val="0"/>
            </a:spcBef>
            <a:spcAft>
              <a:spcPct val="35000"/>
            </a:spcAft>
            <a:buNone/>
          </a:pPr>
          <a:r>
            <a:rPr lang="en-US" sz="2000" kern="1200">
              <a:solidFill>
                <a:prstClr val="black"/>
              </a:solidFill>
              <a:latin typeface="Calibri" panose="020F0502020204030204"/>
              <a:ea typeface="+mn-ea"/>
              <a:cs typeface="+mn-cs"/>
            </a:rPr>
            <a:t>All participating </a:t>
          </a:r>
          <a:r>
            <a:rPr lang="en-US" sz="2000" b="1" kern="1200">
              <a:solidFill>
                <a:prstClr val="black"/>
              </a:solidFill>
              <a:latin typeface="Calibri" panose="020F0502020204030204"/>
              <a:ea typeface="+mn-ea"/>
              <a:cs typeface="+mn-cs"/>
            </a:rPr>
            <a:t>KG programs will submit Beginning of Year (BOY) assessment </a:t>
          </a:r>
          <a:r>
            <a:rPr lang="en-US" sz="2000" kern="1200">
              <a:solidFill>
                <a:prstClr val="black"/>
              </a:solidFill>
              <a:latin typeface="Calibri" panose="020F0502020204030204"/>
              <a:ea typeface="+mn-ea"/>
              <a:cs typeface="+mn-cs"/>
            </a:rPr>
            <a:t>data through the TSDS collection.</a:t>
          </a:r>
        </a:p>
      </dsp:txBody>
      <dsp:txXfrm>
        <a:off x="59399" y="1569772"/>
        <a:ext cx="7082017" cy="1098002"/>
      </dsp:txXfrm>
    </dsp:sp>
    <dsp:sp modelId="{22A71C9A-5D40-48D5-B5C8-A74EF2B07D9F}">
      <dsp:nvSpPr>
        <dsp:cNvPr id="0" name=""/>
        <dsp:cNvSpPr/>
      </dsp:nvSpPr>
      <dsp:spPr>
        <a:xfrm>
          <a:off x="0" y="4424746"/>
          <a:ext cx="7200815" cy="1216800"/>
        </a:xfrm>
        <a:prstGeom prst="roundRect">
          <a:avLst/>
        </a:prstGeom>
        <a:solidFill>
          <a:srgbClr val="F16038">
            <a:tint val="4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89000">
            <a:lnSpc>
              <a:spcPct val="90000"/>
            </a:lnSpc>
            <a:spcBef>
              <a:spcPct val="0"/>
            </a:spcBef>
            <a:spcAft>
              <a:spcPct val="35000"/>
            </a:spcAft>
            <a:buNone/>
          </a:pPr>
          <a:r>
            <a:rPr lang="en-US" sz="2000" b="1" kern="1200">
              <a:solidFill>
                <a:prstClr val="black"/>
              </a:solidFill>
              <a:latin typeface="Calibri" panose="020F0502020204030204"/>
              <a:ea typeface="+mn-ea"/>
              <a:cs typeface="+mn-cs"/>
            </a:rPr>
            <a:t>E1440 Homeroom Indicator </a:t>
          </a:r>
          <a:r>
            <a:rPr lang="en-US" sz="2000" b="0" kern="1200">
              <a:solidFill>
                <a:prstClr val="black"/>
              </a:solidFill>
              <a:latin typeface="Calibri" panose="020F0502020204030204"/>
              <a:ea typeface="+mn-ea"/>
              <a:cs typeface="+mn-cs"/>
            </a:rPr>
            <a:t>designates the KG course/section that is connected to the Student and Teacher where the Commissioner approved assessment was administered.</a:t>
          </a:r>
        </a:p>
      </dsp:txBody>
      <dsp:txXfrm>
        <a:off x="59399" y="4484145"/>
        <a:ext cx="7082017" cy="1098002"/>
      </dsp:txXfrm>
    </dsp:sp>
    <dsp:sp modelId="{52848156-8508-49FA-8DCD-0015F262029D}">
      <dsp:nvSpPr>
        <dsp:cNvPr id="0" name=""/>
        <dsp:cNvSpPr/>
      </dsp:nvSpPr>
      <dsp:spPr>
        <a:xfrm>
          <a:off x="0" y="2968192"/>
          <a:ext cx="7200815" cy="1216800"/>
        </a:xfrm>
        <a:prstGeom prst="roundRect">
          <a:avLst/>
        </a:prstGeom>
        <a:solidFill>
          <a:srgbClr val="F16038">
            <a:tint val="40000"/>
            <a:hueOff val="0"/>
            <a:satOff val="0"/>
            <a:lumOff val="0"/>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89000">
            <a:lnSpc>
              <a:spcPct val="90000"/>
            </a:lnSpc>
            <a:spcBef>
              <a:spcPct val="0"/>
            </a:spcBef>
            <a:spcAft>
              <a:spcPct val="35000"/>
            </a:spcAft>
            <a:buNone/>
          </a:pPr>
          <a:r>
            <a:rPr lang="en-US" sz="2000" kern="1200">
              <a:solidFill>
                <a:prstClr val="black"/>
              </a:solidFill>
              <a:latin typeface="Calibri" panose="020F0502020204030204"/>
              <a:ea typeface="+mn-ea"/>
              <a:cs typeface="+mn-cs"/>
            </a:rPr>
            <a:t>LEAs with a KG program must administer either a </a:t>
          </a:r>
          <a:r>
            <a:rPr lang="en-US" sz="2000" b="1" kern="1200">
              <a:solidFill>
                <a:prstClr val="black"/>
              </a:solidFill>
              <a:latin typeface="Calibri" panose="020F0502020204030204"/>
              <a:ea typeface="+mn-ea"/>
              <a:cs typeface="+mn-cs"/>
            </a:rPr>
            <a:t>TX-KEA or </a:t>
          </a:r>
          <a:r>
            <a:rPr lang="en-US" sz="2000" b="1" kern="1200" err="1">
              <a:solidFill>
                <a:prstClr val="black"/>
              </a:solidFill>
              <a:latin typeface="Calibri" panose="020F0502020204030204"/>
              <a:ea typeface="+mn-ea"/>
              <a:cs typeface="+mn-cs"/>
            </a:rPr>
            <a:t>mClass</a:t>
          </a:r>
          <a:r>
            <a:rPr lang="en-US" sz="2000" b="1" kern="1200">
              <a:solidFill>
                <a:prstClr val="black"/>
              </a:solidFill>
              <a:latin typeface="Calibri" panose="020F0502020204030204"/>
              <a:ea typeface="+mn-ea"/>
              <a:cs typeface="+mn-cs"/>
            </a:rPr>
            <a:t> assessment</a:t>
          </a:r>
          <a:r>
            <a:rPr lang="en-US" sz="2000" kern="1200">
              <a:solidFill>
                <a:prstClr val="black"/>
              </a:solidFill>
              <a:latin typeface="Calibri" panose="020F0502020204030204"/>
              <a:ea typeface="+mn-ea"/>
              <a:cs typeface="+mn-cs"/>
            </a:rPr>
            <a:t> - </a:t>
          </a:r>
          <a:r>
            <a:rPr lang="en-US" sz="2000" kern="1200">
              <a:solidFill>
                <a:srgbClr val="0070C0"/>
              </a:solidFill>
              <a:latin typeface="Calibri" panose="020F0502020204030204"/>
              <a:ea typeface="+mn-ea"/>
              <a:cs typeface="+mn-cs"/>
              <a:hlinkClick xmlns:r="http://schemas.openxmlformats.org/officeDocument/2006/relationships" r:id="rId1"/>
            </a:rPr>
            <a:t>ECDS Assessment Specifications </a:t>
          </a:r>
          <a:endParaRPr lang="en-US" sz="2000" kern="1200">
            <a:solidFill>
              <a:srgbClr val="0070C0"/>
            </a:solidFill>
            <a:latin typeface="Calibri" panose="020F0502020204030204"/>
            <a:ea typeface="+mn-ea"/>
            <a:cs typeface="+mn-cs"/>
          </a:endParaRPr>
        </a:p>
      </dsp:txBody>
      <dsp:txXfrm>
        <a:off x="59399" y="3027591"/>
        <a:ext cx="7082017"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5803999" cy="865332"/>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Ready</a:t>
          </a:r>
        </a:p>
      </dsp:txBody>
      <dsp:txXfrm>
        <a:off x="25345" y="25345"/>
        <a:ext cx="4870237" cy="814642"/>
      </dsp:txXfrm>
    </dsp:sp>
    <dsp:sp modelId="{13C106B1-4CAA-452F-AA66-E5E8F85BAFB5}">
      <dsp:nvSpPr>
        <dsp:cNvPr id="0" name=""/>
        <dsp:cNvSpPr/>
      </dsp:nvSpPr>
      <dsp:spPr>
        <a:xfrm>
          <a:off x="512117" y="1009555"/>
          <a:ext cx="5803999" cy="865332"/>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Set</a:t>
          </a:r>
        </a:p>
      </dsp:txBody>
      <dsp:txXfrm>
        <a:off x="537462" y="1034900"/>
        <a:ext cx="4678725" cy="814642"/>
      </dsp:txXfrm>
    </dsp:sp>
    <dsp:sp modelId="{0C67E674-FD7D-463B-A260-D04C033466D2}">
      <dsp:nvSpPr>
        <dsp:cNvPr id="0" name=""/>
        <dsp:cNvSpPr/>
      </dsp:nvSpPr>
      <dsp:spPr>
        <a:xfrm>
          <a:off x="1024235" y="2019110"/>
          <a:ext cx="5803999" cy="865332"/>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Go</a:t>
          </a:r>
        </a:p>
      </dsp:txBody>
      <dsp:txXfrm>
        <a:off x="1049580" y="2044455"/>
        <a:ext cx="4678725" cy="814642"/>
      </dsp:txXfrm>
    </dsp:sp>
    <dsp:sp modelId="{1B61E77A-6BB8-46AC-8A8D-E765E6094CD7}">
      <dsp:nvSpPr>
        <dsp:cNvPr id="0" name=""/>
        <dsp:cNvSpPr/>
      </dsp:nvSpPr>
      <dsp:spPr>
        <a:xfrm>
          <a:off x="5241533" y="656210"/>
          <a:ext cx="562466" cy="562466"/>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68088" y="656210"/>
        <a:ext cx="309356" cy="423256"/>
      </dsp:txXfrm>
    </dsp:sp>
    <dsp:sp modelId="{FA1BB1E8-A32E-4A62-B7AE-4F6A57872813}">
      <dsp:nvSpPr>
        <dsp:cNvPr id="0" name=""/>
        <dsp:cNvSpPr/>
      </dsp:nvSpPr>
      <dsp:spPr>
        <a:xfrm>
          <a:off x="5753650" y="1659996"/>
          <a:ext cx="562466" cy="562466"/>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880205" y="1659996"/>
        <a:ext cx="309356" cy="423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864274"/>
          <a:ext cx="4297321" cy="17403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0" y="961101"/>
          <a:ext cx="1546737" cy="1546737"/>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1941646" y="890104"/>
          <a:ext cx="2241585" cy="164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845" tIns="178845" rIns="178845" bIns="178845" numCol="1" spcCol="1270" anchor="ctr" anchorCtr="0">
          <a:noAutofit/>
        </a:bodyPr>
        <a:lstStyle/>
        <a:p>
          <a:pPr marL="0" lvl="0" indent="0" algn="l" defTabSz="711200">
            <a:lnSpc>
              <a:spcPct val="100000"/>
            </a:lnSpc>
            <a:spcBef>
              <a:spcPct val="0"/>
            </a:spcBef>
            <a:spcAft>
              <a:spcPct val="35000"/>
            </a:spcAft>
            <a:buNone/>
          </a:pPr>
          <a:r>
            <a:rPr lang="en-US" sz="1600" b="0" kern="1200"/>
            <a:t>ECDS data is submitted through </a:t>
          </a:r>
          <a:r>
            <a:rPr lang="en-US" sz="1600" b="1" kern="1200"/>
            <a:t>TSDS</a:t>
          </a:r>
          <a:r>
            <a:rPr lang="en-US" sz="1600" b="0" kern="1200"/>
            <a:t>.</a:t>
          </a:r>
          <a:endParaRPr lang="en-US" sz="1600" b="0" kern="1200">
            <a:solidFill>
              <a:schemeClr val="tx1"/>
            </a:solidFill>
          </a:endParaRPr>
        </a:p>
      </dsp:txBody>
      <dsp:txXfrm>
        <a:off x="1941646" y="890104"/>
        <a:ext cx="2241585" cy="1641796"/>
      </dsp:txXfrm>
    </dsp:sp>
    <dsp:sp modelId="{D9196AF9-7D27-4D5F-AD70-40915B758B67}">
      <dsp:nvSpPr>
        <dsp:cNvPr id="0" name=""/>
        <dsp:cNvSpPr/>
      </dsp:nvSpPr>
      <dsp:spPr>
        <a:xfrm>
          <a:off x="0" y="3039062"/>
          <a:ext cx="4297321" cy="17403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231696" y="3122948"/>
          <a:ext cx="1546737" cy="1546737"/>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1938152" y="3024339"/>
          <a:ext cx="2252656" cy="1739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82" tIns="184082" rIns="184082" bIns="184082"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tx1"/>
              </a:solidFill>
            </a:rPr>
            <a:t>All participating </a:t>
          </a:r>
          <a:r>
            <a:rPr lang="en-US" sz="1200" b="1" kern="1200">
              <a:solidFill>
                <a:schemeClr val="tx1"/>
              </a:solidFill>
            </a:rPr>
            <a:t>KG programs </a:t>
          </a:r>
          <a:r>
            <a:rPr lang="en-US" sz="1200" b="0" kern="1200">
              <a:solidFill>
                <a:schemeClr val="tx1"/>
              </a:solidFill>
            </a:rPr>
            <a:t>that</a:t>
          </a:r>
          <a:r>
            <a:rPr lang="en-US" sz="1200" b="1" kern="1200">
              <a:solidFill>
                <a:schemeClr val="tx1"/>
              </a:solidFill>
            </a:rPr>
            <a:t> </a:t>
          </a:r>
          <a:r>
            <a:rPr lang="en-US" sz="1200" b="0" kern="1200">
              <a:solidFill>
                <a:schemeClr val="tx1"/>
              </a:solidFill>
            </a:rPr>
            <a:t>administer an assessment from the </a:t>
          </a:r>
          <a:r>
            <a:rPr lang="en-US" sz="1200" b="1" kern="1200">
              <a:solidFill>
                <a:schemeClr val="tx1"/>
              </a:solidFill>
            </a:rPr>
            <a:t>Commissioner’s List of Approved Assessment </a:t>
          </a:r>
          <a:r>
            <a:rPr lang="en-US" sz="1200" b="0" kern="1200">
              <a:solidFill>
                <a:schemeClr val="tx1"/>
              </a:solidFill>
            </a:rPr>
            <a:t>Instruments, w</a:t>
          </a:r>
          <a:r>
            <a:rPr lang="en-US" sz="1200" kern="1200">
              <a:solidFill>
                <a:schemeClr val="tx1"/>
              </a:solidFill>
            </a:rPr>
            <a:t>ill submit </a:t>
          </a:r>
          <a:r>
            <a:rPr lang="en-US" sz="1200" b="0" kern="1200">
              <a:solidFill>
                <a:schemeClr val="tx1"/>
              </a:solidFill>
            </a:rPr>
            <a:t>Beginning of Year </a:t>
          </a:r>
          <a:r>
            <a:rPr lang="en-US" sz="1200" b="1" kern="1200">
              <a:solidFill>
                <a:schemeClr val="tx1"/>
              </a:solidFill>
            </a:rPr>
            <a:t>(BOY) assessment data </a:t>
          </a:r>
          <a:r>
            <a:rPr lang="en-US" sz="1200" kern="1200">
              <a:solidFill>
                <a:schemeClr val="tx1"/>
              </a:solidFill>
            </a:rPr>
            <a:t>through the TSDS collection. </a:t>
          </a:r>
          <a:endParaRPr lang="en-US" sz="1200" b="0" kern="1200">
            <a:solidFill>
              <a:schemeClr val="tx1"/>
            </a:solidFill>
          </a:endParaRPr>
        </a:p>
      </dsp:txBody>
      <dsp:txXfrm>
        <a:off x="1938152" y="3024339"/>
        <a:ext cx="2252656" cy="17393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4098651" cy="356849"/>
          </a:xfrm>
          <a:prstGeom prst="rect">
            <a:avLst/>
          </a:prstGeom>
        </p:spPr>
        <p:txBody>
          <a:bodyPr vert="horz" lIns="93945" tIns="46974" rIns="93945" bIns="46974" rtlCol="0"/>
          <a:lstStyle>
            <a:lvl1pPr algn="l">
              <a:defRPr sz="1200"/>
            </a:lvl1pPr>
          </a:lstStyle>
          <a:p>
            <a:endParaRPr lang="en-US"/>
          </a:p>
        </p:txBody>
      </p:sp>
      <p:sp>
        <p:nvSpPr>
          <p:cNvPr id="3" name="Date Placeholder 2"/>
          <p:cNvSpPr>
            <a:spLocks noGrp="1"/>
          </p:cNvSpPr>
          <p:nvPr>
            <p:ph type="dt" sz="quarter" idx="1"/>
          </p:nvPr>
        </p:nvSpPr>
        <p:spPr>
          <a:xfrm>
            <a:off x="5357594" y="0"/>
            <a:ext cx="4098651" cy="356849"/>
          </a:xfrm>
          <a:prstGeom prst="rect">
            <a:avLst/>
          </a:prstGeom>
        </p:spPr>
        <p:txBody>
          <a:bodyPr vert="horz" lIns="93945" tIns="46974" rIns="93945" bIns="46974" rtlCol="0"/>
          <a:lstStyle>
            <a:lvl1pPr algn="r">
              <a:defRPr sz="1200"/>
            </a:lvl1pPr>
          </a:lstStyle>
          <a:p>
            <a:fld id="{A030672E-E987-4208-B802-497B74C6D590}" type="datetimeFigureOut">
              <a:rPr lang="en-US" smtClean="0"/>
              <a:pPr/>
              <a:t>10/10/2025</a:t>
            </a:fld>
            <a:endParaRPr lang="en-US"/>
          </a:p>
        </p:txBody>
      </p:sp>
      <p:sp>
        <p:nvSpPr>
          <p:cNvPr id="4" name="Footer Placeholder 3"/>
          <p:cNvSpPr>
            <a:spLocks noGrp="1"/>
          </p:cNvSpPr>
          <p:nvPr>
            <p:ph type="ftr" sz="quarter" idx="2"/>
          </p:nvPr>
        </p:nvSpPr>
        <p:spPr>
          <a:xfrm>
            <a:off x="8" y="6778890"/>
            <a:ext cx="4098651" cy="356849"/>
          </a:xfrm>
          <a:prstGeom prst="rect">
            <a:avLst/>
          </a:prstGeom>
        </p:spPr>
        <p:txBody>
          <a:bodyPr vert="horz" lIns="93945" tIns="46974" rIns="93945" bIns="46974" rtlCol="0" anchor="b"/>
          <a:lstStyle>
            <a:lvl1pPr algn="l">
              <a:defRPr sz="1200"/>
            </a:lvl1pPr>
          </a:lstStyle>
          <a:p>
            <a:endParaRPr lang="en-US"/>
          </a:p>
        </p:txBody>
      </p:sp>
      <p:sp>
        <p:nvSpPr>
          <p:cNvPr id="5" name="Slide Number Placeholder 4"/>
          <p:cNvSpPr>
            <a:spLocks noGrp="1"/>
          </p:cNvSpPr>
          <p:nvPr>
            <p:ph type="sldNum" sz="quarter" idx="3"/>
          </p:nvPr>
        </p:nvSpPr>
        <p:spPr>
          <a:xfrm>
            <a:off x="5357594" y="6778890"/>
            <a:ext cx="4098651" cy="356849"/>
          </a:xfrm>
          <a:prstGeom prst="rect">
            <a:avLst/>
          </a:prstGeom>
        </p:spPr>
        <p:txBody>
          <a:bodyPr vert="horz" lIns="93945" tIns="46974" rIns="93945" bIns="46974"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a:extLst>
              <a:ext uri="{FF2B5EF4-FFF2-40B4-BE49-F238E27FC236}">
                <a16:creationId xmlns:a16="http://schemas.microsoft.com/office/drawing/2014/main" id="{832B76D7-11BD-4DB1-A4D6-5D781AB5FD5C}"/>
              </a:ext>
            </a:extLst>
          </p:cNvPr>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9" name="Slide Image Placeholder 8">
            <a:extLst>
              <a:ext uri="{FF2B5EF4-FFF2-40B4-BE49-F238E27FC236}">
                <a16:creationId xmlns:a16="http://schemas.microsoft.com/office/drawing/2014/main" id="{704E32E4-C6D8-4362-86B8-E2D8880B67F4}"/>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10" name="Footer Placeholder 9">
            <a:extLst>
              <a:ext uri="{FF2B5EF4-FFF2-40B4-BE49-F238E27FC236}">
                <a16:creationId xmlns:a16="http://schemas.microsoft.com/office/drawing/2014/main" id="{869120A4-1023-4C81-BD72-9B6431EB4608}"/>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11" name="Date Placeholder 10">
            <a:extLst>
              <a:ext uri="{FF2B5EF4-FFF2-40B4-BE49-F238E27FC236}">
                <a16:creationId xmlns:a16="http://schemas.microsoft.com/office/drawing/2014/main" id="{77F68827-88F2-4C06-9F69-9830E5D0C999}"/>
              </a:ext>
            </a:extLst>
          </p:cNvPr>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1DC97C59-A28F-4C39-A34E-E2F09AD64FEF}" type="datetimeFigureOut">
              <a:rPr lang="en-US" smtClean="0"/>
              <a:t>10/10/2025</a:t>
            </a:fld>
            <a:endParaRPr lang="en-US"/>
          </a:p>
        </p:txBody>
      </p:sp>
      <p:sp>
        <p:nvSpPr>
          <p:cNvPr id="12" name="Notes Placeholder 11">
            <a:extLst>
              <a:ext uri="{FF2B5EF4-FFF2-40B4-BE49-F238E27FC236}">
                <a16:creationId xmlns:a16="http://schemas.microsoft.com/office/drawing/2014/main" id="{9A7B2E72-CE2D-4DDF-8105-CDF28A720D9F}"/>
              </a:ext>
            </a:extLst>
          </p:cNvPr>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a:extLst>
              <a:ext uri="{FF2B5EF4-FFF2-40B4-BE49-F238E27FC236}">
                <a16:creationId xmlns:a16="http://schemas.microsoft.com/office/drawing/2014/main" id="{EF9C7CBA-6A21-4D1B-85B3-2B89FE667389}"/>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3C8542-E218-48EB-9131-7067088EB519}" type="slidenum">
              <a:rPr lang="en-US" smtClean="0"/>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xasstudentdatasystem.org/tsds/about/resourc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800"/>
              <a:t>This course provides an overview of the "why" for Early Childhood Data System (ECDS) KG Submission and is provided in conjunction with the Common Steps for Core Collections training where the actual "how" for ECDS KG submission process will be discussed in detail. </a:t>
            </a:r>
          </a:p>
          <a:p>
            <a:endParaRPr lang="en-US" sz="800"/>
          </a:p>
          <a:p>
            <a:endParaRPr lang="en-US" sz="8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Check ‘ECDS Access’ under the Privileges.  </a:t>
            </a:r>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10</a:t>
            </a:fld>
            <a:endParaRPr lang="en-US">
              <a:solidFill>
                <a:prstClr val="black"/>
              </a:solidFill>
              <a:latin typeface="Calibri"/>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21266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11</a:t>
            </a:fld>
            <a:endParaRPr lang="en-US">
              <a:solidFill>
                <a:prstClr val="black"/>
              </a:solidFill>
              <a:latin typeface="Calibri"/>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ESC Data Viewer role will allow the ESC to monitor the data promotions for ECDS for the LEAs in their region.</a:t>
            </a:r>
          </a:p>
        </p:txBody>
      </p:sp>
    </p:spTree>
    <p:extLst>
      <p:ext uri="{BB962C8B-B14F-4D97-AF65-F5344CB8AC3E}">
        <p14:creationId xmlns:p14="http://schemas.microsoft.com/office/powerpoint/2010/main" val="279863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91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14</a:t>
            </a:fld>
            <a:endParaRPr lang="en-US"/>
          </a:p>
        </p:txBody>
      </p:sp>
      <p:sp>
        <p:nvSpPr>
          <p:cNvPr id="7" name="Slide Image Placeholder 6">
            <a:extLst>
              <a:ext uri="{FF2B5EF4-FFF2-40B4-BE49-F238E27FC236}">
                <a16:creationId xmlns:a16="http://schemas.microsoft.com/office/drawing/2014/main" id="{F4211DF0-C916-4237-B82E-F120D1B2B450}"/>
              </a:ext>
            </a:extLst>
          </p:cNvPr>
          <p:cNvSpPr>
            <a:spLocks noGrp="1" noRot="1" noChangeAspect="1"/>
          </p:cNvSpPr>
          <p:nvPr>
            <p:ph type="sldImg"/>
          </p:nvPr>
        </p:nvSpPr>
        <p:spPr/>
      </p:sp>
    </p:spTree>
    <p:extLst>
      <p:ext uri="{BB962C8B-B14F-4D97-AF65-F5344CB8AC3E}">
        <p14:creationId xmlns:p14="http://schemas.microsoft.com/office/powerpoint/2010/main" val="1169255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l"/>
            <a:r>
              <a:rPr lang="en-US" b="0" i="0">
                <a:solidFill>
                  <a:srgbClr val="1F1F1F"/>
                </a:solidFill>
                <a:effectLst/>
                <a:latin typeface="Open Sans" panose="020B0606030504020204" pitchFamily="34" charset="0"/>
              </a:rPr>
              <a:t>As defined in TEC 28.006 districts and open-enrollment charter schools must conduct a beginning of year (BOY) reading screener using either TX-KEA or </a:t>
            </a:r>
            <a:r>
              <a:rPr lang="en-US" b="0" i="0" err="1">
                <a:solidFill>
                  <a:srgbClr val="1F1F1F"/>
                </a:solidFill>
                <a:effectLst/>
                <a:latin typeface="Open Sans" panose="020B0606030504020204" pitchFamily="34" charset="0"/>
              </a:rPr>
              <a:t>mCLASS</a:t>
            </a:r>
            <a:r>
              <a:rPr lang="en-US" b="0" i="0">
                <a:solidFill>
                  <a:srgbClr val="1F1F1F"/>
                </a:solidFill>
                <a:effectLst/>
                <a:latin typeface="Open Sans" panose="020B0606030504020204" pitchFamily="34" charset="0"/>
              </a:rPr>
              <a:t> Texas (both free of charge). This raw data is submitted to the Early Childhood Data System (ECDS) yearly. Diagnosing reading development and comprehension of kindergarten students is vital, in whatever form it may take.</a:t>
            </a:r>
          </a:p>
          <a:p>
            <a:pPr algn="l"/>
            <a:endParaRPr lang="en-US" b="0" i="0">
              <a:solidFill>
                <a:srgbClr val="1F1F1F"/>
              </a:solidFill>
              <a:effectLst/>
              <a:latin typeface="Open Sans" panose="020B0606030504020204" pitchFamily="34" charset="0"/>
            </a:endParaRPr>
          </a:p>
          <a:p>
            <a:pPr algn="l"/>
            <a:endParaRPr lang="en-US" b="0" i="0">
              <a:solidFill>
                <a:srgbClr val="1F1F1F"/>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7872E534-9B96-469B-99C0-8551271B58B1}" type="slidenum">
              <a:rPr lang="en-US" smtClean="0"/>
              <a:pPr/>
              <a:t>15</a:t>
            </a:fld>
            <a:endParaRPr lang="en-US"/>
          </a:p>
        </p:txBody>
      </p:sp>
      <p:sp>
        <p:nvSpPr>
          <p:cNvPr id="7" name="Slide Image Placeholder 6">
            <a:extLst>
              <a:ext uri="{FF2B5EF4-FFF2-40B4-BE49-F238E27FC236}">
                <a16:creationId xmlns:a16="http://schemas.microsoft.com/office/drawing/2014/main" id="{AFDBF090-5550-487F-A4E4-B747471A6B97}"/>
              </a:ext>
            </a:extLst>
          </p:cNvPr>
          <p:cNvSpPr>
            <a:spLocks noGrp="1" noRot="1" noChangeAspect="1"/>
          </p:cNvSpPr>
          <p:nvPr>
            <p:ph type="sldImg"/>
          </p:nvPr>
        </p:nvSpPr>
        <p:spPr/>
      </p:sp>
    </p:spTree>
    <p:extLst>
      <p:ext uri="{BB962C8B-B14F-4D97-AF65-F5344CB8AC3E}">
        <p14:creationId xmlns:p14="http://schemas.microsoft.com/office/powerpoint/2010/main" val="3410612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72E534-9B96-469B-99C0-8551271B58B1}" type="slidenum">
              <a:rPr lang="en-US" smtClean="0"/>
              <a:pPr/>
              <a:t>16</a:t>
            </a:fld>
            <a:endParaRPr lang="en-US"/>
          </a:p>
        </p:txBody>
      </p:sp>
      <p:sp>
        <p:nvSpPr>
          <p:cNvPr id="6" name="Slide Image Placeholder 5">
            <a:extLst>
              <a:ext uri="{FF2B5EF4-FFF2-40B4-BE49-F238E27FC236}">
                <a16:creationId xmlns:a16="http://schemas.microsoft.com/office/drawing/2014/main" id="{C7739191-6DA2-4976-B2B7-17FA453CA9A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708455E-0BC0-44FC-8E2D-AFA422006BEF}"/>
              </a:ext>
            </a:extLst>
          </p:cNvPr>
          <p:cNvSpPr>
            <a:spLocks noGrp="1"/>
          </p:cNvSpPr>
          <p:nvPr>
            <p:ph type="body" idx="1"/>
          </p:nvPr>
        </p:nvSpPr>
        <p:spPr/>
        <p:txBody>
          <a:bodyPr/>
          <a:lstStyle/>
          <a:p>
            <a:endParaRPr lang="en-US"/>
          </a:p>
          <a:p>
            <a:endParaRPr lang="en-US"/>
          </a:p>
        </p:txBody>
      </p:sp>
    </p:spTree>
    <p:extLst>
      <p:ext uri="{BB962C8B-B14F-4D97-AF65-F5344CB8AC3E}">
        <p14:creationId xmlns:p14="http://schemas.microsoft.com/office/powerpoint/2010/main" val="45265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92316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96088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1" y="3373755"/>
            <a:ext cx="7818511" cy="3016495"/>
          </a:xfrm>
        </p:spPr>
        <p:txBody>
          <a:bodyPr/>
          <a:lstStyle/>
          <a:p>
            <a:pPr marL="0" indent="0">
              <a:buSzPct val="60000"/>
              <a:buFont typeface="Arial" panose="020B0604020202020204" pitchFamily="34" charset="0"/>
              <a:buNone/>
            </a:pPr>
            <a:r>
              <a:rPr lang="en-US" b="1">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Go to the TSDS website at https://www.texasstudentdatasystem.org </a:t>
            </a:r>
            <a:endParaRPr lang="en-US"/>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Hover over the TEDS Data Standards tab.</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Next, click on ‘TWEDS Upgrade’</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Finally, click on the “XXXX-XXXX Texas Education Data Standards via TWEDS” hyperlink.</a:t>
            </a:r>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solidFill>
                <a:srgbClr val="595959"/>
              </a:solidFill>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solidFill>
                  <a:srgbClr val="595959"/>
                </a:solidFill>
              </a:rPr>
              <a:t>ECDS </a:t>
            </a:r>
            <a:r>
              <a:rPr lang="en-US" err="1">
                <a:solidFill>
                  <a:srgbClr val="595959"/>
                </a:solidFill>
              </a:rPr>
              <a:t>AssesssmentMetadata</a:t>
            </a:r>
            <a:r>
              <a:rPr lang="en-US">
                <a:solidFill>
                  <a:srgbClr val="595959"/>
                </a:solidFill>
              </a:rPr>
              <a:t> is now pre-coded in the IODS by TEA. </a:t>
            </a:r>
          </a:p>
          <a:p>
            <a:pPr lvl="0" indent="-347472">
              <a:buSzPct val="100000"/>
            </a:pPr>
            <a:r>
              <a:rPr lang="en-US" sz="1200">
                <a:solidFill>
                  <a:srgbClr val="0070C0"/>
                </a:solidFill>
              </a:rPr>
              <a:t>E1127 </a:t>
            </a:r>
            <a:r>
              <a:rPr lang="en-US" sz="1200" err="1">
                <a:solidFill>
                  <a:srgbClr val="0070C0"/>
                </a:solidFill>
              </a:rPr>
              <a:t>TitleofAssessment</a:t>
            </a:r>
            <a:endParaRPr lang="en-US" sz="1200">
              <a:solidFill>
                <a:srgbClr val="0070C0"/>
              </a:solidFill>
            </a:endParaRPr>
          </a:p>
          <a:p>
            <a:pPr lvl="0" indent="-347472">
              <a:buSzPct val="100000"/>
            </a:pPr>
            <a:r>
              <a:rPr lang="en-US" sz="1200">
                <a:solidFill>
                  <a:srgbClr val="0070C0"/>
                </a:solidFill>
              </a:rPr>
              <a:t>E1573 </a:t>
            </a:r>
            <a:r>
              <a:rPr lang="en-US" sz="1200" err="1">
                <a:solidFill>
                  <a:srgbClr val="0070C0"/>
                </a:solidFill>
              </a:rPr>
              <a:t>ReportAssessmentType</a:t>
            </a:r>
            <a:endParaRPr lang="en-US" sz="1200">
              <a:solidFill>
                <a:srgbClr val="0070C0"/>
              </a:solidFill>
            </a:endParaRPr>
          </a:p>
          <a:p>
            <a:pPr lvl="0" indent="-347472">
              <a:buSzPct val="100000"/>
            </a:pPr>
            <a:r>
              <a:rPr lang="en-US" sz="1200">
                <a:solidFill>
                  <a:srgbClr val="0070C0"/>
                </a:solidFill>
              </a:rPr>
              <a:t>E1097 </a:t>
            </a:r>
            <a:r>
              <a:rPr lang="en-US" sz="1200" err="1">
                <a:solidFill>
                  <a:srgbClr val="0070C0"/>
                </a:solidFill>
              </a:rPr>
              <a:t>AcademicSubject</a:t>
            </a:r>
            <a:endParaRPr lang="en-US" sz="1200">
              <a:solidFill>
                <a:srgbClr val="0070C0"/>
              </a:solidFill>
            </a:endParaRPr>
          </a:p>
          <a:p>
            <a:pPr lvl="0" indent="-347472">
              <a:buSzPct val="100000"/>
            </a:pPr>
            <a:r>
              <a:rPr lang="en-US" sz="1200">
                <a:solidFill>
                  <a:srgbClr val="0070C0"/>
                </a:solidFill>
              </a:rPr>
              <a:t>E1129 </a:t>
            </a:r>
            <a:r>
              <a:rPr lang="en-US" sz="1200" err="1">
                <a:solidFill>
                  <a:srgbClr val="0070C0"/>
                </a:solidFill>
              </a:rPr>
              <a:t>AssessmentGradeLevel</a:t>
            </a:r>
            <a:endParaRPr lang="en-US" sz="1200">
              <a:solidFill>
                <a:srgbClr val="0070C0"/>
              </a:solidFill>
            </a:endParaRPr>
          </a:p>
          <a:p>
            <a:pPr lvl="0" indent="-347472">
              <a:buSzPct val="100000"/>
            </a:pPr>
            <a:r>
              <a:rPr lang="en-US" sz="1200">
                <a:solidFill>
                  <a:srgbClr val="0070C0"/>
                </a:solidFill>
              </a:rPr>
              <a:t>E1396 </a:t>
            </a:r>
            <a:r>
              <a:rPr lang="en-US" sz="1200" err="1">
                <a:solidFill>
                  <a:srgbClr val="0070C0"/>
                </a:solidFill>
              </a:rPr>
              <a:t>AdministrationDate</a:t>
            </a:r>
            <a:endParaRPr lang="en-US" sz="1200">
              <a:solidFill>
                <a:srgbClr val="0070C0"/>
              </a:solidFill>
            </a:endParaRPr>
          </a:p>
          <a:p>
            <a:pPr lvl="0" indent="-347472">
              <a:buSzPct val="100000"/>
            </a:pPr>
            <a:r>
              <a:rPr lang="en-US" sz="1200">
                <a:solidFill>
                  <a:srgbClr val="0070C0"/>
                </a:solidFill>
              </a:rPr>
              <a:t>E1154 </a:t>
            </a:r>
            <a:r>
              <a:rPr lang="en-US" sz="1200" err="1">
                <a:solidFill>
                  <a:srgbClr val="0070C0"/>
                </a:solidFill>
              </a:rPr>
              <a:t>AssessmentReportingMethod</a:t>
            </a:r>
            <a:endParaRPr lang="en-US" sz="1200">
              <a:solidFill>
                <a:srgbClr val="0070C0"/>
              </a:solidFill>
            </a:endParaRPr>
          </a:p>
          <a:p>
            <a:pPr lvl="0" indent="-347472">
              <a:buSzPct val="100000"/>
            </a:pPr>
            <a:r>
              <a:rPr lang="en-US" sz="1200">
                <a:solidFill>
                  <a:srgbClr val="0070C0"/>
                </a:solidFill>
              </a:rPr>
              <a:t>E1359 Result</a:t>
            </a:r>
          </a:p>
          <a:p>
            <a:pPr marL="0" indent="0">
              <a:buFont typeface="Wingdings" panose="05000000000000000000" pitchFamily="2" charset="2"/>
              <a:buNone/>
              <a:defRPr/>
            </a:pPr>
            <a:endParaRPr lang="en-US">
              <a:solidFill>
                <a:srgbClr val="0A518B"/>
              </a:solidFill>
              <a:highlight>
                <a:srgbClr val="FFFFFF"/>
              </a:highlight>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solidFill>
                  <a:srgbClr val="595959"/>
                </a:solidFill>
              </a:rPr>
              <a:t>ECDS KG assessment vendors will only need to send the data elements from the </a:t>
            </a:r>
            <a:r>
              <a:rPr lang="en-US" err="1">
                <a:solidFill>
                  <a:srgbClr val="595959"/>
                </a:solidFill>
              </a:rPr>
              <a:t>StudentAssessment</a:t>
            </a:r>
            <a:r>
              <a:rPr lang="en-US">
                <a:solidFill>
                  <a:srgbClr val="595959"/>
                </a:solidFill>
              </a:rPr>
              <a:t> entity shown on the slide.</a:t>
            </a:r>
          </a:p>
          <a:p>
            <a:pPr marL="0" indent="0">
              <a:buFont typeface="Wingdings" panose="05000000000000000000" pitchFamily="2" charset="2"/>
              <a:buNone/>
              <a:defRPr/>
            </a:pPr>
            <a:endParaRPr lang="en-US">
              <a:solidFill>
                <a:srgbClr val="0A518B"/>
              </a:solidFill>
              <a:highlight>
                <a:srgbClr val="FFFFFF"/>
              </a:highligh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7AB4881-00CB-45B0-9442-691807618D83}"/>
              </a:ext>
            </a:extLst>
          </p:cNvPr>
          <p:cNvSpPr>
            <a:spLocks noGrp="1" noRot="1" noChangeAspect="1"/>
          </p:cNvSpPr>
          <p:nvPr>
            <p:ph type="sldImg"/>
          </p:nvPr>
        </p:nvSpPr>
        <p:spPr>
          <a:xfrm>
            <a:off x="3071813" y="876300"/>
            <a:ext cx="3152775" cy="2365375"/>
          </a:xfrm>
        </p:spPr>
      </p:sp>
    </p:spTree>
    <p:extLst>
      <p:ext uri="{BB962C8B-B14F-4D97-AF65-F5344CB8AC3E}">
        <p14:creationId xmlns:p14="http://schemas.microsoft.com/office/powerpoint/2010/main" val="223681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buClr>
                <a:srgbClr val="0070C0"/>
              </a:buClr>
              <a:buSzPct val="70000"/>
              <a:buFont typeface="Wingdings" panose="05000000000000000000" pitchFamily="2" charset="2"/>
              <a:buNone/>
            </a:pPr>
            <a:r>
              <a:rPr lang="en-US" sz="1800">
                <a:solidFill>
                  <a:srgbClr val="0A518B"/>
                </a:solidFill>
                <a:highlight>
                  <a:srgbClr val="FFFFFF"/>
                </a:highlight>
              </a:rPr>
              <a:t>Trainer:</a:t>
            </a:r>
          </a:p>
          <a:p>
            <a:r>
              <a:rPr lang="en-US" sz="1800">
                <a:effectLst/>
                <a:latin typeface="Calibri" panose="020F0502020204030204" pitchFamily="34" charset="0"/>
                <a:ea typeface="Calibri" panose="020F0502020204030204" pitchFamily="34" charset="0"/>
                <a:cs typeface="Times New Roman" panose="02020603050405020304" pitchFamily="18" charset="0"/>
              </a:rPr>
              <a:t>Navigate to this link </a:t>
            </a:r>
            <a:r>
              <a:rPr lang="en-US" sz="2800">
                <a:hlinkClick r:id="rId3"/>
              </a:rPr>
              <a:t>https://www.texasstudentdatasystem.org/tsds/about/resources</a:t>
            </a:r>
            <a:r>
              <a:rPr lang="en-US" sz="1800">
                <a:effectLst/>
                <a:latin typeface="Calibri" panose="020F0502020204030204" pitchFamily="34" charset="0"/>
                <a:ea typeface="Calibri" panose="020F0502020204030204" pitchFamily="34" charset="0"/>
                <a:cs typeface="Times New Roman" panose="02020603050405020304" pitchFamily="18" charset="0"/>
              </a:rPr>
              <a:t> and go to the ‘Data Collection Documentation’ tab to see the ECDS Promotion Logic and Test Case documents.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90760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360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SzPct val="60000"/>
              <a:buFont typeface="Wingdings" panose="05000000000000000000" pitchFamily="2" charset="2"/>
              <a:buNone/>
            </a:pPr>
            <a:endParaRPr lang="en-US" sz="120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7872E534-9B96-469B-99C0-8551271B58B1}" type="slidenum">
              <a:rPr lang="en-US" smtClean="0"/>
              <a:pPr/>
              <a:t>22</a:t>
            </a:fld>
            <a:endParaRPr lang="en-US"/>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3214892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ECDS provides data validations to ensure data quality and compliance. </a:t>
            </a:r>
          </a:p>
          <a:p>
            <a:r>
              <a:rPr lang="en-US"/>
              <a:t>LEAs can run validations against specific data subcategories or validate an entire submission at once. Error reporting allows the LEAs to identify data issues with their ECDS collection. </a:t>
            </a:r>
          </a:p>
          <a:p>
            <a:pPr marL="0" marR="0" lvl="0" indent="0" algn="l" defTabSz="914400" rtl="0" eaLnBrk="1" fontAlgn="auto" latinLnBrk="0" hangingPunct="1">
              <a:lnSpc>
                <a:spcPct val="100000"/>
              </a:lnSpc>
              <a:spcBef>
                <a:spcPts val="0"/>
              </a:spcBef>
              <a:spcAft>
                <a:spcPts val="0"/>
              </a:spcAft>
              <a:buClrTx/>
              <a:buSzPct val="60000"/>
              <a:buFont typeface="Wingdings" panose="05000000000000000000" pitchFamily="2" charset="2"/>
              <a:buNone/>
              <a:tabLst/>
              <a:defRPr/>
            </a:pPr>
            <a:r>
              <a:rPr lang="en-US" sz="1200" b="1"/>
              <a:t>KG:</a:t>
            </a:r>
          </a:p>
          <a:p>
            <a:pPr marL="0" marR="0" lvl="0" indent="0" algn="l" defTabSz="914400" rtl="0" eaLnBrk="1" fontAlgn="auto" latinLnBrk="0" hangingPunct="1">
              <a:lnSpc>
                <a:spcPct val="100000"/>
              </a:lnSpc>
              <a:spcBef>
                <a:spcPts val="0"/>
              </a:spcBef>
              <a:spcAft>
                <a:spcPts val="0"/>
              </a:spcAft>
              <a:buClrTx/>
              <a:buSzPct val="60000"/>
              <a:buFont typeface="Wingdings" panose="05000000000000000000" pitchFamily="2" charset="2"/>
              <a:buNone/>
              <a:tabLst/>
              <a:defRPr/>
            </a:pPr>
            <a:r>
              <a:rPr lang="en-US" sz="1200" b="1"/>
              <a:t>10010-0016 - </a:t>
            </a:r>
            <a:r>
              <a:rPr lang="en-US" b="0" i="0">
                <a:solidFill>
                  <a:srgbClr val="444444"/>
                </a:solidFill>
                <a:effectLst/>
                <a:latin typeface="Calibri" panose="020F0502020204030204" pitchFamily="34" charset="0"/>
              </a:rPr>
              <a:t>For reporting KG data for ECDS, each LEA that reports at least one KG student also must report assessment data.</a:t>
            </a:r>
            <a:endParaRPr lang="en-US" sz="1200" b="1">
              <a:latin typeface="Tw Cen MT" panose="020B0602020104020603" pitchFamily="34" charset="0"/>
            </a:endParaRPr>
          </a:p>
          <a:p>
            <a:pPr marL="0" lvl="0" indent="0">
              <a:buSzPct val="60000"/>
              <a:buFont typeface="Wingdings" panose="05000000000000000000" pitchFamily="2" charset="2"/>
              <a:buNone/>
            </a:pPr>
            <a:r>
              <a:rPr lang="en-US" sz="1200" b="1">
                <a:latin typeface="Tw Cen MT" panose="020B0602020104020603" pitchFamily="34" charset="0"/>
              </a:rPr>
              <a:t>0010-0005</a:t>
            </a:r>
            <a:r>
              <a:rPr lang="en-US" sz="1200">
                <a:latin typeface="Tw Cen MT" panose="020B0602020104020603" pitchFamily="34" charset="0"/>
              </a:rPr>
              <a:t> - </a:t>
            </a:r>
            <a:r>
              <a:rPr lang="en-US" b="0" i="0">
                <a:solidFill>
                  <a:srgbClr val="444444"/>
                </a:solidFill>
                <a:effectLst/>
                <a:latin typeface="Calibri" panose="020F0502020204030204" pitchFamily="34" charset="0"/>
              </a:rPr>
              <a:t>KG Assessments collected for the Early Childhood Data System (ECDS) must have a </a:t>
            </a:r>
            <a:r>
              <a:rPr lang="en-US" b="0" i="0" err="1">
                <a:solidFill>
                  <a:srgbClr val="444444"/>
                </a:solidFill>
                <a:effectLst/>
                <a:latin typeface="Calibri" panose="020F0502020204030204" pitchFamily="34" charset="0"/>
              </a:rPr>
              <a:t>AssessedGradeLevel</a:t>
            </a:r>
            <a:r>
              <a:rPr lang="en-US" b="0" i="0">
                <a:solidFill>
                  <a:srgbClr val="444444"/>
                </a:solidFill>
                <a:effectLst/>
                <a:latin typeface="Calibri" panose="020F0502020204030204" pitchFamily="34" charset="0"/>
              </a:rPr>
              <a:t> of Kindergarten ("KG").</a:t>
            </a:r>
          </a:p>
          <a:p>
            <a:pPr marL="0" lvl="0" indent="0">
              <a:buSzPct val="60000"/>
              <a:buFont typeface="Wingdings" panose="05000000000000000000" pitchFamily="2" charset="2"/>
              <a:buNone/>
            </a:pPr>
            <a:r>
              <a:rPr lang="en-US" sz="1200" b="1"/>
              <a:t>46010-0007 - </a:t>
            </a:r>
            <a:r>
              <a:rPr lang="en-US" b="0" i="0">
                <a:solidFill>
                  <a:srgbClr val="444444"/>
                </a:solidFill>
                <a:effectLst/>
                <a:latin typeface="Calibri" panose="020F0502020204030204" pitchFamily="34" charset="0"/>
              </a:rPr>
              <a:t>KG Assessments collected for the Early Childhood Data System (ECDS) must have a </a:t>
            </a:r>
            <a:r>
              <a:rPr lang="en-US" b="0" i="0" err="1">
                <a:solidFill>
                  <a:srgbClr val="444444"/>
                </a:solidFill>
                <a:effectLst/>
                <a:latin typeface="Calibri" panose="020F0502020204030204" pitchFamily="34" charset="0"/>
              </a:rPr>
              <a:t>AssessmentReportingMethod</a:t>
            </a:r>
            <a:r>
              <a:rPr lang="en-US" b="0" i="0">
                <a:solidFill>
                  <a:srgbClr val="444444"/>
                </a:solidFill>
                <a:effectLst/>
                <a:latin typeface="Calibri" panose="020F0502020204030204" pitchFamily="34" charset="0"/>
              </a:rPr>
              <a:t> of Raw Score ("27").</a:t>
            </a:r>
            <a:endParaRPr lang="en-US" sz="1200" b="0" i="0">
              <a:solidFill>
                <a:srgbClr val="444444"/>
              </a:solidFill>
              <a:effectLst/>
              <a:latin typeface="Tw Cen MT" panose="020B0602020104020603" pitchFamily="34" charset="0"/>
            </a:endParaRPr>
          </a:p>
          <a:p>
            <a:pPr marL="0" lvl="0" indent="0">
              <a:buSzPct val="60000"/>
              <a:buFont typeface="Wingdings" panose="05000000000000000000" pitchFamily="2" charset="2"/>
              <a:buNone/>
            </a:pPr>
            <a:endParaRPr lang="en-US" sz="120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7872E534-9B96-469B-99C0-8551271B58B1}" type="slidenum">
              <a:rPr lang="en-US" smtClean="0"/>
              <a:pPr/>
              <a:t>23</a:t>
            </a:fld>
            <a:endParaRPr lang="en-US"/>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3505811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534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0" i="0" u="none" strike="noStrike">
                <a:solidFill>
                  <a:srgbClr val="000000"/>
                </a:solidFill>
                <a:effectLst/>
                <a:latin typeface="Arial" panose="020B0604020202020204" pitchFamily="34" charset="0"/>
              </a:rPr>
              <a:t>The report will generate a PDF or CSV document, depending on the report. The Help document provides more details about the report layout and report fields. It is vital that the report be run and all data on the report verified. Sometimes data on the report will reveal incorrect information that did not trigger an error message. Go back to SIS, make corrections, and go through the process again.</a:t>
            </a:r>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25</a:t>
            </a:fld>
            <a:endParaRPr lang="en-US"/>
          </a:p>
        </p:txBody>
      </p:sp>
      <p:sp>
        <p:nvSpPr>
          <p:cNvPr id="7" name="Slide Image Placeholder 6">
            <a:extLst>
              <a:ext uri="{FF2B5EF4-FFF2-40B4-BE49-F238E27FC236}">
                <a16:creationId xmlns:a16="http://schemas.microsoft.com/office/drawing/2014/main" id="{9A8F6DDA-7096-4914-B765-3AA5A8BC30F4}"/>
              </a:ext>
            </a:extLst>
          </p:cNvPr>
          <p:cNvSpPr>
            <a:spLocks noGrp="1" noRot="1" noChangeAspect="1"/>
          </p:cNvSpPr>
          <p:nvPr>
            <p:ph type="sldImg"/>
          </p:nvPr>
        </p:nvSpPr>
        <p:spPr/>
      </p:sp>
    </p:spTree>
    <p:extLst>
      <p:ext uri="{BB962C8B-B14F-4D97-AF65-F5344CB8AC3E}">
        <p14:creationId xmlns:p14="http://schemas.microsoft.com/office/powerpoint/2010/main" val="3289053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report displays all submitted assessment completion data to help LEAs evaluate if their submission is complete. </a:t>
            </a:r>
          </a:p>
          <a:p>
            <a:pPr lvl="0"/>
            <a:r>
              <a:rPr lang="en-US"/>
              <a:t>Total Campuses/Programs - Total number of campuses or programs with assessment data</a:t>
            </a:r>
          </a:p>
          <a:p>
            <a:r>
              <a:rPr lang="en-US"/>
              <a:t>Total Students Entered - Total number of students with valid assessment scores within all classes. Although multiple assessment instruments scores may be submitted for a student, each student is only counted once.</a:t>
            </a:r>
          </a:p>
          <a:p>
            <a:endParaRPr lang="en-US"/>
          </a:p>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26</a:t>
            </a:fld>
            <a:endParaRPr lang="en-US"/>
          </a:p>
        </p:txBody>
      </p:sp>
      <p:sp>
        <p:nvSpPr>
          <p:cNvPr id="7" name="Slide Image Placeholder 6">
            <a:extLst>
              <a:ext uri="{FF2B5EF4-FFF2-40B4-BE49-F238E27FC236}">
                <a16:creationId xmlns:a16="http://schemas.microsoft.com/office/drawing/2014/main" id="{C1A1BA14-B900-4186-919E-4715403258A9}"/>
              </a:ext>
            </a:extLst>
          </p:cNvPr>
          <p:cNvSpPr>
            <a:spLocks noGrp="1" noRot="1" noChangeAspect="1"/>
          </p:cNvSpPr>
          <p:nvPr>
            <p:ph type="sldImg"/>
          </p:nvPr>
        </p:nvSpPr>
        <p:spPr/>
      </p:sp>
    </p:spTree>
    <p:extLst>
      <p:ext uri="{BB962C8B-B14F-4D97-AF65-F5344CB8AC3E}">
        <p14:creationId xmlns:p14="http://schemas.microsoft.com/office/powerpoint/2010/main" val="3206000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0D60B-624E-EACD-8F18-81E7F20ADB83}"/>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F6F4A3B4-B134-6514-4B95-9FA6B891E97C}"/>
              </a:ext>
            </a:extLst>
          </p:cNvPr>
          <p:cNvSpPr>
            <a:spLocks noGrp="1"/>
          </p:cNvSpPr>
          <p:nvPr>
            <p:ph type="body" idx="1"/>
          </p:nvPr>
        </p:nvSpPr>
        <p:spPr/>
        <p:txBody>
          <a:bodyPr/>
          <a:lstStyle/>
          <a:p>
            <a:pPr lvl="0"/>
            <a:r>
              <a:rPr lang="en-US"/>
              <a:t>This report summarizes the results of KG assessments, showing the number and percentage of students who are KG ready or who are not KG ready.</a:t>
            </a:r>
          </a:p>
          <a:p>
            <a:endParaRPr lang="en-US"/>
          </a:p>
        </p:txBody>
      </p:sp>
      <p:sp>
        <p:nvSpPr>
          <p:cNvPr id="4" name="Slide Number Placeholder 3">
            <a:extLst>
              <a:ext uri="{FF2B5EF4-FFF2-40B4-BE49-F238E27FC236}">
                <a16:creationId xmlns:a16="http://schemas.microsoft.com/office/drawing/2014/main" id="{E0B30F0F-A33D-850B-26B8-082B752414A5}"/>
              </a:ext>
            </a:extLst>
          </p:cNvPr>
          <p:cNvSpPr>
            <a:spLocks noGrp="1"/>
          </p:cNvSpPr>
          <p:nvPr>
            <p:ph type="sldNum" sz="quarter" idx="10"/>
          </p:nvPr>
        </p:nvSpPr>
        <p:spPr/>
        <p:txBody>
          <a:bodyPr/>
          <a:lstStyle/>
          <a:p>
            <a:fld id="{7872E534-9B96-469B-99C0-8551271B58B1}" type="slidenum">
              <a:rPr lang="en-US" smtClean="0"/>
              <a:pPr/>
              <a:t>27</a:t>
            </a:fld>
            <a:endParaRPr lang="en-US"/>
          </a:p>
        </p:txBody>
      </p:sp>
      <p:sp>
        <p:nvSpPr>
          <p:cNvPr id="7" name="Slide Image Placeholder 6">
            <a:extLst>
              <a:ext uri="{FF2B5EF4-FFF2-40B4-BE49-F238E27FC236}">
                <a16:creationId xmlns:a16="http://schemas.microsoft.com/office/drawing/2014/main" id="{7F280F58-A1D8-27F3-3FB8-2DF221DD24AF}"/>
              </a:ext>
            </a:extLst>
          </p:cNvPr>
          <p:cNvSpPr>
            <a:spLocks noGrp="1" noRot="1" noChangeAspect="1"/>
          </p:cNvSpPr>
          <p:nvPr>
            <p:ph type="sldImg"/>
          </p:nvPr>
        </p:nvSpPr>
        <p:spPr/>
      </p:sp>
    </p:spTree>
    <p:extLst>
      <p:ext uri="{BB962C8B-B14F-4D97-AF65-F5344CB8AC3E}">
        <p14:creationId xmlns:p14="http://schemas.microsoft.com/office/powerpoint/2010/main" val="2220274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21A4C-CB17-C814-F89D-197C2A928B13}"/>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F90478DD-789A-2D74-07D5-AB9200424FE7}"/>
              </a:ext>
            </a:extLst>
          </p:cNvPr>
          <p:cNvSpPr>
            <a:spLocks noGrp="1"/>
          </p:cNvSpPr>
          <p:nvPr>
            <p:ph type="body" idx="1"/>
          </p:nvPr>
        </p:nvSpPr>
        <p:spPr/>
        <p:txBody>
          <a:bodyPr/>
          <a:lstStyle/>
          <a:p>
            <a:r>
              <a:rPr lang="en-US"/>
              <a:t>This report provides a detailed breakdown of the data submissions for the KG submission. The purpose of the report is to allow LEAs and campuses to review data to evaluate whether their KG submission is complete. </a:t>
            </a:r>
          </a:p>
        </p:txBody>
      </p:sp>
      <p:sp>
        <p:nvSpPr>
          <p:cNvPr id="4" name="Slide Number Placeholder 3">
            <a:extLst>
              <a:ext uri="{FF2B5EF4-FFF2-40B4-BE49-F238E27FC236}">
                <a16:creationId xmlns:a16="http://schemas.microsoft.com/office/drawing/2014/main" id="{072469E9-0CAD-282F-D926-E7636AEC5D7C}"/>
              </a:ext>
            </a:extLst>
          </p:cNvPr>
          <p:cNvSpPr>
            <a:spLocks noGrp="1"/>
          </p:cNvSpPr>
          <p:nvPr>
            <p:ph type="sldNum" sz="quarter" idx="10"/>
          </p:nvPr>
        </p:nvSpPr>
        <p:spPr/>
        <p:txBody>
          <a:bodyPr/>
          <a:lstStyle/>
          <a:p>
            <a:fld id="{7872E534-9B96-469B-99C0-8551271B58B1}" type="slidenum">
              <a:rPr lang="en-US" smtClean="0"/>
              <a:pPr/>
              <a:t>28</a:t>
            </a:fld>
            <a:endParaRPr lang="en-US"/>
          </a:p>
        </p:txBody>
      </p:sp>
      <p:sp>
        <p:nvSpPr>
          <p:cNvPr id="7" name="Slide Image Placeholder 6">
            <a:extLst>
              <a:ext uri="{FF2B5EF4-FFF2-40B4-BE49-F238E27FC236}">
                <a16:creationId xmlns:a16="http://schemas.microsoft.com/office/drawing/2014/main" id="{D480BA55-D19D-A873-21F1-08906A21DFC3}"/>
              </a:ext>
            </a:extLst>
          </p:cNvPr>
          <p:cNvSpPr>
            <a:spLocks noGrp="1" noRot="1" noChangeAspect="1"/>
          </p:cNvSpPr>
          <p:nvPr>
            <p:ph type="sldImg"/>
          </p:nvPr>
        </p:nvSpPr>
        <p:spPr/>
      </p:sp>
    </p:spTree>
    <p:extLst>
      <p:ext uri="{BB962C8B-B14F-4D97-AF65-F5344CB8AC3E}">
        <p14:creationId xmlns:p14="http://schemas.microsoft.com/office/powerpoint/2010/main" val="480145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714AF-BE61-DBD8-BBD5-B306C716BF57}"/>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A48B2445-9237-57B9-6710-0DCE7D3A81F6}"/>
              </a:ext>
            </a:extLst>
          </p:cNvPr>
          <p:cNvSpPr>
            <a:spLocks noGrp="1"/>
          </p:cNvSpPr>
          <p:nvPr>
            <p:ph type="body" idx="1"/>
          </p:nvPr>
        </p:nvSpPr>
        <p:spPr/>
        <p:txBody>
          <a:bodyPr/>
          <a:lstStyle/>
          <a:p>
            <a:pPr lvl="0"/>
            <a:r>
              <a:rPr lang="en-US"/>
              <a:t>This report lists students with incomplete assessment data to assist LEAs and campuses in reviewing their data submissions. </a:t>
            </a:r>
          </a:p>
          <a:p>
            <a:endParaRPr lang="en-US"/>
          </a:p>
          <a:p>
            <a:r>
              <a:rPr lang="en-US"/>
              <a:t>Q. Explain why you may get the following error messages on the Incomplete Assessment Data report ‘Required domain not reported’ or ‘All domains not reported’?</a:t>
            </a:r>
          </a:p>
          <a:p>
            <a:r>
              <a:rPr lang="en-US"/>
              <a:t>A. This occurs if a district does not submit all parts of an assessment used in determination for KG readiness. </a:t>
            </a:r>
          </a:p>
          <a:p>
            <a:endParaRPr lang="en-US"/>
          </a:p>
        </p:txBody>
      </p:sp>
      <p:sp>
        <p:nvSpPr>
          <p:cNvPr id="4" name="Slide Number Placeholder 3">
            <a:extLst>
              <a:ext uri="{FF2B5EF4-FFF2-40B4-BE49-F238E27FC236}">
                <a16:creationId xmlns:a16="http://schemas.microsoft.com/office/drawing/2014/main" id="{49BBB95A-B3C9-3A93-D83D-51B06A5E1A53}"/>
              </a:ext>
            </a:extLst>
          </p:cNvPr>
          <p:cNvSpPr>
            <a:spLocks noGrp="1"/>
          </p:cNvSpPr>
          <p:nvPr>
            <p:ph type="sldNum" sz="quarter" idx="10"/>
          </p:nvPr>
        </p:nvSpPr>
        <p:spPr/>
        <p:txBody>
          <a:bodyPr/>
          <a:lstStyle/>
          <a:p>
            <a:fld id="{7872E534-9B96-469B-99C0-8551271B58B1}" type="slidenum">
              <a:rPr lang="en-US" smtClean="0"/>
              <a:pPr/>
              <a:t>29</a:t>
            </a:fld>
            <a:endParaRPr lang="en-US"/>
          </a:p>
        </p:txBody>
      </p:sp>
      <p:sp>
        <p:nvSpPr>
          <p:cNvPr id="7" name="Slide Image Placeholder 6">
            <a:extLst>
              <a:ext uri="{FF2B5EF4-FFF2-40B4-BE49-F238E27FC236}">
                <a16:creationId xmlns:a16="http://schemas.microsoft.com/office/drawing/2014/main" id="{75D37AB7-8B5E-E7A6-182D-3B379A75685F}"/>
              </a:ext>
            </a:extLst>
          </p:cNvPr>
          <p:cNvSpPr>
            <a:spLocks noGrp="1" noRot="1" noChangeAspect="1"/>
          </p:cNvSpPr>
          <p:nvPr>
            <p:ph type="sldImg"/>
          </p:nvPr>
        </p:nvSpPr>
        <p:spPr/>
      </p:sp>
    </p:spTree>
    <p:extLst>
      <p:ext uri="{BB962C8B-B14F-4D97-AF65-F5344CB8AC3E}">
        <p14:creationId xmlns:p14="http://schemas.microsoft.com/office/powerpoint/2010/main" val="2994807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See slide.</a:t>
            </a:r>
          </a:p>
        </p:txBody>
      </p:sp>
      <p:sp>
        <p:nvSpPr>
          <p:cNvPr id="4" name="Slide Number Placeholder 3"/>
          <p:cNvSpPr>
            <a:spLocks noGrp="1"/>
          </p:cNvSpPr>
          <p:nvPr>
            <p:ph type="sldNum" sz="quarter" idx="10"/>
          </p:nvPr>
        </p:nvSpPr>
        <p:spPr/>
        <p:txBody>
          <a:bodyPr/>
          <a:lstStyle/>
          <a:p>
            <a:fld id="{7872E534-9B96-469B-99C0-8551271B58B1}" type="slidenum">
              <a:rPr lang="en-US" smtClean="0"/>
              <a:pPr/>
              <a:t>3</a:t>
            </a:fld>
            <a:endParaRPr lang="en-US"/>
          </a:p>
        </p:txBody>
      </p:sp>
      <p:sp>
        <p:nvSpPr>
          <p:cNvPr id="7" name="Slide Image Placeholder 6">
            <a:extLst>
              <a:ext uri="{FF2B5EF4-FFF2-40B4-BE49-F238E27FC236}">
                <a16:creationId xmlns:a16="http://schemas.microsoft.com/office/drawing/2014/main" id="{385DEF51-CAF7-4C1C-BB03-95689960B501}"/>
              </a:ext>
            </a:extLst>
          </p:cNvPr>
          <p:cNvSpPr>
            <a:spLocks noGrp="1" noRot="1" noChangeAspect="1"/>
          </p:cNvSpPr>
          <p:nvPr>
            <p:ph type="sldImg"/>
          </p:nvPr>
        </p:nvSpPr>
        <p:spPr/>
      </p:sp>
    </p:spTree>
    <p:extLst>
      <p:ext uri="{BB962C8B-B14F-4D97-AF65-F5344CB8AC3E}">
        <p14:creationId xmlns:p14="http://schemas.microsoft.com/office/powerpoint/2010/main" val="3685677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0713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255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261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5740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037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See slide.</a:t>
            </a:r>
          </a:p>
        </p:txBody>
      </p:sp>
      <p:sp>
        <p:nvSpPr>
          <p:cNvPr id="4" name="Slide Number Placeholder 3"/>
          <p:cNvSpPr>
            <a:spLocks noGrp="1"/>
          </p:cNvSpPr>
          <p:nvPr>
            <p:ph type="sldNum" sz="quarter" idx="10"/>
          </p:nvPr>
        </p:nvSpPr>
        <p:spPr/>
        <p:txBody>
          <a:bodyPr/>
          <a:lstStyle/>
          <a:p>
            <a:fld id="{7872E534-9B96-469B-99C0-8551271B58B1}" type="slidenum">
              <a:rPr lang="en-US" smtClean="0"/>
              <a:pPr/>
              <a:t>4</a:t>
            </a:fld>
            <a:endParaRPr lang="en-US"/>
          </a:p>
        </p:txBody>
      </p:sp>
      <p:sp>
        <p:nvSpPr>
          <p:cNvPr id="7" name="Slide Image Placeholder 6">
            <a:extLst>
              <a:ext uri="{FF2B5EF4-FFF2-40B4-BE49-F238E27FC236}">
                <a16:creationId xmlns:a16="http://schemas.microsoft.com/office/drawing/2014/main" id="{385DEF51-CAF7-4C1C-BB03-95689960B501}"/>
              </a:ext>
            </a:extLst>
          </p:cNvPr>
          <p:cNvSpPr>
            <a:spLocks noGrp="1" noRot="1" noChangeAspect="1"/>
          </p:cNvSpPr>
          <p:nvPr>
            <p:ph type="sldImg"/>
          </p:nvPr>
        </p:nvSpPr>
        <p:spPr/>
      </p:sp>
    </p:spTree>
    <p:extLst>
      <p:ext uri="{BB962C8B-B14F-4D97-AF65-F5344CB8AC3E}">
        <p14:creationId xmlns:p14="http://schemas.microsoft.com/office/powerpoint/2010/main" val="901491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7872E534-9B96-469B-99C0-8551271B58B1}" type="slidenum">
              <a:rPr lang="en-US" noProof="0"/>
              <a:pPr lvl="0"/>
              <a:t>40</a:t>
            </a:fld>
            <a:endParaRPr lang="en-US" noProof="0"/>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pPr marL="0" indent="0">
              <a:buSzPct val="60000"/>
              <a:buFont typeface="Arial" panose="020B0604020202020204" pitchFamily="34" charset="0"/>
              <a:buNone/>
            </a:pPr>
            <a:r>
              <a:rPr lang="en-US" b="1">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Go to the TSDS website at https://www.texasstudentdatasystem.org </a:t>
            </a:r>
            <a:endParaRPr lang="en-US"/>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Hover over the TEDS Data Standards tab.</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Next, click on ‘TWEDS Upgrade’</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Finally, click on the “XXXX-XXXX Texas Education Data Standards via TWEDS” hyperlink.</a:t>
            </a:r>
            <a:endParaRPr lang="en-US">
              <a:latin typeface="Arial"/>
              <a:cs typeface="Arial"/>
            </a:endParaRPr>
          </a:p>
        </p:txBody>
      </p:sp>
    </p:spTree>
    <p:extLst>
      <p:ext uri="{BB962C8B-B14F-4D97-AF65-F5344CB8AC3E}">
        <p14:creationId xmlns:p14="http://schemas.microsoft.com/office/powerpoint/2010/main" val="972619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1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71813" y="876300"/>
            <a:ext cx="3152775" cy="23653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611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8</a:t>
            </a:fld>
            <a:endParaRPr lang="en-US">
              <a:solidFill>
                <a:prstClr val="black"/>
              </a:solidFill>
              <a:latin typeface="Calibri"/>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role the LEA staff would request will depend on the individual’s level of responsibility.</a:t>
            </a:r>
          </a:p>
        </p:txBody>
      </p:sp>
    </p:spTree>
    <p:extLst>
      <p:ext uri="{BB962C8B-B14F-4D97-AF65-F5344CB8AC3E}">
        <p14:creationId xmlns:p14="http://schemas.microsoft.com/office/powerpoint/2010/main" val="372741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4.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4.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4.pn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4.pn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4.png"/></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png"/></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pn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3.pn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3.pn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3.png"/></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3.png"/></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3.pn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ags" Target="../tags/tag28.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5.xml"/><Relationship Id="rId1" Type="http://schemas.openxmlformats.org/officeDocument/2006/relationships/tags" Target="../tags/tag3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6.xml"/><Relationship Id="rId1" Type="http://schemas.openxmlformats.org/officeDocument/2006/relationships/tags" Target="../tags/tag32.xml"/><Relationship Id="rId5" Type="http://schemas.openxmlformats.org/officeDocument/2006/relationships/image" Target="../media/image19.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ags" Target="../tags/tag33.xml"/><Relationship Id="rId5" Type="http://schemas.openxmlformats.org/officeDocument/2006/relationships/image" Target="../media/image19.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slideMaster" Target="../slideMasters/slideMaster6.xml"/><Relationship Id="rId1" Type="http://schemas.openxmlformats.org/officeDocument/2006/relationships/tags" Target="../tags/tag34.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35.xml"/><Relationship Id="rId5" Type="http://schemas.openxmlformats.org/officeDocument/2006/relationships/image" Target="../media/image19.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36.xml"/><Relationship Id="rId4" Type="http://schemas.openxmlformats.org/officeDocument/2006/relationships/image" Target="../media/image2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37.xml"/><Relationship Id="rId4"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38.xml"/><Relationship Id="rId4"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39.xml"/><Relationship Id="rId4" Type="http://schemas.openxmlformats.org/officeDocument/2006/relationships/image" Target="../media/image2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ags" Target="../tags/tag40.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7109134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2486365730"/>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DF962810-3927-4BBA-8671-A7738977ADEE}"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2750600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1D05E5C0-2FF8-4F88-9F00-6482CF7EEEB3}" type="datetime1">
              <a:rPr lang="en-US" smtClean="0"/>
              <a:t>10/10/2025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2595262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E07111B9-B908-450A-B6F4-0207FBAFA62E}" type="datetime1">
              <a:rPr lang="en-US" smtClean="0"/>
              <a:t>10/10/2025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10/10/2025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8525122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8924AEE3-E1CE-496B-8928-8C4F42ED9C46}" type="datetime1">
              <a:rPr lang="en-US" smtClean="0"/>
              <a:t>10/10/2025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1304743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571E3183-B385-4A82-BC09-4F99FCA62329}" type="datetime1">
              <a:rPr lang="en-US" smtClean="0"/>
              <a:t>10/10/2025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10/10/2025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0456837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4FDAAF47-ED17-4335-BD31-4F4D498F9619}" type="datetime1">
              <a:rPr lang="en-US" smtClean="0"/>
              <a:t>10/10/2025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540739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C6B04032-C469-47F4-A746-662E752BFE78}" type="datetime1">
              <a:rPr lang="en-US" smtClean="0"/>
              <a:t>10/10/2025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497415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300A7D19-8147-444E-BDD3-9535DB40C92A}" type="datetime1">
              <a:rPr lang="en-US" smtClean="0"/>
              <a:t>10/10/2025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2252284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8B006F3B-DF7F-47B5-8F2F-35FB624C8EB1}" type="datetime1">
              <a:rPr lang="en-US" smtClean="0"/>
              <a:t>10/10/2025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4796662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55B2F05-A345-481D-BD36-9EC8355FAE1D}" type="datetime1">
              <a:rPr lang="en-US" smtClean="0"/>
              <a:t>10/10/2025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53846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2106543142"/>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F424072-C22C-4B2E-9E06-361D716BC025}" type="datetime1">
              <a:rPr lang="en-US" smtClean="0"/>
              <a:t>10/10/2025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1639802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40"/>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68EEBE9F-F4E4-49E7-B1B7-2508F16788A8}" type="datetime1">
              <a:rPr lang="en-US" smtClean="0"/>
              <a:t>10/10/2025</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63"/>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4307058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F61C9489-8D6C-441D-AAAD-FA3C92686F4B}" type="datetime1">
              <a:rPr lang="en-US" smtClean="0"/>
              <a:t>10/10/2025</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6"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9397101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E42F08A7-F93E-4453-B660-ACD712CCD9FB}" type="datetime1">
              <a:rPr lang="en-US" smtClean="0"/>
              <a:t>10/10/2025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10/10/2025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9216988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BE14630C-FDDB-42AE-8349-D8F47CF2A6EA}" type="datetime1">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19336315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907297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946661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004223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526472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34089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2059215638"/>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487131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3800031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3164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878401D-8D1C-4AD7-A40E-F6E9F151DA44}" type="datetime1">
              <a:rPr lang="en-US" smtClean="0"/>
              <a:t>10/10/2025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327241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FC5C97A-8CC1-4F36-8EBA-6F8FE2EE70E4}" type="datetime1">
              <a:rPr lang="en-US" smtClean="0"/>
              <a:t>10/10/2025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0046556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2848E77-1AEE-4593-AF6F-0086834BF4AE}" type="datetime1">
              <a:rPr lang="en-US" smtClean="0"/>
              <a:t>10/10/2025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618552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6BF3015-D277-4710-89E7-46668B2C0AD7}" type="datetime1">
              <a:rPr lang="en-US" smtClean="0"/>
              <a:t>10/10/2025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647035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FE617A2-4467-4417-8FE6-8BC023631850}" type="datetime1">
              <a:rPr lang="en-US" smtClean="0"/>
              <a:t>10/10/2025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839866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A3CA10F-D925-43D4-A8AE-051DB8038692}" type="datetime1">
              <a:rPr lang="en-US" smtClean="0"/>
              <a:t>10/10/2025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48173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52ECCD3-94A8-4FD5-B374-0C57CE677331}" type="datetime1">
              <a:rPr lang="en-US" smtClean="0"/>
              <a:t>10/10/2025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0192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2717594490"/>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0744CDD-5CAE-499B-82C1-9DC495D164C1}" type="datetime1">
              <a:rPr lang="en-US" smtClean="0"/>
              <a:t>10/10/2025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412453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A52EF1F4-2F70-434A-8317-4CB39DBD116F}" type="datetime1">
              <a:rPr lang="en-US" smtClean="0"/>
              <a:t>10/10/2025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723895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A9CF17BF-E04F-4BFB-B6F0-A8A4435E58A3}"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2791261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4CC17CCE-B8A0-48BD-803B-1B9E932A2FCF}" type="datetime1">
              <a:rPr lang="en-US" smtClean="0"/>
              <a:t>10/10/2025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082134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9DD20F1B-307A-4A64-BCB6-F771F3F70B18}"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80046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34FD80A4-D784-45F0-9721-4B2039996E55}" type="datetime1">
              <a:rPr lang="en-US" smtClean="0"/>
              <a:t>10/10/2025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7369568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081F01FA-BEAF-4CEB-B2AF-575653B51E6E}" type="datetime1">
              <a:rPr lang="en-US" smtClean="0"/>
              <a:t>10/10/2025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10/10/2025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184687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D1156E5-305A-402D-99F7-59C23328A3E1}" type="datetime1">
              <a:rPr lang="en-US" smtClean="0"/>
              <a:t>10/10/2025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831258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B831486B-5600-4F56-898F-2D55726C062E}" type="datetime1">
              <a:rPr lang="en-US" smtClean="0"/>
              <a:t>10/10/2025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10/10/2025</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696557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C4683B6B-92F7-4EBB-87D5-7B01BBAD6511}" type="datetime1">
              <a:rPr lang="en-US" smtClean="0"/>
              <a:t>10/10/2025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04234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3328789198"/>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CBB88A71-61BF-4BA7-AB45-7184A138E9B7}" type="datetime1">
              <a:rPr lang="en-US" smtClean="0"/>
              <a:t>10/10/2025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83874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2E8F9473-13E1-4D0E-979A-F27D29E5689D}" type="datetime1">
              <a:rPr lang="en-US" smtClean="0"/>
              <a:t>10/10/2025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190542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65B27A70-C1CF-4C40-B004-93933154FA71}" type="datetime1">
              <a:rPr lang="en-US" smtClean="0"/>
              <a:t>10/10/2025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877111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E524C3B9-99F2-44F4-9BF8-81204B88AC72}" type="datetime1">
              <a:rPr lang="en-US" smtClean="0"/>
              <a:t>10/10/2025</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47324301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0487418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0086305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grpSp>
        <p:nvGrpSpPr>
          <p:cNvPr id="10" name="Group 7">
            <a:extLst>
              <a:ext uri="{FF2B5EF4-FFF2-40B4-BE49-F238E27FC236}">
                <a16:creationId xmlns:a16="http://schemas.microsoft.com/office/drawing/2014/main" id="{810DF6CA-36D8-4585-B4A6-86D9FBE48B68}"/>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06699309-8E43-4F36-A376-1A96529F3B1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BE97CBD5-DC7F-4A06-9B97-AF713BE4643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413898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407776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40685123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444929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871484276"/>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399522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8396229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597312A-2EBC-4C49-9969-33AE2421B811}" type="datetime1">
              <a:rPr lang="en-US" smtClean="0"/>
              <a:t>10/10/2025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72406277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11052BD-4A33-4BFF-A106-A7C367709C4C}" type="datetime1">
              <a:rPr lang="en-US" smtClean="0"/>
              <a:t>10/10/2025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13306680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78E9163-CB03-4896-A168-6D3993D17ED8}" type="datetime1">
              <a:rPr lang="en-US" smtClean="0"/>
              <a:t>10/10/2025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263950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50D01FA-3C73-415E-8AE6-0E15FD486013}" type="datetime1">
              <a:rPr lang="en-US" smtClean="0"/>
              <a:t>10/10/2025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0893772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9BF7ECD-69AC-442C-BF9F-9B178FFB518B}" type="datetime1">
              <a:rPr lang="en-US" smtClean="0"/>
              <a:t>10/10/2025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4282439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0178965-B516-4D10-B10A-00C076D7F161}" type="datetime1">
              <a:rPr lang="en-US" smtClean="0"/>
              <a:t>10/10/2025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2678701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8C28482-B5FE-4C38-AD5B-4A048859E26C}" type="datetime1">
              <a:rPr lang="en-US" smtClean="0"/>
              <a:t>10/10/2025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625114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11901BCB-01D4-415E-A310-C41027544965}" type="datetime1">
              <a:rPr lang="en-US" smtClean="0"/>
              <a:t>10/10/2025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09880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2270571061"/>
      </p:ext>
    </p:extLst>
  </p:cSld>
  <p:clrMapOvr>
    <a:masterClrMapping/>
  </p:clrMapOvr>
  <p:hf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fld id="{21FE758F-4F3D-4BBB-AD62-DD652230D839}" type="datetime1">
              <a:rPr lang="en-US" smtClean="0"/>
              <a:t>10/10/2025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980300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fld id="{A484E8C6-2D18-4294-A4D7-8BBAB2963E1E}"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2157181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fld id="{E5B831A9-345A-4727-9280-D248DB6A8C22}" type="datetime1">
              <a:rPr lang="en-US" smtClean="0"/>
              <a:t>10/10/2025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5107623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fld id="{A64B245B-D236-476E-9A1A-8AE9AF7130D6}"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0078989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fld id="{A5CC29A0-A856-4B03-BC46-7C1DD833C2D3}" type="datetime1">
              <a:rPr lang="en-US" smtClean="0"/>
              <a:t>10/10/2025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8172437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fld id="{CA8B13DB-9F73-4856-AA69-58EE4751337D}" type="datetime1">
              <a:rPr lang="en-US" smtClean="0"/>
              <a:t>10/10/2025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10/10/2025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4527967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fld id="{37910DE3-9EC4-4B46-AA50-ED6463598FD9}" type="datetime1">
              <a:rPr lang="en-US" smtClean="0"/>
              <a:t>10/10/2025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1960359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fld id="{DDD5EF25-0DDD-42EC-A1C3-286DD48E4C60}" type="datetime1">
              <a:rPr lang="en-US" smtClean="0"/>
              <a:t>10/10/2025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740157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6271891E-500F-4936-ADED-BCEDA22A384E}" type="datetime1">
              <a:rPr lang="en-US" smtClean="0"/>
              <a:t>10/10/2025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888437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fld id="{AA189332-34EF-4D1A-AB88-C290765824FC}" type="datetime1">
              <a:rPr lang="en-US" smtClean="0"/>
              <a:t>10/10/2025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220633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3139157687"/>
      </p:ext>
    </p:extLst>
  </p:cSld>
  <p:clrMapOvr>
    <a:masterClrMapping/>
  </p:clrMapOvr>
  <p:hf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fld id="{DFB44C76-F47F-4F9A-8139-11134C15FD53}" type="datetime1">
              <a:rPr lang="en-US" smtClean="0"/>
              <a:t>10/10/2025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5442733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fld id="{11206EB8-7ECB-49AC-8E4E-3054FAE1DD54}" type="datetime1">
              <a:rPr lang="en-US" smtClean="0"/>
              <a:t>10/10/2025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447638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fld id="{A1D656B7-93B6-417F-9633-16B5D8B7B8FD}" type="datetime1">
              <a:rPr lang="en-US" smtClean="0"/>
              <a:t>10/10/2025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612005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03BDA97-0E2A-4378-9627-DFAB4B9BD01E}" type="datetime1">
              <a:rPr lang="en-US" smtClean="0"/>
              <a:t>10/10/2025</a:t>
            </a:fld>
            <a:endParaRPr lang="en-US"/>
          </a:p>
        </p:txBody>
      </p:sp>
      <p:sp>
        <p:nvSpPr>
          <p:cNvPr id="17" name="Footer Placeholder 16"/>
          <p:cNvSpPr>
            <a:spLocks noGrp="1"/>
          </p:cNvSpPr>
          <p:nvPr>
            <p:ph type="ftr" sz="quarter" idx="11"/>
          </p:nvPr>
        </p:nvSpPr>
        <p:spPr>
          <a:xfrm>
            <a:off x="2085393" y="236546"/>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153772365"/>
      </p:ext>
    </p:extLst>
  </p:cSld>
  <p:clrMapOvr>
    <a:overrideClrMapping bg1="dk1" tx1="lt1" bg2="dk2" tx2="lt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7C91436B-B6BD-4E04-8DC2-1EE89C8BA2E2}" type="datetime1">
              <a:rPr lang="en-US" smtClean="0"/>
              <a:t>10/10/2025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4304597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19264C32-D4F1-4C78-ADBA-43FB1ECFEF98}" type="datetime1">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4"/>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35847064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152400" y="152404"/>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352044277"/>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414C92D1-85E1-4053-8575-E84CF9EA6B16}" type="datetime1">
              <a:rPr lang="en-US" smtClean="0"/>
              <a:t>10/10/2025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2" y="6248210"/>
            <a:ext cx="5421083" cy="365125"/>
          </a:xfrm>
          <a:prstGeom prst="rect">
            <a:avLst/>
          </a:prstGeom>
        </p:spPr>
        <p:txBody>
          <a:bodyPr rtlCol="0"/>
          <a:lstStyle/>
          <a:p>
            <a:endParaRPr lang="en-US"/>
          </a:p>
        </p:txBody>
      </p:sp>
    </p:spTree>
    <p:extLst>
      <p:ext uri="{BB962C8B-B14F-4D97-AF65-F5344CB8AC3E}">
        <p14:creationId xmlns:p14="http://schemas.microsoft.com/office/powerpoint/2010/main" val="4970006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AA7D38D-99ED-46B4-8CEB-39003555810D}" type="datetime1">
              <a:rPr lang="en-US" smtClean="0"/>
              <a:t>10/10/2025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2" y="6248210"/>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0242713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077919-ADA7-4E61-B101-5E9BF8796887}" type="datetime1">
              <a:rPr lang="en-US" smtClean="0"/>
              <a:t>10/10/2025</a:t>
            </a:fld>
            <a:endParaRPr lang="en-US"/>
          </a:p>
        </p:txBody>
      </p:sp>
      <p:sp>
        <p:nvSpPr>
          <p:cNvPr id="4" name="Footer Placeholder 3"/>
          <p:cNvSpPr>
            <a:spLocks noGrp="1"/>
          </p:cNvSpPr>
          <p:nvPr>
            <p:ph type="ftr" sz="quarter" idx="11"/>
          </p:nvPr>
        </p:nvSpPr>
        <p:spPr>
          <a:xfrm>
            <a:off x="609602" y="6248210"/>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774178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3599730531"/>
      </p:ext>
    </p:extLst>
  </p:cSld>
  <p:clrMapOvr>
    <a:masterClrMapping/>
  </p:clrMapOvr>
  <p:hf hdr="0" ftr="0" dt="0"/>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4"/>
            <a:ext cx="1676400" cy="365125"/>
          </a:xfrm>
        </p:spPr>
        <p:txBody>
          <a:bodyPr/>
          <a:lstStyle/>
          <a:p>
            <a:fld id="{0B1FF1A3-C20D-416D-977C-DA4150CF69F9}" type="datetime1">
              <a:rPr lang="en-US" smtClean="0"/>
              <a:t>10/10/2025</a:t>
            </a:fld>
            <a:endParaRPr lang="en-US"/>
          </a:p>
        </p:txBody>
      </p:sp>
      <p:sp>
        <p:nvSpPr>
          <p:cNvPr id="3" name="Footer Placeholder 2"/>
          <p:cNvSpPr>
            <a:spLocks noGrp="1"/>
          </p:cNvSpPr>
          <p:nvPr>
            <p:ph type="ftr" sz="quarter" idx="11"/>
          </p:nvPr>
        </p:nvSpPr>
        <p:spPr>
          <a:xfrm>
            <a:off x="609602" y="6248210"/>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6"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6398888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4BCD69-1603-435D-83E6-4FEB459BA23D}" type="datetime1">
              <a:rPr lang="en-US" smtClean="0"/>
              <a:t>10/10/2025</a:t>
            </a:fld>
            <a:endParaRPr lang="en-US"/>
          </a:p>
        </p:txBody>
      </p:sp>
      <p:sp>
        <p:nvSpPr>
          <p:cNvPr id="5" name="Footer Placeholder 4"/>
          <p:cNvSpPr>
            <a:spLocks noGrp="1"/>
          </p:cNvSpPr>
          <p:nvPr>
            <p:ph type="ftr" sz="quarter" idx="11"/>
          </p:nvPr>
        </p:nvSpPr>
        <p:spPr>
          <a:xfrm>
            <a:off x="609602" y="6248210"/>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16761661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4"/>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784218298"/>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11215668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0325479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40234625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825020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49442182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6847354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409196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2203597736"/>
      </p:ext>
    </p:extLst>
  </p:cSld>
  <p:clrMapOvr>
    <a:masterClrMapping/>
  </p:clrMapOvr>
  <p:hf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8664419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0144496-97CE-4C51-A148-7FEA7ADF5810}" type="datetime1">
              <a:rPr lang="en-US" smtClean="0"/>
              <a:t>10/10/2025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5008865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0EE3111-62CE-4DA6-8749-6C863F47E08F}" type="datetime1">
              <a:rPr lang="en-US" smtClean="0"/>
              <a:t>10/10/2025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3905839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EA9B93A-0AF3-4403-BBC6-62C81AA5497F}" type="datetime1">
              <a:rPr lang="en-US" smtClean="0"/>
              <a:t>10/10/2025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8072836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FF93389-BC6A-42A1-AE1B-F280A97B65D3}" type="datetime1">
              <a:rPr lang="en-US" smtClean="0"/>
              <a:t>10/10/2025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6049322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4CC41DA9-54FC-4214-B756-A631EA3FCA76}" type="datetime1">
              <a:rPr lang="en-US" smtClean="0"/>
              <a:t>10/10/2025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8629401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743D861-B73D-4A4A-99B3-6700B2467F21}" type="datetime1">
              <a:rPr lang="en-US" smtClean="0"/>
              <a:t>10/10/2025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250233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2B23EE0-2086-4FCC-B478-4360E1D719B4}" type="datetime1">
              <a:rPr lang="en-US" smtClean="0"/>
              <a:t>10/10/2025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1520430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B2FFFBE-E103-41B6-BC10-6A372BF84935}" type="datetime1">
              <a:rPr lang="en-US" smtClean="0"/>
              <a:t>10/10/2025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63558275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fld id="{126D0DB9-FEE7-4218-93CC-447A224F63FA}" type="datetime1">
              <a:rPr lang="en-US" smtClean="0"/>
              <a:t>10/10/2025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109361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84465386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3331611546"/>
      </p:ext>
    </p:extLst>
  </p:cSld>
  <p:clrMapOvr>
    <a:masterClrMapping/>
  </p:clrMapOvr>
  <p:hf hdr="0" ftr="0" dt="0"/>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fld id="{F252085C-C190-4B3A-8F61-638128050BF2}"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4555881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fld id="{BCA0000B-7898-4E7F-98FB-C1C10A356BEE}" type="datetime1">
              <a:rPr lang="en-US" smtClean="0"/>
              <a:t>10/10/2025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6483458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fld id="{53E05814-6157-4AE0-926F-611F5D8E3074}"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15403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fld id="{B4A6BAB6-3311-4523-83A8-33FD84F79930}" type="datetime1">
              <a:rPr lang="en-US" smtClean="0"/>
              <a:t>10/10/2025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0967453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fld id="{BBBEDA3C-416E-48BD-9F76-44374A2A5FDE}" type="datetime1">
              <a:rPr lang="en-US" smtClean="0"/>
              <a:t>10/10/2025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10/10/2025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630161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fld id="{A87203B2-B359-4141-A36B-65516672D2B9}" type="datetime1">
              <a:rPr lang="en-US" smtClean="0"/>
              <a:t>10/10/2025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694293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450DC3D5-512E-4D32-828D-205B8FF1C0C6}" type="datetime1">
              <a:rPr lang="en-US" smtClean="0"/>
              <a:t>10/10/2025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4298932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fld id="{64A1AB64-8B2D-4760-953E-A79393B31D7F}" type="datetime1">
              <a:rPr lang="en-US" smtClean="0"/>
              <a:t>10/10/2025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0079477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fld id="{0C56A589-537A-4FA9-ADDF-305FD44FD7C8}" type="datetime1">
              <a:rPr lang="en-US" smtClean="0"/>
              <a:t>10/10/2025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1885447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fld id="{44A604B2-6394-4FBB-AFEB-251C61D7A615}" type="datetime1">
              <a:rPr lang="en-US" smtClean="0"/>
              <a:t>10/10/2025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213753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1353453145"/>
      </p:ext>
    </p:extLst>
  </p:cSld>
  <p:clrMapOvr>
    <a:masterClrMapping/>
  </p:clrMapOvr>
  <p:hf hdr="0" ftr="0" dt="0"/>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fld id="{CE206D7A-5216-4B8C-AC42-8E5082D02C65}" type="datetime1">
              <a:rPr lang="en-US" smtClean="0"/>
              <a:t>10/10/2025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1832996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0C9E02E-0389-4B70-BF45-EB6CCD654AF0}" type="datetime1">
              <a:rPr lang="en-US" smtClean="0"/>
              <a:t>10/10/2025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906560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8270E1A4-16BE-4F57-96FC-FF83546ECFEC}" type="datetime1">
              <a:rPr lang="en-US" smtClean="0"/>
              <a:t>10/10/2025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10/10/2025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523145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0BFDD2D-6485-4AF4-B22F-4AF0A3265BF6}" type="datetime1">
              <a:rPr lang="en-US" smtClean="0"/>
              <a:t>10/10/2025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32555689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1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EABB774B-2ECB-41EA-8CC6-8024B4B4B31E}" type="datetime1">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99840442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3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4222029696"/>
      </p:ext>
    </p:extLst>
  </p:cSld>
  <p:clrMapOvr>
    <a:overrideClrMapping bg1="lt1" tx1="dk1" bg2="lt2" tx2="dk2" accent1="accent1" accent2="accent2" accent3="accent3" accent4="accent4" accent5="accent5" accent6="accent6" hlink="hlink" folHlink="folHlink"/>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91991089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20633613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9206675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732235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10/10/2025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3020613952"/>
      </p:ext>
    </p:extLst>
  </p:cSld>
  <p:clrMapOvr>
    <a:masterClrMapping/>
  </p:clrMapOvr>
  <p:hf hdr="0" ftr="0" dt="0"/>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27001046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0436455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5940932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44362235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1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91718B65-6FDB-4717-B7AE-D0D20CDE3531}" type="datetime1">
              <a:rPr lang="en-US" smtClean="0"/>
              <a:t>10/10/2025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13308237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1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05618A3-6F1F-42FF-84FF-84C3D050B042}" type="datetime1">
              <a:rPr lang="en-US" smtClean="0"/>
              <a:t>10/10/2025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976569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C68596B-CD2C-4799-A4D9-366EFAD9A17F}" type="datetime1">
              <a:rPr lang="en-US" smtClean="0"/>
              <a:t>10/10/2025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222606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654B7B8-F355-451B-BC54-42A9FC0CF1CD}" type="datetime1">
              <a:rPr lang="en-US" smtClean="0"/>
              <a:t>10/10/2025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3789573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A317E6D-269C-4396-9304-BBC013FD64E0}" type="datetime1">
              <a:rPr lang="en-US" smtClean="0"/>
              <a:t>10/10/2025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18043460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E06744-A31D-4E7C-B2D9-C89EC80D7DB9}" type="datetime1">
              <a:rPr lang="en-US" smtClean="0"/>
              <a:t>10/10/2025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79145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custDataLst>
      <p:tags r:id="rId1"/>
    </p:custDataLst>
    <p:extLst>
      <p:ext uri="{BB962C8B-B14F-4D97-AF65-F5344CB8AC3E}">
        <p14:creationId xmlns:p14="http://schemas.microsoft.com/office/powerpoint/2010/main" val="540000635"/>
      </p:ext>
    </p:extLst>
  </p:cSld>
  <p:clrMapOvr>
    <a:masterClrMapping/>
  </p:clrMapOvr>
  <p:hf hdr="0" ftr="0" dt="0"/>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EE7AAFA-C190-4FAA-A668-C415FA6CAF54}" type="datetime1">
              <a:rPr lang="en-US" smtClean="0"/>
              <a:t>10/10/2025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18289806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2700C09-805B-4786-A757-5173566C902D}" type="datetime1">
              <a:rPr lang="en-US" smtClean="0"/>
              <a:t>10/10/2025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5336587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44D0DB66-17BB-426D-A768-290868068354}" type="datetime1">
              <a:rPr lang="en-US" smtClean="0"/>
              <a:t>10/10/2025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937993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10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D9897535-0227-44C0-8FF0-F29CD27149B6}"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8879974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09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32BED5DB-58EF-4D43-9816-323D498A29FA}" type="datetime1">
              <a:rPr lang="en-US" smtClean="0"/>
              <a:t>10/10/2025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416396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08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77F6D60C-11E0-4C88-AFAF-3890C07D9B5E}"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841390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07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5986810-779B-483C-A67B-FBF1BBD0FE7F}" type="datetime1">
              <a:rPr lang="en-US" smtClean="0"/>
              <a:t>10/10/2025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81991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06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4DDB30E8-D5D7-49A6-BF6A-2FB08604170B}" type="datetime1">
              <a:rPr lang="en-US" smtClean="0"/>
              <a:t>10/10/2025</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10/10/2025</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693506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91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1324C51-79B9-4844-A899-175D466FA15D}" type="datetime1">
              <a:rPr lang="en-US" smtClean="0"/>
              <a:t>10/10/2025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6340589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90F3EFDA-6B03-45CB-A52B-9DDEEDEC204A}" type="datetime1">
              <a:rPr lang="en-US" smtClean="0"/>
              <a:t>10/10/2025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10/10/2025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26230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1411231070"/>
      </p:ext>
    </p:extLst>
  </p:cSld>
  <p:clrMapOvr>
    <a:masterClrMapping/>
  </p:clrMapOvr>
  <p:hf hdr="0" ftr="0" dt="0"/>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2F38AE5E-2AA5-451F-9854-D8BBE82315FE}" type="datetime1">
              <a:rPr lang="en-US" smtClean="0"/>
              <a:t>10/10/2025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825732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5DC6EFF8-F24D-4170-85D5-A1F945D7254C}" type="datetime1">
              <a:rPr lang="en-US" smtClean="0"/>
              <a:t>10/10/2025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2710440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5C47229D-30F4-4112-A66D-A3E569FD9345}" type="datetime1">
              <a:rPr lang="en-US" smtClean="0"/>
              <a:t>10/10/2025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3800779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8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99061B6D-09E1-4BEA-8CCF-836C463DCACC}" type="datetime1">
              <a:rPr lang="en-US" smtClean="0"/>
              <a:t>10/10/2025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7498840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333CCD9-5DA3-40F1-ABED-ABA869556DA0}" type="datetime1">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28650" y="1825626"/>
            <a:ext cx="78866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55514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10404734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userDrawn="1">
  <p:cSld name="4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858440"/>
            <a:ext cx="6858000" cy="1455651"/>
          </a:xfrm>
          <a:solidFill>
            <a:schemeClr val="bg1">
              <a:lumMod val="95000"/>
            </a:schemeClr>
          </a:solidFill>
        </p:spPr>
        <p:txBody>
          <a:bodyPr anchor="ctr">
            <a:normAutofit/>
          </a:bodyPr>
          <a:lstStyle>
            <a:lvl1pPr algn="ctr">
              <a:defRPr sz="42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143000" y="4315096"/>
            <a:ext cx="6858000" cy="851564"/>
          </a:xfrm>
          <a:solidFill>
            <a:schemeClr val="bg1">
              <a:lumMod val="95000"/>
            </a:schemeClr>
          </a:solidFill>
        </p:spPr>
        <p:txBody>
          <a:bodyPr anchor="t"/>
          <a:lstStyle>
            <a:lvl1pPr marL="0" indent="0" algn="ctr">
              <a:buNone/>
              <a:defRPr sz="1800" b="1" spc="105" baseline="0">
                <a:solidFill>
                  <a:srgbClr val="44546A"/>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MASTER SUBTITLE</a:t>
            </a:r>
          </a:p>
        </p:txBody>
      </p:sp>
      <p:sp>
        <p:nvSpPr>
          <p:cNvPr id="4" name="Date Placeholder 3"/>
          <p:cNvSpPr>
            <a:spLocks noGrp="1"/>
          </p:cNvSpPr>
          <p:nvPr>
            <p:ph type="dt" sz="half" idx="10"/>
          </p:nvPr>
        </p:nvSpPr>
        <p:spPr/>
        <p:txBody>
          <a:bodyPr/>
          <a:lstStyle/>
          <a:p>
            <a:fld id="{4D93CCB0-500D-450A-86FF-9C6041800EFC}" type="datetime1">
              <a:rPr lang="en-US" smtClean="0"/>
              <a:t>10/10/2025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144000" cy="5589588"/>
          </a:xfrm>
        </p:spPr>
        <p:txBody>
          <a:bodyPr/>
          <a:lstStyle/>
          <a:p>
            <a:endParaRPr lang="en-US"/>
          </a:p>
        </p:txBody>
      </p:sp>
    </p:spTree>
    <p:extLst>
      <p:ext uri="{BB962C8B-B14F-4D97-AF65-F5344CB8AC3E}">
        <p14:creationId xmlns:p14="http://schemas.microsoft.com/office/powerpoint/2010/main" val="2093314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10/10/2025</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14893928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392905952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404186898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112799753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custDataLst>
      <p:tags r:id="rId1"/>
    </p:custDataLst>
    <p:extLst>
      <p:ext uri="{BB962C8B-B14F-4D97-AF65-F5344CB8AC3E}">
        <p14:creationId xmlns:p14="http://schemas.microsoft.com/office/powerpoint/2010/main" val="19000524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57876CFB-01B3-4C1D-8DD2-A80FEEB2CFA4}"/>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D0FBD8D8-26CB-4598-8E9A-5BA3D020F87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7362684-1652-4570-B14E-6D63035C69E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0360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3"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custDataLst>
      <p:tags r:id="rId1"/>
    </p:custDataLst>
    <p:extLst>
      <p:ext uri="{BB962C8B-B14F-4D97-AF65-F5344CB8AC3E}">
        <p14:creationId xmlns:p14="http://schemas.microsoft.com/office/powerpoint/2010/main" val="1583716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423863867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59329309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10/10/2025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10157514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D0579A1-52AA-475C-9207-E7F79A7F2AF7}" type="datetime1">
              <a:rPr lang="en-US" smtClean="0"/>
              <a:t>10/10/2025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ustDataLst>
      <p:tags r:id="rId1"/>
    </p:custDataLst>
    <p:extLst>
      <p:ext uri="{BB962C8B-B14F-4D97-AF65-F5344CB8AC3E}">
        <p14:creationId xmlns:p14="http://schemas.microsoft.com/office/powerpoint/2010/main" val="4082081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3">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custDataLst>
      <p:tags r:id="rId1"/>
    </p:custDataLst>
    <p:extLst>
      <p:ext uri="{BB962C8B-B14F-4D97-AF65-F5344CB8AC3E}">
        <p14:creationId xmlns:p14="http://schemas.microsoft.com/office/powerpoint/2010/main" val="3564206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custDataLst>
      <p:tags r:id="rId1"/>
    </p:custDataLst>
    <p:extLst>
      <p:ext uri="{BB962C8B-B14F-4D97-AF65-F5344CB8AC3E}">
        <p14:creationId xmlns:p14="http://schemas.microsoft.com/office/powerpoint/2010/main" val="2347978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2625735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3">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custDataLst>
      <p:tags r:id="rId1"/>
    </p:custDataLst>
    <p:extLst>
      <p:ext uri="{BB962C8B-B14F-4D97-AF65-F5344CB8AC3E}">
        <p14:creationId xmlns:p14="http://schemas.microsoft.com/office/powerpoint/2010/main" val="619966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551799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592771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72230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68442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1196039"/>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B0FC95A-335D-4720-BC64-C98A6144F120}" type="datetime1">
              <a:rPr lang="en-US" smtClean="0"/>
              <a:t>10/10/2025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77325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8BDCF92-9C08-4D33-880D-5CF22F0E6ADD}" type="datetime1">
              <a:rPr lang="en-US" smtClean="0"/>
              <a:t>10/10/2025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custDataLst>
      <p:tags r:id="rId1"/>
    </p:custDataLst>
    <p:extLst>
      <p:ext uri="{BB962C8B-B14F-4D97-AF65-F5344CB8AC3E}">
        <p14:creationId xmlns:p14="http://schemas.microsoft.com/office/powerpoint/2010/main" val="1803973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7D8287E-14FE-4A60-A24E-CC416BFB8EFB}" type="datetime1">
              <a:rPr lang="en-US" smtClean="0"/>
              <a:t>10/10/2025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custDataLst>
      <p:tags r:id="rId1"/>
    </p:custDataLst>
    <p:extLst>
      <p:ext uri="{BB962C8B-B14F-4D97-AF65-F5344CB8AC3E}">
        <p14:creationId xmlns:p14="http://schemas.microsoft.com/office/powerpoint/2010/main" val="2167313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2E40A64-9892-474F-A14A-7855F90145D1}" type="datetime1">
              <a:rPr lang="en-US" smtClean="0"/>
              <a:t>10/10/2025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custDataLst>
      <p:tags r:id="rId1"/>
    </p:custDataLst>
    <p:extLst>
      <p:ext uri="{BB962C8B-B14F-4D97-AF65-F5344CB8AC3E}">
        <p14:creationId xmlns:p14="http://schemas.microsoft.com/office/powerpoint/2010/main" val="2125773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925E0EB-EF5D-4C6F-BD47-06C149CE3C2E}" type="datetime1">
              <a:rPr lang="en-US" smtClean="0"/>
              <a:t>10/10/2025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custDataLst>
      <p:tags r:id="rId1"/>
    </p:custDataLst>
    <p:extLst>
      <p:ext uri="{BB962C8B-B14F-4D97-AF65-F5344CB8AC3E}">
        <p14:creationId xmlns:p14="http://schemas.microsoft.com/office/powerpoint/2010/main" val="4002924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181B6BF-78F9-44AD-9664-91A99AAF7218}" type="datetime1">
              <a:rPr lang="en-US" smtClean="0"/>
              <a:t>10/10/2025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414361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90A4B39-AE7F-4F77-B623-AE94F119F7DA}" type="datetime1">
              <a:rPr lang="en-US" smtClean="0"/>
              <a:t>10/10/2025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1755734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629DE574-D1B0-43AE-BDEC-3EA460403094}" type="datetime1">
              <a:rPr lang="en-US" smtClean="0"/>
              <a:t>10/10/2025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756889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3EB32091-C1AB-454E-AC3F-A4E186CD2B82}" type="datetime1">
              <a:rPr lang="en-US" smtClean="0"/>
              <a:t>10/10/2025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3778037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AC198BCE-3C42-48CC-9965-A80B1AF04F08}"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2564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652847420"/>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3F5E3C98-934C-41BE-8988-0CD5F3E59986}" type="datetime1">
              <a:rPr lang="en-US" smtClean="0"/>
              <a:t>10/10/2025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653469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87CF645D-7033-4D53-A77F-BCB77885ED54}"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9155588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5557607C-CA6A-4BD5-BA42-AEDE0EADF5B2}" type="datetime1">
              <a:rPr lang="en-US" smtClean="0"/>
              <a:t>10/10/2025</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5064673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9F23918B-431D-4BD0-8919-77DC65C904C8}" type="datetime1">
              <a:rPr lang="en-US" smtClean="0"/>
              <a:t>10/10/2025</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10/10/2025</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7283756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2"/>
            <a:ext cx="2057400" cy="365125"/>
          </a:xfrm>
        </p:spPr>
        <p:txBody>
          <a:bodyPr/>
          <a:lstStyle/>
          <a:p>
            <a:fld id="{7078140B-9682-4BF4-B0AD-4E4ACDB4438C}" type="datetime1">
              <a:rPr lang="en-US" smtClean="0"/>
              <a:t>10/10/2025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368596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D9C69570-B083-4816-B990-5ED62AD05355}" type="datetime1">
              <a:rPr lang="en-US" smtClean="0"/>
              <a:t>10/10/2025</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743783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67E869C8-93D2-4D5B-84F7-8EA87FE3A1B7}" type="datetime1">
              <a:rPr lang="en-US" smtClean="0"/>
              <a:t>10/10/2025</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810850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1A075B76-911C-48BA-89EA-F30B8BA26EEF}" type="datetime1">
              <a:rPr lang="en-US" smtClean="0"/>
              <a:t>10/10/2025</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7163786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B12AC05C-883E-40B8-B0DF-1F411D49D10A}" type="datetime1">
              <a:rPr lang="en-US" smtClean="0"/>
              <a:t>10/10/2025</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366924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F7994719-7B41-4D7E-8B90-9B86BCF0869A}" type="datetime1">
              <a:rPr lang="en-US" smtClean="0"/>
              <a:t>10/10/2025</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68531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317143151"/>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E9CF6C30-E3B6-4DBB-8EA1-392921F5495D}" type="datetime1">
              <a:rPr lang="en-US" smtClean="0"/>
              <a:t>10/10/2025</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48245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E4EC15EB-1BE9-4CA6-AF89-4E637F157752}" type="datetime1">
              <a:rPr lang="en-US" smtClean="0"/>
              <a:t>10/10/2025</a:t>
            </a:fld>
            <a:endParaRPr lang="en-US"/>
          </a:p>
        </p:txBody>
      </p:sp>
      <p:sp>
        <p:nvSpPr>
          <p:cNvPr id="17" name="Footer Placeholder 16"/>
          <p:cNvSpPr>
            <a:spLocks noGrp="1"/>
          </p:cNvSpPr>
          <p:nvPr>
            <p:ph type="ftr" sz="quarter" idx="11"/>
          </p:nvPr>
        </p:nvSpPr>
        <p:spPr>
          <a:xfrm>
            <a:off x="2085393" y="23654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166237324"/>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229C66D0-2FCB-45A1-BA83-BB3B8C70D8E2}" type="datetime1">
              <a:rPr lang="en-US" smtClean="0"/>
              <a:t>10/10/2025</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4111848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24BF549A-48F3-46DE-8415-C69E386BAD1D}" type="datetime1">
              <a:rPr lang="en-US" smtClean="0"/>
              <a:t>10/10/2025</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4182090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5"/>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0953390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FD0133CD-D641-4345-8FA0-FD6401C5B79F}" type="datetime1">
              <a:rPr lang="en-US" smtClean="0"/>
              <a:t>10/10/2025</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3" y="6248212"/>
            <a:ext cx="5421083" cy="365125"/>
          </a:xfrm>
          <a:prstGeom prst="rect">
            <a:avLst/>
          </a:prstGeom>
        </p:spPr>
        <p:txBody>
          <a:bodyPr rtlCol="0"/>
          <a:lstStyle/>
          <a:p>
            <a:endParaRPr lang="en-US"/>
          </a:p>
        </p:txBody>
      </p:sp>
    </p:spTree>
    <p:extLst>
      <p:ext uri="{BB962C8B-B14F-4D97-AF65-F5344CB8AC3E}">
        <p14:creationId xmlns:p14="http://schemas.microsoft.com/office/powerpoint/2010/main" val="3456222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F93CD01-19C7-4B76-9F90-4F1328C93F6E}" type="datetime1">
              <a:rPr lang="en-US" smtClean="0"/>
              <a:t>10/10/2025</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3" y="6248212"/>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80169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91CC3A-758C-4C3F-AF14-B30B93793BDA}" type="datetime1">
              <a:rPr lang="en-US" smtClean="0"/>
              <a:t>10/10/2025</a:t>
            </a:fld>
            <a:endParaRPr lang="en-US"/>
          </a:p>
        </p:txBody>
      </p:sp>
      <p:sp>
        <p:nvSpPr>
          <p:cNvPr id="4" name="Footer Placeholder 3"/>
          <p:cNvSpPr>
            <a:spLocks noGrp="1"/>
          </p:cNvSpPr>
          <p:nvPr>
            <p:ph type="ftr" sz="quarter" idx="11"/>
          </p:nvPr>
        </p:nvSpPr>
        <p:spPr>
          <a:xfrm>
            <a:off x="609603" y="6248212"/>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6684401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6"/>
            <a:ext cx="1676400" cy="365125"/>
          </a:xfrm>
        </p:spPr>
        <p:txBody>
          <a:bodyPr/>
          <a:lstStyle/>
          <a:p>
            <a:fld id="{923FA646-62BC-42B2-8DD9-45D25226A07D}" type="datetime1">
              <a:rPr lang="en-US" smtClean="0"/>
              <a:t>10/10/2025</a:t>
            </a:fld>
            <a:endParaRPr lang="en-US"/>
          </a:p>
        </p:txBody>
      </p:sp>
      <p:sp>
        <p:nvSpPr>
          <p:cNvPr id="3" name="Footer Placeholder 2"/>
          <p:cNvSpPr>
            <a:spLocks noGrp="1"/>
          </p:cNvSpPr>
          <p:nvPr>
            <p:ph type="ftr" sz="quarter" idx="11"/>
          </p:nvPr>
        </p:nvSpPr>
        <p:spPr>
          <a:xfrm>
            <a:off x="609603" y="6248212"/>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6"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2687499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0812F0-43B0-4DA9-BB29-7CDC48737E10}" type="datetime1">
              <a:rPr lang="en-US" smtClean="0"/>
              <a:t>10/10/2025</a:t>
            </a:fld>
            <a:endParaRPr lang="en-US"/>
          </a:p>
        </p:txBody>
      </p:sp>
      <p:sp>
        <p:nvSpPr>
          <p:cNvPr id="5" name="Footer Placeholder 4"/>
          <p:cNvSpPr>
            <a:spLocks noGrp="1"/>
          </p:cNvSpPr>
          <p:nvPr>
            <p:ph type="ftr" sz="quarter" idx="11"/>
          </p:nvPr>
        </p:nvSpPr>
        <p:spPr>
          <a:xfrm>
            <a:off x="609603" y="6248212"/>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75970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499756996"/>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6"/>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97794973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1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5603243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0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37099653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grpSp>
        <p:nvGrpSpPr>
          <p:cNvPr id="10" name="Group 7">
            <a:extLst>
              <a:ext uri="{FF2B5EF4-FFF2-40B4-BE49-F238E27FC236}">
                <a16:creationId xmlns:a16="http://schemas.microsoft.com/office/drawing/2014/main" id="{810DF6CA-36D8-4585-B4A6-86D9FBE48B68}"/>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06699309-8E43-4F36-A376-1A96529F3B1D}"/>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BE97CBD5-DC7F-4A06-9B97-AF713BE4643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86064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237014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40276521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28156129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30864616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4670274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5520A83-FC49-4727-8DD7-E682ECE48EB4}" type="datetime1">
              <a:rPr lang="en-US" smtClean="0"/>
              <a:t>10/10/2025</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custDataLst>
      <p:tags r:id="rId1"/>
    </p:custDataLst>
    <p:extLst>
      <p:ext uri="{BB962C8B-B14F-4D97-AF65-F5344CB8AC3E}">
        <p14:creationId xmlns:p14="http://schemas.microsoft.com/office/powerpoint/2010/main" val="147978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custDataLst>
      <p:tags r:id="rId1"/>
    </p:custDataLst>
    <p:extLst>
      <p:ext uri="{BB962C8B-B14F-4D97-AF65-F5344CB8AC3E}">
        <p14:creationId xmlns:p14="http://schemas.microsoft.com/office/powerpoint/2010/main" val="39951438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F32428A-77AE-466F-81D1-5DE8554A52DF}" type="datetime1">
              <a:rPr lang="en-US" smtClean="0"/>
              <a:t>10/10/2025</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0406442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BA27E6A-69D8-46C5-825B-97D2972CB4F9}" type="datetime1">
              <a:rPr lang="en-US" smtClean="0"/>
              <a:t>10/10/2025</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281849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C5A90EE-E408-4841-AB81-392B3B1ABDD4}" type="datetime1">
              <a:rPr lang="en-US" smtClean="0"/>
              <a:t>10/10/2025</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8618865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63F65B5-263D-4046-8F11-7B71CC3C07B3}" type="datetime1">
              <a:rPr lang="en-US" smtClean="0"/>
              <a:t>10/10/2025</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9851423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5CA6532-49CD-4261-9037-D0DDFCBE6A85}" type="datetime1">
              <a:rPr lang="en-US" smtClean="0"/>
              <a:t>10/10/2025</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1917776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00301AB-D66E-4EC4-9373-813D09E83EBA}" type="datetime1">
              <a:rPr lang="en-US" smtClean="0"/>
              <a:t>10/10/2025</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8183808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7121D37-C886-4723-8C36-47B9232259FF}" type="datetime1">
              <a:rPr lang="en-US" smtClean="0"/>
              <a:t>10/10/2025</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7913775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4039F1C4-52B8-4F0F-AE64-53962F2AB61B}" type="datetime1">
              <a:rPr lang="en-US" smtClean="0"/>
              <a:t>10/10/2025</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1551587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5D8B8BD9-0321-49A3-83E9-0A1CEF6D0A3D}" type="datetime1">
              <a:rPr lang="en-US" smtClean="0"/>
              <a:t>10/10/2025</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1861319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8BEFE851-40B6-4994-92E7-F7CEE55B176E}" type="datetime1">
              <a:rPr lang="en-US" smtClean="0"/>
              <a:t>10/10/2025</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71210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heme" Target="../theme/theme2.xml"/><Relationship Id="rId1"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heme" Target="../theme/theme3.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5.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67.xml"/><Relationship Id="rId21" Type="http://schemas.openxmlformats.org/officeDocument/2006/relationships/slideLayout" Target="../slideLayouts/slideLayout62.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63" Type="http://schemas.openxmlformats.org/officeDocument/2006/relationships/slideLayout" Target="../slideLayouts/slideLayout104.xml"/><Relationship Id="rId68" Type="http://schemas.openxmlformats.org/officeDocument/2006/relationships/slideLayout" Target="../slideLayouts/slideLayout109.xml"/><Relationship Id="rId84" Type="http://schemas.openxmlformats.org/officeDocument/2006/relationships/slideLayout" Target="../slideLayouts/slideLayout125.xml"/><Relationship Id="rId89" Type="http://schemas.openxmlformats.org/officeDocument/2006/relationships/slideLayout" Target="../slideLayouts/slideLayout130.xml"/><Relationship Id="rId7" Type="http://schemas.openxmlformats.org/officeDocument/2006/relationships/slideLayout" Target="../slideLayouts/slideLayout48.xml"/><Relationship Id="rId71" Type="http://schemas.openxmlformats.org/officeDocument/2006/relationships/slideLayout" Target="../slideLayouts/slideLayout112.xml"/><Relationship Id="rId92" Type="http://schemas.openxmlformats.org/officeDocument/2006/relationships/slideLayout" Target="../slideLayouts/slideLayout13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3" Type="http://schemas.openxmlformats.org/officeDocument/2006/relationships/slideLayout" Target="../slideLayouts/slideLayout94.xml"/><Relationship Id="rId58" Type="http://schemas.openxmlformats.org/officeDocument/2006/relationships/slideLayout" Target="../slideLayouts/slideLayout99.xml"/><Relationship Id="rId66" Type="http://schemas.openxmlformats.org/officeDocument/2006/relationships/slideLayout" Target="../slideLayouts/slideLayout107.xml"/><Relationship Id="rId74" Type="http://schemas.openxmlformats.org/officeDocument/2006/relationships/slideLayout" Target="../slideLayouts/slideLayout115.xml"/><Relationship Id="rId79" Type="http://schemas.openxmlformats.org/officeDocument/2006/relationships/slideLayout" Target="../slideLayouts/slideLayout120.xml"/><Relationship Id="rId87" Type="http://schemas.openxmlformats.org/officeDocument/2006/relationships/slideLayout" Target="../slideLayouts/slideLayout128.xml"/><Relationship Id="rId102" Type="http://schemas.openxmlformats.org/officeDocument/2006/relationships/slideLayout" Target="../slideLayouts/slideLayout143.xml"/><Relationship Id="rId5" Type="http://schemas.openxmlformats.org/officeDocument/2006/relationships/slideLayout" Target="../slideLayouts/slideLayout46.xml"/><Relationship Id="rId61" Type="http://schemas.openxmlformats.org/officeDocument/2006/relationships/slideLayout" Target="../slideLayouts/slideLayout102.xml"/><Relationship Id="rId82" Type="http://schemas.openxmlformats.org/officeDocument/2006/relationships/slideLayout" Target="../slideLayouts/slideLayout123.xml"/><Relationship Id="rId90" Type="http://schemas.openxmlformats.org/officeDocument/2006/relationships/slideLayout" Target="../slideLayouts/slideLayout131.xml"/><Relationship Id="rId95" Type="http://schemas.openxmlformats.org/officeDocument/2006/relationships/slideLayout" Target="../slideLayouts/slideLayout136.xml"/><Relationship Id="rId19" Type="http://schemas.openxmlformats.org/officeDocument/2006/relationships/slideLayout" Target="../slideLayouts/slideLayout6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56" Type="http://schemas.openxmlformats.org/officeDocument/2006/relationships/slideLayout" Target="../slideLayouts/slideLayout97.xml"/><Relationship Id="rId64" Type="http://schemas.openxmlformats.org/officeDocument/2006/relationships/slideLayout" Target="../slideLayouts/slideLayout105.xml"/><Relationship Id="rId69" Type="http://schemas.openxmlformats.org/officeDocument/2006/relationships/slideLayout" Target="../slideLayouts/slideLayout110.xml"/><Relationship Id="rId77" Type="http://schemas.openxmlformats.org/officeDocument/2006/relationships/slideLayout" Target="../slideLayouts/slideLayout118.xml"/><Relationship Id="rId100" Type="http://schemas.openxmlformats.org/officeDocument/2006/relationships/slideLayout" Target="../slideLayouts/slideLayout141.xml"/><Relationship Id="rId8" Type="http://schemas.openxmlformats.org/officeDocument/2006/relationships/slideLayout" Target="../slideLayouts/slideLayout49.xml"/><Relationship Id="rId51" Type="http://schemas.openxmlformats.org/officeDocument/2006/relationships/slideLayout" Target="../slideLayouts/slideLayout92.xml"/><Relationship Id="rId72" Type="http://schemas.openxmlformats.org/officeDocument/2006/relationships/slideLayout" Target="../slideLayouts/slideLayout113.xml"/><Relationship Id="rId80" Type="http://schemas.openxmlformats.org/officeDocument/2006/relationships/slideLayout" Target="../slideLayouts/slideLayout121.xml"/><Relationship Id="rId85" Type="http://schemas.openxmlformats.org/officeDocument/2006/relationships/slideLayout" Target="../slideLayouts/slideLayout126.xml"/><Relationship Id="rId93" Type="http://schemas.openxmlformats.org/officeDocument/2006/relationships/slideLayout" Target="../slideLayouts/slideLayout134.xml"/><Relationship Id="rId98" Type="http://schemas.openxmlformats.org/officeDocument/2006/relationships/slideLayout" Target="../slideLayouts/slideLayout13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59" Type="http://schemas.openxmlformats.org/officeDocument/2006/relationships/slideLayout" Target="../slideLayouts/slideLayout100.xml"/><Relationship Id="rId67" Type="http://schemas.openxmlformats.org/officeDocument/2006/relationships/slideLayout" Target="../slideLayouts/slideLayout108.xml"/><Relationship Id="rId103" Type="http://schemas.openxmlformats.org/officeDocument/2006/relationships/theme" Target="../theme/theme6.xml"/><Relationship Id="rId20" Type="http://schemas.openxmlformats.org/officeDocument/2006/relationships/slideLayout" Target="../slideLayouts/slideLayout61.xml"/><Relationship Id="rId41" Type="http://schemas.openxmlformats.org/officeDocument/2006/relationships/slideLayout" Target="../slideLayouts/slideLayout82.xml"/><Relationship Id="rId54" Type="http://schemas.openxmlformats.org/officeDocument/2006/relationships/slideLayout" Target="../slideLayouts/slideLayout95.xml"/><Relationship Id="rId62" Type="http://schemas.openxmlformats.org/officeDocument/2006/relationships/slideLayout" Target="../slideLayouts/slideLayout103.xml"/><Relationship Id="rId70" Type="http://schemas.openxmlformats.org/officeDocument/2006/relationships/slideLayout" Target="../slideLayouts/slideLayout111.xml"/><Relationship Id="rId75" Type="http://schemas.openxmlformats.org/officeDocument/2006/relationships/slideLayout" Target="../slideLayouts/slideLayout116.xml"/><Relationship Id="rId83" Type="http://schemas.openxmlformats.org/officeDocument/2006/relationships/slideLayout" Target="../slideLayouts/slideLayout124.xml"/><Relationship Id="rId88" Type="http://schemas.openxmlformats.org/officeDocument/2006/relationships/slideLayout" Target="../slideLayouts/slideLayout129.xml"/><Relationship Id="rId91" Type="http://schemas.openxmlformats.org/officeDocument/2006/relationships/slideLayout" Target="../slideLayouts/slideLayout132.xml"/><Relationship Id="rId96" Type="http://schemas.openxmlformats.org/officeDocument/2006/relationships/slideLayout" Target="../slideLayouts/slideLayout13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slideLayout" Target="../slideLayouts/slideLayout90.xml"/><Relationship Id="rId57" Type="http://schemas.openxmlformats.org/officeDocument/2006/relationships/slideLayout" Target="../slideLayouts/slideLayout98.xml"/><Relationship Id="rId10" Type="http://schemas.openxmlformats.org/officeDocument/2006/relationships/slideLayout" Target="../slideLayouts/slideLayout51.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52" Type="http://schemas.openxmlformats.org/officeDocument/2006/relationships/slideLayout" Target="../slideLayouts/slideLayout93.xml"/><Relationship Id="rId60" Type="http://schemas.openxmlformats.org/officeDocument/2006/relationships/slideLayout" Target="../slideLayouts/slideLayout101.xml"/><Relationship Id="rId65" Type="http://schemas.openxmlformats.org/officeDocument/2006/relationships/slideLayout" Target="../slideLayouts/slideLayout106.xml"/><Relationship Id="rId73" Type="http://schemas.openxmlformats.org/officeDocument/2006/relationships/slideLayout" Target="../slideLayouts/slideLayout114.xml"/><Relationship Id="rId78" Type="http://schemas.openxmlformats.org/officeDocument/2006/relationships/slideLayout" Target="../slideLayouts/slideLayout119.xml"/><Relationship Id="rId81" Type="http://schemas.openxmlformats.org/officeDocument/2006/relationships/slideLayout" Target="../slideLayouts/slideLayout122.xml"/><Relationship Id="rId86" Type="http://schemas.openxmlformats.org/officeDocument/2006/relationships/slideLayout" Target="../slideLayouts/slideLayout127.xml"/><Relationship Id="rId94" Type="http://schemas.openxmlformats.org/officeDocument/2006/relationships/slideLayout" Target="../slideLayouts/slideLayout135.xml"/><Relationship Id="rId99" Type="http://schemas.openxmlformats.org/officeDocument/2006/relationships/slideLayout" Target="../slideLayouts/slideLayout140.xml"/><Relationship Id="rId101" Type="http://schemas.openxmlformats.org/officeDocument/2006/relationships/slideLayout" Target="../slideLayouts/slideLayout14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9" Type="http://schemas.openxmlformats.org/officeDocument/2006/relationships/slideLayout" Target="../slideLayouts/slideLayout80.xml"/><Relationship Id="rId34" Type="http://schemas.openxmlformats.org/officeDocument/2006/relationships/slideLayout" Target="../slideLayouts/slideLayout75.xml"/><Relationship Id="rId50" Type="http://schemas.openxmlformats.org/officeDocument/2006/relationships/slideLayout" Target="../slideLayouts/slideLayout91.xml"/><Relationship Id="rId55" Type="http://schemas.openxmlformats.org/officeDocument/2006/relationships/slideLayout" Target="../slideLayouts/slideLayout96.xml"/><Relationship Id="rId76" Type="http://schemas.openxmlformats.org/officeDocument/2006/relationships/slideLayout" Target="../slideLayouts/slideLayout117.xml"/><Relationship Id="rId97" Type="http://schemas.openxmlformats.org/officeDocument/2006/relationships/slideLayout" Target="../slideLayouts/slideLayout138.xml"/><Relationship Id="rId104" Type="http://schemas.openxmlformats.org/officeDocument/2006/relationships/tags" Target="../tags/tag31.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169.xml"/><Relationship Id="rId21" Type="http://schemas.openxmlformats.org/officeDocument/2006/relationships/slideLayout" Target="../slideLayouts/slideLayout164.xml"/><Relationship Id="rId42" Type="http://schemas.openxmlformats.org/officeDocument/2006/relationships/slideLayout" Target="../slideLayouts/slideLayout185.xml"/><Relationship Id="rId47" Type="http://schemas.openxmlformats.org/officeDocument/2006/relationships/slideLayout" Target="../slideLayouts/slideLayout190.xml"/><Relationship Id="rId63" Type="http://schemas.openxmlformats.org/officeDocument/2006/relationships/slideLayout" Target="../slideLayouts/slideLayout206.xml"/><Relationship Id="rId68" Type="http://schemas.openxmlformats.org/officeDocument/2006/relationships/slideLayout" Target="../slideLayouts/slideLayout211.xml"/><Relationship Id="rId84" Type="http://schemas.openxmlformats.org/officeDocument/2006/relationships/slideLayout" Target="../slideLayouts/slideLayout227.xml"/><Relationship Id="rId89" Type="http://schemas.openxmlformats.org/officeDocument/2006/relationships/slideLayout" Target="../slideLayouts/slideLayout232.xml"/><Relationship Id="rId7" Type="http://schemas.openxmlformats.org/officeDocument/2006/relationships/slideLayout" Target="../slideLayouts/slideLayout150.xml"/><Relationship Id="rId71" Type="http://schemas.openxmlformats.org/officeDocument/2006/relationships/slideLayout" Target="../slideLayouts/slideLayout214.xml"/><Relationship Id="rId92" Type="http://schemas.openxmlformats.org/officeDocument/2006/relationships/slideLayout" Target="../slideLayouts/slideLayout235.xml"/><Relationship Id="rId2" Type="http://schemas.openxmlformats.org/officeDocument/2006/relationships/slideLayout" Target="../slideLayouts/slideLayout145.xml"/><Relationship Id="rId16" Type="http://schemas.openxmlformats.org/officeDocument/2006/relationships/slideLayout" Target="../slideLayouts/slideLayout159.xml"/><Relationship Id="rId29" Type="http://schemas.openxmlformats.org/officeDocument/2006/relationships/slideLayout" Target="../slideLayouts/slideLayout172.xml"/><Relationship Id="rId11" Type="http://schemas.openxmlformats.org/officeDocument/2006/relationships/slideLayout" Target="../slideLayouts/slideLayout154.xml"/><Relationship Id="rId24" Type="http://schemas.openxmlformats.org/officeDocument/2006/relationships/slideLayout" Target="../slideLayouts/slideLayout167.xml"/><Relationship Id="rId32" Type="http://schemas.openxmlformats.org/officeDocument/2006/relationships/slideLayout" Target="../slideLayouts/slideLayout175.xml"/><Relationship Id="rId37" Type="http://schemas.openxmlformats.org/officeDocument/2006/relationships/slideLayout" Target="../slideLayouts/slideLayout180.xml"/><Relationship Id="rId40" Type="http://schemas.openxmlformats.org/officeDocument/2006/relationships/slideLayout" Target="../slideLayouts/slideLayout183.xml"/><Relationship Id="rId45" Type="http://schemas.openxmlformats.org/officeDocument/2006/relationships/slideLayout" Target="../slideLayouts/slideLayout188.xml"/><Relationship Id="rId53" Type="http://schemas.openxmlformats.org/officeDocument/2006/relationships/slideLayout" Target="../slideLayouts/slideLayout196.xml"/><Relationship Id="rId58" Type="http://schemas.openxmlformats.org/officeDocument/2006/relationships/slideLayout" Target="../slideLayouts/slideLayout201.xml"/><Relationship Id="rId66" Type="http://schemas.openxmlformats.org/officeDocument/2006/relationships/slideLayout" Target="../slideLayouts/slideLayout209.xml"/><Relationship Id="rId74" Type="http://schemas.openxmlformats.org/officeDocument/2006/relationships/slideLayout" Target="../slideLayouts/slideLayout217.xml"/><Relationship Id="rId79" Type="http://schemas.openxmlformats.org/officeDocument/2006/relationships/slideLayout" Target="../slideLayouts/slideLayout222.xml"/><Relationship Id="rId87" Type="http://schemas.openxmlformats.org/officeDocument/2006/relationships/slideLayout" Target="../slideLayouts/slideLayout230.xml"/><Relationship Id="rId102" Type="http://schemas.openxmlformats.org/officeDocument/2006/relationships/slideLayout" Target="../slideLayouts/slideLayout245.xml"/><Relationship Id="rId5" Type="http://schemas.openxmlformats.org/officeDocument/2006/relationships/slideLayout" Target="../slideLayouts/slideLayout148.xml"/><Relationship Id="rId61" Type="http://schemas.openxmlformats.org/officeDocument/2006/relationships/slideLayout" Target="../slideLayouts/slideLayout204.xml"/><Relationship Id="rId82" Type="http://schemas.openxmlformats.org/officeDocument/2006/relationships/slideLayout" Target="../slideLayouts/slideLayout225.xml"/><Relationship Id="rId90" Type="http://schemas.openxmlformats.org/officeDocument/2006/relationships/slideLayout" Target="../slideLayouts/slideLayout233.xml"/><Relationship Id="rId95" Type="http://schemas.openxmlformats.org/officeDocument/2006/relationships/slideLayout" Target="../slideLayouts/slideLayout238.xml"/><Relationship Id="rId19" Type="http://schemas.openxmlformats.org/officeDocument/2006/relationships/slideLayout" Target="../slideLayouts/slideLayout162.xml"/><Relationship Id="rId14" Type="http://schemas.openxmlformats.org/officeDocument/2006/relationships/slideLayout" Target="../slideLayouts/slideLayout157.xml"/><Relationship Id="rId22" Type="http://schemas.openxmlformats.org/officeDocument/2006/relationships/slideLayout" Target="../slideLayouts/slideLayout165.xml"/><Relationship Id="rId27" Type="http://schemas.openxmlformats.org/officeDocument/2006/relationships/slideLayout" Target="../slideLayouts/slideLayout170.xml"/><Relationship Id="rId30" Type="http://schemas.openxmlformats.org/officeDocument/2006/relationships/slideLayout" Target="../slideLayouts/slideLayout173.xml"/><Relationship Id="rId35" Type="http://schemas.openxmlformats.org/officeDocument/2006/relationships/slideLayout" Target="../slideLayouts/slideLayout178.xml"/><Relationship Id="rId43" Type="http://schemas.openxmlformats.org/officeDocument/2006/relationships/slideLayout" Target="../slideLayouts/slideLayout186.xml"/><Relationship Id="rId48" Type="http://schemas.openxmlformats.org/officeDocument/2006/relationships/slideLayout" Target="../slideLayouts/slideLayout191.xml"/><Relationship Id="rId56" Type="http://schemas.openxmlformats.org/officeDocument/2006/relationships/slideLayout" Target="../slideLayouts/slideLayout199.xml"/><Relationship Id="rId64" Type="http://schemas.openxmlformats.org/officeDocument/2006/relationships/slideLayout" Target="../slideLayouts/slideLayout207.xml"/><Relationship Id="rId69" Type="http://schemas.openxmlformats.org/officeDocument/2006/relationships/slideLayout" Target="../slideLayouts/slideLayout212.xml"/><Relationship Id="rId77" Type="http://schemas.openxmlformats.org/officeDocument/2006/relationships/slideLayout" Target="../slideLayouts/slideLayout220.xml"/><Relationship Id="rId100" Type="http://schemas.openxmlformats.org/officeDocument/2006/relationships/slideLayout" Target="../slideLayouts/slideLayout243.xml"/><Relationship Id="rId8" Type="http://schemas.openxmlformats.org/officeDocument/2006/relationships/slideLayout" Target="../slideLayouts/slideLayout151.xml"/><Relationship Id="rId51" Type="http://schemas.openxmlformats.org/officeDocument/2006/relationships/slideLayout" Target="../slideLayouts/slideLayout194.xml"/><Relationship Id="rId72" Type="http://schemas.openxmlformats.org/officeDocument/2006/relationships/slideLayout" Target="../slideLayouts/slideLayout215.xml"/><Relationship Id="rId80" Type="http://schemas.openxmlformats.org/officeDocument/2006/relationships/slideLayout" Target="../slideLayouts/slideLayout223.xml"/><Relationship Id="rId85" Type="http://schemas.openxmlformats.org/officeDocument/2006/relationships/slideLayout" Target="../slideLayouts/slideLayout228.xml"/><Relationship Id="rId93" Type="http://schemas.openxmlformats.org/officeDocument/2006/relationships/slideLayout" Target="../slideLayouts/slideLayout236.xml"/><Relationship Id="rId98" Type="http://schemas.openxmlformats.org/officeDocument/2006/relationships/slideLayout" Target="../slideLayouts/slideLayout241.xml"/><Relationship Id="rId3" Type="http://schemas.openxmlformats.org/officeDocument/2006/relationships/slideLayout" Target="../slideLayouts/slideLayout146.xml"/><Relationship Id="rId12" Type="http://schemas.openxmlformats.org/officeDocument/2006/relationships/slideLayout" Target="../slideLayouts/slideLayout155.xml"/><Relationship Id="rId17" Type="http://schemas.openxmlformats.org/officeDocument/2006/relationships/slideLayout" Target="../slideLayouts/slideLayout160.xml"/><Relationship Id="rId25" Type="http://schemas.openxmlformats.org/officeDocument/2006/relationships/slideLayout" Target="../slideLayouts/slideLayout168.xml"/><Relationship Id="rId33" Type="http://schemas.openxmlformats.org/officeDocument/2006/relationships/slideLayout" Target="../slideLayouts/slideLayout176.xml"/><Relationship Id="rId38" Type="http://schemas.openxmlformats.org/officeDocument/2006/relationships/slideLayout" Target="../slideLayouts/slideLayout181.xml"/><Relationship Id="rId46" Type="http://schemas.openxmlformats.org/officeDocument/2006/relationships/slideLayout" Target="../slideLayouts/slideLayout189.xml"/><Relationship Id="rId59" Type="http://schemas.openxmlformats.org/officeDocument/2006/relationships/slideLayout" Target="../slideLayouts/slideLayout202.xml"/><Relationship Id="rId67" Type="http://schemas.openxmlformats.org/officeDocument/2006/relationships/slideLayout" Target="../slideLayouts/slideLayout210.xml"/><Relationship Id="rId103" Type="http://schemas.openxmlformats.org/officeDocument/2006/relationships/slideLayout" Target="../slideLayouts/slideLayout246.xml"/><Relationship Id="rId20" Type="http://schemas.openxmlformats.org/officeDocument/2006/relationships/slideLayout" Target="../slideLayouts/slideLayout163.xml"/><Relationship Id="rId41" Type="http://schemas.openxmlformats.org/officeDocument/2006/relationships/slideLayout" Target="../slideLayouts/slideLayout184.xml"/><Relationship Id="rId54" Type="http://schemas.openxmlformats.org/officeDocument/2006/relationships/slideLayout" Target="../slideLayouts/slideLayout197.xml"/><Relationship Id="rId62" Type="http://schemas.openxmlformats.org/officeDocument/2006/relationships/slideLayout" Target="../slideLayouts/slideLayout205.xml"/><Relationship Id="rId70" Type="http://schemas.openxmlformats.org/officeDocument/2006/relationships/slideLayout" Target="../slideLayouts/slideLayout213.xml"/><Relationship Id="rId75" Type="http://schemas.openxmlformats.org/officeDocument/2006/relationships/slideLayout" Target="../slideLayouts/slideLayout218.xml"/><Relationship Id="rId83" Type="http://schemas.openxmlformats.org/officeDocument/2006/relationships/slideLayout" Target="../slideLayouts/slideLayout226.xml"/><Relationship Id="rId88" Type="http://schemas.openxmlformats.org/officeDocument/2006/relationships/slideLayout" Target="../slideLayouts/slideLayout231.xml"/><Relationship Id="rId91" Type="http://schemas.openxmlformats.org/officeDocument/2006/relationships/slideLayout" Target="../slideLayouts/slideLayout234.xml"/><Relationship Id="rId96" Type="http://schemas.openxmlformats.org/officeDocument/2006/relationships/slideLayout" Target="../slideLayouts/slideLayout239.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5" Type="http://schemas.openxmlformats.org/officeDocument/2006/relationships/slideLayout" Target="../slideLayouts/slideLayout158.xml"/><Relationship Id="rId23" Type="http://schemas.openxmlformats.org/officeDocument/2006/relationships/slideLayout" Target="../slideLayouts/slideLayout166.xml"/><Relationship Id="rId28" Type="http://schemas.openxmlformats.org/officeDocument/2006/relationships/slideLayout" Target="../slideLayouts/slideLayout171.xml"/><Relationship Id="rId36" Type="http://schemas.openxmlformats.org/officeDocument/2006/relationships/slideLayout" Target="../slideLayouts/slideLayout179.xml"/><Relationship Id="rId49" Type="http://schemas.openxmlformats.org/officeDocument/2006/relationships/slideLayout" Target="../slideLayouts/slideLayout192.xml"/><Relationship Id="rId57" Type="http://schemas.openxmlformats.org/officeDocument/2006/relationships/slideLayout" Target="../slideLayouts/slideLayout200.xml"/><Relationship Id="rId10" Type="http://schemas.openxmlformats.org/officeDocument/2006/relationships/slideLayout" Target="../slideLayouts/slideLayout153.xml"/><Relationship Id="rId31" Type="http://schemas.openxmlformats.org/officeDocument/2006/relationships/slideLayout" Target="../slideLayouts/slideLayout174.xml"/><Relationship Id="rId44" Type="http://schemas.openxmlformats.org/officeDocument/2006/relationships/slideLayout" Target="../slideLayouts/slideLayout187.xml"/><Relationship Id="rId52" Type="http://schemas.openxmlformats.org/officeDocument/2006/relationships/slideLayout" Target="../slideLayouts/slideLayout195.xml"/><Relationship Id="rId60" Type="http://schemas.openxmlformats.org/officeDocument/2006/relationships/slideLayout" Target="../slideLayouts/slideLayout203.xml"/><Relationship Id="rId65" Type="http://schemas.openxmlformats.org/officeDocument/2006/relationships/slideLayout" Target="../slideLayouts/slideLayout208.xml"/><Relationship Id="rId73" Type="http://schemas.openxmlformats.org/officeDocument/2006/relationships/slideLayout" Target="../slideLayouts/slideLayout216.xml"/><Relationship Id="rId78" Type="http://schemas.openxmlformats.org/officeDocument/2006/relationships/slideLayout" Target="../slideLayouts/slideLayout221.xml"/><Relationship Id="rId81" Type="http://schemas.openxmlformats.org/officeDocument/2006/relationships/slideLayout" Target="../slideLayouts/slideLayout224.xml"/><Relationship Id="rId86" Type="http://schemas.openxmlformats.org/officeDocument/2006/relationships/slideLayout" Target="../slideLayouts/slideLayout229.xml"/><Relationship Id="rId94" Type="http://schemas.openxmlformats.org/officeDocument/2006/relationships/slideLayout" Target="../slideLayouts/slideLayout237.xml"/><Relationship Id="rId99" Type="http://schemas.openxmlformats.org/officeDocument/2006/relationships/slideLayout" Target="../slideLayouts/slideLayout242.xml"/><Relationship Id="rId101" Type="http://schemas.openxmlformats.org/officeDocument/2006/relationships/slideLayout" Target="../slideLayouts/slideLayout244.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3" Type="http://schemas.openxmlformats.org/officeDocument/2006/relationships/slideLayout" Target="../slideLayouts/slideLayout156.xml"/><Relationship Id="rId18" Type="http://schemas.openxmlformats.org/officeDocument/2006/relationships/slideLayout" Target="../slideLayouts/slideLayout161.xml"/><Relationship Id="rId39" Type="http://schemas.openxmlformats.org/officeDocument/2006/relationships/slideLayout" Target="../slideLayouts/slideLayout182.xml"/><Relationship Id="rId34" Type="http://schemas.openxmlformats.org/officeDocument/2006/relationships/slideLayout" Target="../slideLayouts/slideLayout177.xml"/><Relationship Id="rId50" Type="http://schemas.openxmlformats.org/officeDocument/2006/relationships/slideLayout" Target="../slideLayouts/slideLayout193.xml"/><Relationship Id="rId55" Type="http://schemas.openxmlformats.org/officeDocument/2006/relationships/slideLayout" Target="../slideLayouts/slideLayout198.xml"/><Relationship Id="rId76" Type="http://schemas.openxmlformats.org/officeDocument/2006/relationships/slideLayout" Target="../slideLayouts/slideLayout219.xml"/><Relationship Id="rId97" Type="http://schemas.openxmlformats.org/officeDocument/2006/relationships/slideLayout" Target="../slideLayouts/slideLayout240.xml"/><Relationship Id="rId10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custDataLst>
      <p:tags r:id="rId39"/>
    </p:custDataLst>
    <p:extLst>
      <p:ext uri="{BB962C8B-B14F-4D97-AF65-F5344CB8AC3E}">
        <p14:creationId xmlns:p14="http://schemas.microsoft.com/office/powerpoint/2010/main" val="82617855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53" r:id="rId30"/>
    <p:sldLayoutId id="2147483765" r:id="rId31"/>
    <p:sldLayoutId id="2147483740" r:id="rId32"/>
    <p:sldLayoutId id="2147483741" r:id="rId33"/>
    <p:sldLayoutId id="2147483890" r:id="rId34"/>
    <p:sldLayoutId id="2147483764" r:id="rId35"/>
    <p:sldLayoutId id="2147483746" r:id="rId36"/>
    <p:sldLayoutId id="2147483763" r:id="rId37"/>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10/10/2025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8759601" y="6492876"/>
            <a:ext cx="41161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custDataLst>
      <p:tags r:id="rId3"/>
    </p:custDataLst>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10/10/2025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custDataLst>
      <p:tags r:id="rId3"/>
    </p:custDataLst>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892" r:id="rId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10/10/2025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custDataLst>
      <p:tags r:id="rId3"/>
    </p:custDataLst>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53" r:id="rId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4" y="52825"/>
            <a:ext cx="7707179" cy="76595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B7ABA148-C201-4936-9AEE-715246A48C03}" type="datetime1">
              <a:rPr lang="en-US" smtClean="0"/>
              <a:t>10/10/2025</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ustDataLst>
      <p:tags r:id="rId3"/>
    </p:custDataLst>
    <p:extLst>
      <p:ext uri="{BB962C8B-B14F-4D97-AF65-F5344CB8AC3E}">
        <p14:creationId xmlns:p14="http://schemas.microsoft.com/office/powerpoint/2010/main" val="1265567884"/>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bg1"/>
                </a:solidFill>
              </a:defRPr>
            </a:lvl1pPr>
          </a:lstStyle>
          <a:p>
            <a:fld id="{271BBB66-BE3D-48D8-A81A-56810CD5C392}" type="datetime1">
              <a:rPr lang="en-US" smtClean="0"/>
              <a:t>10/10/2025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custDataLst>
      <p:tags r:id="rId104"/>
    </p:custDataLst>
    <p:extLst>
      <p:ext uri="{BB962C8B-B14F-4D97-AF65-F5344CB8AC3E}">
        <p14:creationId xmlns:p14="http://schemas.microsoft.com/office/powerpoint/2010/main" val="363138482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 id="2147483914" r:id="rId20"/>
    <p:sldLayoutId id="2147483915" r:id="rId21"/>
    <p:sldLayoutId id="2147483916" r:id="rId22"/>
    <p:sldLayoutId id="2147483917" r:id="rId23"/>
    <p:sldLayoutId id="2147483918" r:id="rId24"/>
    <p:sldLayoutId id="2147483919" r:id="rId25"/>
    <p:sldLayoutId id="2147483920" r:id="rId26"/>
    <p:sldLayoutId id="2147483921" r:id="rId27"/>
    <p:sldLayoutId id="2147483922" r:id="rId28"/>
    <p:sldLayoutId id="2147483923" r:id="rId29"/>
    <p:sldLayoutId id="2147483924" r:id="rId30"/>
    <p:sldLayoutId id="2147483925" r:id="rId31"/>
    <p:sldLayoutId id="2147483926" r:id="rId32"/>
    <p:sldLayoutId id="2147483927" r:id="rId33"/>
    <p:sldLayoutId id="2147483928" r:id="rId34"/>
    <p:sldLayoutId id="2147483929" r:id="rId35"/>
    <p:sldLayoutId id="2147483930" r:id="rId36"/>
    <p:sldLayoutId id="2147483931" r:id="rId37"/>
    <p:sldLayoutId id="2147483932" r:id="rId38"/>
    <p:sldLayoutId id="2147483933" r:id="rId39"/>
    <p:sldLayoutId id="2147483934" r:id="rId40"/>
    <p:sldLayoutId id="2147483935" r:id="rId41"/>
    <p:sldLayoutId id="2147483936" r:id="rId42"/>
    <p:sldLayoutId id="2147483937" r:id="rId43"/>
    <p:sldLayoutId id="2147483938" r:id="rId44"/>
    <p:sldLayoutId id="2147483939" r:id="rId45"/>
    <p:sldLayoutId id="2147483940" r:id="rId46"/>
    <p:sldLayoutId id="2147483941" r:id="rId47"/>
    <p:sldLayoutId id="2147483942" r:id="rId48"/>
    <p:sldLayoutId id="2147483943" r:id="rId49"/>
    <p:sldLayoutId id="2147483944" r:id="rId50"/>
    <p:sldLayoutId id="2147483945" r:id="rId51"/>
    <p:sldLayoutId id="2147483946" r:id="rId52"/>
    <p:sldLayoutId id="2147483947" r:id="rId53"/>
    <p:sldLayoutId id="2147483948" r:id="rId54"/>
    <p:sldLayoutId id="2147483949" r:id="rId55"/>
    <p:sldLayoutId id="2147483950" r:id="rId56"/>
    <p:sldLayoutId id="2147483951" r:id="rId57"/>
    <p:sldLayoutId id="2147483952" r:id="rId58"/>
    <p:sldLayoutId id="2147483953" r:id="rId59"/>
    <p:sldLayoutId id="2147483954" r:id="rId60"/>
    <p:sldLayoutId id="2147483955" r:id="rId61"/>
    <p:sldLayoutId id="2147483956" r:id="rId62"/>
    <p:sldLayoutId id="2147483957" r:id="rId63"/>
    <p:sldLayoutId id="2147483958" r:id="rId64"/>
    <p:sldLayoutId id="2147483959" r:id="rId65"/>
    <p:sldLayoutId id="2147483960" r:id="rId66"/>
    <p:sldLayoutId id="2147483961" r:id="rId67"/>
    <p:sldLayoutId id="2147483962" r:id="rId68"/>
    <p:sldLayoutId id="2147483963" r:id="rId69"/>
    <p:sldLayoutId id="2147483964" r:id="rId70"/>
    <p:sldLayoutId id="2147483965" r:id="rId71"/>
    <p:sldLayoutId id="2147483966" r:id="rId72"/>
    <p:sldLayoutId id="2147483967" r:id="rId73"/>
    <p:sldLayoutId id="2147483968" r:id="rId74"/>
    <p:sldLayoutId id="2147483969" r:id="rId75"/>
    <p:sldLayoutId id="2147483970" r:id="rId76"/>
    <p:sldLayoutId id="2147483971" r:id="rId77"/>
    <p:sldLayoutId id="2147483972" r:id="rId78"/>
    <p:sldLayoutId id="2147483973" r:id="rId79"/>
    <p:sldLayoutId id="2147483974" r:id="rId80"/>
    <p:sldLayoutId id="2147483975" r:id="rId81"/>
    <p:sldLayoutId id="2147483976" r:id="rId82"/>
    <p:sldLayoutId id="2147483977" r:id="rId83"/>
    <p:sldLayoutId id="2147483978" r:id="rId84"/>
    <p:sldLayoutId id="2147483979" r:id="rId85"/>
    <p:sldLayoutId id="2147483980" r:id="rId86"/>
    <p:sldLayoutId id="2147483981" r:id="rId87"/>
    <p:sldLayoutId id="2147483982" r:id="rId88"/>
    <p:sldLayoutId id="2147483983" r:id="rId89"/>
    <p:sldLayoutId id="2147483984" r:id="rId90"/>
    <p:sldLayoutId id="2147483985" r:id="rId91"/>
    <p:sldLayoutId id="2147483986" r:id="rId92"/>
    <p:sldLayoutId id="2147483987" r:id="rId93"/>
    <p:sldLayoutId id="2147483988" r:id="rId94"/>
    <p:sldLayoutId id="2147483989" r:id="rId95"/>
    <p:sldLayoutId id="2147483990" r:id="rId96"/>
    <p:sldLayoutId id="2147483991" r:id="rId97"/>
    <p:sldLayoutId id="2147483992" r:id="rId98"/>
    <p:sldLayoutId id="2147483993" r:id="rId99"/>
    <p:sldLayoutId id="2147483994" r:id="rId100"/>
    <p:sldLayoutId id="2147483995" r:id="rId101"/>
    <p:sldLayoutId id="2147483996" r:id="rId102"/>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900">
                <a:solidFill>
                  <a:schemeClr val="bg1"/>
                </a:solidFill>
              </a:defRPr>
            </a:lvl1pPr>
          </a:lstStyle>
          <a:p>
            <a:fld id="{20B84F56-EAB3-4063-8DC9-825E0DA067D4}" type="datetime1">
              <a:rPr lang="en-US" smtClean="0"/>
              <a:t>10/10/2025</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93580030"/>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 id="2147484010" r:id="rId13"/>
    <p:sldLayoutId id="2147484011" r:id="rId14"/>
    <p:sldLayoutId id="2147484012" r:id="rId15"/>
    <p:sldLayoutId id="2147484013" r:id="rId16"/>
    <p:sldLayoutId id="2147484014" r:id="rId17"/>
    <p:sldLayoutId id="2147484015" r:id="rId18"/>
    <p:sldLayoutId id="2147484016" r:id="rId19"/>
    <p:sldLayoutId id="2147484017" r:id="rId20"/>
    <p:sldLayoutId id="2147484018" r:id="rId21"/>
    <p:sldLayoutId id="2147484019" r:id="rId22"/>
    <p:sldLayoutId id="2147484020" r:id="rId23"/>
    <p:sldLayoutId id="2147484021" r:id="rId24"/>
    <p:sldLayoutId id="2147484022" r:id="rId25"/>
    <p:sldLayoutId id="2147484023" r:id="rId26"/>
    <p:sldLayoutId id="2147484024" r:id="rId27"/>
    <p:sldLayoutId id="2147484025" r:id="rId28"/>
    <p:sldLayoutId id="2147484026" r:id="rId29"/>
    <p:sldLayoutId id="2147484027" r:id="rId30"/>
    <p:sldLayoutId id="2147484028" r:id="rId31"/>
    <p:sldLayoutId id="2147484029" r:id="rId32"/>
    <p:sldLayoutId id="2147484030" r:id="rId33"/>
    <p:sldLayoutId id="2147484031" r:id="rId34"/>
    <p:sldLayoutId id="2147484032" r:id="rId35"/>
    <p:sldLayoutId id="2147484033" r:id="rId36"/>
    <p:sldLayoutId id="2147484034" r:id="rId37"/>
    <p:sldLayoutId id="2147484035" r:id="rId38"/>
    <p:sldLayoutId id="2147484036" r:id="rId39"/>
    <p:sldLayoutId id="2147484037" r:id="rId40"/>
    <p:sldLayoutId id="2147484038" r:id="rId41"/>
    <p:sldLayoutId id="2147484039" r:id="rId42"/>
    <p:sldLayoutId id="2147484040" r:id="rId43"/>
    <p:sldLayoutId id="2147484041" r:id="rId44"/>
    <p:sldLayoutId id="2147484042" r:id="rId45"/>
    <p:sldLayoutId id="2147484043" r:id="rId46"/>
    <p:sldLayoutId id="2147484044" r:id="rId47"/>
    <p:sldLayoutId id="2147484045" r:id="rId48"/>
    <p:sldLayoutId id="2147484046" r:id="rId49"/>
    <p:sldLayoutId id="2147484047" r:id="rId50"/>
    <p:sldLayoutId id="2147484048" r:id="rId51"/>
    <p:sldLayoutId id="2147484049" r:id="rId52"/>
    <p:sldLayoutId id="2147484050" r:id="rId53"/>
    <p:sldLayoutId id="2147484051" r:id="rId54"/>
    <p:sldLayoutId id="2147484052" r:id="rId55"/>
    <p:sldLayoutId id="2147484053" r:id="rId56"/>
    <p:sldLayoutId id="2147484054" r:id="rId57"/>
    <p:sldLayoutId id="2147484055" r:id="rId58"/>
    <p:sldLayoutId id="2147484056" r:id="rId59"/>
    <p:sldLayoutId id="2147484057" r:id="rId60"/>
    <p:sldLayoutId id="2147484058" r:id="rId61"/>
    <p:sldLayoutId id="2147484059" r:id="rId62"/>
    <p:sldLayoutId id="2147484060" r:id="rId63"/>
    <p:sldLayoutId id="2147484061" r:id="rId64"/>
    <p:sldLayoutId id="2147484062" r:id="rId65"/>
    <p:sldLayoutId id="2147484063" r:id="rId66"/>
    <p:sldLayoutId id="2147484064" r:id="rId67"/>
    <p:sldLayoutId id="2147484065" r:id="rId68"/>
    <p:sldLayoutId id="2147484066" r:id="rId69"/>
    <p:sldLayoutId id="2147484067" r:id="rId70"/>
    <p:sldLayoutId id="2147484068" r:id="rId71"/>
    <p:sldLayoutId id="2147484069" r:id="rId72"/>
    <p:sldLayoutId id="2147484070" r:id="rId73"/>
    <p:sldLayoutId id="2147484071" r:id="rId74"/>
    <p:sldLayoutId id="2147484072" r:id="rId75"/>
    <p:sldLayoutId id="2147484073" r:id="rId76"/>
    <p:sldLayoutId id="2147484074" r:id="rId77"/>
    <p:sldLayoutId id="2147484075" r:id="rId78"/>
    <p:sldLayoutId id="2147484076" r:id="rId79"/>
    <p:sldLayoutId id="2147484077" r:id="rId80"/>
    <p:sldLayoutId id="2147484078" r:id="rId81"/>
    <p:sldLayoutId id="2147484079" r:id="rId82"/>
    <p:sldLayoutId id="2147484080" r:id="rId83"/>
    <p:sldLayoutId id="2147484081" r:id="rId84"/>
    <p:sldLayoutId id="2147484082" r:id="rId85"/>
    <p:sldLayoutId id="2147484083" r:id="rId86"/>
    <p:sldLayoutId id="2147484084" r:id="rId87"/>
    <p:sldLayoutId id="2147484085" r:id="rId88"/>
    <p:sldLayoutId id="2147484086" r:id="rId89"/>
    <p:sldLayoutId id="2147484087" r:id="rId90"/>
    <p:sldLayoutId id="2147484088" r:id="rId91"/>
    <p:sldLayoutId id="2147484089" r:id="rId92"/>
    <p:sldLayoutId id="2147484090" r:id="rId93"/>
    <p:sldLayoutId id="2147484091" r:id="rId94"/>
    <p:sldLayoutId id="2147484092" r:id="rId95"/>
    <p:sldLayoutId id="2147484093" r:id="rId96"/>
    <p:sldLayoutId id="2147484094" r:id="rId97"/>
    <p:sldLayoutId id="2147484095" r:id="rId98"/>
    <p:sldLayoutId id="2147484096" r:id="rId99"/>
    <p:sldLayoutId id="2147484097" r:id="rId100"/>
    <p:sldLayoutId id="2147484098" r:id="rId101"/>
    <p:sldLayoutId id="2147484099" r:id="rId102"/>
    <p:sldLayoutId id="2147484100" r:id="rId103"/>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ags" Target="../tags/tag41.xml"/><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9.xml"/><Relationship Id="rId1" Type="http://schemas.openxmlformats.org/officeDocument/2006/relationships/tags" Target="../tags/tag50.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52.xml"/><Relationship Id="rId4" Type="http://schemas.openxmlformats.org/officeDocument/2006/relationships/hyperlink" Target="https://tea4avcastro.tea.state.tx.us/tsds_training/nut/ecds/ecds-process-reference-guide.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53.xml"/><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24.xml"/><Relationship Id="rId1" Type="http://schemas.openxmlformats.org/officeDocument/2006/relationships/tags" Target="../tags/tag5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5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4.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4.xml"/><Relationship Id="rId1" Type="http://schemas.openxmlformats.org/officeDocument/2006/relationships/tags" Target="../tags/tag5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5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4.xml"/><Relationship Id="rId1" Type="http://schemas.openxmlformats.org/officeDocument/2006/relationships/tags" Target="../tags/tag59.xml"/><Relationship Id="rId4" Type="http://schemas.openxmlformats.org/officeDocument/2006/relationships/hyperlink" Target="https://www.texasstudentdatasystem.org/tsds/teds/ods-upgrade-data-standard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42.xml"/><Relationship Id="rId5" Type="http://schemas.openxmlformats.org/officeDocument/2006/relationships/image" Target="../media/image24.png"/><Relationship Id="rId4" Type="http://schemas.openxmlformats.org/officeDocument/2006/relationships/hyperlink" Target="https://tea4avcastro.tea.state.tx.us/tsds_training/TSDSUpgradeProject2024/KeyTermsandDefinitions/Key_Terms_and_Definition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60.xml"/><Relationship Id="rId4" Type="http://schemas.openxmlformats.org/officeDocument/2006/relationships/hyperlink" Target="https://www.texasstudentdatasystem.org/tsds/about/data-collection-documentation" TargetMode="Externa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1.xml"/><Relationship Id="rId7" Type="http://schemas.openxmlformats.org/officeDocument/2006/relationships/diagramColors" Target="../diagrams/colors3.xml"/><Relationship Id="rId2" Type="http://schemas.openxmlformats.org/officeDocument/2006/relationships/slideLayout" Target="../slideLayouts/slideLayout65.xml"/><Relationship Id="rId1" Type="http://schemas.openxmlformats.org/officeDocument/2006/relationships/tags" Target="../tags/tag6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6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4.xml"/><Relationship Id="rId1" Type="http://schemas.openxmlformats.org/officeDocument/2006/relationships/tags" Target="../tags/tag63.xml"/><Relationship Id="rId4" Type="http://schemas.openxmlformats.org/officeDocument/2006/relationships/hyperlink" Target="https://www.texasstudentdatasystem.org/tsds/teds/ods-upgrade-data-standard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64.xml"/><Relationship Id="rId5" Type="http://schemas.openxmlformats.org/officeDocument/2006/relationships/image" Target="../media/image34.pn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4.xml"/><Relationship Id="rId1" Type="http://schemas.openxmlformats.org/officeDocument/2006/relationships/tags" Target="../tags/tag65.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9.xml"/><Relationship Id="rId1" Type="http://schemas.openxmlformats.org/officeDocument/2006/relationships/tags" Target="../tags/tag66.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9.xml"/><Relationship Id="rId1" Type="http://schemas.openxmlformats.org/officeDocument/2006/relationships/tags" Target="../tags/tag6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9.xml"/><Relationship Id="rId1" Type="http://schemas.openxmlformats.org/officeDocument/2006/relationships/tags" Target="../tags/tag68.xml"/><Relationship Id="rId5" Type="http://schemas.openxmlformats.org/officeDocument/2006/relationships/hyperlink" Target="https://www.texasstudentdatasystem.org/tsds/teds/2025-2026-ecds-assessment-specifications.pdf" TargetMode="Externa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9.xml"/><Relationship Id="rId1" Type="http://schemas.openxmlformats.org/officeDocument/2006/relationships/tags" Target="../tags/tag69.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3.xml"/><Relationship Id="rId1" Type="http://schemas.openxmlformats.org/officeDocument/2006/relationships/tags" Target="../tags/tag70.xml"/><Relationship Id="rId5" Type="http://schemas.openxmlformats.org/officeDocument/2006/relationships/image" Target="../media/image27.pn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31.xml"/><Relationship Id="rId7" Type="http://schemas.openxmlformats.org/officeDocument/2006/relationships/diagramColors" Target="../diagrams/colors4.xml"/><Relationship Id="rId2" Type="http://schemas.openxmlformats.org/officeDocument/2006/relationships/slideLayout" Target="../slideLayouts/slideLayout24.xml"/><Relationship Id="rId1" Type="http://schemas.openxmlformats.org/officeDocument/2006/relationships/tags" Target="../tags/tag7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5.xml"/><Relationship Id="rId1" Type="http://schemas.openxmlformats.org/officeDocument/2006/relationships/tags" Target="../tags/tag72.xml"/><Relationship Id="rId4" Type="http://schemas.openxmlformats.org/officeDocument/2006/relationships/hyperlink" Target="https://tealprod.tea.state.tx.us/TWEDSAPI/22/0/0/0/Search"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5.xml"/><Relationship Id="rId1" Type="http://schemas.openxmlformats.org/officeDocument/2006/relationships/tags" Target="../tags/tag7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7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tags" Target="../tags/tag7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tags" Target="../tags/tag7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4.xml"/><Relationship Id="rId1" Type="http://schemas.openxmlformats.org/officeDocument/2006/relationships/tags" Target="../tags/tag7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3.xml"/><Relationship Id="rId1" Type="http://schemas.openxmlformats.org/officeDocument/2006/relationships/tags" Target="../tags/tag78.xml"/><Relationship Id="rId5" Type="http://schemas.openxmlformats.org/officeDocument/2006/relationships/image" Target="../media/image27.png"/><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8" Type="http://schemas.microsoft.com/office/2007/relationships/diagramDrawing" Target="../diagrams/drawing5.xml"/><Relationship Id="rId13" Type="http://schemas.openxmlformats.org/officeDocument/2006/relationships/image" Target="../media/image52.svg"/><Relationship Id="rId3" Type="http://schemas.openxmlformats.org/officeDocument/2006/relationships/notesSlide" Target="../notesSlides/notesSlide39.xml"/><Relationship Id="rId7" Type="http://schemas.openxmlformats.org/officeDocument/2006/relationships/diagramColors" Target="../diagrams/colors5.xml"/><Relationship Id="rId12" Type="http://schemas.openxmlformats.org/officeDocument/2006/relationships/image" Target="../media/image51.png"/><Relationship Id="rId2" Type="http://schemas.openxmlformats.org/officeDocument/2006/relationships/slideLayout" Target="../slideLayouts/slideLayout29.xml"/><Relationship Id="rId1" Type="http://schemas.openxmlformats.org/officeDocument/2006/relationships/tags" Target="../tags/tag79.xml"/><Relationship Id="rId6" Type="http://schemas.openxmlformats.org/officeDocument/2006/relationships/diagramQuickStyle" Target="../diagrams/quickStyle5.xml"/><Relationship Id="rId11" Type="http://schemas.openxmlformats.org/officeDocument/2006/relationships/hyperlink" Target="http://tea4avcastro.tea.state.tx.us/tsds_training/TSDSUpgradeProjectTraining2024/Level2Validations/Level_2_Validations_reference_guide.pdf" TargetMode="External"/><Relationship Id="rId5" Type="http://schemas.openxmlformats.org/officeDocument/2006/relationships/diagramLayout" Target="../diagrams/layout5.xml"/><Relationship Id="rId10" Type="http://schemas.openxmlformats.org/officeDocument/2006/relationships/hyperlink" Target="https://tea4avcastro.tea.state.tx.us/tsds_training/TSDSUpgradeProject2024/KeyTermsandDefinitions/Key_Terms_and_Definitions.pdf" TargetMode="External"/><Relationship Id="rId4" Type="http://schemas.openxmlformats.org/officeDocument/2006/relationships/diagramData" Target="../diagrams/data5.xml"/><Relationship Id="rId9" Type="http://schemas.openxmlformats.org/officeDocument/2006/relationships/hyperlink" Target="https://www.texasstudentdatasystem.org/tsds/about/training-and-support/tsds-upgrade-project-training-material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44.xml"/></Relationships>
</file>

<file path=ppt/slides/_rels/slide40.xml.rels><?xml version="1.0" encoding="UTF-8" standalone="yes"?>
<Relationships xmlns="http://schemas.openxmlformats.org/package/2006/relationships"><Relationship Id="rId8" Type="http://schemas.openxmlformats.org/officeDocument/2006/relationships/hyperlink" Target="https://www.texasstudentdatasystem.org/tsds/teds/tweds-upgrade" TargetMode="External"/><Relationship Id="rId3" Type="http://schemas.openxmlformats.org/officeDocument/2006/relationships/notesSlide" Target="../notesSlides/notesSlide40.xml"/><Relationship Id="rId7" Type="http://schemas.openxmlformats.org/officeDocument/2006/relationships/hyperlink" Target="https://tealprod.tea.state.tx.us/TWEDSAPI" TargetMode="External"/><Relationship Id="rId2" Type="http://schemas.openxmlformats.org/officeDocument/2006/relationships/slideLayout" Target="../slideLayouts/slideLayout24.xml"/><Relationship Id="rId1" Type="http://schemas.openxmlformats.org/officeDocument/2006/relationships/tags" Target="../tags/tag80.xml"/><Relationship Id="rId6" Type="http://schemas.openxmlformats.org/officeDocument/2006/relationships/hyperlink" Target="https://app.smartsheet.com/b/form/4d5f51a7bf624ae884e5f21c31fa5853" TargetMode="External"/><Relationship Id="rId5" Type="http://schemas.openxmlformats.org/officeDocument/2006/relationships/hyperlink" Target="https://tea.texas.gov/academics/early-childhood-education" TargetMode="External"/><Relationship Id="rId4" Type="http://schemas.openxmlformats.org/officeDocument/2006/relationships/hyperlink" Target="https://tea.texas.gov/about-tea/news-and-multimedia/correspondence/taa-letters/residential-facilities-tracker-in-the-texas-student-data-system"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4.xml"/><Relationship Id="rId1" Type="http://schemas.openxmlformats.org/officeDocument/2006/relationships/tags" Target="../tags/tag8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4.xml"/><Relationship Id="rId1" Type="http://schemas.openxmlformats.org/officeDocument/2006/relationships/tags" Target="../tags/tag8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9.xml"/><Relationship Id="rId1" Type="http://schemas.openxmlformats.org/officeDocument/2006/relationships/tags" Target="../tags/tag83.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9.xml"/><Relationship Id="rId1" Type="http://schemas.openxmlformats.org/officeDocument/2006/relationships/tags" Target="../tags/tag45.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46.xml"/><Relationship Id="rId5" Type="http://schemas.openxmlformats.org/officeDocument/2006/relationships/image" Target="../media/image2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4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4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8.xml"/><Relationship Id="rId1" Type="http://schemas.openxmlformats.org/officeDocument/2006/relationships/tags" Target="../tags/tag49.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9229" y="3063745"/>
            <a:ext cx="6603683" cy="991076"/>
          </a:xfrm>
          <a:prstGeom prst="rect">
            <a:avLst/>
          </a:prstGeom>
        </p:spPr>
        <p:txBody>
          <a:bodyPr vert="horz" wrap="square" lIns="0" tIns="0" rIns="0" bIns="0" rtlCol="0">
            <a:spAutoFit/>
          </a:bodyPr>
          <a:lstStyle/>
          <a:p>
            <a:pPr marL="0" marR="0" lvl="0" indent="0" algn="ctr" defTabSz="685800" rtl="0" eaLnBrk="1" fontAlgn="auto" latinLnBrk="0" hangingPunct="1">
              <a:lnSpc>
                <a:spcPts val="3341"/>
              </a:lnSpc>
              <a:spcBef>
                <a:spcPts val="0"/>
              </a:spcBef>
              <a:spcAft>
                <a:spcPts val="0"/>
              </a:spcAft>
              <a:buClrTx/>
              <a:buSzTx/>
              <a:buFontTx/>
              <a:buNone/>
              <a:tabLst/>
              <a:defRPr/>
            </a:pPr>
            <a:r>
              <a:rPr kumimoji="0" sz="3750" b="1" i="0" u="none" strike="noStrike" kern="1200" cap="none" spc="0" normalizeH="0" baseline="0" noProof="0">
                <a:ln>
                  <a:noFill/>
                </a:ln>
                <a:solidFill>
                  <a:srgbClr val="3B6DBD"/>
                </a:solidFill>
                <a:effectLst/>
                <a:uLnTx/>
                <a:uFillTx/>
                <a:latin typeface="Calibri"/>
                <a:ea typeface="+mn-ea"/>
                <a:cs typeface="Calibri"/>
              </a:rPr>
              <a:t>TITLE</a:t>
            </a:r>
            <a:r>
              <a:rPr kumimoji="0" sz="3750" b="1" i="0" u="none" strike="noStrike" kern="1200" cap="none" spc="-23" normalizeH="0" baseline="0" noProof="0">
                <a:ln>
                  <a:noFill/>
                </a:ln>
                <a:solidFill>
                  <a:srgbClr val="3B6DBD"/>
                </a:solidFill>
                <a:effectLst/>
                <a:uLnTx/>
                <a:uFillTx/>
                <a:latin typeface="Calibri"/>
                <a:ea typeface="+mn-ea"/>
                <a:cs typeface="Calibri"/>
              </a:rPr>
              <a:t> </a:t>
            </a:r>
            <a:r>
              <a:rPr kumimoji="0" sz="3750" b="1" i="0" u="none" strike="noStrike" kern="1200" cap="none" spc="0" normalizeH="0" baseline="0" noProof="0">
                <a:ln>
                  <a:noFill/>
                </a:ln>
                <a:solidFill>
                  <a:srgbClr val="3B6DBD"/>
                </a:solidFill>
                <a:effectLst/>
                <a:uLnTx/>
                <a:uFillTx/>
                <a:latin typeface="Calibri"/>
                <a:ea typeface="+mn-ea"/>
                <a:cs typeface="Calibri"/>
              </a:rPr>
              <a:t>SLIDE:</a:t>
            </a:r>
            <a:r>
              <a:rPr kumimoji="0" sz="3750" b="1" i="0" u="none" strike="noStrike" kern="1200" cap="none" spc="-26" normalizeH="0" baseline="0" noProof="0">
                <a:ln>
                  <a:noFill/>
                </a:ln>
                <a:solidFill>
                  <a:srgbClr val="3B6DBD"/>
                </a:solidFill>
                <a:effectLst/>
                <a:uLnTx/>
                <a:uFillTx/>
                <a:latin typeface="Calibri"/>
                <a:ea typeface="+mn-ea"/>
                <a:cs typeface="Calibri"/>
              </a:rPr>
              <a:t> </a:t>
            </a:r>
            <a:r>
              <a:rPr kumimoji="0" sz="3750" b="1" i="0" u="none" strike="noStrike" kern="1200" cap="none" spc="0" normalizeH="0" baseline="0" noProof="0">
                <a:ln>
                  <a:noFill/>
                </a:ln>
                <a:solidFill>
                  <a:srgbClr val="3B6DBD"/>
                </a:solidFill>
                <a:effectLst/>
                <a:uLnTx/>
                <a:uFillTx/>
                <a:latin typeface="Calibri"/>
                <a:ea typeface="+mn-ea"/>
                <a:cs typeface="Calibri"/>
              </a:rPr>
              <a:t>TSDS</a:t>
            </a:r>
            <a:r>
              <a:rPr kumimoji="0" sz="3750" b="1" i="0" u="none" strike="noStrike" kern="1200" cap="none" spc="-30" normalizeH="0" baseline="0" noProof="0">
                <a:ln>
                  <a:noFill/>
                </a:ln>
                <a:solidFill>
                  <a:srgbClr val="3B6DBD"/>
                </a:solidFill>
                <a:effectLst/>
                <a:uLnTx/>
                <a:uFillTx/>
                <a:latin typeface="Calibri"/>
                <a:ea typeface="+mn-ea"/>
                <a:cs typeface="Calibri"/>
              </a:rPr>
              <a:t> </a:t>
            </a:r>
            <a:r>
              <a:rPr kumimoji="0" sz="3750" b="1" i="0" u="none" strike="noStrike" kern="1200" cap="none" spc="0" normalizeH="0" baseline="0" noProof="0">
                <a:ln>
                  <a:noFill/>
                </a:ln>
                <a:solidFill>
                  <a:srgbClr val="3B6DBD"/>
                </a:solidFill>
                <a:effectLst/>
                <a:uLnTx/>
                <a:uFillTx/>
                <a:latin typeface="Calibri"/>
                <a:ea typeface="+mn-ea"/>
                <a:cs typeface="Calibri"/>
              </a:rPr>
              <a:t>ODS</a:t>
            </a:r>
            <a:r>
              <a:rPr kumimoji="0" sz="3750" b="1" i="0" u="none" strike="noStrike" kern="1200" cap="none" spc="-19" normalizeH="0" baseline="0" noProof="0">
                <a:ln>
                  <a:noFill/>
                </a:ln>
                <a:solidFill>
                  <a:srgbClr val="3B6DBD"/>
                </a:solidFill>
                <a:effectLst/>
                <a:uLnTx/>
                <a:uFillTx/>
                <a:latin typeface="Calibri"/>
                <a:ea typeface="+mn-ea"/>
                <a:cs typeface="Calibri"/>
              </a:rPr>
              <a:t> </a:t>
            </a:r>
            <a:r>
              <a:rPr kumimoji="0" sz="3750" b="1" i="0" u="none" strike="noStrike" kern="1200" cap="none" spc="0" normalizeH="0" baseline="0" noProof="0">
                <a:ln>
                  <a:noFill/>
                </a:ln>
                <a:solidFill>
                  <a:srgbClr val="3B6DBD"/>
                </a:solidFill>
                <a:effectLst/>
                <a:uLnTx/>
                <a:uFillTx/>
                <a:latin typeface="Calibri"/>
                <a:ea typeface="+mn-ea"/>
                <a:cs typeface="Calibri"/>
              </a:rPr>
              <a:t>3.x</a:t>
            </a:r>
            <a:r>
              <a:rPr kumimoji="0" sz="3750" b="1" i="0" u="none" strike="noStrike" kern="1200" cap="none" spc="-15" normalizeH="0" baseline="0" noProof="0">
                <a:ln>
                  <a:noFill/>
                </a:ln>
                <a:solidFill>
                  <a:srgbClr val="3B6DBD"/>
                </a:solidFill>
                <a:effectLst/>
                <a:uLnTx/>
                <a:uFillTx/>
                <a:latin typeface="Calibri"/>
                <a:ea typeface="+mn-ea"/>
                <a:cs typeface="Calibri"/>
              </a:rPr>
              <a:t> </a:t>
            </a:r>
            <a:r>
              <a:rPr kumimoji="0" sz="3750" b="1" i="0" u="none" strike="noStrike" kern="1200" cap="none" spc="-8" normalizeH="0" baseline="0" noProof="0">
                <a:ln>
                  <a:noFill/>
                </a:ln>
                <a:solidFill>
                  <a:srgbClr val="3B6DBD"/>
                </a:solidFill>
                <a:effectLst/>
                <a:uLnTx/>
                <a:uFillTx/>
                <a:latin typeface="Calibri"/>
                <a:ea typeface="+mn-ea"/>
                <a:cs typeface="Calibri"/>
              </a:rPr>
              <a:t>Project</a:t>
            </a:r>
            <a:endParaRPr kumimoji="0" sz="3750" b="0" i="0" u="none" strike="noStrike" kern="1200" cap="none" spc="0" normalizeH="0" baseline="0" noProof="0">
              <a:ln>
                <a:noFill/>
              </a:ln>
              <a:solidFill>
                <a:prstClr val="black"/>
              </a:solidFill>
              <a:effectLst/>
              <a:uLnTx/>
              <a:uFillTx/>
              <a:latin typeface="Calibri"/>
              <a:ea typeface="+mn-ea"/>
              <a:cs typeface="Calibri"/>
            </a:endParaRPr>
          </a:p>
          <a:p>
            <a:pPr marL="953" marR="0" lvl="0" indent="0" algn="ctr" defTabSz="685800" rtl="0" eaLnBrk="1" fontAlgn="auto" latinLnBrk="0" hangingPunct="1">
              <a:lnSpc>
                <a:spcPts val="4275"/>
              </a:lnSpc>
              <a:spcBef>
                <a:spcPts val="0"/>
              </a:spcBef>
              <a:spcAft>
                <a:spcPts val="0"/>
              </a:spcAft>
              <a:buClrTx/>
              <a:buSzTx/>
              <a:buFontTx/>
              <a:buNone/>
              <a:tabLst/>
              <a:defRPr/>
            </a:pPr>
            <a:r>
              <a:rPr kumimoji="0" sz="3750" b="1" i="0" u="none" strike="noStrike" kern="1200" cap="none" spc="-8" normalizeH="0" baseline="0" noProof="0">
                <a:ln>
                  <a:noFill/>
                </a:ln>
                <a:solidFill>
                  <a:srgbClr val="3B6DBD"/>
                </a:solidFill>
                <a:effectLst/>
                <a:uLnTx/>
                <a:uFillTx/>
                <a:latin typeface="Calibri"/>
                <a:ea typeface="+mn-ea"/>
                <a:cs typeface="Calibri"/>
              </a:rPr>
              <a:t>Updates</a:t>
            </a:r>
            <a:endParaRPr kumimoji="0" sz="3750" b="0" i="0" u="none" strike="noStrike" kern="1200" cap="none" spc="0" normalizeH="0" baseline="0" noProof="0">
              <a:ln>
                <a:noFill/>
              </a:ln>
              <a:solidFill>
                <a:prstClr val="black"/>
              </a:solidFill>
              <a:effectLst/>
              <a:uLnTx/>
              <a:uFillTx/>
              <a:latin typeface="Calibri"/>
              <a:ea typeface="+mn-ea"/>
              <a:cs typeface="Calibri"/>
            </a:endParaRPr>
          </a:p>
        </p:txBody>
      </p:sp>
      <p:grpSp>
        <p:nvGrpSpPr>
          <p:cNvPr id="3" name="object 3"/>
          <p:cNvGrpSpPr/>
          <p:nvPr/>
        </p:nvGrpSpPr>
        <p:grpSpPr>
          <a:xfrm>
            <a:off x="-930" y="1590261"/>
            <a:ext cx="9144000" cy="5267739"/>
            <a:chOff x="0" y="1267968"/>
            <a:chExt cx="12192000" cy="5590540"/>
          </a:xfrm>
        </p:grpSpPr>
        <p:pic>
          <p:nvPicPr>
            <p:cNvPr id="4" name="object 4"/>
            <p:cNvPicPr/>
            <p:nvPr/>
          </p:nvPicPr>
          <p:blipFill>
            <a:blip r:embed="rId4" cstate="print"/>
            <a:stretch>
              <a:fillRect/>
            </a:stretch>
          </p:blipFill>
          <p:spPr>
            <a:xfrm>
              <a:off x="0" y="1267968"/>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p:nvPr/>
        </p:nvSpPr>
        <p:spPr>
          <a:xfrm>
            <a:off x="1" y="4640320"/>
            <a:ext cx="9143999" cy="2041264"/>
          </a:xfrm>
          <a:prstGeom prst="rect">
            <a:avLst/>
          </a:prstGeom>
        </p:spPr>
        <p:txBody>
          <a:bodyPr vert="horz" wrap="square" lIns="0" tIns="50483" rIns="0" bIns="0" rtlCol="0" anchor="t">
            <a:spAutoFit/>
          </a:bodyPr>
          <a:lstStyle/>
          <a:p>
            <a:pPr algn="ctr">
              <a:spcBef>
                <a:spcPts val="398"/>
              </a:spcBef>
              <a:defRPr/>
            </a:pPr>
            <a:r>
              <a:rPr lang="en-US" sz="4800" b="1" spc="-79">
                <a:solidFill>
                  <a:srgbClr val="0D6CB8"/>
                </a:solidFill>
                <a:latin typeface="Calibri"/>
                <a:cs typeface="Calibri"/>
              </a:rPr>
              <a:t>Early Childhood Data System (ECDS) Kindergarten (KG)</a:t>
            </a:r>
            <a:br>
              <a:rPr lang="en-US" sz="4800" b="1" spc="-79">
                <a:solidFill>
                  <a:srgbClr val="0D6CB8"/>
                </a:solidFill>
                <a:latin typeface="Calibri"/>
                <a:cs typeface="Calibri"/>
              </a:rPr>
            </a:br>
            <a:r>
              <a:rPr lang="en-US" sz="3000" spc="-79">
                <a:solidFill>
                  <a:srgbClr val="0D6CB8"/>
                </a:solidFill>
                <a:latin typeface="Calibri"/>
                <a:cs typeface="Calibri"/>
              </a:rPr>
              <a:t>New User Certification Training</a:t>
            </a:r>
          </a:p>
        </p:txBody>
      </p:sp>
    </p:spTree>
    <p:custDataLst>
      <p:tags r:id="rId1"/>
    </p:custDataLst>
    <p:extLst>
      <p:ext uri="{BB962C8B-B14F-4D97-AF65-F5344CB8AC3E}">
        <p14:creationId xmlns:p14="http://schemas.microsoft.com/office/powerpoint/2010/main" val="2598481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83CD50-8421-354E-380A-A1105A21E3ED}"/>
              </a:ext>
            </a:extLst>
          </p:cNvPr>
          <p:cNvPicPr>
            <a:picLocks noChangeAspect="1"/>
          </p:cNvPicPr>
          <p:nvPr/>
        </p:nvPicPr>
        <p:blipFill>
          <a:blip r:embed="rId4"/>
          <a:stretch>
            <a:fillRect/>
          </a:stretch>
        </p:blipFill>
        <p:spPr>
          <a:xfrm>
            <a:off x="1599914" y="2782385"/>
            <a:ext cx="5136910" cy="3524252"/>
          </a:xfrm>
          <a:prstGeom prst="rect">
            <a:avLst/>
          </a:prstGeom>
        </p:spPr>
      </p:pic>
      <p:sp>
        <p:nvSpPr>
          <p:cNvPr id="2" name="Title 1"/>
          <p:cNvSpPr>
            <a:spLocks noGrp="1"/>
          </p:cNvSpPr>
          <p:nvPr>
            <p:ph type="title"/>
          </p:nvPr>
        </p:nvSpPr>
        <p:spPr>
          <a:xfrm>
            <a:off x="1461919" y="264857"/>
            <a:ext cx="7510365" cy="575136"/>
          </a:xfrm>
        </p:spPr>
        <p:txBody>
          <a:bodyPr>
            <a:noAutofit/>
          </a:bodyPr>
          <a:lstStyle/>
          <a:p>
            <a:pPr algn="ctr"/>
            <a:r>
              <a:rPr lang="en-US" sz="4400"/>
              <a:t>ECDS TEAL ROLE &amp; PRIVILEGE</a:t>
            </a:r>
          </a:p>
        </p:txBody>
      </p:sp>
      <p:sp>
        <p:nvSpPr>
          <p:cNvPr id="9" name="TextBox 8">
            <a:extLst>
              <a:ext uri="{FF2B5EF4-FFF2-40B4-BE49-F238E27FC236}">
                <a16:creationId xmlns:a16="http://schemas.microsoft.com/office/drawing/2014/main" id="{A80E4CAA-1263-4706-8C53-EA81E533093E}"/>
              </a:ext>
            </a:extLst>
          </p:cNvPr>
          <p:cNvSpPr txBox="1"/>
          <p:nvPr/>
        </p:nvSpPr>
        <p:spPr>
          <a:xfrm>
            <a:off x="1218373" y="1003942"/>
            <a:ext cx="7510365" cy="1569660"/>
          </a:xfrm>
          <a:prstGeom prst="rect">
            <a:avLst/>
          </a:prstGeom>
          <a:noFill/>
        </p:spPr>
        <p:txBody>
          <a:bodyPr wrap="square" lIns="91440" tIns="45720" rIns="91440" bIns="45720" anchor="t">
            <a:spAutoFit/>
          </a:bodyPr>
          <a:lstStyle/>
          <a:p>
            <a:pPr marL="623888" marR="0" lvl="0" indent="-363538"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1600" b="0" i="0" u="none" strike="noStrike" kern="1200" cap="none" spc="0" normalizeH="0" baseline="0" noProof="0">
                <a:ln>
                  <a:noFill/>
                </a:ln>
                <a:solidFill>
                  <a:schemeClr val="accent1"/>
                </a:solidFill>
                <a:effectLst/>
                <a:highlight>
                  <a:srgbClr val="FFFFFF"/>
                </a:highlight>
                <a:uLnTx/>
                <a:uFillTx/>
              </a:rPr>
              <a:t>Users will check the appropriate role based on their level of responsibility at the LEA and in the </a:t>
            </a:r>
            <a:r>
              <a:rPr kumimoji="0" lang="en-US" sz="1600" b="1" i="0" u="none" strike="noStrike" kern="1200" cap="none" spc="0" normalizeH="0" baseline="0" noProof="0">
                <a:ln>
                  <a:noFill/>
                </a:ln>
                <a:solidFill>
                  <a:schemeClr val="accent1"/>
                </a:solidFill>
                <a:effectLst/>
                <a:highlight>
                  <a:srgbClr val="FFFFFF"/>
                </a:highlight>
                <a:uLnTx/>
                <a:uFillTx/>
              </a:rPr>
              <a:t>Requested Organization ID </a:t>
            </a:r>
            <a:r>
              <a:rPr kumimoji="0" lang="en-US" sz="1600" b="0" i="0" u="none" strike="noStrike" kern="1200" cap="none" spc="0" normalizeH="0" baseline="0" noProof="0">
                <a:ln>
                  <a:noFill/>
                </a:ln>
                <a:solidFill>
                  <a:schemeClr val="accent1"/>
                </a:solidFill>
                <a:effectLst/>
                <a:highlight>
                  <a:srgbClr val="FFFFFF"/>
                </a:highlight>
                <a:uLnTx/>
                <a:uFillTx/>
              </a:rPr>
              <a:t>enter their Organization ID.</a:t>
            </a:r>
          </a:p>
          <a:p>
            <a:pPr marL="431800" marR="0" lvl="0" indent="-171450"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endParaRPr lang="en-US" sz="1600">
              <a:solidFill>
                <a:schemeClr val="accent1"/>
              </a:solidFill>
            </a:endParaRPr>
          </a:p>
          <a:p>
            <a:pPr marL="623888" marR="0" lvl="0" indent="-363538"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1600" b="0" i="0" u="none" strike="noStrike" kern="1200" cap="none" spc="0" normalizeH="0" baseline="0" noProof="0">
                <a:ln>
                  <a:noFill/>
                </a:ln>
                <a:solidFill>
                  <a:schemeClr val="accent1"/>
                </a:solidFill>
                <a:effectLst/>
                <a:highlight>
                  <a:srgbClr val="FFFFFF"/>
                </a:highlight>
                <a:uLnTx/>
                <a:uFillTx/>
              </a:rPr>
              <a:t>Next, check the Privilege “</a:t>
            </a:r>
            <a:r>
              <a:rPr lang="en-US" sz="1600">
                <a:solidFill>
                  <a:schemeClr val="accent1"/>
                </a:solidFill>
                <a:highlight>
                  <a:srgbClr val="FFFFFF"/>
                </a:highlight>
              </a:rPr>
              <a:t>ECDS </a:t>
            </a:r>
            <a:r>
              <a:rPr kumimoji="0" lang="en-US" sz="1600" b="0" i="0" u="none" strike="noStrike" kern="1200" cap="none" spc="0" normalizeH="0" baseline="0" noProof="0">
                <a:ln>
                  <a:noFill/>
                </a:ln>
                <a:solidFill>
                  <a:schemeClr val="accent1"/>
                </a:solidFill>
                <a:effectLst/>
                <a:highlight>
                  <a:srgbClr val="FFFFFF"/>
                </a:highlight>
                <a:uLnTx/>
                <a:uFillTx/>
              </a:rPr>
              <a:t>Access” and click </a:t>
            </a:r>
            <a:r>
              <a:rPr kumimoji="0" lang="en-US" sz="1600" b="1" i="0" u="none" strike="noStrike" kern="1200" cap="none" spc="0" normalizeH="0" baseline="0" noProof="0">
                <a:ln>
                  <a:noFill/>
                </a:ln>
                <a:solidFill>
                  <a:schemeClr val="accent1"/>
                </a:solidFill>
                <a:effectLst/>
                <a:highlight>
                  <a:srgbClr val="FFFFFF"/>
                </a:highlight>
                <a:uLnTx/>
                <a:uFillTx/>
              </a:rPr>
              <a:t>Done</a:t>
            </a:r>
            <a:r>
              <a:rPr kumimoji="0" lang="en-US" sz="1600" b="0" i="0" u="none" strike="noStrike" kern="1200" cap="none" spc="0" normalizeH="0" baseline="0" noProof="0">
                <a:ln>
                  <a:noFill/>
                </a:ln>
                <a:solidFill>
                  <a:schemeClr val="accent1"/>
                </a:solidFill>
                <a:effectLst/>
                <a:highlight>
                  <a:srgbClr val="FFFFFF"/>
                </a:highlight>
                <a:uLnTx/>
                <a:uFillTx/>
              </a:rPr>
              <a:t>.</a:t>
            </a:r>
          </a:p>
          <a:p>
            <a:pPr marL="431800" marR="0" lvl="0" indent="-171450"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endParaRPr lang="en-US" sz="1600" b="0" i="0" u="none" strike="noStrike" kern="1200" cap="none" spc="0" normalizeH="0" baseline="0" noProof="0">
              <a:ln>
                <a:noFill/>
              </a:ln>
              <a:effectLst/>
              <a:highlight>
                <a:srgbClr val="FFFFFF"/>
              </a:highlight>
              <a:uLnTx/>
              <a:uFillTx/>
            </a:endParaRPr>
          </a:p>
          <a:p>
            <a:pPr marL="623888" marR="0" lvl="0" indent="-363538"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1600" i="0" u="none" strike="noStrike" kern="1200" cap="none" spc="0" normalizeH="0" baseline="0" noProof="0">
                <a:ln>
                  <a:noFill/>
                </a:ln>
                <a:solidFill>
                  <a:schemeClr val="accent1"/>
                </a:solidFill>
                <a:effectLst/>
                <a:highlight>
                  <a:srgbClr val="FFFFFF"/>
                </a:highlight>
                <a:uLnTx/>
                <a:uFillTx/>
              </a:rPr>
              <a:t>The final step is to click </a:t>
            </a:r>
            <a:r>
              <a:rPr kumimoji="0" lang="en-US" sz="1600" b="1" i="0" u="none" strike="noStrike" kern="1200" cap="none" spc="0" normalizeH="0" baseline="0" noProof="0">
                <a:ln>
                  <a:noFill/>
                </a:ln>
                <a:solidFill>
                  <a:schemeClr val="accent1"/>
                </a:solidFill>
                <a:effectLst/>
                <a:highlight>
                  <a:srgbClr val="FFFFFF"/>
                </a:highlight>
                <a:uLnTx/>
                <a:uFillTx/>
              </a:rPr>
              <a:t>Save Changes </a:t>
            </a:r>
            <a:r>
              <a:rPr kumimoji="0" lang="en-US" sz="1600" i="0" u="none" strike="noStrike" kern="1200" cap="none" spc="0" normalizeH="0" baseline="0" noProof="0">
                <a:ln>
                  <a:noFill/>
                </a:ln>
                <a:solidFill>
                  <a:schemeClr val="accent1"/>
                </a:solidFill>
                <a:effectLst/>
                <a:highlight>
                  <a:srgbClr val="FFFFFF"/>
                </a:highlight>
                <a:uLnTx/>
                <a:uFillTx/>
              </a:rPr>
              <a:t>on the next screen.</a:t>
            </a:r>
            <a:endParaRPr lang="en-US" sz="1600" i="0" u="none" strike="noStrike" kern="1200" cap="none" spc="0" normalizeH="0" baseline="0" noProof="0">
              <a:ln>
                <a:noFill/>
              </a:ln>
              <a:solidFill>
                <a:schemeClr val="accent1"/>
              </a:solidFill>
              <a:effectLst/>
              <a:highlight>
                <a:srgbClr val="FFFFFF"/>
              </a:highlight>
              <a:uLnTx/>
              <a:uFillTx/>
            </a:endParaRPr>
          </a:p>
        </p:txBody>
      </p:sp>
      <p:sp>
        <p:nvSpPr>
          <p:cNvPr id="7" name="Rectangle 6">
            <a:extLst>
              <a:ext uri="{FF2B5EF4-FFF2-40B4-BE49-F238E27FC236}">
                <a16:creationId xmlns:a16="http://schemas.microsoft.com/office/drawing/2014/main" id="{0B89645D-C4DE-486B-BB0D-8252A5011083}"/>
              </a:ext>
              <a:ext uri="{C183D7F6-B498-43B3-948B-1728B52AA6E4}">
                <adec:decorative xmlns:adec="http://schemas.microsoft.com/office/drawing/2017/decorative" val="1"/>
              </a:ext>
            </a:extLst>
          </p:cNvPr>
          <p:cNvSpPr/>
          <p:nvPr/>
        </p:nvSpPr>
        <p:spPr>
          <a:xfrm>
            <a:off x="1547645" y="2727692"/>
            <a:ext cx="7424640" cy="380927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2" name="Rectangle 11" descr="Rectangle box around the TEAL Role being requested.">
            <a:extLst>
              <a:ext uri="{FF2B5EF4-FFF2-40B4-BE49-F238E27FC236}">
                <a16:creationId xmlns:a16="http://schemas.microsoft.com/office/drawing/2014/main" id="{3E3F05A7-EF19-443E-9A02-87B70D213045}"/>
              </a:ext>
            </a:extLst>
          </p:cNvPr>
          <p:cNvSpPr/>
          <p:nvPr/>
        </p:nvSpPr>
        <p:spPr>
          <a:xfrm>
            <a:off x="1696450" y="3030016"/>
            <a:ext cx="1220581" cy="29119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descr="Rectangular box showing the Requested Organization ID field.">
            <a:extLst>
              <a:ext uri="{FF2B5EF4-FFF2-40B4-BE49-F238E27FC236}">
                <a16:creationId xmlns:a16="http://schemas.microsoft.com/office/drawing/2014/main" id="{B5D2CA71-D3F0-4C3F-A921-DF8E34EADAE5}"/>
              </a:ext>
            </a:extLst>
          </p:cNvPr>
          <p:cNvSpPr/>
          <p:nvPr/>
        </p:nvSpPr>
        <p:spPr>
          <a:xfrm>
            <a:off x="1820834" y="4051559"/>
            <a:ext cx="1552177" cy="26613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descr="Rectangle box showing where to click on Done.">
            <a:extLst>
              <a:ext uri="{FF2B5EF4-FFF2-40B4-BE49-F238E27FC236}">
                <a16:creationId xmlns:a16="http://schemas.microsoft.com/office/drawing/2014/main" id="{6F5015AE-1DCD-4C17-B12E-6E45AA47A6D2}"/>
              </a:ext>
            </a:extLst>
          </p:cNvPr>
          <p:cNvSpPr/>
          <p:nvPr/>
        </p:nvSpPr>
        <p:spPr>
          <a:xfrm>
            <a:off x="1599914" y="6087019"/>
            <a:ext cx="339596" cy="219618"/>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F5DEB6-6E4A-5E8F-13FA-45EECDFD806F}"/>
              </a:ext>
            </a:extLst>
          </p:cNvPr>
          <p:cNvPicPr>
            <a:picLocks noChangeAspect="1"/>
          </p:cNvPicPr>
          <p:nvPr/>
        </p:nvPicPr>
        <p:blipFill>
          <a:blip r:embed="rId5"/>
          <a:stretch>
            <a:fillRect/>
          </a:stretch>
        </p:blipFill>
        <p:spPr>
          <a:xfrm>
            <a:off x="1820834" y="4524645"/>
            <a:ext cx="1552177" cy="889742"/>
          </a:xfrm>
          <a:prstGeom prst="rect">
            <a:avLst/>
          </a:prstGeom>
        </p:spPr>
      </p:pic>
      <p:sp>
        <p:nvSpPr>
          <p:cNvPr id="11" name="Rectangle 10" descr="Rectangular box showing the TEAL privilege.">
            <a:extLst>
              <a:ext uri="{FF2B5EF4-FFF2-40B4-BE49-F238E27FC236}">
                <a16:creationId xmlns:a16="http://schemas.microsoft.com/office/drawing/2014/main" id="{A5686A3E-E900-4ED3-8D09-30331F531903}"/>
              </a:ext>
            </a:extLst>
          </p:cNvPr>
          <p:cNvSpPr/>
          <p:nvPr/>
        </p:nvSpPr>
        <p:spPr>
          <a:xfrm>
            <a:off x="1868802" y="4832589"/>
            <a:ext cx="1038542" cy="171472"/>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7">
            <a:extLst>
              <a:ext uri="{FF2B5EF4-FFF2-40B4-BE49-F238E27FC236}">
                <a16:creationId xmlns:a16="http://schemas.microsoft.com/office/drawing/2014/main" id="{324BABB7-A3B4-74B4-42CB-EDF000599A72}"/>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194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9141" y="282403"/>
            <a:ext cx="6848835" cy="575136"/>
          </a:xfrm>
          <a:prstGeom prst="rect">
            <a:avLst/>
          </a:prstGeom>
        </p:spPr>
        <p:txBody>
          <a:bodyPr>
            <a:noAutofit/>
          </a:bodyPr>
          <a:lstStyle/>
          <a:p>
            <a:pPr algn="ctr"/>
            <a:r>
              <a:rPr lang="en-US" sz="4400">
                <a:solidFill>
                  <a:srgbClr val="0070C0"/>
                </a:solidFill>
              </a:rPr>
              <a:t>ESC ROLE FOR ECDS</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955223" y="1631450"/>
            <a:ext cx="3762375" cy="2271713"/>
          </a:xfrm>
          <a:prstGeom prst="rect">
            <a:avLst/>
          </a:prstGeom>
          <a:solidFill>
            <a:srgbClr val="FFC000"/>
          </a:solidFill>
        </p:spPr>
        <p:txBody>
          <a:bodyPr lIns="91440" tIns="45720" rIns="91440" bIns="45720" anchor="t"/>
          <a:lstStyle/>
          <a:p>
            <a:pPr marL="0" indent="0">
              <a:buNone/>
            </a:pPr>
            <a:r>
              <a:rPr lang="en-US" sz="2400">
                <a:solidFill>
                  <a:schemeClr val="tx1"/>
                </a:solidFill>
              </a:rPr>
              <a:t>Core ESC Data Viewer</a:t>
            </a:r>
          </a:p>
          <a:p>
            <a:pPr marL="0" indent="0">
              <a:buNone/>
            </a:pPr>
            <a:endParaRPr lang="en-US" sz="1000">
              <a:solidFill>
                <a:schemeClr val="accent1">
                  <a:lumMod val="75000"/>
                </a:schemeClr>
              </a:solidFill>
            </a:endParaRPr>
          </a:p>
          <a:p>
            <a:pPr marL="257175" lvl="1" indent="0">
              <a:buNone/>
            </a:pPr>
            <a:r>
              <a:rPr lang="en-US" sz="1800">
                <a:solidFill>
                  <a:schemeClr val="tx1"/>
                </a:solidFill>
              </a:rPr>
              <a:t>This role will be able to view and monitor ECDS activity in TSDS for the LEAs the ESC supports. 	</a:t>
            </a:r>
          </a:p>
        </p:txBody>
      </p:sp>
    </p:spTree>
    <p:custDataLst>
      <p:tags r:id="rId1"/>
    </p:custDataLst>
    <p:extLst>
      <p:ext uri="{BB962C8B-B14F-4D97-AF65-F5344CB8AC3E}">
        <p14:creationId xmlns:p14="http://schemas.microsoft.com/office/powerpoint/2010/main" val="383353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lang="en-US" sz="900" smtClean="0"/>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PROMOTION DEMO</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a:xfrm>
            <a:off x="1760561" y="1207138"/>
            <a:ext cx="6741545" cy="4997223"/>
          </a:xfrm>
        </p:spPr>
        <p:txBody>
          <a:bodyPr lIns="68580" tIns="34290" rIns="68580" bIns="34290" anchor="t"/>
          <a:lstStyle/>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rPr>
              <a:t>Login to TEAL Account</a:t>
            </a: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rPr>
              <a:t>Navigate to Core Collection Application</a:t>
            </a: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rPr>
              <a:t>Promote </a:t>
            </a:r>
            <a:r>
              <a:rPr lang="en-US" sz="2800">
                <a:solidFill>
                  <a:srgbClr val="0070C0"/>
                </a:solidFill>
                <a:latin typeface="Calibri" panose="020F0502020204030204"/>
              </a:rPr>
              <a:t>ECDS KG</a:t>
            </a:r>
            <a:r>
              <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rPr>
              <a:t> data</a:t>
            </a: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endPar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endParaRPr>
          </a:p>
          <a:p>
            <a:pPr marL="457200" marR="0" lvl="0" indent="-457200" algn="l" defTabSz="685800" rtl="0" eaLnBrk="1" fontAlgn="auto" latinLnBrk="0" hangingPunct="1">
              <a:lnSpc>
                <a:spcPct val="100000"/>
              </a:lnSpc>
              <a:spcBef>
                <a:spcPts val="0"/>
              </a:spcBef>
              <a:spcAft>
                <a:spcPts val="0"/>
              </a:spcAft>
              <a:buClr>
                <a:srgbClr val="F16038"/>
              </a:buClr>
              <a:buSzPct val="100000"/>
              <a:buFont typeface="+mj-lt"/>
              <a:buAutoNum type="arabicPeriod"/>
              <a:tabLst/>
              <a:defRPr/>
            </a:pPr>
            <a:r>
              <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rPr>
              <a:t>Monitor data promotion</a:t>
            </a:r>
          </a:p>
          <a:p>
            <a:pPr marL="0" marR="0" lvl="0" indent="0" algn="l" defTabSz="685800" rtl="0" eaLnBrk="1" fontAlgn="auto" latinLnBrk="0" hangingPunct="1">
              <a:lnSpc>
                <a:spcPct val="100000"/>
              </a:lnSpc>
              <a:spcBef>
                <a:spcPts val="0"/>
              </a:spcBef>
              <a:spcAft>
                <a:spcPts val="0"/>
              </a:spcAft>
              <a:buClr>
                <a:srgbClr val="F16038"/>
              </a:buClr>
              <a:buSzPct val="100000"/>
              <a:buNone/>
              <a:tabLst/>
              <a:defRPr/>
            </a:pPr>
            <a:endParaRPr kumimoji="0" lang="en-US" sz="2800" b="0" i="0" u="none" strike="noStrike" kern="1200" cap="none" spc="0" normalizeH="0" baseline="0" noProof="0">
              <a:ln>
                <a:noFill/>
              </a:ln>
              <a:solidFill>
                <a:srgbClr val="0070C0"/>
              </a:solidFill>
              <a:effectLst/>
              <a:uLnTx/>
              <a:uFillTx/>
              <a:latin typeface="Calibri" panose="020F0502020204030204"/>
              <a:ea typeface="+mn-ea"/>
              <a:cs typeface="+mn-cs"/>
            </a:endParaRPr>
          </a:p>
          <a:p>
            <a:pPr marL="300038" lvl="1" indent="0">
              <a:buNone/>
            </a:pPr>
            <a:endParaRPr lang="en-US">
              <a:solidFill>
                <a:srgbClr val="0070C0"/>
              </a:solidFill>
            </a:endParaRPr>
          </a:p>
          <a:p>
            <a:pPr marL="0" indent="0" algn="l" rtl="0" fontAlgn="base">
              <a:buNone/>
            </a:pPr>
            <a:r>
              <a:rPr lang="en-US" sz="1800" b="0" i="0" u="none" strike="noStrike">
                <a:solidFill>
                  <a:srgbClr val="0070C0"/>
                </a:solidFill>
                <a:effectLst/>
                <a:highlight>
                  <a:srgbClr val="F5F5F5"/>
                </a:highlight>
                <a:latin typeface="Calibri" panose="020F0502020204030204" pitchFamily="34" charset="0"/>
              </a:rPr>
              <a:t>NOTE: The Reference Guide (RG) is a resource that provides step-by-step instructions for Promoting, Validating, and Completing the ECDS Submissions.</a:t>
            </a:r>
            <a:r>
              <a:rPr lang="en-US" sz="1800" b="0" i="0">
                <a:solidFill>
                  <a:srgbClr val="000000"/>
                </a:solidFill>
                <a:effectLst/>
                <a:highlight>
                  <a:srgbClr val="F5F5F5"/>
                </a:highlight>
                <a:latin typeface="Calibri" panose="020F0502020204030204" pitchFamily="34" charset="0"/>
              </a:rPr>
              <a:t>​</a:t>
            </a:r>
            <a:endParaRPr lang="en-US" sz="2400" b="0" i="0">
              <a:solidFill>
                <a:srgbClr val="000000"/>
              </a:solidFill>
              <a:effectLst/>
              <a:highlight>
                <a:srgbClr val="F5F5F5"/>
              </a:highlight>
              <a:latin typeface="Segoe UI" panose="020B0502040204020203" pitchFamily="34" charset="0"/>
            </a:endParaRPr>
          </a:p>
          <a:p>
            <a:pPr marL="0" indent="0" algn="l" rtl="0" fontAlgn="base">
              <a:buNone/>
            </a:pPr>
            <a:r>
              <a:rPr lang="en-US" sz="1800">
                <a:solidFill>
                  <a:srgbClr val="0070C0"/>
                </a:solidFill>
                <a:latin typeface="Calibri" panose="020F0502020204030204" pitchFamily="34" charset="0"/>
                <a:hlinkClick r:id="rId4"/>
              </a:rPr>
              <a:t>ECDS</a:t>
            </a:r>
            <a:r>
              <a:rPr lang="en-US" sz="1800" b="0" i="0" u="none" strike="noStrike">
                <a:solidFill>
                  <a:srgbClr val="0070C0"/>
                </a:solidFill>
                <a:effectLst/>
                <a:latin typeface="Calibri" panose="020F0502020204030204" pitchFamily="34" charset="0"/>
                <a:hlinkClick r:id="rId4"/>
              </a:rPr>
              <a:t> Reference Guide</a:t>
            </a:r>
            <a:endParaRPr lang="en-US" sz="2400" b="0" i="0">
              <a:solidFill>
                <a:srgbClr val="000000"/>
              </a:solidFill>
              <a:effectLst/>
              <a:latin typeface="Segoe UI" panose="020B0502040204020203" pitchFamily="34" charset="0"/>
            </a:endParaRPr>
          </a:p>
          <a:p>
            <a:pPr marL="0" indent="0">
              <a:buNone/>
            </a:pPr>
            <a:endParaRPr lang="en-US" sz="2100"/>
          </a:p>
        </p:txBody>
      </p:sp>
    </p:spTree>
    <p:custDataLst>
      <p:tags r:id="rId1"/>
    </p:custDataLst>
    <p:extLst>
      <p:ext uri="{BB962C8B-B14F-4D97-AF65-F5344CB8AC3E}">
        <p14:creationId xmlns:p14="http://schemas.microsoft.com/office/powerpoint/2010/main" val="385270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5645" y="1"/>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7896" y="5078404"/>
            <a:ext cx="9144000" cy="133051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685800">
              <a:defRPr/>
            </a:pPr>
            <a:endParaRPr sz="1350"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5645" y="5013461"/>
            <a:ext cx="9144000" cy="1271823"/>
          </a:xfrm>
          <a:prstGeom prst="rect">
            <a:avLst/>
          </a:prstGeom>
        </p:spPr>
        <p:txBody>
          <a:bodyPr vert="horz" wrap="square" lIns="0" tIns="50483" rIns="0" bIns="0" rtlCol="0" anchor="t">
            <a:spAutoFit/>
          </a:bodyPr>
          <a:lstStyle/>
          <a:p>
            <a:pPr algn="ctr" defTabSz="685800">
              <a:spcBef>
                <a:spcPts val="398"/>
              </a:spcBef>
              <a:defRPr/>
            </a:pPr>
            <a:r>
              <a:rPr lang="en-US" sz="4800" b="1" kern="0">
                <a:solidFill>
                  <a:srgbClr val="0D6CB8"/>
                </a:solidFill>
                <a:latin typeface="Calibri"/>
                <a:cs typeface="Calibri"/>
              </a:rPr>
              <a:t>KEY CONCEPTS </a:t>
            </a:r>
          </a:p>
          <a:p>
            <a:pPr algn="ctr" defTabSz="685800">
              <a:spcBef>
                <a:spcPts val="398"/>
              </a:spcBef>
              <a:defRPr/>
            </a:pPr>
            <a:r>
              <a:rPr lang="en-US" sz="2800" b="1" kern="0">
                <a:solidFill>
                  <a:srgbClr val="0D6CB8"/>
                </a:solidFill>
                <a:latin typeface="Calibri"/>
                <a:cs typeface="Calibri"/>
              </a:rPr>
              <a:t>ECDS KG</a:t>
            </a:r>
            <a:endParaRPr lang="en-US" sz="2800" b="1" kern="0">
              <a:solidFill>
                <a:sysClr val="windowText" lastClr="000000"/>
              </a:solidFill>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0061" y="267394"/>
            <a:ext cx="2577179" cy="796709"/>
          </a:xfrm>
          <a:prstGeom prst="rect">
            <a:avLst/>
          </a:prstGeom>
        </p:spPr>
      </p:pic>
    </p:spTree>
    <p:custDataLst>
      <p:tags r:id="rId1"/>
    </p:custDataLst>
    <p:extLst>
      <p:ext uri="{BB962C8B-B14F-4D97-AF65-F5344CB8AC3E}">
        <p14:creationId xmlns:p14="http://schemas.microsoft.com/office/powerpoint/2010/main" val="1926894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chor="ctr">
            <a:normAutofit/>
          </a:bodyPr>
          <a:lstStyle/>
          <a:p>
            <a:pPr>
              <a:spcAft>
                <a:spcPts val="600"/>
              </a:spcAft>
            </a:pPr>
            <a:fld id="{2F0C4421-5918-4AA3-AE4A-C36EDD2FD6EB}" type="slidenum">
              <a:rPr lang="en-US" smtClean="0"/>
              <a:pPr>
                <a:spcAft>
                  <a:spcPts val="600"/>
                </a:spcAft>
              </a:pPr>
              <a:t>14</a:t>
            </a:fld>
            <a:endParaRPr lang="en-US"/>
          </a:p>
        </p:txBody>
      </p:sp>
      <p:sp>
        <p:nvSpPr>
          <p:cNvPr id="2" name="Title 1"/>
          <p:cNvSpPr>
            <a:spLocks noGrp="1"/>
          </p:cNvSpPr>
          <p:nvPr>
            <p:ph type="title"/>
          </p:nvPr>
        </p:nvSpPr>
        <p:spPr/>
        <p:txBody>
          <a:bodyPr anchor="ctr">
            <a:normAutofit/>
          </a:bodyPr>
          <a:lstStyle/>
          <a:p>
            <a:pPr algn="ctr" defTabSz="914400"/>
            <a:r>
              <a:rPr lang="en-US" sz="4400"/>
              <a:t>ECDS</a:t>
            </a:r>
          </a:p>
        </p:txBody>
      </p:sp>
      <p:graphicFrame>
        <p:nvGraphicFramePr>
          <p:cNvPr id="8" name="Content Placeholder 2">
            <a:extLst>
              <a:ext uri="{FF2B5EF4-FFF2-40B4-BE49-F238E27FC236}">
                <a16:creationId xmlns:a16="http://schemas.microsoft.com/office/drawing/2014/main" id="{FE305EA4-A9E3-0052-4E08-C15CC96F2A91}"/>
              </a:ext>
            </a:extLst>
          </p:cNvPr>
          <p:cNvGraphicFramePr>
            <a:graphicFrameLocks noGrp="1"/>
          </p:cNvGraphicFramePr>
          <p:nvPr>
            <p:ph idx="1"/>
            <p:extLst>
              <p:ext uri="{D42A27DB-BD31-4B8C-83A1-F6EECF244321}">
                <p14:modId xmlns:p14="http://schemas.microsoft.com/office/powerpoint/2010/main" val="2491589752"/>
              </p:ext>
            </p:extLst>
          </p:nvPr>
        </p:nvGraphicFramePr>
        <p:xfrm>
          <a:off x="1651381" y="1125210"/>
          <a:ext cx="7223078" cy="52776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5641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vert="horz" lIns="91440" tIns="45720" rIns="91440" bIns="45720" rtlCol="0" anchor="ctr">
            <a:normAutofit/>
          </a:bodyPr>
          <a:lstStyle/>
          <a:p>
            <a:pPr>
              <a:spcAft>
                <a:spcPts val="600"/>
              </a:spcAft>
            </a:pPr>
            <a:fld id="{2F0C4421-5918-4AA3-AE4A-C36EDD2FD6EB}" type="slidenum">
              <a:rPr lang="en-US" smtClean="0"/>
              <a:pPr>
                <a:spcAft>
                  <a:spcPts val="600"/>
                </a:spcAft>
              </a:pPr>
              <a:t>15</a:t>
            </a:fld>
            <a:endParaRPr lang="en-US"/>
          </a:p>
        </p:txBody>
      </p:sp>
      <p:sp>
        <p:nvSpPr>
          <p:cNvPr id="5" name="Title 4">
            <a:extLst>
              <a:ext uri="{FF2B5EF4-FFF2-40B4-BE49-F238E27FC236}">
                <a16:creationId xmlns:a16="http://schemas.microsoft.com/office/drawing/2014/main" id="{2946A8D8-DEA9-391A-DC53-3CF5ECC8B425}"/>
              </a:ext>
            </a:extLst>
          </p:cNvPr>
          <p:cNvSpPr>
            <a:spLocks noGrp="1"/>
          </p:cNvSpPr>
          <p:nvPr>
            <p:ph type="title"/>
          </p:nvPr>
        </p:nvSpPr>
        <p:spPr>
          <a:xfrm>
            <a:off x="1283551" y="167275"/>
            <a:ext cx="7964951" cy="751350"/>
          </a:xfrm>
        </p:spPr>
        <p:txBody>
          <a:bodyPr>
            <a:noAutofit/>
          </a:bodyPr>
          <a:lstStyle/>
          <a:p>
            <a:pPr algn="ctr"/>
            <a:r>
              <a:rPr lang="en-US" sz="4000"/>
              <a:t>TEA PROGRAM AREA INFORMATION</a:t>
            </a:r>
          </a:p>
        </p:txBody>
      </p:sp>
      <p:graphicFrame>
        <p:nvGraphicFramePr>
          <p:cNvPr id="3" name="Content Placeholder 2">
            <a:extLst>
              <a:ext uri="{FF2B5EF4-FFF2-40B4-BE49-F238E27FC236}">
                <a16:creationId xmlns:a16="http://schemas.microsoft.com/office/drawing/2014/main" id="{77E48C5A-6695-D60E-C9DA-57759F959772}"/>
              </a:ext>
            </a:extLst>
          </p:cNvPr>
          <p:cNvGraphicFramePr>
            <a:graphicFrameLocks/>
          </p:cNvGraphicFramePr>
          <p:nvPr>
            <p:extLst>
              <p:ext uri="{D42A27DB-BD31-4B8C-83A1-F6EECF244321}">
                <p14:modId xmlns:p14="http://schemas.microsoft.com/office/powerpoint/2010/main" val="2070526128"/>
              </p:ext>
            </p:extLst>
          </p:nvPr>
        </p:nvGraphicFramePr>
        <p:xfrm>
          <a:off x="1568281" y="996696"/>
          <a:ext cx="7200815" cy="5641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895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F0C4421-5918-4AA3-AE4A-C36EDD2FD6EB}" type="slidenum">
              <a:rPr lang="en-US" smtClean="0"/>
              <a:pPr/>
              <a:t>16</a:t>
            </a:fld>
            <a:endParaRPr lang="en-US"/>
          </a:p>
        </p:txBody>
      </p:sp>
      <p:sp>
        <p:nvSpPr>
          <p:cNvPr id="2" name="Title 1"/>
          <p:cNvSpPr>
            <a:spLocks noGrp="1"/>
          </p:cNvSpPr>
          <p:nvPr>
            <p:ph type="title"/>
          </p:nvPr>
        </p:nvSpPr>
        <p:spPr/>
        <p:txBody>
          <a:bodyPr>
            <a:noAutofit/>
          </a:bodyPr>
          <a:lstStyle/>
          <a:p>
            <a:pPr algn="ctr"/>
            <a:r>
              <a:rPr lang="en-US" sz="4400"/>
              <a:t>ECDS TIMELINE</a:t>
            </a:r>
          </a:p>
        </p:txBody>
      </p:sp>
      <p:graphicFrame>
        <p:nvGraphicFramePr>
          <p:cNvPr id="7" name="Table 6">
            <a:extLst>
              <a:ext uri="{FF2B5EF4-FFF2-40B4-BE49-F238E27FC236}">
                <a16:creationId xmlns:a16="http://schemas.microsoft.com/office/drawing/2014/main" id="{D4C6AC78-9113-4AE0-A9D4-8086E07CE789}"/>
              </a:ext>
            </a:extLst>
          </p:cNvPr>
          <p:cNvGraphicFramePr>
            <a:graphicFrameLocks noGrp="1"/>
          </p:cNvGraphicFramePr>
          <p:nvPr>
            <p:extLst>
              <p:ext uri="{D42A27DB-BD31-4B8C-83A1-F6EECF244321}">
                <p14:modId xmlns:p14="http://schemas.microsoft.com/office/powerpoint/2010/main" val="4039355746"/>
              </p:ext>
            </p:extLst>
          </p:nvPr>
        </p:nvGraphicFramePr>
        <p:xfrm>
          <a:off x="1384455" y="1846729"/>
          <a:ext cx="7741617" cy="1765983"/>
        </p:xfrm>
        <a:graphic>
          <a:graphicData uri="http://schemas.openxmlformats.org/drawingml/2006/table">
            <a:tbl>
              <a:tblPr firstRow="1" bandRow="1">
                <a:tableStyleId>{5C22544A-7EE6-4342-B048-85BDC9FD1C3A}</a:tableStyleId>
              </a:tblPr>
              <a:tblGrid>
                <a:gridCol w="5125230">
                  <a:extLst>
                    <a:ext uri="{9D8B030D-6E8A-4147-A177-3AD203B41FA5}">
                      <a16:colId xmlns:a16="http://schemas.microsoft.com/office/drawing/2014/main" val="3617173912"/>
                    </a:ext>
                  </a:extLst>
                </a:gridCol>
                <a:gridCol w="2616387">
                  <a:extLst>
                    <a:ext uri="{9D8B030D-6E8A-4147-A177-3AD203B41FA5}">
                      <a16:colId xmlns:a16="http://schemas.microsoft.com/office/drawing/2014/main" val="2463953754"/>
                    </a:ext>
                  </a:extLst>
                </a:gridCol>
              </a:tblGrid>
              <a:tr h="580960">
                <a:tc gridSpan="2">
                  <a:txBody>
                    <a:bodyPr/>
                    <a:lstStyle/>
                    <a:p>
                      <a:pPr marL="0" lvl="0">
                        <a:spcBef>
                          <a:spcPts val="0"/>
                        </a:spcBef>
                        <a:spcAft>
                          <a:spcPts val="0"/>
                        </a:spcAft>
                        <a:buNone/>
                      </a:pPr>
                      <a:r>
                        <a:rPr lang="en-US" sz="2800" kern="1200">
                          <a:solidFill>
                            <a:schemeClr val="tx1"/>
                          </a:solidFill>
                          <a:effectLst/>
                        </a:rPr>
                        <a:t>  ECDS Collection</a:t>
                      </a:r>
                      <a:endParaRPr lang="en-US" sz="2800">
                        <a:solidFill>
                          <a:schemeClr val="tx1"/>
                        </a:solidFill>
                      </a:endParaRPr>
                    </a:p>
                  </a:txBody>
                  <a:tcPr marL="0" marR="0" marT="0" marB="0" anchor="ctr">
                    <a:solidFill>
                      <a:srgbClr val="F9A354"/>
                    </a:solidFill>
                  </a:tcPr>
                </a:tc>
                <a:tc hMerge="1">
                  <a:txBody>
                    <a:bodyPr/>
                    <a:lstStyle/>
                    <a:p>
                      <a:endParaRPr lang="en-US"/>
                    </a:p>
                  </a:txBody>
                  <a:tcPr/>
                </a:tc>
                <a:extLst>
                  <a:ext uri="{0D108BD9-81ED-4DB2-BD59-A6C34878D82A}">
                    <a16:rowId xmlns:a16="http://schemas.microsoft.com/office/drawing/2014/main" val="1956164357"/>
                  </a:ext>
                </a:extLst>
              </a:tr>
              <a:tr h="592511">
                <a:tc>
                  <a:txBody>
                    <a:bodyPr/>
                    <a:lstStyle/>
                    <a:p>
                      <a:pPr marL="0" lvl="0">
                        <a:spcBef>
                          <a:spcPts val="0"/>
                        </a:spcBef>
                        <a:spcAft>
                          <a:spcPts val="0"/>
                        </a:spcAft>
                        <a:buNone/>
                      </a:pPr>
                      <a:r>
                        <a:rPr lang="en-US" sz="2000" b="0" i="0" u="none" strike="noStrike" kern="1200" noProof="0">
                          <a:effectLst/>
                          <a:latin typeface="Calibri"/>
                        </a:rPr>
                        <a:t>  ECDS KG ready for users to complete</a:t>
                      </a:r>
                      <a:endParaRPr lang="en-US" sz="2000" b="0"/>
                    </a:p>
                  </a:txBody>
                  <a:tcPr marL="0" marR="0" marT="0" marB="0" anchor="ctr"/>
                </a:tc>
                <a:tc>
                  <a:txBody>
                    <a:bodyPr/>
                    <a:lstStyle/>
                    <a:p>
                      <a:pPr marL="0" lvl="0" algn="l" defTabSz="685800" rtl="0" eaLnBrk="1" latinLnBrk="0" hangingPunct="1">
                        <a:lnSpc>
                          <a:spcPct val="100000"/>
                        </a:lnSpc>
                        <a:spcBef>
                          <a:spcPts val="0"/>
                        </a:spcBef>
                        <a:spcAft>
                          <a:spcPts val="0"/>
                        </a:spcAft>
                        <a:buNone/>
                      </a:pPr>
                      <a:r>
                        <a:rPr lang="en-US" sz="2000" b="0" i="0" u="none" strike="noStrike" kern="1200">
                          <a:solidFill>
                            <a:schemeClr val="dk1"/>
                          </a:solidFill>
                          <a:effectLst/>
                          <a:latin typeface="Calibri"/>
                          <a:ea typeface="+mn-ea"/>
                          <a:cs typeface="+mn-cs"/>
                        </a:rPr>
                        <a:t>Beginning of November</a:t>
                      </a:r>
                    </a:p>
                  </a:txBody>
                  <a:tcPr marL="0" marR="0" marT="0" marB="0" anchor="ctr"/>
                </a:tc>
                <a:extLst>
                  <a:ext uri="{0D108BD9-81ED-4DB2-BD59-A6C34878D82A}">
                    <a16:rowId xmlns:a16="http://schemas.microsoft.com/office/drawing/2014/main" val="2083334711"/>
                  </a:ext>
                </a:extLst>
              </a:tr>
              <a:tr h="592512">
                <a:tc>
                  <a:txBody>
                    <a:bodyPr/>
                    <a:lstStyle/>
                    <a:p>
                      <a:pPr marL="0" lvl="0" algn="l" defTabSz="685800" rtl="0" eaLnBrk="1" latinLnBrk="0" hangingPunct="1">
                        <a:lnSpc>
                          <a:spcPct val="100000"/>
                        </a:lnSpc>
                        <a:spcBef>
                          <a:spcPts val="0"/>
                        </a:spcBef>
                        <a:spcAft>
                          <a:spcPts val="0"/>
                        </a:spcAft>
                        <a:buNone/>
                      </a:pPr>
                      <a:r>
                        <a:rPr lang="en-US" sz="2000" b="0" i="0" u="none" strike="noStrike" kern="1200" noProof="0">
                          <a:solidFill>
                            <a:schemeClr val="dk1"/>
                          </a:solidFill>
                          <a:effectLst/>
                          <a:latin typeface="Calibri"/>
                          <a:ea typeface="+mn-ea"/>
                          <a:cs typeface="+mn-cs"/>
                        </a:rPr>
                        <a:t>  ECDS KG submission due date for LEAs</a:t>
                      </a:r>
                      <a:endParaRPr lang="en-US" sz="2000" b="0" i="0" u="none" strike="noStrike" kern="1200">
                        <a:solidFill>
                          <a:schemeClr val="dk1"/>
                        </a:solidFill>
                        <a:effectLst/>
                        <a:latin typeface="Calibri"/>
                        <a:ea typeface="+mn-ea"/>
                        <a:cs typeface="+mn-cs"/>
                      </a:endParaRPr>
                    </a:p>
                  </a:txBody>
                  <a:tcPr marL="0" marR="0" marT="0" marB="0" anchor="ctr"/>
                </a:tc>
                <a:tc>
                  <a:txBody>
                    <a:bodyPr/>
                    <a:lstStyle/>
                    <a:p>
                      <a:pPr marL="0" lvl="0" algn="l" defTabSz="685800" rtl="0" eaLnBrk="1" latinLnBrk="0" hangingPunct="1">
                        <a:spcBef>
                          <a:spcPts val="0"/>
                        </a:spcBef>
                        <a:spcAft>
                          <a:spcPts val="0"/>
                        </a:spcAft>
                        <a:buNone/>
                      </a:pPr>
                      <a:r>
                        <a:rPr lang="en-US" sz="2000" b="0" i="0" u="none" strike="noStrike" kern="1200" noProof="0">
                          <a:solidFill>
                            <a:schemeClr val="dk1"/>
                          </a:solidFill>
                          <a:effectLst/>
                          <a:latin typeface="Calibri"/>
                          <a:ea typeface="+mn-ea"/>
                          <a:cs typeface="+mn-cs"/>
                        </a:rPr>
                        <a:t>End of January</a:t>
                      </a:r>
                      <a:endParaRPr lang="en-US" sz="2000" b="0" i="0" u="none" strike="noStrike" kern="1200">
                        <a:solidFill>
                          <a:schemeClr val="dk1"/>
                        </a:solidFill>
                        <a:effectLst/>
                        <a:latin typeface="Calibri"/>
                        <a:ea typeface="+mn-ea"/>
                        <a:cs typeface="+mn-cs"/>
                      </a:endParaRPr>
                    </a:p>
                  </a:txBody>
                  <a:tcPr marL="0" marR="0" marT="0" marB="0" anchor="ctr"/>
                </a:tc>
                <a:extLst>
                  <a:ext uri="{0D108BD9-81ED-4DB2-BD59-A6C34878D82A}">
                    <a16:rowId xmlns:a16="http://schemas.microsoft.com/office/drawing/2014/main" val="2587501731"/>
                  </a:ext>
                </a:extLst>
              </a:tr>
            </a:tbl>
          </a:graphicData>
        </a:graphic>
      </p:graphicFrame>
    </p:spTree>
    <p:custDataLst>
      <p:tags r:id="rId1"/>
    </p:custDataLst>
    <p:extLst>
      <p:ext uri="{BB962C8B-B14F-4D97-AF65-F5344CB8AC3E}">
        <p14:creationId xmlns:p14="http://schemas.microsoft.com/office/powerpoint/2010/main" val="2831000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DOMAIN DEFINITIONS 1</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1062495"/>
            <a:ext cx="7223078" cy="5430380"/>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Education Organization Domain – </a:t>
            </a:r>
            <a:r>
              <a:rPr lang="en-US" sz="2400">
                <a:solidFill>
                  <a:schemeClr val="tx1"/>
                </a:solidFill>
                <a:latin typeface="Calibri" panose="020F0502020204030204"/>
              </a:rPr>
              <a:t>provides information about any public or charter school, education service center, organization or agency.</a:t>
            </a: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Student Identification and Demographics Domain – </a:t>
            </a:r>
            <a:r>
              <a:rPr lang="en-US" sz="2400">
                <a:solidFill>
                  <a:schemeClr val="tx1"/>
                </a:solidFill>
                <a:latin typeface="Calibri" panose="020F0502020204030204"/>
              </a:rPr>
              <a:t>provides the characteristics and demographics of a student and the education organization associated with the student.</a:t>
            </a: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Enrollment Domain – </a:t>
            </a:r>
            <a:r>
              <a:rPr lang="en-US" sz="2400">
                <a:solidFill>
                  <a:schemeClr val="tx1"/>
                </a:solidFill>
                <a:latin typeface="Calibri" panose="020F0502020204030204"/>
              </a:rPr>
              <a:t>provides the enrollment and withdrawal information for a student and the relationship between a particular education organization.</a:t>
            </a:r>
            <a:endParaRPr lang="en-US" sz="2400">
              <a:solidFill>
                <a:srgbClr val="FF0000"/>
              </a:solidFill>
              <a:latin typeface="Calibri" panose="020F0502020204030204"/>
            </a:endParaRPr>
          </a:p>
          <a:p>
            <a:pPr marL="214313" indent="-214313" defTabSz="685800">
              <a:lnSpc>
                <a:spcPct val="100000"/>
              </a:lnSpc>
              <a:spcBef>
                <a:spcPts val="0"/>
              </a:spcBef>
              <a:buClr>
                <a:srgbClr val="0D6CB9"/>
              </a:buClr>
              <a:defRPr/>
            </a:pPr>
            <a:endParaRPr lang="en-US" sz="2400">
              <a:solidFill>
                <a:srgbClr val="0D6CB9"/>
              </a:solidFill>
              <a:latin typeface="Calibri" panose="020F0502020204030204"/>
            </a:endParaRPr>
          </a:p>
        </p:txBody>
      </p:sp>
      <p:sp>
        <p:nvSpPr>
          <p:cNvPr id="3" name="Slide Number Placeholder 7">
            <a:extLst>
              <a:ext uri="{FF2B5EF4-FFF2-40B4-BE49-F238E27FC236}">
                <a16:creationId xmlns:a16="http://schemas.microsoft.com/office/drawing/2014/main" id="{51CF62CF-63FB-1110-99F7-73297F0207CF}"/>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818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DOMAIN DEFINITIONS 2</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1062495"/>
            <a:ext cx="7223078" cy="5430380"/>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Teaching and Learning Domain –</a:t>
            </a:r>
            <a:r>
              <a:rPr lang="en-US" sz="2400" b="1" i="0" u="none" strike="noStrike">
                <a:solidFill>
                  <a:srgbClr val="0D6CB9"/>
                </a:solidFill>
                <a:effectLst/>
                <a:latin typeface="Calibri" panose="020F0502020204030204" pitchFamily="34" charset="0"/>
              </a:rPr>
              <a:t> </a:t>
            </a:r>
            <a:r>
              <a:rPr lang="en-US" sz="2400">
                <a:solidFill>
                  <a:schemeClr val="tx1"/>
                </a:solidFill>
                <a:latin typeface="Calibri" panose="020F0502020204030204"/>
              </a:rPr>
              <a:t>provides the course information, the students assigned to a course offered on a particular campus and the staff member that provides instruction for the course.​</a:t>
            </a: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Staff Domain </a:t>
            </a:r>
            <a:r>
              <a:rPr lang="en-US" sz="2400" b="1" i="0" u="none" strike="noStrike">
                <a:solidFill>
                  <a:srgbClr val="D93C10"/>
                </a:solidFill>
                <a:effectLst/>
                <a:latin typeface="Calibri" panose="020F0502020204030204" pitchFamily="34" charset="0"/>
              </a:rPr>
              <a:t> </a:t>
            </a:r>
            <a:r>
              <a:rPr lang="en-US" sz="2400">
                <a:solidFill>
                  <a:schemeClr val="tx1"/>
                </a:solidFill>
                <a:latin typeface="Calibri" panose="020F0502020204030204"/>
              </a:rPr>
              <a:t>– provides the general staff information for a local education agency.​</a:t>
            </a:r>
          </a:p>
          <a:p>
            <a:pPr defTabSz="685800">
              <a:lnSpc>
                <a:spcPct val="100000"/>
              </a:lnSpc>
              <a:spcBef>
                <a:spcPts val="450"/>
              </a:spcBef>
              <a:spcAft>
                <a:spcPts val="450"/>
              </a:spcAft>
              <a:buClr>
                <a:schemeClr val="accent2"/>
              </a:buClr>
              <a:buSzPct val="100000"/>
              <a:defRPr/>
            </a:pPr>
            <a:endParaRPr lang="en-US" sz="400">
              <a:solidFill>
                <a:schemeClr val="tx1"/>
              </a:solidFill>
              <a:latin typeface="Calibri" panose="020F0502020204030204"/>
            </a:endParaRPr>
          </a:p>
          <a:p>
            <a:pPr defTabSz="685800">
              <a:lnSpc>
                <a:spcPct val="100000"/>
              </a:lnSpc>
              <a:spcBef>
                <a:spcPts val="450"/>
              </a:spcBef>
              <a:spcAft>
                <a:spcPts val="450"/>
              </a:spcAft>
              <a:buClr>
                <a:schemeClr val="accent2"/>
              </a:buClr>
              <a:buSzPct val="100000"/>
              <a:defRPr/>
            </a:pPr>
            <a:r>
              <a:rPr lang="en-US" sz="2400" b="1">
                <a:solidFill>
                  <a:schemeClr val="tx1"/>
                </a:solidFill>
                <a:latin typeface="Calibri" panose="020F0502020204030204"/>
              </a:rPr>
              <a:t>Assessment Domain</a:t>
            </a:r>
            <a:r>
              <a:rPr lang="en-US" sz="2400">
                <a:solidFill>
                  <a:schemeClr val="tx1"/>
                </a:solidFill>
                <a:latin typeface="Calibri" panose="020F0502020204030204"/>
              </a:rPr>
              <a:t> – provides the assessments given to students and the results.​</a:t>
            </a:r>
          </a:p>
        </p:txBody>
      </p:sp>
      <p:sp>
        <p:nvSpPr>
          <p:cNvPr id="3" name="Slide Number Placeholder 7">
            <a:extLst>
              <a:ext uri="{FF2B5EF4-FFF2-40B4-BE49-F238E27FC236}">
                <a16:creationId xmlns:a16="http://schemas.microsoft.com/office/drawing/2014/main" id="{2C477233-01F5-4AEC-233C-BCDFC07E0299}"/>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19865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86A120-A155-452C-800B-0F7008D1647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effectLst/>
              <a:uLnTx/>
              <a:uFillTx/>
              <a:ea typeface="+mn-ea"/>
              <a:cs typeface="+mn-cs"/>
            </a:endParaRPr>
          </a:p>
        </p:txBody>
      </p:sp>
      <p:sp>
        <p:nvSpPr>
          <p:cNvPr id="2" name="Title 1"/>
          <p:cNvSpPr>
            <a:spLocks noGrp="1"/>
          </p:cNvSpPr>
          <p:nvPr>
            <p:ph type="title"/>
          </p:nvPr>
        </p:nvSpPr>
        <p:spPr>
          <a:xfrm>
            <a:off x="1441524" y="167275"/>
            <a:ext cx="7702475" cy="751350"/>
          </a:xfrm>
        </p:spPr>
        <p:txBody>
          <a:bodyPr>
            <a:noAutofit/>
          </a:bodyPr>
          <a:lstStyle/>
          <a:p>
            <a:pPr algn="ctr"/>
            <a:r>
              <a:rPr lang="en-US" sz="4400"/>
              <a:t>ECDS SPECIFIC DATA ELEMENTS</a:t>
            </a:r>
          </a:p>
        </p:txBody>
      </p:sp>
      <p:sp>
        <p:nvSpPr>
          <p:cNvPr id="3" name="Content Placeholder 2"/>
          <p:cNvSpPr>
            <a:spLocks noGrp="1"/>
          </p:cNvSpPr>
          <p:nvPr>
            <p:ph idx="1"/>
          </p:nvPr>
        </p:nvSpPr>
        <p:spPr>
          <a:xfrm>
            <a:off x="1675656" y="1055479"/>
            <a:ext cx="7289750" cy="5437395"/>
          </a:xfrm>
        </p:spPr>
        <p:txBody>
          <a:bodyPr lIns="91440" tIns="45720" rIns="91440" bIns="45720" anchor="t">
            <a:normAutofit/>
          </a:bodyPr>
          <a:lstStyle/>
          <a:p>
            <a:pPr lvl="1" indent="-347345">
              <a:buSzPct val="100000"/>
            </a:pPr>
            <a:r>
              <a:rPr lang="en-US" sz="2600" b="1">
                <a:cs typeface="Arial"/>
              </a:rPr>
              <a:t>Data Elements </a:t>
            </a:r>
            <a:endParaRPr lang="en-US" sz="2600" b="1">
              <a:solidFill>
                <a:srgbClr val="0070C0"/>
              </a:solidFill>
              <a:ea typeface="Calibri" panose="020F0502020204030204"/>
              <a:cs typeface="Arial"/>
            </a:endParaRPr>
          </a:p>
          <a:p>
            <a:pPr lvl="1" indent="-347345">
              <a:buSzPct val="100000"/>
            </a:pPr>
            <a:endParaRPr lang="en-US" sz="1100" b="1">
              <a:solidFill>
                <a:srgbClr val="0070C0"/>
              </a:solidFill>
              <a:ea typeface="Calibri" panose="020F0502020204030204"/>
              <a:cs typeface="Calibri" panose="020F0502020204030204"/>
            </a:endParaRPr>
          </a:p>
          <a:p>
            <a:pPr lvl="2" indent="-347345">
              <a:buSzPct val="100000"/>
            </a:pPr>
            <a:r>
              <a:rPr lang="en-US" sz="2400">
                <a:solidFill>
                  <a:srgbClr val="0070C0"/>
                </a:solidFill>
              </a:rPr>
              <a:t>E1440 </a:t>
            </a:r>
            <a:r>
              <a:rPr lang="en-US" sz="2400" err="1">
                <a:solidFill>
                  <a:srgbClr val="0070C0"/>
                </a:solidFill>
              </a:rPr>
              <a:t>HomeroomIndicator</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E3010 </a:t>
            </a:r>
            <a:r>
              <a:rPr lang="en-US" sz="2400" err="1">
                <a:solidFill>
                  <a:srgbClr val="0070C0"/>
                </a:solidFill>
              </a:rPr>
              <a:t>BeginDate</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E3020 </a:t>
            </a:r>
            <a:r>
              <a:rPr lang="en-US" sz="2400" err="1">
                <a:solidFill>
                  <a:srgbClr val="0070C0"/>
                </a:solidFill>
              </a:rPr>
              <a:t>EndDate</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E1127 </a:t>
            </a:r>
            <a:r>
              <a:rPr lang="en-US" sz="2400" err="1">
                <a:solidFill>
                  <a:srgbClr val="0070C0"/>
                </a:solidFill>
              </a:rPr>
              <a:t>TitleofAssessment</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E1573 </a:t>
            </a:r>
            <a:r>
              <a:rPr lang="en-US" sz="2400" err="1">
                <a:solidFill>
                  <a:srgbClr val="0070C0"/>
                </a:solidFill>
              </a:rPr>
              <a:t>ReportAssessmentType</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E1097 </a:t>
            </a:r>
            <a:r>
              <a:rPr lang="en-US" sz="2400" err="1">
                <a:solidFill>
                  <a:srgbClr val="0070C0"/>
                </a:solidFill>
              </a:rPr>
              <a:t>AcademicSubject</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E1129 </a:t>
            </a:r>
            <a:r>
              <a:rPr lang="en-US" sz="2400" err="1">
                <a:solidFill>
                  <a:srgbClr val="0070C0"/>
                </a:solidFill>
              </a:rPr>
              <a:t>AssessmentGradeLevel</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E1396 </a:t>
            </a:r>
            <a:r>
              <a:rPr lang="en-US" sz="2400" err="1">
                <a:solidFill>
                  <a:srgbClr val="0070C0"/>
                </a:solidFill>
              </a:rPr>
              <a:t>AdministrationDate</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E1154 </a:t>
            </a:r>
            <a:r>
              <a:rPr lang="en-US" sz="2400" err="1">
                <a:solidFill>
                  <a:srgbClr val="0070C0"/>
                </a:solidFill>
              </a:rPr>
              <a:t>AssessmentReportingMethod</a:t>
            </a:r>
            <a:endParaRPr lang="en-US" sz="2400">
              <a:solidFill>
                <a:srgbClr val="0070C0"/>
              </a:solidFill>
              <a:ea typeface="Calibri" panose="020F0502020204030204"/>
              <a:cs typeface="Calibri" panose="020F0502020204030204"/>
            </a:endParaRPr>
          </a:p>
          <a:p>
            <a:pPr lvl="2" indent="-347345">
              <a:buSzPct val="100000"/>
            </a:pPr>
            <a:r>
              <a:rPr lang="en-US" sz="2400">
                <a:solidFill>
                  <a:srgbClr val="0070C0"/>
                </a:solidFill>
              </a:rPr>
              <a:t>E1359 Result</a:t>
            </a:r>
            <a:endParaRPr lang="en-US" sz="2400">
              <a:solidFill>
                <a:srgbClr val="0070C0"/>
              </a:solidFill>
              <a:ea typeface="Calibri" panose="020F0502020204030204"/>
              <a:cs typeface="Calibri" panose="020F0502020204030204"/>
            </a:endParaRPr>
          </a:p>
          <a:p>
            <a:pPr lvl="2" indent="-347345">
              <a:buClr>
                <a:srgbClr val="F16038"/>
              </a:buClr>
              <a:buSzPct val="100000"/>
              <a:defRPr/>
            </a:pPr>
            <a:endParaRPr lang="en-US" sz="2350" b="0" i="0" u="none" strike="noStrike" kern="1200" cap="none" spc="0" normalizeH="0" baseline="0" noProof="0">
              <a:ln>
                <a:noFill/>
              </a:ln>
              <a:solidFill>
                <a:srgbClr val="0070C0"/>
              </a:solidFill>
              <a:effectLst/>
              <a:uLnTx/>
              <a:uFillTx/>
              <a:latin typeface="Calibri" panose="020F0502020204030204"/>
              <a:ea typeface="Calibri" panose="020F0502020204030204"/>
              <a:cs typeface="Calibri" panose="020F0502020204030204"/>
            </a:endParaRPr>
          </a:p>
          <a:p>
            <a:pPr indent="-347345">
              <a:lnSpc>
                <a:spcPct val="80000"/>
              </a:lnSpc>
              <a:buSzPct val="100000"/>
            </a:pPr>
            <a:endParaRPr lang="en-US" sz="3150">
              <a:solidFill>
                <a:srgbClr val="0070C0"/>
              </a:solidFill>
              <a:ea typeface="Calibri" panose="020F0502020204030204"/>
              <a:cs typeface="Calibri" panose="020F0502020204030204"/>
            </a:endParaRPr>
          </a:p>
          <a:p>
            <a:pPr lvl="4" indent="-347345">
              <a:buSzPct val="100000"/>
            </a:pPr>
            <a:endParaRPr lang="en-US" sz="2400">
              <a:solidFill>
                <a:srgbClr val="0070C0"/>
              </a:solidFill>
              <a:ea typeface="Calibri" panose="020F0502020204030204"/>
              <a:cs typeface="Calibri" panose="020F0502020204030204"/>
            </a:endParaRPr>
          </a:p>
          <a:p>
            <a:pPr lvl="4" indent="-347345">
              <a:buSzPct val="100000"/>
            </a:pPr>
            <a:endParaRPr lang="en-US" sz="2400">
              <a:solidFill>
                <a:srgbClr val="0070C0"/>
              </a:solidFill>
              <a:ea typeface="Calibri" panose="020F0502020204030204"/>
              <a:cs typeface="Calibri" panose="020F0502020204030204"/>
            </a:endParaRPr>
          </a:p>
          <a:p>
            <a:pPr lvl="3" indent="-347345">
              <a:buSzPct val="100000"/>
            </a:pPr>
            <a:endParaRPr lang="en-US" sz="2400">
              <a:solidFill>
                <a:srgbClr val="0070C0"/>
              </a:solidFill>
              <a:ea typeface="Calibri" panose="020F0502020204030204"/>
              <a:cs typeface="Calibri" panose="020F0502020204030204"/>
            </a:endParaRPr>
          </a:p>
          <a:p>
            <a:pPr marL="342900" lvl="1" indent="0">
              <a:buSzPct val="100000"/>
              <a:buNone/>
            </a:pPr>
            <a:endParaRPr lang="en-US" sz="2400" b="1">
              <a:solidFill>
                <a:srgbClr val="0070C0"/>
              </a:solidFill>
            </a:endParaRPr>
          </a:p>
          <a:p>
            <a:pPr marL="344170" indent="-344170">
              <a:buSzPct val="100000"/>
            </a:pPr>
            <a:endParaRPr lang="en-US" sz="2400">
              <a:solidFill>
                <a:srgbClr val="0070C0"/>
              </a:solidFill>
              <a:ea typeface="Calibri" panose="020F0502020204030204"/>
              <a:cs typeface="Calibri" panose="020F0502020204030204"/>
            </a:endParaRPr>
          </a:p>
          <a:p>
            <a:pPr marL="344170" indent="-344170">
              <a:buSzPct val="100000"/>
            </a:pPr>
            <a:endParaRPr lang="en-US" sz="2400" b="1">
              <a:solidFill>
                <a:srgbClr val="0070C0"/>
              </a:solidFill>
              <a:ea typeface="Calibri" panose="020F0502020204030204"/>
              <a:cs typeface="Calibri" panose="020F0502020204030204"/>
            </a:endParaRPr>
          </a:p>
          <a:p>
            <a:pPr marL="0" indent="0">
              <a:buNone/>
            </a:pPr>
            <a:endParaRPr lang="en-US" sz="2400"/>
          </a:p>
        </p:txBody>
      </p:sp>
      <p:sp>
        <p:nvSpPr>
          <p:cNvPr id="4" name="TextBox 3">
            <a:extLst>
              <a:ext uri="{FF2B5EF4-FFF2-40B4-BE49-F238E27FC236}">
                <a16:creationId xmlns:a16="http://schemas.microsoft.com/office/drawing/2014/main" id="{4FC200DF-6C28-9009-A645-CAF320396117}"/>
              </a:ext>
            </a:extLst>
          </p:cNvPr>
          <p:cNvSpPr txBox="1"/>
          <p:nvPr/>
        </p:nvSpPr>
        <p:spPr>
          <a:xfrm>
            <a:off x="1675656" y="5582729"/>
            <a:ext cx="7113898" cy="1107996"/>
          </a:xfrm>
          <a:prstGeom prst="rect">
            <a:avLst/>
          </a:prstGeom>
          <a:noFill/>
        </p:spPr>
        <p:txBody>
          <a:bodyPr wrap="square" rtlCol="0">
            <a:spAutoFit/>
          </a:bodyPr>
          <a:lstStyle/>
          <a:p>
            <a:r>
              <a:rPr lang="en-US" sz="2400">
                <a:cs typeface="Arial" panose="020B0604020202020204" pitchFamily="34" charset="0"/>
              </a:rPr>
              <a:t>Note: More information about the data can be found in the </a:t>
            </a:r>
            <a:r>
              <a:rPr lang="en-US" sz="2400">
                <a:cs typeface="Arial" panose="020B0604020202020204" pitchFamily="34" charset="0"/>
                <a:hlinkClick r:id="rId4"/>
              </a:rPr>
              <a:t>TSDS Web-Enabled Data Standards (TWEDS)</a:t>
            </a:r>
            <a:r>
              <a:rPr lang="en-US" sz="2400">
                <a:cs typeface="Arial" panose="020B0604020202020204" pitchFamily="34" charset="0"/>
              </a:rPr>
              <a:t>.</a:t>
            </a:r>
          </a:p>
          <a:p>
            <a:endParaRPr lang="en-US"/>
          </a:p>
        </p:txBody>
      </p:sp>
    </p:spTree>
    <p:custDataLst>
      <p:tags r:id="rId1"/>
    </p:custDataLst>
    <p:extLst>
      <p:ext uri="{BB962C8B-B14F-4D97-AF65-F5344CB8AC3E}">
        <p14:creationId xmlns:p14="http://schemas.microsoft.com/office/powerpoint/2010/main" val="291416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5665">
              <a:defRPr/>
            </a:pPr>
            <a:fld id="{69C126A4-BD19-47E2-8A0E-0DE1B9D8C925}" type="slidenum">
              <a:rPr lang="en-US" sz="900" smtClean="0"/>
              <a:pPr defTabSz="665665">
                <a:defRPr/>
              </a:pPr>
              <a:t>2</a:t>
            </a:fld>
            <a:endParaRPr lang="en-US" sz="900">
              <a:solidFill>
                <a:srgbClr val="0D6CB9"/>
              </a:solidFill>
              <a:latin typeface="Calibri" panose="020F0502020204030204"/>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Autofit/>
          </a:bodyPr>
          <a:lstStyle/>
          <a:p>
            <a:pPr algn="ctr"/>
            <a:r>
              <a:rPr lang="en-US" sz="4400">
                <a:solidFill>
                  <a:srgbClr val="0070C0"/>
                </a:solidFill>
                <a:cs typeface="Calibri"/>
              </a:rPr>
              <a:t>KEY TERMS</a:t>
            </a:r>
          </a:p>
        </p:txBody>
      </p:sp>
      <p:sp>
        <p:nvSpPr>
          <p:cNvPr id="5" name="TextBox 4">
            <a:extLst>
              <a:ext uri="{FF2B5EF4-FFF2-40B4-BE49-F238E27FC236}">
                <a16:creationId xmlns:a16="http://schemas.microsoft.com/office/drawing/2014/main" id="{71C03615-1A71-DA47-4883-BE24FCE099D7}"/>
              </a:ext>
            </a:extLst>
          </p:cNvPr>
          <p:cNvSpPr txBox="1"/>
          <p:nvPr/>
        </p:nvSpPr>
        <p:spPr>
          <a:xfrm>
            <a:off x="1954933" y="4997579"/>
            <a:ext cx="6615974" cy="1354217"/>
          </a:xfrm>
          <a:prstGeom prst="rect">
            <a:avLst/>
          </a:prstGeom>
          <a:noFill/>
        </p:spPr>
        <p:txBody>
          <a:bodyPr wrap="square" lIns="91440" tIns="45720" rIns="91440" bIns="45720" rtlCol="0" anchor="t">
            <a:spAutoFit/>
          </a:bodyPr>
          <a:lstStyle/>
          <a:p>
            <a:pPr marL="493395" indent="-285750">
              <a:buClr>
                <a:schemeClr val="accent2"/>
              </a:buClr>
              <a:buFont typeface="Wingdings" panose="05000000000000000000" pitchFamily="2" charset="2"/>
              <a:buChar char="§"/>
            </a:pPr>
            <a:r>
              <a:rPr lang="en-US" sz="1600">
                <a:solidFill>
                  <a:schemeClr val="accent1"/>
                </a:solidFill>
                <a:latin typeface="Calibri"/>
                <a:ea typeface="Calibri"/>
                <a:cs typeface="Calibri"/>
              </a:rPr>
              <a:t>Please take a moment to familiarize yourself with common terminology by accessing the Key Terms and Definitions Document.</a:t>
            </a:r>
            <a:endParaRPr lang="en-US">
              <a:solidFill>
                <a:schemeClr val="accent1"/>
              </a:solidFill>
            </a:endParaRPr>
          </a:p>
          <a:p>
            <a:pPr marL="493395" indent="-285750">
              <a:buClr>
                <a:schemeClr val="accent2"/>
              </a:buClr>
              <a:buFont typeface="Wingdings" panose="05000000000000000000" pitchFamily="2" charset="2"/>
              <a:buChar char="§"/>
            </a:pPr>
            <a:endParaRPr lang="en-US" sz="1600">
              <a:solidFill>
                <a:schemeClr val="accent1"/>
              </a:solidFill>
            </a:endParaRPr>
          </a:p>
          <a:p>
            <a:pPr marL="493395" indent="-285750">
              <a:buClr>
                <a:schemeClr val="accent2"/>
              </a:buClr>
              <a:buFont typeface="Wingdings" panose="05000000000000000000" pitchFamily="2" charset="2"/>
              <a:buChar char="§"/>
            </a:pPr>
            <a:r>
              <a:rPr lang="en-US" sz="1600">
                <a:solidFill>
                  <a:srgbClr val="0070C0"/>
                </a:solidFill>
              </a:rPr>
              <a:t>Access the </a:t>
            </a:r>
            <a:r>
              <a:rPr lang="en-US" sz="1600" u="sng">
                <a:solidFill>
                  <a:srgbClr val="0070C0"/>
                </a:solidFill>
                <a:hlinkClick r:id="rId4"/>
              </a:rPr>
              <a:t>Key Terms and Definitions Document</a:t>
            </a:r>
            <a:r>
              <a:rPr lang="en-US" sz="1600" u="sng">
                <a:solidFill>
                  <a:srgbClr val="0070C0"/>
                </a:solidFill>
              </a:rPr>
              <a:t>.</a:t>
            </a:r>
            <a:endParaRPr lang="en-US" sz="1600" u="sng">
              <a:solidFill>
                <a:srgbClr val="0070C0"/>
              </a:solidFill>
              <a:ea typeface="Calibri" panose="020F0502020204030204"/>
              <a:cs typeface="Calibri"/>
            </a:endParaRPr>
          </a:p>
          <a:p>
            <a:endParaRPr lang="en-US"/>
          </a:p>
        </p:txBody>
      </p:sp>
      <p:pic>
        <p:nvPicPr>
          <p:cNvPr id="1026" name="Picture 2">
            <a:extLst>
              <a:ext uri="{FF2B5EF4-FFF2-40B4-BE49-F238E27FC236}">
                <a16:creationId xmlns:a16="http://schemas.microsoft.com/office/drawing/2014/main" id="{734B96C9-8503-A853-87BE-B72806F429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3914" y="1053268"/>
            <a:ext cx="6198012" cy="38096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730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1262697" y="198801"/>
            <a:ext cx="7379377" cy="751350"/>
          </a:xfrm>
        </p:spPr>
        <p:txBody>
          <a:bodyPr>
            <a:noAutofit/>
          </a:bodyPr>
          <a:lstStyle/>
          <a:p>
            <a:pPr algn="ctr"/>
            <a:r>
              <a:rPr lang="en-US" sz="4400"/>
              <a:t>CATEGORIES TO PROMOTE</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195788" y="1273823"/>
            <a:ext cx="3836194" cy="4879595"/>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6D063-BB59-0B3B-A769-D6840C25F0DA}"/>
              </a:ext>
            </a:extLst>
          </p:cNvPr>
          <p:cNvSpPr/>
          <p:nvPr/>
        </p:nvSpPr>
        <p:spPr>
          <a:xfrm>
            <a:off x="1548245" y="1269413"/>
            <a:ext cx="3528323" cy="4879595"/>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63441" y="1269413"/>
            <a:ext cx="3528323" cy="5038622"/>
          </a:xfrm>
        </p:spPr>
        <p:txBody>
          <a:bodyPr/>
          <a:lstStyle/>
          <a:p>
            <a:r>
              <a:rPr lang="en-US" sz="3200">
                <a:solidFill>
                  <a:schemeClr val="tx1"/>
                </a:solidFill>
              </a:rPr>
              <a:t>Categories</a:t>
            </a:r>
          </a:p>
          <a:p>
            <a:pPr marL="0" indent="0">
              <a:buNone/>
            </a:pPr>
            <a:endParaRPr lang="en-US" sz="2000">
              <a:solidFill>
                <a:schemeClr val="tx1"/>
              </a:solidFill>
            </a:endParaRPr>
          </a:p>
          <a:p>
            <a:pPr marL="182880" lvl="1">
              <a:lnSpc>
                <a:spcPct val="100000"/>
              </a:lnSpc>
            </a:pPr>
            <a:r>
              <a:rPr lang="en-US" sz="1600">
                <a:solidFill>
                  <a:schemeClr val="tx1"/>
                </a:solidFill>
              </a:rPr>
              <a:t>Education Organization</a:t>
            </a:r>
          </a:p>
          <a:p>
            <a:pPr marL="342900" lvl="1" indent="0">
              <a:lnSpc>
                <a:spcPct val="100000"/>
              </a:lnSpc>
              <a:buNone/>
            </a:pPr>
            <a:endParaRPr lang="en-US" sz="2000">
              <a:solidFill>
                <a:schemeClr val="tx1"/>
              </a:solidFill>
            </a:endParaRPr>
          </a:p>
          <a:p>
            <a:pPr marL="182880" lvl="1">
              <a:lnSpc>
                <a:spcPct val="100000"/>
              </a:lnSpc>
            </a:pPr>
            <a:r>
              <a:rPr lang="en-US" sz="1600">
                <a:solidFill>
                  <a:schemeClr val="tx1"/>
                </a:solidFill>
              </a:rPr>
              <a:t>Campus Course Section</a:t>
            </a:r>
          </a:p>
          <a:p>
            <a:pPr lvl="1">
              <a:lnSpc>
                <a:spcPct val="100000"/>
              </a:lnSpc>
            </a:pPr>
            <a:endParaRPr lang="en-US" sz="2000">
              <a:solidFill>
                <a:schemeClr val="tx1"/>
              </a:solidFill>
            </a:endParaRPr>
          </a:p>
          <a:p>
            <a:pPr marL="182880" lvl="1">
              <a:lnSpc>
                <a:spcPct val="100000"/>
              </a:lnSpc>
            </a:pPr>
            <a:r>
              <a:rPr lang="en-US" sz="1600">
                <a:solidFill>
                  <a:schemeClr val="tx1"/>
                </a:solidFill>
              </a:rPr>
              <a:t>Staff</a:t>
            </a:r>
          </a:p>
          <a:p>
            <a:pPr marL="342900" lvl="1" indent="0">
              <a:lnSpc>
                <a:spcPct val="100000"/>
              </a:lnSpc>
              <a:buNone/>
            </a:pPr>
            <a:endParaRPr lang="en-US" sz="2000">
              <a:solidFill>
                <a:schemeClr val="tx1"/>
              </a:solidFill>
            </a:endParaRPr>
          </a:p>
          <a:p>
            <a:pPr marL="182880" lvl="1">
              <a:lnSpc>
                <a:spcPct val="100000"/>
              </a:lnSpc>
            </a:pPr>
            <a:r>
              <a:rPr lang="en-US" sz="1600">
                <a:solidFill>
                  <a:schemeClr val="tx1"/>
                </a:solidFill>
              </a:rPr>
              <a:t>Student</a:t>
            </a:r>
          </a:p>
          <a:p>
            <a:pPr marL="342900" lvl="1" indent="0">
              <a:lnSpc>
                <a:spcPct val="100000"/>
              </a:lnSpc>
              <a:buNone/>
            </a:pPr>
            <a:endParaRPr lang="en-US">
              <a:solidFill>
                <a:schemeClr val="tx1"/>
              </a:solidFill>
            </a:endParaRPr>
          </a:p>
          <a:p>
            <a:pPr marL="342900" lvl="1" indent="0">
              <a:lnSpc>
                <a:spcPct val="100000"/>
              </a:lnSpc>
              <a:buNone/>
            </a:pPr>
            <a:endParaRPr lang="en-US" sz="2000">
              <a:solidFill>
                <a:schemeClr val="tx1"/>
              </a:solidFill>
            </a:endParaRPr>
          </a:p>
          <a:p>
            <a:pPr marL="342900" lvl="1" indent="0">
              <a:lnSpc>
                <a:spcPct val="100000"/>
              </a:lnSpc>
              <a:buNone/>
            </a:pPr>
            <a:endParaRPr lang="en-US" sz="500">
              <a:solidFill>
                <a:schemeClr val="tx1"/>
              </a:solidFill>
            </a:endParaRPr>
          </a:p>
          <a:p>
            <a:pPr marL="182880" lvl="1">
              <a:lnSpc>
                <a:spcPct val="100000"/>
              </a:lnSpc>
            </a:pPr>
            <a:r>
              <a:rPr lang="en-US" sz="1600">
                <a:solidFill>
                  <a:schemeClr val="tx1"/>
                </a:solidFill>
              </a:rPr>
              <a:t>Assessment</a:t>
            </a:r>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254016" y="1273824"/>
            <a:ext cx="3836194" cy="4351338"/>
          </a:xfrm>
        </p:spPr>
        <p:txBody>
          <a:bodyPr/>
          <a:lstStyle/>
          <a:p>
            <a:r>
              <a:rPr lang="en-US" sz="3200">
                <a:solidFill>
                  <a:schemeClr val="tx1"/>
                </a:solidFill>
              </a:rPr>
              <a:t>Sub-Categories</a:t>
            </a:r>
          </a:p>
          <a:p>
            <a:pPr marL="0" indent="0">
              <a:buNone/>
            </a:pPr>
            <a:endParaRPr lang="en-US" sz="2000">
              <a:solidFill>
                <a:schemeClr val="tx1"/>
              </a:solidFill>
            </a:endParaRPr>
          </a:p>
          <a:p>
            <a:pPr marL="182880" lvl="1">
              <a:lnSpc>
                <a:spcPct val="100000"/>
              </a:lnSpc>
            </a:pPr>
            <a:r>
              <a:rPr lang="en-US" sz="1600">
                <a:solidFill>
                  <a:schemeClr val="tx1"/>
                </a:solidFill>
              </a:rPr>
              <a:t>Local Education Agency, Campus</a:t>
            </a:r>
          </a:p>
          <a:p>
            <a:pPr marL="457200" lvl="1" indent="-166688"/>
            <a:endParaRPr lang="en-US" sz="2000">
              <a:solidFill>
                <a:schemeClr val="tx1"/>
              </a:solidFill>
            </a:endParaRPr>
          </a:p>
          <a:p>
            <a:pPr marL="182880" lvl="1">
              <a:lnSpc>
                <a:spcPct val="100000"/>
              </a:lnSpc>
            </a:pPr>
            <a:r>
              <a:rPr lang="en-US" sz="1600">
                <a:solidFill>
                  <a:schemeClr val="tx1"/>
                </a:solidFill>
              </a:rPr>
              <a:t>Course Section</a:t>
            </a:r>
          </a:p>
          <a:p>
            <a:pPr marL="457200" lvl="1" indent="-166688">
              <a:buNone/>
            </a:pPr>
            <a:endParaRPr lang="en-US" sz="2000">
              <a:solidFill>
                <a:schemeClr val="tx1"/>
              </a:solidFill>
            </a:endParaRPr>
          </a:p>
          <a:p>
            <a:pPr marL="182880" lvl="1">
              <a:lnSpc>
                <a:spcPct val="100000"/>
              </a:lnSpc>
            </a:pPr>
            <a:r>
              <a:rPr lang="en-US" sz="1600">
                <a:solidFill>
                  <a:schemeClr val="tx1"/>
                </a:solidFill>
              </a:rPr>
              <a:t>Staff Basic Info., Teacher Class Assignment</a:t>
            </a:r>
          </a:p>
          <a:p>
            <a:pPr marL="457200" lvl="1" indent="-166688"/>
            <a:endParaRPr lang="en-US" sz="2000">
              <a:solidFill>
                <a:schemeClr val="tx1"/>
              </a:solidFill>
            </a:endParaRPr>
          </a:p>
          <a:p>
            <a:pPr marL="182880" lvl="1">
              <a:lnSpc>
                <a:spcPct val="100000"/>
              </a:lnSpc>
            </a:pPr>
            <a:r>
              <a:rPr lang="en-US" sz="1600">
                <a:solidFill>
                  <a:schemeClr val="tx1"/>
                </a:solidFill>
              </a:rPr>
              <a:t>Student Basic Info., Enrollment (School Association), Student Assessment, Student Section</a:t>
            </a:r>
          </a:p>
          <a:p>
            <a:pPr marL="457200" lvl="1" indent="-166688"/>
            <a:endParaRPr lang="en-US" sz="2400">
              <a:solidFill>
                <a:schemeClr val="tx1"/>
              </a:solidFill>
            </a:endParaRPr>
          </a:p>
          <a:p>
            <a:pPr marL="182880" lvl="1">
              <a:lnSpc>
                <a:spcPct val="100000"/>
              </a:lnSpc>
            </a:pPr>
            <a:r>
              <a:rPr lang="en-US" sz="1600">
                <a:solidFill>
                  <a:schemeClr val="tx1"/>
                </a:solidFill>
              </a:rPr>
              <a:t>Assessment Metadata </a:t>
            </a:r>
          </a:p>
        </p:txBody>
      </p:sp>
      <p:sp>
        <p:nvSpPr>
          <p:cNvPr id="3" name="Slide Number Placeholder 2">
            <a:extLst>
              <a:ext uri="{FF2B5EF4-FFF2-40B4-BE49-F238E27FC236}">
                <a16:creationId xmlns:a16="http://schemas.microsoft.com/office/drawing/2014/main" id="{A358C2E2-1F19-335D-C73B-88679011C165}"/>
              </a:ext>
            </a:extLst>
          </p:cNvPr>
          <p:cNvSpPr>
            <a:spLocks noGrp="1"/>
          </p:cNvSpPr>
          <p:nvPr>
            <p:ph type="sldNum" sz="quarter" idx="12"/>
          </p:nvPr>
        </p:nvSpPr>
        <p:spPr>
          <a:xfrm>
            <a:off x="6908006" y="6351521"/>
            <a:ext cx="2057400" cy="365125"/>
          </a:xfrm>
        </p:spPr>
        <p:txBody>
          <a:bodyPr/>
          <a:lstStyle/>
          <a:p>
            <a:fld id="{25037DA4-2335-4A87-8586-64B2BAB08211}" type="slidenum">
              <a:rPr lang="en-US" smtClean="0"/>
              <a:pPr/>
              <a:t>20</a:t>
            </a:fld>
            <a:endParaRPr lang="en-US"/>
          </a:p>
        </p:txBody>
      </p:sp>
      <p:sp>
        <p:nvSpPr>
          <p:cNvPr id="9" name="TextBox 8">
            <a:extLst>
              <a:ext uri="{FF2B5EF4-FFF2-40B4-BE49-F238E27FC236}">
                <a16:creationId xmlns:a16="http://schemas.microsoft.com/office/drawing/2014/main" id="{F2344042-9675-E86E-F31D-C888FF4ED0CD}"/>
              </a:ext>
            </a:extLst>
          </p:cNvPr>
          <p:cNvSpPr txBox="1"/>
          <p:nvPr/>
        </p:nvSpPr>
        <p:spPr>
          <a:xfrm>
            <a:off x="1733919" y="6258390"/>
            <a:ext cx="5346511" cy="369332"/>
          </a:xfrm>
          <a:prstGeom prst="rect">
            <a:avLst/>
          </a:prstGeom>
          <a:noFill/>
        </p:spPr>
        <p:txBody>
          <a:bodyPr wrap="square" lIns="91440" tIns="45720" rIns="91440" bIns="45720" rtlCol="0" anchor="t">
            <a:spAutoFit/>
          </a:bodyPr>
          <a:lstStyle/>
          <a:p>
            <a:r>
              <a:rPr lang="en-US">
                <a:hlinkClick r:id="rId4"/>
              </a:rPr>
              <a:t>TSDS Data Collection Documentation</a:t>
            </a:r>
            <a:endParaRPr lang="en-US"/>
          </a:p>
        </p:txBody>
      </p:sp>
    </p:spTree>
    <p:custDataLst>
      <p:tags r:id="rId1"/>
    </p:custDataLst>
    <p:extLst>
      <p:ext uri="{BB962C8B-B14F-4D97-AF65-F5344CB8AC3E}">
        <p14:creationId xmlns:p14="http://schemas.microsoft.com/office/powerpoint/2010/main" val="1914041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a:t>LEVELS OF VALIDATIONS</a:t>
            </a:r>
            <a:endParaRPr lang="en-US" sz="440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Does not prevent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Fatals prevent from completing submission</a:t>
            </a:r>
          </a:p>
        </p:txBody>
      </p:sp>
      <p:sp>
        <p:nvSpPr>
          <p:cNvPr id="2" name="Slide Number Placeholder 1">
            <a:extLst>
              <a:ext uri="{FF2B5EF4-FFF2-40B4-BE49-F238E27FC236}">
                <a16:creationId xmlns:a16="http://schemas.microsoft.com/office/drawing/2014/main" id="{378B2289-4DE6-2798-9050-DEB667085C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4845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fld id="{25037DA4-2335-4A87-8586-64B2BAB08211}" type="slidenum">
              <a:rPr lang="en-US" smtClean="0"/>
              <a:pPr/>
              <a:t>22</a:t>
            </a:fld>
            <a:endParaRPr lang="en-US"/>
          </a:p>
        </p:txBody>
      </p:sp>
      <p:sp>
        <p:nvSpPr>
          <p:cNvPr id="2" name="Title 1"/>
          <p:cNvSpPr>
            <a:spLocks noGrp="1"/>
          </p:cNvSpPr>
          <p:nvPr>
            <p:ph type="title"/>
          </p:nvPr>
        </p:nvSpPr>
        <p:spPr>
          <a:xfrm>
            <a:off x="1519794" y="170181"/>
            <a:ext cx="7223078" cy="751350"/>
          </a:xfrm>
        </p:spPr>
        <p:txBody>
          <a:bodyPr>
            <a:noAutofit/>
          </a:bodyPr>
          <a:lstStyle/>
          <a:p>
            <a:pPr algn="ctr"/>
            <a:r>
              <a:rPr lang="en-US" sz="4400">
                <a:solidFill>
                  <a:srgbClr val="0070C0"/>
                </a:solidFill>
              </a:rPr>
              <a:t>ECDS VALIDATIONS 1 </a:t>
            </a:r>
            <a:endParaRPr lang="en-US" sz="1800">
              <a:solidFill>
                <a:srgbClr val="0070C0"/>
              </a:solidFill>
            </a:endParaRPr>
          </a:p>
        </p:txBody>
      </p:sp>
      <p:sp>
        <p:nvSpPr>
          <p:cNvPr id="3" name="Content Placeholder 2"/>
          <p:cNvSpPr>
            <a:spLocks noGrp="1"/>
          </p:cNvSpPr>
          <p:nvPr>
            <p:ph idx="1"/>
          </p:nvPr>
        </p:nvSpPr>
        <p:spPr>
          <a:xfrm>
            <a:off x="1409947" y="1085469"/>
            <a:ext cx="7279916" cy="5589209"/>
          </a:xfrm>
          <a:prstGeom prst="rect">
            <a:avLst/>
          </a:prstGeom>
        </p:spPr>
        <p:txBody>
          <a:bodyPr>
            <a:noAutofit/>
          </a:bodyPr>
          <a:lstStyle/>
          <a:p>
            <a:pPr marL="461963" lvl="1" indent="-288925">
              <a:spcAft>
                <a:spcPts val="900"/>
              </a:spcAft>
              <a:buSzPct val="100000"/>
            </a:pPr>
            <a:r>
              <a:rPr lang="en-US" sz="2800"/>
              <a:t>As part of checking your data validations, check with your DMC Technical Steward to make sure that none of your ECDS KG data is appearing in L1.5 filters.</a:t>
            </a:r>
          </a:p>
          <a:p>
            <a:pPr marL="461963" lvl="1" indent="-288925">
              <a:spcAft>
                <a:spcPts val="900"/>
              </a:spcAft>
              <a:buSzPct val="100000"/>
            </a:pPr>
            <a:endParaRPr lang="en-US" sz="2800"/>
          </a:p>
          <a:p>
            <a:pPr marL="461963" lvl="1" indent="-288925">
              <a:spcAft>
                <a:spcPts val="900"/>
              </a:spcAft>
              <a:buSzPct val="100000"/>
            </a:pPr>
            <a:r>
              <a:rPr lang="en-US" sz="2800"/>
              <a:t>Additionally, check your staff and student Unaffiliated Reports. </a:t>
            </a:r>
          </a:p>
          <a:p>
            <a:pPr marL="461963" lvl="1" indent="-288925">
              <a:spcAft>
                <a:spcPts val="900"/>
              </a:spcAft>
              <a:buSzPct val="100000"/>
            </a:pPr>
            <a:endParaRPr lang="en-US" sz="2400" b="1"/>
          </a:p>
        </p:txBody>
      </p:sp>
    </p:spTree>
    <p:custDataLst>
      <p:tags r:id="rId1"/>
    </p:custDataLst>
    <p:extLst>
      <p:ext uri="{BB962C8B-B14F-4D97-AF65-F5344CB8AC3E}">
        <p14:creationId xmlns:p14="http://schemas.microsoft.com/office/powerpoint/2010/main" val="237983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fld id="{25037DA4-2335-4A87-8586-64B2BAB08211}" type="slidenum">
              <a:rPr lang="en-US" smtClean="0"/>
              <a:pPr/>
              <a:t>23</a:t>
            </a:fld>
            <a:endParaRPr lang="en-US"/>
          </a:p>
        </p:txBody>
      </p:sp>
      <p:sp>
        <p:nvSpPr>
          <p:cNvPr id="2" name="Title 1"/>
          <p:cNvSpPr>
            <a:spLocks noGrp="1"/>
          </p:cNvSpPr>
          <p:nvPr>
            <p:ph type="title"/>
          </p:nvPr>
        </p:nvSpPr>
        <p:spPr>
          <a:xfrm>
            <a:off x="1519794" y="183244"/>
            <a:ext cx="7223078" cy="751350"/>
          </a:xfrm>
        </p:spPr>
        <p:txBody>
          <a:bodyPr>
            <a:noAutofit/>
          </a:bodyPr>
          <a:lstStyle/>
          <a:p>
            <a:pPr algn="ctr"/>
            <a:r>
              <a:rPr lang="en-US" sz="4400">
                <a:solidFill>
                  <a:srgbClr val="0070C0"/>
                </a:solidFill>
              </a:rPr>
              <a:t>ECDS VALIDATIONS 2 </a:t>
            </a:r>
            <a:endParaRPr lang="en-US" sz="1800">
              <a:solidFill>
                <a:srgbClr val="0070C0"/>
              </a:solidFill>
            </a:endParaRPr>
          </a:p>
        </p:txBody>
      </p:sp>
      <p:sp>
        <p:nvSpPr>
          <p:cNvPr id="3" name="Content Placeholder 2"/>
          <p:cNvSpPr>
            <a:spLocks noGrp="1"/>
          </p:cNvSpPr>
          <p:nvPr>
            <p:ph idx="1"/>
          </p:nvPr>
        </p:nvSpPr>
        <p:spPr>
          <a:xfrm>
            <a:off x="1462956" y="1017965"/>
            <a:ext cx="7279916" cy="5589209"/>
          </a:xfrm>
          <a:prstGeom prst="rect">
            <a:avLst/>
          </a:prstGeom>
        </p:spPr>
        <p:txBody>
          <a:bodyPr>
            <a:noAutofit/>
          </a:bodyPr>
          <a:lstStyle/>
          <a:p>
            <a:pPr marL="461963" lvl="1" indent="-288925">
              <a:spcAft>
                <a:spcPts val="900"/>
              </a:spcAft>
              <a:buSzPct val="100000"/>
            </a:pPr>
            <a:r>
              <a:rPr lang="en-US" sz="2800" b="1"/>
              <a:t>ECDS includes business validations such as:</a:t>
            </a:r>
          </a:p>
          <a:p>
            <a:pPr lvl="1">
              <a:spcAft>
                <a:spcPts val="900"/>
              </a:spcAft>
              <a:buSzPct val="100000"/>
            </a:pPr>
            <a:r>
              <a:rPr lang="en-US" sz="2000" b="1"/>
              <a:t>10010-0016 - </a:t>
            </a:r>
            <a:r>
              <a:rPr lang="en-US" sz="2000"/>
              <a:t>For each Local Education Agency’s data submission, if at least one KG student is reported (</a:t>
            </a:r>
            <a:r>
              <a:rPr lang="en-US" sz="2000" err="1"/>
              <a:t>StudentSchoolAssociation</a:t>
            </a:r>
            <a:r>
              <a:rPr lang="en-US" sz="2000"/>
              <a:t> data with </a:t>
            </a:r>
            <a:r>
              <a:rPr lang="en-US" sz="2000" err="1"/>
              <a:t>EntryGradeLevel</a:t>
            </a:r>
            <a:r>
              <a:rPr lang="en-US" sz="2000"/>
              <a:t> "KG"), then there must be Kindergarten Assessment data reported where </a:t>
            </a:r>
            <a:r>
              <a:rPr lang="en-US" sz="2000" err="1"/>
              <a:t>ReportAssessmentType</a:t>
            </a:r>
            <a:r>
              <a:rPr lang="en-US" sz="2000"/>
              <a:t> is "01" (ECDS - KG).</a:t>
            </a:r>
          </a:p>
          <a:p>
            <a:pPr lvl="1">
              <a:spcAft>
                <a:spcPts val="900"/>
              </a:spcAft>
              <a:buSzPct val="100000"/>
            </a:pPr>
            <a:r>
              <a:rPr lang="en-US" sz="2000" b="1"/>
              <a:t>60010-0005</a:t>
            </a:r>
            <a:r>
              <a:rPr lang="en-US" sz="2000"/>
              <a:t> - If </a:t>
            </a:r>
            <a:r>
              <a:rPr lang="en-US" sz="2000" err="1"/>
              <a:t>ReportAssessmentType</a:t>
            </a:r>
            <a:r>
              <a:rPr lang="en-US" sz="2000"/>
              <a:t> is "01" (ECDS - KG), then </a:t>
            </a:r>
            <a:r>
              <a:rPr lang="en-US" sz="2000" err="1"/>
              <a:t>AssessedGradeLevel</a:t>
            </a:r>
            <a:r>
              <a:rPr lang="en-US" sz="2000"/>
              <a:t> must be "KG" (Kindergarten).</a:t>
            </a:r>
          </a:p>
          <a:p>
            <a:pPr lvl="1">
              <a:spcAft>
                <a:spcPts val="900"/>
              </a:spcAft>
              <a:buSzPct val="100000"/>
            </a:pPr>
            <a:r>
              <a:rPr lang="en-US" sz="2000" b="1"/>
              <a:t>46010-0007 </a:t>
            </a:r>
            <a:r>
              <a:rPr lang="en-US" sz="2000"/>
              <a:t>- For each </a:t>
            </a:r>
            <a:r>
              <a:rPr lang="en-US" sz="2000" err="1"/>
              <a:t>StudentAssessment</a:t>
            </a:r>
            <a:r>
              <a:rPr lang="en-US" sz="2000"/>
              <a:t> for an Assessment with </a:t>
            </a:r>
            <a:r>
              <a:rPr lang="en-US" sz="2000" err="1"/>
              <a:t>ReportAssessmentType</a:t>
            </a:r>
            <a:r>
              <a:rPr lang="en-US" sz="2000"/>
              <a:t> of "01" (ECDS - KG), the </a:t>
            </a:r>
            <a:r>
              <a:rPr lang="en-US" sz="2000" err="1"/>
              <a:t>AssessmentReportingMethod</a:t>
            </a:r>
            <a:r>
              <a:rPr lang="en-US" sz="2000"/>
              <a:t> must be "27" (Raw Score).</a:t>
            </a:r>
          </a:p>
          <a:p>
            <a:pPr marL="571500" lvl="3" indent="-342900">
              <a:spcBef>
                <a:spcPts val="0"/>
              </a:spcBef>
              <a:spcAft>
                <a:spcPts val="1200"/>
              </a:spcAft>
              <a:buSzPct val="100000"/>
            </a:pPr>
            <a:r>
              <a:rPr lang="en-US" sz="2800">
                <a:solidFill>
                  <a:srgbClr val="0070C0"/>
                </a:solidFill>
              </a:rPr>
              <a:t>Review the Texas Education Data Standards (TEDS) via the </a:t>
            </a:r>
            <a:r>
              <a:rPr lang="en-US" sz="2800">
                <a:hlinkClick r:id="rId4"/>
              </a:rPr>
              <a:t>TSDS Web-Enabled Data Standards (TWEDS) </a:t>
            </a:r>
            <a:r>
              <a:rPr lang="en-US" sz="2800">
                <a:solidFill>
                  <a:srgbClr val="0070C0"/>
                </a:solidFill>
              </a:rPr>
              <a:t>for all business validations for PEIMS.</a:t>
            </a:r>
          </a:p>
          <a:p>
            <a:pPr lvl="1">
              <a:spcAft>
                <a:spcPts val="900"/>
              </a:spcAft>
              <a:buSzPct val="100000"/>
            </a:pPr>
            <a:endParaRPr lang="en-US"/>
          </a:p>
        </p:txBody>
      </p:sp>
    </p:spTree>
    <p:custDataLst>
      <p:tags r:id="rId1"/>
    </p:custDataLst>
    <p:extLst>
      <p:ext uri="{BB962C8B-B14F-4D97-AF65-F5344CB8AC3E}">
        <p14:creationId xmlns:p14="http://schemas.microsoft.com/office/powerpoint/2010/main" val="4045777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0"/>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5645" y="5173139"/>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12433" y="5396548"/>
            <a:ext cx="9144000" cy="728084"/>
          </a:xfrm>
          <a:prstGeom prst="rect">
            <a:avLst/>
          </a:prstGeom>
        </p:spPr>
        <p:txBody>
          <a:bodyPr vert="horz" wrap="square" lIns="0" tIns="50483" rIns="0" bIns="0" rtlCol="0" anchor="t">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D6CB8"/>
                </a:solidFill>
                <a:effectLst/>
                <a:uLnTx/>
                <a:uFillTx/>
                <a:latin typeface="Calibri"/>
                <a:ea typeface="+mn-ea"/>
                <a:cs typeface="Calibri"/>
              </a:rPr>
              <a:t>ECDS KG REPORTS</a:t>
            </a:r>
            <a:endParaRPr kumimoji="0" lang="en-US" sz="4400" b="1" i="0" u="none" strike="noStrike" kern="0" cap="none" spc="0" normalizeH="0" baseline="0" noProof="0">
              <a:ln>
                <a:noFill/>
              </a:ln>
              <a:solidFill>
                <a:sysClr val="windowText" lastClr="000000"/>
              </a:solidFill>
              <a:effectLst/>
              <a:uLnTx/>
              <a:uFillTx/>
              <a:latin typeface="Calibri"/>
              <a:ea typeface="+mn-ea"/>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399" y="155427"/>
            <a:ext cx="2577179" cy="796709"/>
          </a:xfrm>
          <a:prstGeom prst="rect">
            <a:avLst/>
          </a:prstGeom>
        </p:spPr>
      </p:pic>
    </p:spTree>
    <p:custDataLst>
      <p:tags r:id="rId1"/>
    </p:custDataLst>
    <p:extLst>
      <p:ext uri="{BB962C8B-B14F-4D97-AF65-F5344CB8AC3E}">
        <p14:creationId xmlns:p14="http://schemas.microsoft.com/office/powerpoint/2010/main" val="3944733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2F0C4421-5918-4AA3-AE4A-C36EDD2FD6EB}" type="slidenum">
              <a:rPr lang="en-US" smtClean="0"/>
              <a:pPr/>
              <a:t>25</a:t>
            </a:fld>
            <a:endParaRPr lang="en-US"/>
          </a:p>
        </p:txBody>
      </p:sp>
      <p:sp>
        <p:nvSpPr>
          <p:cNvPr id="3" name="Title 2"/>
          <p:cNvSpPr>
            <a:spLocks noGrp="1"/>
          </p:cNvSpPr>
          <p:nvPr>
            <p:ph type="title"/>
          </p:nvPr>
        </p:nvSpPr>
        <p:spPr/>
        <p:txBody>
          <a:bodyPr>
            <a:normAutofit/>
          </a:bodyPr>
          <a:lstStyle/>
          <a:p>
            <a:pPr algn="ctr"/>
            <a:r>
              <a:rPr lang="en-US" sz="4400">
                <a:solidFill>
                  <a:srgbClr val="0070C0"/>
                </a:solidFill>
              </a:rPr>
              <a:t>ECDS REPORTS</a:t>
            </a:r>
          </a:p>
        </p:txBody>
      </p:sp>
      <p:sp>
        <p:nvSpPr>
          <p:cNvPr id="6" name="Content Placeholder 3"/>
          <p:cNvSpPr txBox="1">
            <a:spLocks/>
          </p:cNvSpPr>
          <p:nvPr/>
        </p:nvSpPr>
        <p:spPr>
          <a:xfrm>
            <a:off x="495300" y="990600"/>
            <a:ext cx="8267700" cy="4495800"/>
          </a:xfrm>
          <a:prstGeom prst="rect">
            <a:avLst/>
          </a:prstGeom>
        </p:spPr>
        <p:txBody>
          <a:bodyPr vert="horz" anchor="t">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Arial" pitchFamily="34" charset="0"/>
                <a:ea typeface="+mn-ea"/>
                <a:cs typeface="Arial" pitchFamily="34" charset="0"/>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Arial" pitchFamily="34" charset="0"/>
                <a:ea typeface="+mn-ea"/>
                <a:cs typeface="Arial" pitchFamily="34" charset="0"/>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Arial" pitchFamily="34" charset="0"/>
                <a:ea typeface="+mn-ea"/>
                <a:cs typeface="Arial" pitchFamily="34" charset="0"/>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Arial" pitchFamily="34" charset="0"/>
                <a:ea typeface="+mn-ea"/>
                <a:cs typeface="Arial" pitchFamily="34" charset="0"/>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Arial"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chemeClr val="accent2">
                  <a:lumMod val="50000"/>
                </a:schemeClr>
              </a:buClr>
              <a:buSzPct val="70000"/>
              <a:buFont typeface="Wingdings" panose="05000000000000000000" pitchFamily="2" charset="2"/>
              <a:buChar char="q"/>
            </a:pPr>
            <a:endParaRPr lang="en-US" sz="2000">
              <a:latin typeface="Tw Cen MT"/>
              <a:cs typeface="Arial"/>
            </a:endParaRPr>
          </a:p>
          <a:p>
            <a:pPr marL="0" indent="0">
              <a:lnSpc>
                <a:spcPct val="106000"/>
              </a:lnSpc>
              <a:spcBef>
                <a:spcPts val="600"/>
              </a:spcBef>
              <a:spcAft>
                <a:spcPts val="300"/>
              </a:spcAft>
              <a:buNone/>
            </a:pPr>
            <a:endParaRPr lang="en-US" sz="2400">
              <a:latin typeface="Tw Cen MT"/>
            </a:endParaRPr>
          </a:p>
          <a:p>
            <a:pPr marL="365760" lvl="1" indent="0">
              <a:lnSpc>
                <a:spcPct val="150000"/>
              </a:lnSpc>
              <a:spcBef>
                <a:spcPts val="600"/>
              </a:spcBef>
              <a:spcAft>
                <a:spcPts val="300"/>
              </a:spcAft>
              <a:buClr>
                <a:schemeClr val="accent2">
                  <a:lumMod val="50000"/>
                </a:schemeClr>
              </a:buClr>
              <a:buNone/>
            </a:pPr>
            <a:endParaRPr lang="en-US" sz="2400">
              <a:latin typeface="+mn-lt"/>
            </a:endParaRPr>
          </a:p>
        </p:txBody>
      </p:sp>
      <p:pic>
        <p:nvPicPr>
          <p:cNvPr id="5" name="Picture 4">
            <a:extLst>
              <a:ext uri="{FF2B5EF4-FFF2-40B4-BE49-F238E27FC236}">
                <a16:creationId xmlns:a16="http://schemas.microsoft.com/office/drawing/2014/main" id="{AF839E08-F054-F1F2-2CE3-335FBA4505D1}"/>
              </a:ext>
            </a:extLst>
          </p:cNvPr>
          <p:cNvPicPr>
            <a:picLocks noChangeAspect="1"/>
          </p:cNvPicPr>
          <p:nvPr/>
        </p:nvPicPr>
        <p:blipFill>
          <a:blip r:embed="rId4"/>
          <a:stretch>
            <a:fillRect/>
          </a:stretch>
        </p:blipFill>
        <p:spPr>
          <a:xfrm>
            <a:off x="1651381" y="1371600"/>
            <a:ext cx="7223078" cy="4033464"/>
          </a:xfrm>
          <a:prstGeom prst="rect">
            <a:avLst/>
          </a:prstGeom>
        </p:spPr>
      </p:pic>
      <p:sp>
        <p:nvSpPr>
          <p:cNvPr id="10" name="Rectangle 9">
            <a:extLst>
              <a:ext uri="{FF2B5EF4-FFF2-40B4-BE49-F238E27FC236}">
                <a16:creationId xmlns:a16="http://schemas.microsoft.com/office/drawing/2014/main" id="{ABC78234-0F01-84BC-BF13-F442810F53CD}"/>
              </a:ext>
              <a:ext uri="{C183D7F6-B498-43B3-948B-1728B52AA6E4}">
                <adec:decorative xmlns:adec="http://schemas.microsoft.com/office/drawing/2017/decorative" val="1"/>
              </a:ext>
            </a:extLst>
          </p:cNvPr>
          <p:cNvSpPr/>
          <p:nvPr/>
        </p:nvSpPr>
        <p:spPr>
          <a:xfrm rot="5400000">
            <a:off x="1512135" y="3667461"/>
            <a:ext cx="756356" cy="477865"/>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3F2E187B-D192-1773-492C-DE05DDA8F38B}"/>
              </a:ext>
              <a:ext uri="{C183D7F6-B498-43B3-948B-1728B52AA6E4}">
                <adec:decorative xmlns:adec="http://schemas.microsoft.com/office/drawing/2017/decorative" val="1"/>
              </a:ext>
            </a:extLst>
          </p:cNvPr>
          <p:cNvSpPr/>
          <p:nvPr/>
        </p:nvSpPr>
        <p:spPr>
          <a:xfrm>
            <a:off x="1468912" y="1201056"/>
            <a:ext cx="7405547" cy="4285343"/>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117697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40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0FFE5D1-AC50-6570-9D7A-467AE72329FA}"/>
              </a:ext>
            </a:extLst>
          </p:cNvPr>
          <p:cNvPicPr>
            <a:picLocks noChangeAspect="1"/>
          </p:cNvPicPr>
          <p:nvPr/>
        </p:nvPicPr>
        <p:blipFill>
          <a:blip r:embed="rId4"/>
          <a:stretch>
            <a:fillRect/>
          </a:stretch>
        </p:blipFill>
        <p:spPr>
          <a:xfrm>
            <a:off x="1573898" y="1064943"/>
            <a:ext cx="7391508" cy="2002480"/>
          </a:xfrm>
          <a:prstGeom prst="rect">
            <a:avLst/>
          </a:prstGeom>
          <a:ln w="19050">
            <a:solidFill>
              <a:schemeClr val="accent1"/>
            </a:solidFill>
          </a:ln>
        </p:spPr>
      </p:pic>
      <p:sp>
        <p:nvSpPr>
          <p:cNvPr id="6" name="Arrow: Right 5"/>
          <p:cNvSpPr/>
          <p:nvPr/>
        </p:nvSpPr>
        <p:spPr>
          <a:xfrm rot="16200000" flipV="1">
            <a:off x="6003388" y="3302306"/>
            <a:ext cx="553998" cy="25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83795" y="3888188"/>
            <a:ext cx="4762280" cy="584775"/>
          </a:xfrm>
          <a:prstGeom prst="rect">
            <a:avLst/>
          </a:prstGeom>
          <a:solidFill>
            <a:schemeClr val="bg1">
              <a:lumMod val="95000"/>
            </a:schemeClr>
          </a:solidFill>
          <a:ln>
            <a:solidFill>
              <a:schemeClr val="accent1"/>
            </a:solidFill>
          </a:ln>
        </p:spPr>
        <p:txBody>
          <a:bodyPr wrap="square">
            <a:spAutoFit/>
          </a:bodyPr>
          <a:lstStyle/>
          <a:p>
            <a:pPr algn="ctr">
              <a:spcBef>
                <a:spcPts val="600"/>
              </a:spcBef>
              <a:spcAft>
                <a:spcPts val="600"/>
              </a:spcAft>
            </a:pPr>
            <a:r>
              <a:rPr lang="en-US" sz="1600" b="1">
                <a:latin typeface="Calibri body"/>
              </a:rPr>
              <a:t>Verify correct number of Student Assessments and </a:t>
            </a:r>
            <a:br>
              <a:rPr lang="en-US" sz="1600" b="1">
                <a:latin typeface="Calibri body"/>
              </a:rPr>
            </a:br>
            <a:r>
              <a:rPr lang="en-US" sz="1600" b="1">
                <a:latin typeface="Calibri body"/>
              </a:rPr>
              <a:t>Students Entered.</a:t>
            </a:r>
          </a:p>
        </p:txBody>
      </p:sp>
      <p:sp>
        <p:nvSpPr>
          <p:cNvPr id="15" name="Rectangle 14"/>
          <p:cNvSpPr/>
          <p:nvPr/>
        </p:nvSpPr>
        <p:spPr>
          <a:xfrm>
            <a:off x="6313456" y="1412225"/>
            <a:ext cx="1365618" cy="338554"/>
          </a:xfrm>
          <a:prstGeom prst="rect">
            <a:avLst/>
          </a:prstGeom>
          <a:solidFill>
            <a:schemeClr val="bg1">
              <a:lumMod val="95000"/>
            </a:schemeClr>
          </a:solidFill>
          <a:ln>
            <a:solidFill>
              <a:schemeClr val="accent1"/>
            </a:solidFill>
          </a:ln>
        </p:spPr>
        <p:txBody>
          <a:bodyPr wrap="square" lIns="91440" tIns="45720" rIns="91440" bIns="45720" anchor="t">
            <a:spAutoFit/>
          </a:bodyPr>
          <a:lstStyle/>
          <a:p>
            <a:pPr>
              <a:spcBef>
                <a:spcPts val="600"/>
              </a:spcBef>
              <a:spcAft>
                <a:spcPts val="600"/>
              </a:spcAft>
            </a:pPr>
            <a:r>
              <a:rPr lang="en-US" sz="1600" b="1" dirty="0">
                <a:latin typeface="Calibri body"/>
              </a:rPr>
              <a:t>Verify Status</a:t>
            </a:r>
          </a:p>
        </p:txBody>
      </p:sp>
      <p:sp>
        <p:nvSpPr>
          <p:cNvPr id="16" name="Arrow: Right 15"/>
          <p:cNvSpPr/>
          <p:nvPr/>
        </p:nvSpPr>
        <p:spPr>
          <a:xfrm rot="9049770">
            <a:off x="5748216" y="1618198"/>
            <a:ext cx="538061" cy="2524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9967CD7-3D76-5B60-4C9C-D41EDB8D0DDC}"/>
              </a:ext>
            </a:extLst>
          </p:cNvPr>
          <p:cNvSpPr>
            <a:spLocks noGrp="1"/>
          </p:cNvSpPr>
          <p:nvPr>
            <p:ph type="title"/>
          </p:nvPr>
        </p:nvSpPr>
        <p:spPr>
          <a:xfrm>
            <a:off x="1573898" y="204808"/>
            <a:ext cx="6848835" cy="677945"/>
          </a:xfrm>
        </p:spPr>
        <p:txBody>
          <a:bodyPr>
            <a:noAutofit/>
          </a:bodyPr>
          <a:lstStyle/>
          <a:p>
            <a:pPr algn="ctr"/>
            <a:r>
              <a:rPr lang="en-US" sz="4400">
                <a:solidFill>
                  <a:srgbClr val="0070C0"/>
                </a:solidFill>
              </a:rPr>
              <a:t>ECD0-000-001</a:t>
            </a:r>
            <a:endParaRPr lang="en-US" sz="4400"/>
          </a:p>
        </p:txBody>
      </p:sp>
      <p:sp>
        <p:nvSpPr>
          <p:cNvPr id="10" name="Slide Number Placeholder 7">
            <a:extLst>
              <a:ext uri="{FF2B5EF4-FFF2-40B4-BE49-F238E27FC236}">
                <a16:creationId xmlns:a16="http://schemas.microsoft.com/office/drawing/2014/main" id="{96847197-8E98-4267-9B29-4A8ED3BD17D4}"/>
              </a:ext>
            </a:extLst>
          </p:cNvPr>
          <p:cNvSpPr>
            <a:spLocks noGrp="1"/>
          </p:cNvSpPr>
          <p:nvPr>
            <p:ph type="sldNum" sz="quarter" idx="12"/>
          </p:nvPr>
        </p:nvSpPr>
        <p:spPr/>
        <p:txBody>
          <a:bodyPr/>
          <a:lstStyle/>
          <a:p>
            <a:fld id="{25037DA4-2335-4A87-8586-64B2BAB08211}" type="slidenum">
              <a:rPr lang="en-US" smtClean="0"/>
              <a:pPr/>
              <a:t>26</a:t>
            </a:fld>
            <a:endParaRPr lang="en-US"/>
          </a:p>
        </p:txBody>
      </p:sp>
      <p:sp>
        <p:nvSpPr>
          <p:cNvPr id="5" name="Rectangle 4">
            <a:extLst>
              <a:ext uri="{FF2B5EF4-FFF2-40B4-BE49-F238E27FC236}">
                <a16:creationId xmlns:a16="http://schemas.microsoft.com/office/drawing/2014/main" id="{F7E47AC5-EAC4-4395-85F9-4AB8C5387D0A}"/>
              </a:ext>
            </a:extLst>
          </p:cNvPr>
          <p:cNvSpPr/>
          <p:nvPr/>
        </p:nvSpPr>
        <p:spPr>
          <a:xfrm>
            <a:off x="2751233" y="1636116"/>
            <a:ext cx="469338" cy="338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A63124BE-0453-4167-99E1-7B0F656ADF8C}"/>
              </a:ext>
            </a:extLst>
          </p:cNvPr>
          <p:cNvSpPr/>
          <p:nvPr/>
        </p:nvSpPr>
        <p:spPr>
          <a:xfrm rot="16200000" flipV="1">
            <a:off x="8228441" y="3302306"/>
            <a:ext cx="553998" cy="25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621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38639-0072-2FC0-548E-51F1A6CFB2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00A8A0-FAC3-57FE-A58F-CBD8C4D90E7C}"/>
              </a:ext>
            </a:extLst>
          </p:cNvPr>
          <p:cNvSpPr>
            <a:spLocks noGrp="1"/>
          </p:cNvSpPr>
          <p:nvPr>
            <p:ph type="title"/>
          </p:nvPr>
        </p:nvSpPr>
        <p:spPr>
          <a:xfrm>
            <a:off x="1573898" y="204809"/>
            <a:ext cx="6848835" cy="717706"/>
          </a:xfrm>
        </p:spPr>
        <p:txBody>
          <a:bodyPr>
            <a:noAutofit/>
          </a:bodyPr>
          <a:lstStyle/>
          <a:p>
            <a:pPr algn="ctr"/>
            <a:r>
              <a:rPr lang="en-US" sz="4400">
                <a:solidFill>
                  <a:srgbClr val="0070C0"/>
                </a:solidFill>
              </a:rPr>
              <a:t>ECD0-000-002</a:t>
            </a:r>
            <a:endParaRPr lang="en-US" sz="4400"/>
          </a:p>
        </p:txBody>
      </p:sp>
      <p:sp>
        <p:nvSpPr>
          <p:cNvPr id="10" name="Slide Number Placeholder 7">
            <a:extLst>
              <a:ext uri="{FF2B5EF4-FFF2-40B4-BE49-F238E27FC236}">
                <a16:creationId xmlns:a16="http://schemas.microsoft.com/office/drawing/2014/main" id="{6BBC5137-E339-7CE6-243F-3041A4043B10}"/>
              </a:ext>
            </a:extLst>
          </p:cNvPr>
          <p:cNvSpPr>
            <a:spLocks noGrp="1"/>
          </p:cNvSpPr>
          <p:nvPr>
            <p:ph type="sldNum" sz="quarter" idx="12"/>
          </p:nvPr>
        </p:nvSpPr>
        <p:spPr/>
        <p:txBody>
          <a:bodyPr/>
          <a:lstStyle/>
          <a:p>
            <a:fld id="{25037DA4-2335-4A87-8586-64B2BAB08211}" type="slidenum">
              <a:rPr lang="en-US" smtClean="0"/>
              <a:pPr/>
              <a:t>27</a:t>
            </a:fld>
            <a:endParaRPr lang="en-US"/>
          </a:p>
        </p:txBody>
      </p:sp>
      <p:sp>
        <p:nvSpPr>
          <p:cNvPr id="2" name="Rectangle 1">
            <a:extLst>
              <a:ext uri="{FF2B5EF4-FFF2-40B4-BE49-F238E27FC236}">
                <a16:creationId xmlns:a16="http://schemas.microsoft.com/office/drawing/2014/main" id="{C20B7468-61C6-80D7-910F-D0380146D699}"/>
              </a:ext>
            </a:extLst>
          </p:cNvPr>
          <p:cNvSpPr/>
          <p:nvPr/>
        </p:nvSpPr>
        <p:spPr>
          <a:xfrm>
            <a:off x="2697440" y="4065810"/>
            <a:ext cx="3571595" cy="523220"/>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400" b="1">
                <a:latin typeface="Calibri body"/>
              </a:rPr>
              <a:t>Verify correct number of Students Enrolled and Assessments Entered.</a:t>
            </a:r>
          </a:p>
        </p:txBody>
      </p:sp>
      <p:sp>
        <p:nvSpPr>
          <p:cNvPr id="4" name="Rectangle 3">
            <a:extLst>
              <a:ext uri="{FF2B5EF4-FFF2-40B4-BE49-F238E27FC236}">
                <a16:creationId xmlns:a16="http://schemas.microsoft.com/office/drawing/2014/main" id="{AE416268-1A2B-333E-11A6-E64FD9BD7514}"/>
              </a:ext>
            </a:extLst>
          </p:cNvPr>
          <p:cNvSpPr/>
          <p:nvPr/>
        </p:nvSpPr>
        <p:spPr>
          <a:xfrm>
            <a:off x="6579220" y="4065810"/>
            <a:ext cx="2378384" cy="830997"/>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600" b="1">
                <a:latin typeface="Calibri body"/>
              </a:rPr>
              <a:t>Verify Kindergarten Ready/Not Ready counts and percentages.</a:t>
            </a:r>
          </a:p>
        </p:txBody>
      </p:sp>
      <p:sp>
        <p:nvSpPr>
          <p:cNvPr id="8" name="Arrow: Right 7">
            <a:extLst>
              <a:ext uri="{FF2B5EF4-FFF2-40B4-BE49-F238E27FC236}">
                <a16:creationId xmlns:a16="http://schemas.microsoft.com/office/drawing/2014/main" id="{5C35E50D-9B6C-8F36-6A26-83080F047018}"/>
              </a:ext>
            </a:extLst>
          </p:cNvPr>
          <p:cNvSpPr/>
          <p:nvPr/>
        </p:nvSpPr>
        <p:spPr>
          <a:xfrm rot="16200000" flipV="1">
            <a:off x="3450285" y="3604882"/>
            <a:ext cx="398946" cy="228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1F6A8D1-027E-FF1B-AB1D-0DD20C5BCEFA}"/>
              </a:ext>
            </a:extLst>
          </p:cNvPr>
          <p:cNvSpPr/>
          <p:nvPr/>
        </p:nvSpPr>
        <p:spPr>
          <a:xfrm rot="16200000" flipV="1">
            <a:off x="5232478" y="3604882"/>
            <a:ext cx="398946" cy="228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CAFDC20E-1DD1-DB0E-439B-2A052005C767}"/>
              </a:ext>
            </a:extLst>
          </p:cNvPr>
          <p:cNvSpPr/>
          <p:nvPr/>
        </p:nvSpPr>
        <p:spPr>
          <a:xfrm rot="16200000" flipV="1">
            <a:off x="6503914" y="3604882"/>
            <a:ext cx="398946" cy="228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CE7F641-5E9B-5C11-C686-E9CA74615AEE}"/>
              </a:ext>
            </a:extLst>
          </p:cNvPr>
          <p:cNvSpPr/>
          <p:nvPr/>
        </p:nvSpPr>
        <p:spPr>
          <a:xfrm rot="16200000" flipV="1">
            <a:off x="8536816" y="3604882"/>
            <a:ext cx="398946" cy="2288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7A6D4CA-32E9-49C7-9B1E-3BC5DFEC00DF}"/>
              </a:ext>
            </a:extLst>
          </p:cNvPr>
          <p:cNvPicPr>
            <a:picLocks noChangeAspect="1"/>
          </p:cNvPicPr>
          <p:nvPr/>
        </p:nvPicPr>
        <p:blipFill>
          <a:blip r:embed="rId4"/>
          <a:stretch>
            <a:fillRect/>
          </a:stretch>
        </p:blipFill>
        <p:spPr>
          <a:xfrm>
            <a:off x="1573898" y="1069568"/>
            <a:ext cx="7391508" cy="2350548"/>
          </a:xfrm>
          <a:prstGeom prst="rect">
            <a:avLst/>
          </a:prstGeom>
          <a:ln w="19050">
            <a:solidFill>
              <a:schemeClr val="accent1"/>
            </a:solidFill>
          </a:ln>
        </p:spPr>
      </p:pic>
      <p:sp>
        <p:nvSpPr>
          <p:cNvPr id="18" name="TextBox 17">
            <a:extLst>
              <a:ext uri="{FF2B5EF4-FFF2-40B4-BE49-F238E27FC236}">
                <a16:creationId xmlns:a16="http://schemas.microsoft.com/office/drawing/2014/main" id="{457B9FDB-3CD4-CEC4-77E0-933884086ABE}"/>
              </a:ext>
            </a:extLst>
          </p:cNvPr>
          <p:cNvSpPr txBox="1">
            <a:spLocks noGrp="1" noRot="1" noMove="1" noResize="1" noEditPoints="1" noAdjustHandles="1" noChangeArrowheads="1" noChangeShapeType="1"/>
          </p:cNvSpPr>
          <p:nvPr/>
        </p:nvSpPr>
        <p:spPr>
          <a:xfrm>
            <a:off x="1573898" y="3155212"/>
            <a:ext cx="1841348" cy="200055"/>
          </a:xfrm>
          <a:prstGeom prst="rect">
            <a:avLst/>
          </a:prstGeom>
          <a:solidFill>
            <a:schemeClr val="bg1"/>
          </a:solidFill>
        </p:spPr>
        <p:txBody>
          <a:bodyPr wrap="square" rtlCol="0">
            <a:spAutoFit/>
          </a:bodyPr>
          <a:lstStyle/>
          <a:p>
            <a:pPr algn="ctr"/>
            <a:r>
              <a:rPr lang="en-US" sz="700"/>
              <a:t>701603101 LEARNING ELEMENTARY SCHOOL</a:t>
            </a:r>
          </a:p>
        </p:txBody>
      </p:sp>
    </p:spTree>
    <p:custDataLst>
      <p:tags r:id="rId1"/>
    </p:custDataLst>
    <p:extLst>
      <p:ext uri="{BB962C8B-B14F-4D97-AF65-F5344CB8AC3E}">
        <p14:creationId xmlns:p14="http://schemas.microsoft.com/office/powerpoint/2010/main" val="3476037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A4A18-65CE-A4FA-65F8-55FD58ED07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B191BE-411A-658C-22D5-862CE1CDB0F0}"/>
              </a:ext>
            </a:extLst>
          </p:cNvPr>
          <p:cNvSpPr>
            <a:spLocks noGrp="1"/>
          </p:cNvSpPr>
          <p:nvPr>
            <p:ph type="title"/>
          </p:nvPr>
        </p:nvSpPr>
        <p:spPr>
          <a:xfrm>
            <a:off x="1573898" y="204808"/>
            <a:ext cx="6848835" cy="726359"/>
          </a:xfrm>
        </p:spPr>
        <p:txBody>
          <a:bodyPr>
            <a:noAutofit/>
          </a:bodyPr>
          <a:lstStyle/>
          <a:p>
            <a:pPr algn="ctr"/>
            <a:r>
              <a:rPr lang="en-US" sz="4400">
                <a:solidFill>
                  <a:srgbClr val="0070C0"/>
                </a:solidFill>
              </a:rPr>
              <a:t>ECD0-000-004</a:t>
            </a:r>
            <a:endParaRPr lang="en-US" sz="4400"/>
          </a:p>
        </p:txBody>
      </p:sp>
      <p:sp>
        <p:nvSpPr>
          <p:cNvPr id="10" name="Slide Number Placeholder 7">
            <a:extLst>
              <a:ext uri="{FF2B5EF4-FFF2-40B4-BE49-F238E27FC236}">
                <a16:creationId xmlns:a16="http://schemas.microsoft.com/office/drawing/2014/main" id="{2127EE8E-6522-3489-A0EA-68FE467D8B46}"/>
              </a:ext>
            </a:extLst>
          </p:cNvPr>
          <p:cNvSpPr>
            <a:spLocks noGrp="1"/>
          </p:cNvSpPr>
          <p:nvPr>
            <p:ph type="sldNum" sz="quarter" idx="12"/>
          </p:nvPr>
        </p:nvSpPr>
        <p:spPr/>
        <p:txBody>
          <a:bodyPr/>
          <a:lstStyle/>
          <a:p>
            <a:fld id="{25037DA4-2335-4A87-8586-64B2BAB08211}" type="slidenum">
              <a:rPr lang="en-US" smtClean="0"/>
              <a:pPr/>
              <a:t>28</a:t>
            </a:fld>
            <a:endParaRPr lang="en-US"/>
          </a:p>
        </p:txBody>
      </p:sp>
      <p:pic>
        <p:nvPicPr>
          <p:cNvPr id="5" name="Picture 2">
            <a:extLst>
              <a:ext uri="{FF2B5EF4-FFF2-40B4-BE49-F238E27FC236}">
                <a16:creationId xmlns:a16="http://schemas.microsoft.com/office/drawing/2014/main" id="{24912BBE-1DB5-6DCB-4F94-2AD31BA233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898" y="1030484"/>
            <a:ext cx="7391508" cy="2836556"/>
          </a:xfrm>
          <a:prstGeom prst="rect">
            <a:avLst/>
          </a:prstGeom>
          <a:ln w="19050">
            <a:solidFill>
              <a:schemeClr val="accent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FE4F60-CB9B-DFAF-133D-566E452BA37A}"/>
              </a:ext>
            </a:extLst>
          </p:cNvPr>
          <p:cNvSpPr/>
          <p:nvPr/>
        </p:nvSpPr>
        <p:spPr>
          <a:xfrm>
            <a:off x="1456014" y="5950184"/>
            <a:ext cx="2638853" cy="830997"/>
          </a:xfrm>
          <a:prstGeom prst="rect">
            <a:avLst/>
          </a:prstGeom>
          <a:solidFill>
            <a:schemeClr val="bg1">
              <a:lumMod val="95000"/>
            </a:schemeClr>
          </a:solidFill>
          <a:ln>
            <a:solidFill>
              <a:schemeClr val="accent1"/>
            </a:solidFill>
          </a:ln>
        </p:spPr>
        <p:txBody>
          <a:bodyPr wrap="square">
            <a:spAutoFit/>
          </a:bodyPr>
          <a:lstStyle/>
          <a:p>
            <a:pPr algn="ctr">
              <a:spcBef>
                <a:spcPts val="600"/>
              </a:spcBef>
              <a:spcAft>
                <a:spcPts val="600"/>
              </a:spcAft>
            </a:pPr>
            <a:r>
              <a:rPr lang="en-US" sz="1200" b="1">
                <a:latin typeface="Calibri body"/>
              </a:rPr>
              <a:t>Verify correct student KG demographic information:  Name, Unique ID, Student ID, DOB, Sex, </a:t>
            </a:r>
            <a:r>
              <a:rPr lang="en-US" sz="1200" b="1" err="1">
                <a:latin typeface="Calibri body"/>
              </a:rPr>
              <a:t>Hisp</a:t>
            </a:r>
            <a:r>
              <a:rPr lang="en-US" sz="1200" b="1">
                <a:latin typeface="Calibri body"/>
              </a:rPr>
              <a:t>/Latino, Race, LEP info.</a:t>
            </a:r>
          </a:p>
        </p:txBody>
      </p:sp>
      <p:sp>
        <p:nvSpPr>
          <p:cNvPr id="7" name="Arrow: Right 6">
            <a:extLst>
              <a:ext uri="{FF2B5EF4-FFF2-40B4-BE49-F238E27FC236}">
                <a16:creationId xmlns:a16="http://schemas.microsoft.com/office/drawing/2014/main" id="{BE5B6016-1DA6-328A-CC40-36F91EE7B251}"/>
              </a:ext>
            </a:extLst>
          </p:cNvPr>
          <p:cNvSpPr/>
          <p:nvPr/>
        </p:nvSpPr>
        <p:spPr>
          <a:xfrm rot="16200000">
            <a:off x="2491247" y="4213976"/>
            <a:ext cx="824489" cy="215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FBBD2D-EFFB-3A9C-B634-24C76AF39652}"/>
              </a:ext>
            </a:extLst>
          </p:cNvPr>
          <p:cNvSpPr/>
          <p:nvPr/>
        </p:nvSpPr>
        <p:spPr>
          <a:xfrm>
            <a:off x="1999711" y="4833229"/>
            <a:ext cx="2262360" cy="830997"/>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200" b="1">
                <a:latin typeface="Calibri body"/>
              </a:rPr>
              <a:t>Assessment Data Promoted - Verify correct KG Assessment Code, Assessment Title, Admin Date, and Score.</a:t>
            </a:r>
          </a:p>
        </p:txBody>
      </p:sp>
      <p:sp>
        <p:nvSpPr>
          <p:cNvPr id="15" name="Arrow: Right 14">
            <a:extLst>
              <a:ext uri="{FF2B5EF4-FFF2-40B4-BE49-F238E27FC236}">
                <a16:creationId xmlns:a16="http://schemas.microsoft.com/office/drawing/2014/main" id="{AB322C80-7BB0-E7CC-CB0E-5F3913B6F8D6}"/>
              </a:ext>
            </a:extLst>
          </p:cNvPr>
          <p:cNvSpPr/>
          <p:nvPr/>
        </p:nvSpPr>
        <p:spPr>
          <a:xfrm rot="16200000">
            <a:off x="8048152" y="4014708"/>
            <a:ext cx="1149938" cy="205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7609DA4-5928-844D-A49B-C34137DDE844}"/>
              </a:ext>
            </a:extLst>
          </p:cNvPr>
          <p:cNvSpPr/>
          <p:nvPr/>
        </p:nvSpPr>
        <p:spPr>
          <a:xfrm>
            <a:off x="6341659" y="4776297"/>
            <a:ext cx="2709614" cy="523220"/>
          </a:xfrm>
          <a:prstGeom prst="rect">
            <a:avLst/>
          </a:prstGeom>
          <a:solidFill>
            <a:schemeClr val="bg1">
              <a:lumMod val="95000"/>
            </a:schemeClr>
          </a:solidFill>
          <a:ln>
            <a:solidFill>
              <a:schemeClr val="accent1"/>
            </a:solidFill>
          </a:ln>
        </p:spPr>
        <p:txBody>
          <a:bodyPr wrap="square">
            <a:spAutoFit/>
          </a:bodyPr>
          <a:lstStyle/>
          <a:p>
            <a:pPr algn="ctr">
              <a:spcBef>
                <a:spcPts val="600"/>
              </a:spcBef>
              <a:spcAft>
                <a:spcPts val="600"/>
              </a:spcAft>
            </a:pPr>
            <a:r>
              <a:rPr lang="en-US" sz="1400" b="1">
                <a:latin typeface="Calibri body"/>
              </a:rPr>
              <a:t>Verify correct KG Homeroom Teacher and UID information.</a:t>
            </a:r>
          </a:p>
        </p:txBody>
      </p:sp>
      <p:sp>
        <p:nvSpPr>
          <p:cNvPr id="19" name="Arrow: Right 18">
            <a:extLst>
              <a:ext uri="{FF2B5EF4-FFF2-40B4-BE49-F238E27FC236}">
                <a16:creationId xmlns:a16="http://schemas.microsoft.com/office/drawing/2014/main" id="{85EF6FAD-33DF-8741-5615-AEC7092C7A08}"/>
              </a:ext>
            </a:extLst>
          </p:cNvPr>
          <p:cNvSpPr/>
          <p:nvPr/>
        </p:nvSpPr>
        <p:spPr>
          <a:xfrm rot="16200000" flipV="1">
            <a:off x="-601782" y="4833238"/>
            <a:ext cx="1802444" cy="215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58F9B1-0919-96C9-F098-A1660606E21C}"/>
              </a:ext>
            </a:extLst>
          </p:cNvPr>
          <p:cNvSpPr/>
          <p:nvPr/>
        </p:nvSpPr>
        <p:spPr>
          <a:xfrm>
            <a:off x="5170812" y="5730096"/>
            <a:ext cx="3831575" cy="830997"/>
          </a:xfrm>
          <a:prstGeom prst="rect">
            <a:avLst/>
          </a:prstGeom>
          <a:solidFill>
            <a:schemeClr val="bg1">
              <a:lumMod val="95000"/>
            </a:schemeClr>
          </a:solidFill>
          <a:ln>
            <a:solidFill>
              <a:schemeClr val="accent1"/>
            </a:solidFill>
          </a:ln>
        </p:spPr>
        <p:txBody>
          <a:bodyPr wrap="square">
            <a:spAutoFit/>
          </a:bodyPr>
          <a:lstStyle/>
          <a:p>
            <a:pPr>
              <a:spcBef>
                <a:spcPts val="600"/>
              </a:spcBef>
              <a:spcAft>
                <a:spcPts val="600"/>
              </a:spcAft>
            </a:pPr>
            <a:r>
              <a:rPr lang="en-US" sz="1200" b="1">
                <a:latin typeface="Calibri body"/>
              </a:rPr>
              <a:t>Verify KG Ready column is correct for each student. The results of ‘Yes’ and ‘No’ are based on the Lowest Ready score ranges in the </a:t>
            </a:r>
            <a:r>
              <a:rPr lang="en-US" sz="1200" b="1">
                <a:latin typeface="Calibri body"/>
                <a:hlinkClick r:id="rId5"/>
              </a:rPr>
              <a:t>ECDS Assessment Specifications </a:t>
            </a:r>
            <a:r>
              <a:rPr lang="en-US" sz="1200" b="1">
                <a:latin typeface="Calibri body"/>
              </a:rPr>
              <a:t>document in TWEDS.</a:t>
            </a:r>
          </a:p>
        </p:txBody>
      </p:sp>
      <p:sp>
        <p:nvSpPr>
          <p:cNvPr id="21" name="Arrow: Right 20">
            <a:extLst>
              <a:ext uri="{FF2B5EF4-FFF2-40B4-BE49-F238E27FC236}">
                <a16:creationId xmlns:a16="http://schemas.microsoft.com/office/drawing/2014/main" id="{B2A63802-CF77-0DAA-7E6E-9345AEEA3533}"/>
              </a:ext>
            </a:extLst>
          </p:cNvPr>
          <p:cNvSpPr/>
          <p:nvPr/>
        </p:nvSpPr>
        <p:spPr>
          <a:xfrm rot="13198863" flipV="1">
            <a:off x="2974609" y="4614580"/>
            <a:ext cx="2814336" cy="164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522738BF-9CEE-F420-5082-776427A6239A}"/>
              </a:ext>
            </a:extLst>
          </p:cNvPr>
          <p:cNvSpPr/>
          <p:nvPr/>
        </p:nvSpPr>
        <p:spPr>
          <a:xfrm rot="16200000" flipV="1">
            <a:off x="788025" y="4814610"/>
            <a:ext cx="1918506" cy="188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B56B38CD-9301-0809-EB32-AB7DF06D2256}"/>
              </a:ext>
            </a:extLst>
          </p:cNvPr>
          <p:cNvSpPr/>
          <p:nvPr/>
        </p:nvSpPr>
        <p:spPr>
          <a:xfrm rot="16200000">
            <a:off x="7018626" y="4014708"/>
            <a:ext cx="1149938" cy="205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82134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08ADF-FD87-29FB-092F-D950C060E1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69D4911-42E4-9781-6772-9F1827AC204A}"/>
              </a:ext>
            </a:extLst>
          </p:cNvPr>
          <p:cNvSpPr>
            <a:spLocks noGrp="1"/>
          </p:cNvSpPr>
          <p:nvPr>
            <p:ph type="title"/>
          </p:nvPr>
        </p:nvSpPr>
        <p:spPr>
          <a:xfrm>
            <a:off x="1573898" y="204809"/>
            <a:ext cx="6848835" cy="706490"/>
          </a:xfrm>
        </p:spPr>
        <p:txBody>
          <a:bodyPr>
            <a:noAutofit/>
          </a:bodyPr>
          <a:lstStyle/>
          <a:p>
            <a:pPr algn="ctr"/>
            <a:r>
              <a:rPr lang="en-US" sz="4400">
                <a:solidFill>
                  <a:srgbClr val="0070C0"/>
                </a:solidFill>
              </a:rPr>
              <a:t>ECD0-000-005</a:t>
            </a:r>
            <a:endParaRPr lang="en-US" sz="4400"/>
          </a:p>
        </p:txBody>
      </p:sp>
      <p:sp>
        <p:nvSpPr>
          <p:cNvPr id="10" name="Slide Number Placeholder 7">
            <a:extLst>
              <a:ext uri="{FF2B5EF4-FFF2-40B4-BE49-F238E27FC236}">
                <a16:creationId xmlns:a16="http://schemas.microsoft.com/office/drawing/2014/main" id="{8EE9A08F-7D57-F745-46D4-341E2F0EF548}"/>
              </a:ext>
            </a:extLst>
          </p:cNvPr>
          <p:cNvSpPr>
            <a:spLocks noGrp="1"/>
          </p:cNvSpPr>
          <p:nvPr>
            <p:ph type="sldNum" sz="quarter" idx="12"/>
          </p:nvPr>
        </p:nvSpPr>
        <p:spPr/>
        <p:txBody>
          <a:bodyPr/>
          <a:lstStyle/>
          <a:p>
            <a:fld id="{25037DA4-2335-4A87-8586-64B2BAB08211}" type="slidenum">
              <a:rPr lang="en-US" smtClean="0"/>
              <a:pPr/>
              <a:t>29</a:t>
            </a:fld>
            <a:endParaRPr lang="en-US"/>
          </a:p>
        </p:txBody>
      </p:sp>
      <p:sp>
        <p:nvSpPr>
          <p:cNvPr id="5" name="Rectangle 4">
            <a:extLst>
              <a:ext uri="{FF2B5EF4-FFF2-40B4-BE49-F238E27FC236}">
                <a16:creationId xmlns:a16="http://schemas.microsoft.com/office/drawing/2014/main" id="{3CF6A565-0BBD-AEFC-09C5-979DC08892E7}"/>
              </a:ext>
            </a:extLst>
          </p:cNvPr>
          <p:cNvSpPr/>
          <p:nvPr/>
        </p:nvSpPr>
        <p:spPr>
          <a:xfrm>
            <a:off x="1573898" y="4493818"/>
            <a:ext cx="7405714" cy="307777"/>
          </a:xfrm>
          <a:prstGeom prst="rect">
            <a:avLst/>
          </a:prstGeom>
          <a:solidFill>
            <a:schemeClr val="bg1">
              <a:lumMod val="95000"/>
            </a:schemeClr>
          </a:solidFill>
          <a:ln>
            <a:solidFill>
              <a:schemeClr val="accent1"/>
            </a:solidFill>
          </a:ln>
        </p:spPr>
        <p:txBody>
          <a:bodyPr wrap="square">
            <a:spAutoFit/>
          </a:bodyPr>
          <a:lstStyle/>
          <a:p>
            <a:pPr algn="ctr">
              <a:spcBef>
                <a:spcPts val="600"/>
              </a:spcBef>
              <a:spcAft>
                <a:spcPts val="600"/>
              </a:spcAft>
            </a:pPr>
            <a:r>
              <a:rPr lang="en-US" sz="1400" b="1">
                <a:latin typeface="Calibri body"/>
              </a:rPr>
              <a:t>Resolve all incomplete assessment data listed on the report. </a:t>
            </a:r>
          </a:p>
        </p:txBody>
      </p:sp>
      <p:sp>
        <p:nvSpPr>
          <p:cNvPr id="6" name="Arrow: Right 5">
            <a:extLst>
              <a:ext uri="{FF2B5EF4-FFF2-40B4-BE49-F238E27FC236}">
                <a16:creationId xmlns:a16="http://schemas.microsoft.com/office/drawing/2014/main" id="{6A2DEEE2-BE38-B8AF-0303-A24EF199FFE4}"/>
              </a:ext>
            </a:extLst>
          </p:cNvPr>
          <p:cNvSpPr/>
          <p:nvPr/>
        </p:nvSpPr>
        <p:spPr>
          <a:xfrm rot="16200000">
            <a:off x="4795277" y="3835051"/>
            <a:ext cx="662238" cy="256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563F7C3-76E2-E93A-668E-4B3A9EB9FC19}"/>
              </a:ext>
            </a:extLst>
          </p:cNvPr>
          <p:cNvPicPr>
            <a:picLocks noChangeAspect="1"/>
          </p:cNvPicPr>
          <p:nvPr/>
        </p:nvPicPr>
        <p:blipFill>
          <a:blip r:embed="rId4"/>
          <a:stretch>
            <a:fillRect/>
          </a:stretch>
        </p:blipFill>
        <p:spPr>
          <a:xfrm>
            <a:off x="1573898" y="1065663"/>
            <a:ext cx="7405714" cy="2411985"/>
          </a:xfrm>
          <a:prstGeom prst="rect">
            <a:avLst/>
          </a:prstGeom>
          <a:ln w="19050">
            <a:solidFill>
              <a:schemeClr val="accent1"/>
            </a:solidFill>
          </a:ln>
        </p:spPr>
      </p:pic>
    </p:spTree>
    <p:custDataLst>
      <p:tags r:id="rId1"/>
    </p:custDataLst>
    <p:extLst>
      <p:ext uri="{BB962C8B-B14F-4D97-AF65-F5344CB8AC3E}">
        <p14:creationId xmlns:p14="http://schemas.microsoft.com/office/powerpoint/2010/main" val="210506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2F0C4421-5918-4AA3-AE4A-C36EDD2FD6EB}" type="slidenum">
              <a:rPr lang="en-US" smtClean="0"/>
              <a:pPr/>
              <a:t>3</a:t>
            </a:fld>
            <a:endParaRPr lang="en-US"/>
          </a:p>
        </p:txBody>
      </p:sp>
      <p:sp>
        <p:nvSpPr>
          <p:cNvPr id="7" name="Title 1"/>
          <p:cNvSpPr>
            <a:spLocks noGrp="1"/>
          </p:cNvSpPr>
          <p:nvPr>
            <p:ph type="title"/>
          </p:nvPr>
        </p:nvSpPr>
        <p:spPr>
          <a:prstGeom prst="rect">
            <a:avLst/>
          </a:prstGeom>
        </p:spPr>
        <p:txBody>
          <a:bodyPr>
            <a:noAutofit/>
          </a:bodyPr>
          <a:lstStyle/>
          <a:p>
            <a:pPr algn="ctr"/>
            <a:r>
              <a:rPr lang="en-US" sz="4400">
                <a:solidFill>
                  <a:srgbClr val="0070C0"/>
                </a:solidFill>
              </a:rPr>
              <a:t>LEARNING OBJECTIVES</a:t>
            </a:r>
          </a:p>
        </p:txBody>
      </p:sp>
      <p:sp>
        <p:nvSpPr>
          <p:cNvPr id="4" name="Content Placeholder 6">
            <a:extLst>
              <a:ext uri="{FF2B5EF4-FFF2-40B4-BE49-F238E27FC236}">
                <a16:creationId xmlns:a16="http://schemas.microsoft.com/office/drawing/2014/main" id="{0CF28109-EA89-01E9-AD34-00EEA0994EB4}"/>
              </a:ext>
            </a:extLst>
          </p:cNvPr>
          <p:cNvSpPr>
            <a:spLocks noGrp="1"/>
          </p:cNvSpPr>
          <p:nvPr>
            <p:ph idx="1"/>
          </p:nvPr>
        </p:nvSpPr>
        <p:spPr>
          <a:xfrm>
            <a:off x="1700733" y="1186578"/>
            <a:ext cx="7223078" cy="5306296"/>
          </a:xfrm>
        </p:spPr>
        <p:txBody>
          <a:bodyPr lIns="68580" tIns="34290" rIns="68580" bIns="34290" anchor="t"/>
          <a:lstStyle/>
          <a:p>
            <a:pPr marL="0" lvl="1" indent="0">
              <a:buNone/>
            </a:pPr>
            <a:r>
              <a:rPr lang="en-US" sz="2800" b="1">
                <a:solidFill>
                  <a:srgbClr val="0070C0"/>
                </a:solidFill>
              </a:rPr>
              <a:t>By the end of this course, users will be able to explain:</a:t>
            </a:r>
            <a:endParaRPr lang="en-US" sz="2800" b="1">
              <a:solidFill>
                <a:srgbClr val="0070C0"/>
              </a:solidFill>
              <a:ea typeface="Calibri"/>
              <a:cs typeface="Calibri"/>
            </a:endParaRPr>
          </a:p>
          <a:p>
            <a:pPr marL="0" lvl="1" indent="0">
              <a:buNone/>
            </a:pPr>
            <a:endParaRPr lang="en-US" sz="1000" b="1"/>
          </a:p>
          <a:p>
            <a:pPr marL="571500" lvl="1" indent="-228600">
              <a:lnSpc>
                <a:spcPct val="100000"/>
              </a:lnSpc>
              <a:spcBef>
                <a:spcPts val="450"/>
              </a:spcBef>
              <a:spcAft>
                <a:spcPts val="450"/>
              </a:spcAft>
            </a:pPr>
            <a:r>
              <a:rPr lang="en-US" sz="2400"/>
              <a:t>The requirements for the Early Childhood Data System (ECDS) KG Submission.</a:t>
            </a:r>
          </a:p>
          <a:p>
            <a:pPr marL="571500" lvl="1" indent="-228600">
              <a:lnSpc>
                <a:spcPct val="100000"/>
              </a:lnSpc>
              <a:spcBef>
                <a:spcPts val="450"/>
              </a:spcBef>
              <a:spcAft>
                <a:spcPts val="450"/>
              </a:spcAft>
            </a:pPr>
            <a:endParaRPr lang="en-US" sz="1200"/>
          </a:p>
          <a:p>
            <a:pPr marL="571500" lvl="1" indent="-228600">
              <a:lnSpc>
                <a:spcPct val="100000"/>
              </a:lnSpc>
              <a:spcBef>
                <a:spcPts val="450"/>
              </a:spcBef>
              <a:spcAft>
                <a:spcPts val="450"/>
              </a:spcAft>
            </a:pPr>
            <a:r>
              <a:rPr lang="en-US" sz="2400"/>
              <a:t>The data that comprises the ECDS KG data submission.  </a:t>
            </a:r>
          </a:p>
          <a:p>
            <a:pPr marL="342900" lvl="1" indent="0">
              <a:lnSpc>
                <a:spcPct val="100000"/>
              </a:lnSpc>
              <a:spcBef>
                <a:spcPts val="450"/>
              </a:spcBef>
              <a:spcAft>
                <a:spcPts val="450"/>
              </a:spcAft>
              <a:buNone/>
            </a:pPr>
            <a:endParaRPr lang="en-US" sz="1200"/>
          </a:p>
          <a:p>
            <a:pPr marL="571500" lvl="1" indent="-228600">
              <a:lnSpc>
                <a:spcPct val="100000"/>
              </a:lnSpc>
              <a:spcBef>
                <a:spcPts val="450"/>
              </a:spcBef>
              <a:spcAft>
                <a:spcPts val="450"/>
              </a:spcAft>
            </a:pPr>
            <a:r>
              <a:rPr lang="en-US" sz="2400"/>
              <a:t>How to promote ECDS KG data.</a:t>
            </a:r>
          </a:p>
          <a:p>
            <a:pPr marL="571500" lvl="1" indent="-228600">
              <a:lnSpc>
                <a:spcPct val="100000"/>
              </a:lnSpc>
              <a:spcBef>
                <a:spcPts val="450"/>
              </a:spcBef>
              <a:spcAft>
                <a:spcPts val="450"/>
              </a:spcAft>
            </a:pPr>
            <a:endParaRPr lang="en-US" sz="2400"/>
          </a:p>
          <a:p>
            <a:pPr marL="571500" lvl="1" indent="-228600">
              <a:lnSpc>
                <a:spcPct val="100000"/>
              </a:lnSpc>
              <a:spcBef>
                <a:spcPts val="450"/>
              </a:spcBef>
              <a:spcAft>
                <a:spcPts val="450"/>
              </a:spcAft>
            </a:pPr>
            <a:r>
              <a:rPr lang="en-US" sz="2400"/>
              <a:t>The TSDS reports for ECDS KG.</a:t>
            </a:r>
          </a:p>
          <a:p>
            <a:pPr marL="342900" indent="0">
              <a:buNone/>
            </a:pPr>
            <a:endParaRPr lang="en-US" sz="2400"/>
          </a:p>
        </p:txBody>
      </p:sp>
    </p:spTree>
    <p:custDataLst>
      <p:tags r:id="rId1"/>
    </p:custDataLst>
    <p:extLst>
      <p:ext uri="{BB962C8B-B14F-4D97-AF65-F5344CB8AC3E}">
        <p14:creationId xmlns:p14="http://schemas.microsoft.com/office/powerpoint/2010/main" val="2558867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of young girl working on an iPad.">
            <a:extLst>
              <a:ext uri="{FF2B5EF4-FFF2-40B4-BE49-F238E27FC236}">
                <a16:creationId xmlns:a16="http://schemas.microsoft.com/office/drawing/2014/main" id="{9BC29465-0266-53B9-FA36-1A5D16C2E084}"/>
              </a:ext>
            </a:extLst>
          </p:cNvPr>
          <p:cNvPicPr/>
          <p:nvPr/>
        </p:nvPicPr>
        <p:blipFill rotWithShape="1">
          <a:blip r:embed="rId4" cstate="print">
            <a:alphaModFix amt="70000"/>
            <a:extLst>
              <a:ext uri="{28A0092B-C50C-407E-A947-70E740481C1C}">
                <a14:useLocalDpi xmlns:a14="http://schemas.microsoft.com/office/drawing/2010/main" val="0"/>
              </a:ext>
            </a:extLst>
          </a:blip>
          <a:srcRect b="15562"/>
          <a:stretch/>
        </p:blipFill>
        <p:spPr>
          <a:xfrm>
            <a:off x="1143" y="0"/>
            <a:ext cx="9148502"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5017330"/>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685800">
              <a:spcBef>
                <a:spcPts val="398"/>
              </a:spcBef>
              <a:defRPr/>
            </a:pPr>
            <a:endParaRPr lang="en-US" sz="360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31982" y="5023125"/>
            <a:ext cx="9144000" cy="1210268"/>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TRAINING ACTIVITY</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800" b="0" i="0" u="none" strike="noStrike" kern="0" cap="none" spc="0" normalizeH="0" baseline="0" noProof="0">
                <a:ln>
                  <a:noFill/>
                </a:ln>
                <a:solidFill>
                  <a:srgbClr val="0070C0"/>
                </a:solidFill>
                <a:effectLst/>
                <a:uLnTx/>
                <a:uFillTx/>
                <a:latin typeface="Calibri"/>
                <a:ea typeface="+mn-ea"/>
                <a:cs typeface="Calibri"/>
              </a:rPr>
              <a:t>Practice, Troubleshooting, and Knowledge Checks</a:t>
            </a:r>
          </a:p>
        </p:txBody>
      </p:sp>
      <p:pic>
        <p:nvPicPr>
          <p:cNvPr id="9" name="Picture 8" descr="Young girl at school and TSDS logo.">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88" y="102297"/>
            <a:ext cx="2577179" cy="796709"/>
          </a:xfrm>
          <a:prstGeom prst="rect">
            <a:avLst/>
          </a:prstGeom>
        </p:spPr>
      </p:pic>
    </p:spTree>
    <p:custDataLst>
      <p:tags r:id="rId1"/>
    </p:custDataLst>
    <p:extLst>
      <p:ext uri="{BB962C8B-B14F-4D97-AF65-F5344CB8AC3E}">
        <p14:creationId xmlns:p14="http://schemas.microsoft.com/office/powerpoint/2010/main" val="81140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PRACTICE EXERCISE</a:t>
            </a:r>
          </a:p>
        </p:txBody>
      </p:sp>
      <p:graphicFrame>
        <p:nvGraphicFramePr>
          <p:cNvPr id="5" name="Content Placeholder 4" descr="Three tiered image illustrating Ready, Set, Go.">
            <a:extLst>
              <a:ext uri="{FF2B5EF4-FFF2-40B4-BE49-F238E27FC236}">
                <a16:creationId xmlns:a16="http://schemas.microsoft.com/office/drawing/2014/main" id="{C98CEA4B-0148-B4F5-DF56-624FA3E9DF84}"/>
              </a:ext>
            </a:extLst>
          </p:cNvPr>
          <p:cNvGraphicFramePr>
            <a:graphicFrameLocks noGrp="1"/>
          </p:cNvGraphicFramePr>
          <p:nvPr>
            <p:ph idx="1"/>
          </p:nvPr>
        </p:nvGraphicFramePr>
        <p:xfrm>
          <a:off x="1760220" y="2853929"/>
          <a:ext cx="6828235" cy="28844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535941" y="1119628"/>
            <a:ext cx="7338518" cy="1315745"/>
          </a:xfrm>
          <a:prstGeom prst="rect">
            <a:avLst/>
          </a:prstGeom>
          <a:noFill/>
        </p:spPr>
        <p:txBody>
          <a:bodyPr wrap="square" rtlCol="0">
            <a:spAutoFit/>
          </a:bodyPr>
          <a:lstStyle/>
          <a:p>
            <a:pPr defTabSz="685800">
              <a:defRPr/>
            </a:pPr>
            <a:r>
              <a:rPr lang="en-US" sz="2400">
                <a:solidFill>
                  <a:schemeClr val="accent3"/>
                </a:solidFill>
                <a:latin typeface="Calibri" panose="020F0502020204030204"/>
              </a:rPr>
              <a:t>Task 1:</a:t>
            </a:r>
            <a:r>
              <a:rPr lang="en-US" sz="2400">
                <a:solidFill>
                  <a:srgbClr val="C00000"/>
                </a:solidFill>
                <a:latin typeface="Calibri" panose="020F0502020204030204"/>
              </a:rPr>
              <a:t> </a:t>
            </a:r>
            <a:r>
              <a:rPr lang="en-US" sz="2400">
                <a:solidFill>
                  <a:srgbClr val="0070C0"/>
                </a:solidFill>
                <a:latin typeface="Calibri" panose="020F0502020204030204"/>
              </a:rPr>
              <a:t>Promote ECDS KG data.</a:t>
            </a:r>
          </a:p>
          <a:p>
            <a:pPr defTabSz="685800">
              <a:defRPr/>
            </a:pPr>
            <a:r>
              <a:rPr lang="en-US" sz="2400">
                <a:solidFill>
                  <a:srgbClr val="0070C0"/>
                </a:solidFill>
                <a:latin typeface="Calibri" panose="020F0502020204030204"/>
              </a:rPr>
              <a:t> </a:t>
            </a:r>
          </a:p>
          <a:p>
            <a:pPr defTabSz="685800">
              <a:defRPr/>
            </a:pPr>
            <a:r>
              <a:rPr lang="en-US" sz="2400">
                <a:solidFill>
                  <a:schemeClr val="accent3"/>
                </a:solidFill>
                <a:latin typeface="Calibri" panose="020F0502020204030204"/>
              </a:rPr>
              <a:t>Task 2</a:t>
            </a:r>
            <a:r>
              <a:rPr lang="en-US" sz="2400">
                <a:solidFill>
                  <a:srgbClr val="0070C0"/>
                </a:solidFill>
                <a:latin typeface="Calibri" panose="020F0502020204030204"/>
              </a:rPr>
              <a:t>: Monitor the promotion.</a:t>
            </a:r>
          </a:p>
          <a:p>
            <a:pPr defTabSz="685800">
              <a:defRPr/>
            </a:pPr>
            <a:endParaRPr lang="en-US" sz="750">
              <a:solidFill>
                <a:srgbClr val="0070C0"/>
              </a:solidFill>
              <a:latin typeface="Calibri" panose="020F0502020204030204"/>
            </a:endParaRPr>
          </a:p>
        </p:txBody>
      </p:sp>
      <p:sp>
        <p:nvSpPr>
          <p:cNvPr id="6" name="Slide Number Placeholder 7">
            <a:extLst>
              <a:ext uri="{FF2B5EF4-FFF2-40B4-BE49-F238E27FC236}">
                <a16:creationId xmlns:a16="http://schemas.microsoft.com/office/drawing/2014/main" id="{05C937D8-0623-2B27-9725-14C97C469BC3}"/>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30524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1</a:t>
            </a: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602691" y="1157451"/>
            <a:ext cx="3243288" cy="1569660"/>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655900" y="1182590"/>
            <a:ext cx="3199576" cy="1569660"/>
          </a:xfrm>
          <a:prstGeom prst="rect">
            <a:avLst/>
          </a:prstGeom>
          <a:noFill/>
        </p:spPr>
        <p:txBody>
          <a:bodyPr wrap="square" rtlCol="0">
            <a:spAutoFit/>
          </a:bodyPr>
          <a:lstStyle/>
          <a:p>
            <a:pPr defTabSz="685800">
              <a:defRPr/>
            </a:pPr>
            <a:r>
              <a:rPr lang="en-US" sz="1600" b="1">
                <a:latin typeface="Calibri" panose="020F0502020204030204"/>
              </a:rPr>
              <a:t>Scenario 1: </a:t>
            </a:r>
            <a:r>
              <a:rPr lang="en-US" sz="1600">
                <a:latin typeface="Calibri" panose="020F0502020204030204"/>
              </a:rPr>
              <a:t>I am getting validation error because the  </a:t>
            </a:r>
            <a:r>
              <a:rPr lang="en-US" sz="1600" err="1">
                <a:latin typeface="Calibri" panose="020F0502020204030204"/>
              </a:rPr>
              <a:t>BeginDate</a:t>
            </a:r>
            <a:r>
              <a:rPr lang="en-US" sz="1600">
                <a:latin typeface="Calibri" panose="020F0502020204030204"/>
              </a:rPr>
              <a:t>(E3010) and </a:t>
            </a:r>
            <a:r>
              <a:rPr lang="en-US" sz="1600" err="1">
                <a:latin typeface="Calibri" panose="020F0502020204030204"/>
              </a:rPr>
              <a:t>EndDate</a:t>
            </a:r>
            <a:r>
              <a:rPr lang="en-US" sz="1600">
                <a:latin typeface="Calibri" panose="020F0502020204030204"/>
              </a:rPr>
              <a:t>(E3010) for certain data elements are missing or not correctly reported.</a:t>
            </a: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2797268"/>
            <a:ext cx="3243288" cy="3907502"/>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614716" y="2887304"/>
            <a:ext cx="3179914" cy="2000548"/>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a:solidFill>
                  <a:srgbClr val="0D6CB9"/>
                </a:solidFill>
              </a:rPr>
              <a:t>Business validation logic requires that a </a:t>
            </a:r>
            <a:r>
              <a:rPr lang="en-US" err="1">
                <a:solidFill>
                  <a:srgbClr val="0D6CB9"/>
                </a:solidFill>
              </a:rPr>
              <a:t>BeginDate</a:t>
            </a:r>
            <a:r>
              <a:rPr lang="en-US">
                <a:solidFill>
                  <a:srgbClr val="0D6CB9"/>
                </a:solidFill>
              </a:rPr>
              <a:t>(E3010) and </a:t>
            </a:r>
            <a:r>
              <a:rPr lang="en-US" err="1">
                <a:solidFill>
                  <a:srgbClr val="0D6CB9"/>
                </a:solidFill>
              </a:rPr>
              <a:t>EndDate</a:t>
            </a:r>
            <a:r>
              <a:rPr lang="en-US">
                <a:solidFill>
                  <a:srgbClr val="0D6CB9"/>
                </a:solidFill>
              </a:rPr>
              <a:t>(E3010) must be reported for certain data elements.</a:t>
            </a:r>
          </a:p>
          <a:p>
            <a:pPr marL="285750" indent="-285750">
              <a:buClr>
                <a:schemeClr val="accent2"/>
              </a:buClr>
              <a:buFont typeface="Wingdings" panose="05000000000000000000" pitchFamily="2" charset="2"/>
              <a:buChar char="§"/>
            </a:pPr>
            <a:endParaRPr lang="en-US" sz="1600">
              <a:solidFill>
                <a:srgbClr val="0D6CB9"/>
              </a:solidFill>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5304089" y="1157449"/>
            <a:ext cx="3366783" cy="1554923"/>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defRPr/>
            </a:pPr>
            <a:r>
              <a:rPr lang="en-US" b="1">
                <a:solidFill>
                  <a:prstClr val="black"/>
                </a:solidFill>
                <a:latin typeface="Calibri" panose="020F0502020204030204"/>
              </a:rPr>
              <a:t>  </a:t>
            </a:r>
            <a:r>
              <a:rPr lang="en-US" sz="2000" b="1">
                <a:solidFill>
                  <a:prstClr val="black"/>
                </a:solidFill>
                <a:latin typeface="Calibri" panose="020F0502020204030204"/>
              </a:rPr>
              <a:t>Resolution Steps:</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90" y="2887303"/>
            <a:ext cx="3366782" cy="3732572"/>
          </a:xfrm>
          <a:prstGeom prst="rect">
            <a:avLst/>
          </a:prstGeom>
        </p:spPr>
        <p:txBody>
          <a:bodyPr lIns="68580" tIns="34290" rIns="68580" bIns="34290" anchor="t"/>
          <a:lstStyle/>
          <a:p>
            <a:pPr marL="400050" indent="-285750"/>
            <a:r>
              <a:rPr lang="en-US" sz="1400">
                <a:solidFill>
                  <a:srgbClr val="0D6CB9"/>
                </a:solidFill>
              </a:rPr>
              <a:t>Visit </a:t>
            </a:r>
            <a:r>
              <a:rPr lang="en-US" sz="1400">
                <a:solidFill>
                  <a:srgbClr val="0D6CB9"/>
                </a:solidFill>
                <a:hlinkClick r:id="rId4"/>
              </a:rPr>
              <a:t>TWEDS</a:t>
            </a:r>
            <a:r>
              <a:rPr lang="en-US" sz="1400">
                <a:solidFill>
                  <a:srgbClr val="0D6CB9"/>
                </a:solidFill>
              </a:rPr>
              <a:t> to review TEDS to find more information on which data elements require the </a:t>
            </a:r>
            <a:r>
              <a:rPr lang="en-US" sz="1400" err="1">
                <a:solidFill>
                  <a:srgbClr val="0D6CB9"/>
                </a:solidFill>
              </a:rPr>
              <a:t>BeginDate</a:t>
            </a:r>
            <a:r>
              <a:rPr lang="en-US" sz="1400">
                <a:solidFill>
                  <a:srgbClr val="0D6CB9"/>
                </a:solidFill>
              </a:rPr>
              <a:t> and </a:t>
            </a:r>
            <a:r>
              <a:rPr lang="en-US" sz="1400" err="1">
                <a:solidFill>
                  <a:srgbClr val="0D6CB9"/>
                </a:solidFill>
              </a:rPr>
              <a:t>EndDate</a:t>
            </a:r>
            <a:r>
              <a:rPr lang="en-US" sz="1400">
                <a:solidFill>
                  <a:srgbClr val="0D6CB9"/>
                </a:solidFill>
              </a:rPr>
              <a:t> to be reported with their respective definitions.</a:t>
            </a:r>
          </a:p>
          <a:p>
            <a:pPr marL="742950" lvl="1" indent="-285750"/>
            <a:endParaRPr lang="en-US" sz="1400">
              <a:solidFill>
                <a:srgbClr val="0D6CB9"/>
              </a:solidFill>
            </a:endParaRPr>
          </a:p>
          <a:p>
            <a:pPr marL="285750" indent="-285750"/>
            <a:r>
              <a:rPr lang="en-US" sz="1400">
                <a:solidFill>
                  <a:srgbClr val="0D6CB9"/>
                </a:solidFill>
              </a:rPr>
              <a:t>E.g., </a:t>
            </a:r>
            <a:r>
              <a:rPr lang="en-US" sz="1400" err="1">
                <a:solidFill>
                  <a:srgbClr val="0D6CB9"/>
                </a:solidFill>
              </a:rPr>
              <a:t>StudentSectionAssociation</a:t>
            </a:r>
            <a:r>
              <a:rPr lang="en-US" sz="1400">
                <a:solidFill>
                  <a:srgbClr val="0D6CB9"/>
                </a:solidFill>
              </a:rPr>
              <a:t> Entity:</a:t>
            </a:r>
          </a:p>
          <a:p>
            <a:pPr marL="742950" lvl="1" indent="-285750"/>
            <a:r>
              <a:rPr lang="en-US" sz="1400" err="1">
                <a:solidFill>
                  <a:srgbClr val="0D6CB9"/>
                </a:solidFill>
              </a:rPr>
              <a:t>BeginDate</a:t>
            </a:r>
            <a:r>
              <a:rPr lang="en-US" sz="1400">
                <a:solidFill>
                  <a:srgbClr val="0D6CB9"/>
                </a:solidFill>
              </a:rPr>
              <a:t> (E3010) is the first instructional day in the current school year the student is assigned to the section</a:t>
            </a:r>
            <a:r>
              <a:rPr lang="en-US" sz="1600">
                <a:solidFill>
                  <a:srgbClr val="333333"/>
                </a:solidFill>
                <a:highlight>
                  <a:srgbClr val="FFFFFF"/>
                </a:highlight>
                <a:latin typeface="Arial" panose="020B0604020202020204" pitchFamily="34" charset="0"/>
              </a:rPr>
              <a:t>.</a:t>
            </a:r>
          </a:p>
          <a:p>
            <a:pPr marL="285750" indent="-285750"/>
            <a:endParaRPr lang="en-US" sz="1600">
              <a:solidFill>
                <a:srgbClr val="333333"/>
              </a:solidFill>
              <a:highlight>
                <a:srgbClr val="FFFFFF"/>
              </a:highlight>
              <a:latin typeface="Arial" panose="020B0604020202020204" pitchFamily="34" charset="0"/>
            </a:endParaRPr>
          </a:p>
          <a:p>
            <a:pPr marL="742950" lvl="1" indent="-285750"/>
            <a:r>
              <a:rPr lang="en-US" sz="1400" err="1">
                <a:solidFill>
                  <a:srgbClr val="0D6CB9"/>
                </a:solidFill>
              </a:rPr>
              <a:t>EndDate</a:t>
            </a:r>
            <a:r>
              <a:rPr lang="en-US" sz="1400">
                <a:solidFill>
                  <a:srgbClr val="0D6CB9"/>
                </a:solidFill>
              </a:rPr>
              <a:t> (E3020) is the first day after the last instructional day the student is no longer assigned to the section.</a:t>
            </a:r>
          </a:p>
          <a:p>
            <a:pPr marL="0" indent="0">
              <a:buNone/>
            </a:pPr>
            <a:endParaRPr lang="en-US" sz="1200">
              <a:solidFill>
                <a:srgbClr val="0070C0"/>
              </a:solidFill>
            </a:endParaRP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9" y="2797268"/>
            <a:ext cx="3366783" cy="3907502"/>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685800">
              <a:defRPr/>
            </a:pPr>
            <a:fld id="{69C126A4-BD19-47E2-8A0E-0DE1B9D8C925}" type="slidenum">
              <a:rPr lang="en-US">
                <a:solidFill>
                  <a:srgbClr val="0D6CB9"/>
                </a:solidFill>
                <a:latin typeface="Calibri" panose="020F0502020204030204"/>
              </a:rPr>
              <a:pPr defTabSz="685800">
                <a:defRPr/>
              </a:pPr>
              <a:t>32</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26956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2</a:t>
            </a: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602691" y="1157451"/>
            <a:ext cx="3243288" cy="1323439"/>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highlight>
                <a:srgbClr val="00B4CB"/>
              </a:highlight>
              <a:latin typeface="Calibri" panose="020F0502020204030204"/>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583029" y="1161468"/>
            <a:ext cx="3199576" cy="584775"/>
          </a:xfrm>
          <a:prstGeom prst="rect">
            <a:avLst/>
          </a:prstGeom>
          <a:noFill/>
        </p:spPr>
        <p:txBody>
          <a:bodyPr wrap="square" rtlCol="0">
            <a:spAutoFit/>
          </a:bodyPr>
          <a:lstStyle/>
          <a:p>
            <a:pPr defTabSz="685800">
              <a:defRPr/>
            </a:pPr>
            <a:r>
              <a:rPr lang="en-US" sz="1600" b="1">
                <a:latin typeface="Calibri" panose="020F0502020204030204"/>
              </a:rPr>
              <a:t>Scenario 1</a:t>
            </a:r>
            <a:r>
              <a:rPr lang="en-US" sz="1600">
                <a:latin typeface="Calibri" panose="020F0502020204030204"/>
              </a:rPr>
              <a:t>: Why am I getting this fatal error: 40110-0173?</a:t>
            </a: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2797268"/>
            <a:ext cx="3243288"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614716" y="2887304"/>
            <a:ext cx="3179914" cy="2862322"/>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a:solidFill>
                  <a:srgbClr val="0D6CB9"/>
                </a:solidFill>
              </a:rPr>
              <a:t>For each </a:t>
            </a:r>
            <a:r>
              <a:rPr lang="en-US" b="1" err="1">
                <a:solidFill>
                  <a:srgbClr val="0D6CB9"/>
                </a:solidFill>
              </a:rPr>
              <a:t>StudentAssessment</a:t>
            </a:r>
            <a:r>
              <a:rPr lang="en-US">
                <a:solidFill>
                  <a:srgbClr val="0D6CB9"/>
                </a:solidFill>
              </a:rPr>
              <a:t> for an Assessment with </a:t>
            </a:r>
            <a:r>
              <a:rPr lang="en-US" b="1" err="1">
                <a:solidFill>
                  <a:srgbClr val="0D6CB9"/>
                </a:solidFill>
              </a:rPr>
              <a:t>ReportAssessmentType</a:t>
            </a:r>
            <a:r>
              <a:rPr lang="en-US">
                <a:solidFill>
                  <a:srgbClr val="0D6CB9"/>
                </a:solidFill>
              </a:rPr>
              <a:t> of "01" (ECDS - KG) or "02" (ECDS - PK), the </a:t>
            </a:r>
            <a:r>
              <a:rPr lang="en-US" b="1" err="1">
                <a:solidFill>
                  <a:srgbClr val="0D6CB9"/>
                </a:solidFill>
              </a:rPr>
              <a:t>HomeroomIndicator</a:t>
            </a:r>
            <a:r>
              <a:rPr lang="en-US">
                <a:solidFill>
                  <a:srgbClr val="0D6CB9"/>
                </a:solidFill>
              </a:rPr>
              <a:t> must not be blank on any </a:t>
            </a:r>
            <a:r>
              <a:rPr lang="en-US" b="1" err="1">
                <a:solidFill>
                  <a:srgbClr val="0D6CB9"/>
                </a:solidFill>
              </a:rPr>
              <a:t>StudentSectionAssociations</a:t>
            </a:r>
            <a:r>
              <a:rPr lang="en-US">
                <a:solidFill>
                  <a:srgbClr val="0D6CB9"/>
                </a:solidFill>
              </a:rPr>
              <a:t> with a matching </a:t>
            </a:r>
            <a:r>
              <a:rPr lang="en-US" b="1" err="1">
                <a:solidFill>
                  <a:srgbClr val="0D6CB9"/>
                </a:solidFill>
              </a:rPr>
              <a:t>StudentUniqueId</a:t>
            </a:r>
            <a:r>
              <a:rPr lang="en-US">
                <a:solidFill>
                  <a:srgbClr val="0D6CB9"/>
                </a:solidFill>
              </a:rPr>
              <a:t>.</a:t>
            </a:r>
          </a:p>
        </p:txBody>
      </p:sp>
      <p:sp>
        <p:nvSpPr>
          <p:cNvPr id="34" name="Rectangle 33">
            <a:extLst>
              <a:ext uri="{FF2B5EF4-FFF2-40B4-BE49-F238E27FC236}">
                <a16:creationId xmlns:a16="http://schemas.microsoft.com/office/drawing/2014/main" id="{DE52AA8A-343F-0C75-BE73-60642B25EB88}"/>
              </a:ext>
            </a:extLst>
          </p:cNvPr>
          <p:cNvSpPr/>
          <p:nvPr/>
        </p:nvSpPr>
        <p:spPr>
          <a:xfrm>
            <a:off x="5304089" y="1157450"/>
            <a:ext cx="3366783" cy="1323440"/>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a:defRPr/>
            </a:pPr>
            <a:r>
              <a:rPr lang="en-US" b="1">
                <a:solidFill>
                  <a:prstClr val="black"/>
                </a:solidFill>
                <a:latin typeface="Calibri" panose="020F0502020204030204"/>
              </a:rPr>
              <a:t>  </a:t>
            </a:r>
            <a:r>
              <a:rPr lang="en-US" sz="2000" b="1">
                <a:solidFill>
                  <a:prstClr val="black"/>
                </a:solidFill>
                <a:latin typeface="Calibri" panose="020F0502020204030204"/>
              </a:rPr>
              <a:t>Resolution Steps:</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90" y="2887303"/>
            <a:ext cx="3366783" cy="3371983"/>
          </a:xfrm>
          <a:prstGeom prst="rect">
            <a:avLst/>
          </a:prstGeom>
        </p:spPr>
        <p:txBody>
          <a:bodyPr lIns="68580" tIns="34290" rIns="68580" bIns="34290" anchor="t"/>
          <a:lstStyle/>
          <a:p>
            <a:pPr marL="285750" indent="-285750" defTabSz="914400"/>
            <a:r>
              <a:rPr lang="en-US" sz="1400" b="1" err="1">
                <a:solidFill>
                  <a:srgbClr val="0D6CB9"/>
                </a:solidFill>
              </a:rPr>
              <a:t>HomeroomIndicator</a:t>
            </a:r>
            <a:r>
              <a:rPr lang="en-US" sz="1400" b="1">
                <a:solidFill>
                  <a:srgbClr val="0D6CB9"/>
                </a:solidFill>
              </a:rPr>
              <a:t> (E1440) </a:t>
            </a:r>
            <a:r>
              <a:rPr lang="en-US" sz="1400">
                <a:solidFill>
                  <a:srgbClr val="0D6CB9"/>
                </a:solidFill>
              </a:rPr>
              <a:t>indicates the homeroom section assigned to the student. </a:t>
            </a:r>
          </a:p>
          <a:p>
            <a:pPr marL="285750" indent="-285750" defTabSz="914400"/>
            <a:r>
              <a:rPr lang="en-US" sz="1400" b="1" err="1">
                <a:solidFill>
                  <a:srgbClr val="0D6CB9"/>
                </a:solidFill>
              </a:rPr>
              <a:t>HomeroomIndicator</a:t>
            </a:r>
            <a:r>
              <a:rPr lang="en-US" sz="1400">
                <a:solidFill>
                  <a:srgbClr val="0D6CB9"/>
                </a:solidFill>
              </a:rPr>
              <a:t> must be reported for all Public pre-K and Kindergarten students reported with an ECDS assessment.</a:t>
            </a:r>
          </a:p>
          <a:p>
            <a:pPr marL="285750" indent="-285750" defTabSz="914400"/>
            <a:r>
              <a:rPr lang="en-US" altLang="en-US" sz="1400">
                <a:solidFill>
                  <a:srgbClr val="0D6CB9"/>
                </a:solidFill>
              </a:rPr>
              <a:t>Ensure that the values in the </a:t>
            </a:r>
            <a:r>
              <a:rPr lang="en-US" altLang="en-US" sz="1400" b="1" err="1">
                <a:solidFill>
                  <a:srgbClr val="0D6CB9"/>
                </a:solidFill>
              </a:rPr>
              <a:t>HomeroomIndicator</a:t>
            </a:r>
            <a:r>
              <a:rPr lang="en-US" altLang="en-US" sz="1400">
                <a:solidFill>
                  <a:srgbClr val="0D6CB9"/>
                </a:solidFill>
              </a:rPr>
              <a:t> field correctly indicate the homeroom status (e.g., true or false)</a:t>
            </a:r>
            <a:endParaRPr lang="en-US" sz="1400">
              <a:solidFill>
                <a:srgbClr val="0070C0"/>
              </a:solidFill>
            </a:endParaRP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9" y="2797268"/>
            <a:ext cx="3366783"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defTabSz="685800">
              <a:defRPr/>
            </a:pPr>
            <a:fld id="{69C126A4-BD19-47E2-8A0E-0DE1B9D8C925}" type="slidenum">
              <a:rPr lang="en-US">
                <a:solidFill>
                  <a:srgbClr val="0D6CB9"/>
                </a:solidFill>
                <a:latin typeface="Calibri" panose="020F0502020204030204"/>
              </a:rPr>
              <a:pPr defTabSz="685800">
                <a:defRPr/>
              </a:pPr>
              <a:t>33</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420179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indent="-457200">
              <a:buAutoNum type="arabicPeriod"/>
            </a:pPr>
            <a:r>
              <a:rPr lang="en-US" sz="2400" b="1"/>
              <a:t>ECDS allows schools and parents to gauge how well KG and pre-K programs are preparing students for school, and especially for reading</a:t>
            </a:r>
          </a:p>
          <a:p>
            <a:pPr marL="968375" lvl="1" indent="-344488">
              <a:buFont typeface="+mj-lt"/>
              <a:buAutoNum type="alphaUcPeriod"/>
            </a:pPr>
            <a:r>
              <a:rPr lang="en-US" sz="2200">
                <a:solidFill>
                  <a:srgbClr val="0D6CB9"/>
                </a:solidFill>
              </a:rPr>
              <a:t>True</a:t>
            </a:r>
          </a:p>
          <a:p>
            <a:pPr marL="968375" lvl="1" indent="-344488">
              <a:buFont typeface="+mj-lt"/>
              <a:buAutoNum type="alphaUcPeriod"/>
            </a:pPr>
            <a:r>
              <a:rPr lang="en-US" sz="2200">
                <a:solidFill>
                  <a:srgbClr val="0D6CB9"/>
                </a:solidFill>
              </a:rPr>
              <a:t>False</a:t>
            </a: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34</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indent="-457200">
              <a:buFont typeface="+mj-lt"/>
              <a:buAutoNum type="arabicPeriod" startAt="2"/>
            </a:pPr>
            <a:r>
              <a:rPr lang="en-US" sz="2400" b="1"/>
              <a:t>The purpose of the data element "Homeroom Indicator" is to show the teacher who administered the test?</a:t>
            </a:r>
          </a:p>
          <a:p>
            <a:pPr marL="968375" lvl="1" indent="-344488">
              <a:buFont typeface="+mj-lt"/>
              <a:buAutoNum type="alphaUcPeriod"/>
            </a:pPr>
            <a:r>
              <a:rPr lang="en-US" sz="2200">
                <a:solidFill>
                  <a:srgbClr val="0D6CB9"/>
                </a:solidFill>
              </a:rPr>
              <a:t>True</a:t>
            </a:r>
          </a:p>
          <a:p>
            <a:pPr marL="968375" lvl="1" indent="-344488">
              <a:buFont typeface="+mj-lt"/>
              <a:buAutoNum type="alphaUcPeriod"/>
            </a:pPr>
            <a:r>
              <a:rPr lang="en-US" sz="2200">
                <a:solidFill>
                  <a:srgbClr val="0D6CB9"/>
                </a:solidFill>
              </a:rPr>
              <a:t>False</a:t>
            </a: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35</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27950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indent="-457200">
              <a:buFont typeface="+mj-lt"/>
              <a:buAutoNum type="arabicPeriod" startAt="3"/>
            </a:pPr>
            <a:r>
              <a:rPr lang="en-US" sz="2400" b="1"/>
              <a:t>All participating KG programs will submit Beginning of Year (BOY) assessment data through the TSDS collection</a:t>
            </a:r>
          </a:p>
          <a:p>
            <a:pPr marL="968375" lvl="1" indent="-344488">
              <a:buFont typeface="+mj-lt"/>
              <a:buAutoNum type="alphaUcPeriod"/>
            </a:pPr>
            <a:r>
              <a:rPr lang="en-US" sz="2200">
                <a:solidFill>
                  <a:srgbClr val="0D6CB9"/>
                </a:solidFill>
              </a:rPr>
              <a:t>True</a:t>
            </a:r>
          </a:p>
          <a:p>
            <a:pPr marL="968375" lvl="1" indent="-344488">
              <a:buFont typeface="+mj-lt"/>
              <a:buAutoNum type="alphaUcPeriod"/>
            </a:pPr>
            <a:r>
              <a:rPr lang="en-US" sz="2200">
                <a:solidFill>
                  <a:srgbClr val="0D6CB9"/>
                </a:solidFill>
              </a:rPr>
              <a:t>False</a:t>
            </a: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36</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12281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457200" lvl="0" indent="-457200">
              <a:buFont typeface="+mj-lt"/>
              <a:buAutoNum type="arabicPeriod" startAt="4"/>
            </a:pPr>
            <a:r>
              <a:rPr lang="en-US" sz="2400" b="1"/>
              <a:t>Under View Reports, the following ECDS reports are available EXCEPT:</a:t>
            </a:r>
          </a:p>
          <a:p>
            <a:pPr marL="968375" lvl="1" indent="-344488">
              <a:buFont typeface="+mj-lt"/>
              <a:buAutoNum type="alphaUcPeriod"/>
            </a:pPr>
            <a:r>
              <a:rPr lang="en-US" sz="2200">
                <a:solidFill>
                  <a:srgbClr val="0D6CB9"/>
                </a:solidFill>
              </a:rPr>
              <a:t>Assessment Completion</a:t>
            </a:r>
          </a:p>
          <a:p>
            <a:pPr marL="968375" lvl="1" indent="-344488">
              <a:buFont typeface="+mj-lt"/>
              <a:buAutoNum type="alphaUcPeriod"/>
            </a:pPr>
            <a:r>
              <a:rPr lang="en-US" sz="2200">
                <a:solidFill>
                  <a:srgbClr val="0D6CB9"/>
                </a:solidFill>
              </a:rPr>
              <a:t>Data Submission Kindergarten</a:t>
            </a:r>
          </a:p>
          <a:p>
            <a:pPr marL="968375" lvl="1" indent="-344488">
              <a:buFont typeface="+mj-lt"/>
              <a:buAutoNum type="alphaUcPeriod"/>
            </a:pPr>
            <a:r>
              <a:rPr lang="en-US" sz="2200">
                <a:solidFill>
                  <a:srgbClr val="0D6CB9"/>
                </a:solidFill>
              </a:rPr>
              <a:t>Incomplete Assessment Data</a:t>
            </a:r>
          </a:p>
          <a:p>
            <a:pPr marL="968375" lvl="1" indent="-344488">
              <a:buFont typeface="+mj-lt"/>
              <a:buAutoNum type="alphaUcPeriod"/>
            </a:pPr>
            <a:r>
              <a:rPr lang="en-US" sz="2200">
                <a:solidFill>
                  <a:srgbClr val="0D6CB9"/>
                </a:solidFill>
              </a:rPr>
              <a:t>State Accountability Report</a:t>
            </a:r>
          </a:p>
          <a:p>
            <a:pPr marL="795338" lvl="1">
              <a:buNone/>
            </a:pPr>
            <a:endParaRPr lang="en-US">
              <a:solidFill>
                <a:srgbClr val="0D6CB9"/>
              </a:solidFill>
            </a:endParaRP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685800"/>
            <a:fld id="{69C126A4-BD19-47E2-8A0E-0DE1B9D8C925}" type="slidenum">
              <a:rPr lang="en-US">
                <a:solidFill>
                  <a:srgbClr val="0D6CB9"/>
                </a:solidFill>
                <a:latin typeface="Calibri" panose="020F0502020204030204"/>
              </a:rPr>
              <a:pPr defTabSz="685800"/>
              <a:t>37</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187682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a:blip r:embed="rId4" cstate="print">
            <a:alphaModFix amt="70000"/>
            <a:extLst>
              <a:ext uri="{28A0092B-C50C-407E-A947-70E740481C1C}">
                <a14:useLocalDpi xmlns:a14="http://schemas.microsoft.com/office/drawing/2010/main" val="0"/>
              </a:ext>
            </a:extLst>
          </a:blip>
          <a:srcRect t="7854" b="7854"/>
          <a:stretch/>
        </p:blipFill>
        <p:spPr>
          <a:xfrm>
            <a:off x="1300" y="0"/>
            <a:ext cx="9148502" cy="68580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650" y="5161945"/>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685800">
              <a:spcBef>
                <a:spcPts val="398"/>
              </a:spcBef>
              <a:defRPr/>
            </a:pPr>
            <a:endParaRPr lang="en-US" sz="360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22580" y="5161945"/>
            <a:ext cx="9144000" cy="1210268"/>
          </a:xfrm>
          <a:prstGeom prst="rect">
            <a:avLst/>
          </a:prstGeom>
        </p:spPr>
        <p:txBody>
          <a:bodyPr vert="horz" wrap="square" lIns="0" tIns="50483" rIns="0" bIns="0" rtlCol="0">
            <a:spAutoFit/>
          </a:bodyPr>
          <a:lstStyle/>
          <a:p>
            <a:pPr algn="ctr" defTabSz="685800">
              <a:spcBef>
                <a:spcPts val="398"/>
              </a:spcBef>
              <a:defRPr/>
            </a:pPr>
            <a:r>
              <a:rPr lang="en-US" sz="4400" b="1" kern="0">
                <a:solidFill>
                  <a:srgbClr val="0070C0"/>
                </a:solidFill>
                <a:latin typeface="Calibri"/>
                <a:cs typeface="Calibri"/>
              </a:rPr>
              <a:t>WRAP UP</a:t>
            </a:r>
          </a:p>
          <a:p>
            <a:pPr algn="ctr" defTabSz="685800">
              <a:spcBef>
                <a:spcPts val="398"/>
              </a:spcBef>
              <a:defRPr/>
            </a:pPr>
            <a:r>
              <a:rPr lang="en-US" sz="2800" kern="0">
                <a:solidFill>
                  <a:srgbClr val="0D6CB8"/>
                </a:solidFill>
                <a:latin typeface="Calibri"/>
                <a:cs typeface="Calibri"/>
              </a:rPr>
              <a:t>Key Takeaways, Resources, and Next Steps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628" y="202079"/>
            <a:ext cx="2577179" cy="796709"/>
          </a:xfrm>
          <a:prstGeom prst="rect">
            <a:avLst/>
          </a:prstGeom>
        </p:spPr>
      </p:pic>
    </p:spTree>
    <p:custDataLst>
      <p:tags r:id="rId1"/>
    </p:custDataLst>
    <p:extLst>
      <p:ext uri="{BB962C8B-B14F-4D97-AF65-F5344CB8AC3E}">
        <p14:creationId xmlns:p14="http://schemas.microsoft.com/office/powerpoint/2010/main" val="88153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9F8971-E508-4964-9A5D-4A76339376E5}"/>
              </a:ext>
              <a:ext uri="{C183D7F6-B498-43B3-948B-1728B52AA6E4}">
                <adec:decorative xmlns:adec="http://schemas.microsoft.com/office/drawing/2017/decorative" val="1"/>
              </a:ext>
            </a:extLst>
          </p:cNvPr>
          <p:cNvSpPr/>
          <p:nvPr/>
        </p:nvSpPr>
        <p:spPr>
          <a:xfrm>
            <a:off x="6217922" y="1256741"/>
            <a:ext cx="2844592" cy="526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5665"/>
            <a:endParaRPr lang="en-US" sz="1310">
              <a:solidFill>
                <a:prstClr val="white"/>
              </a:solidFill>
              <a:latin typeface="Calibri" panose="020F0502020204030204"/>
            </a:endParaRPr>
          </a:p>
        </p:txBody>
      </p:sp>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508612" y="335819"/>
            <a:ext cx="7568153" cy="418665"/>
          </a:xfrm>
        </p:spPr>
        <p:txBody>
          <a:bodyPr vert="horz" lIns="66563" tIns="33281" rIns="66563" bIns="33281" rtlCol="0" anchor="ctr">
            <a:noAutofit/>
          </a:bodyPr>
          <a:lstStyle/>
          <a:p>
            <a:pPr algn="ctr"/>
            <a:r>
              <a:rPr lang="en-US" sz="4400"/>
              <a:t>KEY TAKEAWAYS</a:t>
            </a:r>
            <a:endParaRPr lang="en-US" sz="44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35491730"/>
              </p:ext>
            </p:extLst>
          </p:nvPr>
        </p:nvGraphicFramePr>
        <p:xfrm>
          <a:off x="1649968" y="1058778"/>
          <a:ext cx="4297321" cy="5630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B0CA719-BA0D-49B8-940C-47939F3453CC}"/>
              </a:ext>
            </a:extLst>
          </p:cNvPr>
          <p:cNvSpPr>
            <a:spLocks noGrp="1"/>
          </p:cNvSpPr>
          <p:nvPr>
            <p:ph type="body" sz="quarter" idx="4294967295"/>
          </p:nvPr>
        </p:nvSpPr>
        <p:spPr>
          <a:xfrm>
            <a:off x="6232174" y="1256740"/>
            <a:ext cx="2844592" cy="2805122"/>
          </a:xfrm>
          <a:prstGeom prst="rect">
            <a:avLst/>
          </a:prstGeom>
        </p:spPr>
        <p:txBody>
          <a:bodyPr>
            <a:normAutofit/>
          </a:bodyPr>
          <a:lstStyle/>
          <a:p>
            <a:pPr marL="0" indent="0" algn="ctr">
              <a:buNone/>
            </a:pPr>
            <a:r>
              <a:rPr lang="en-US" b="1" u="sng">
                <a:hlinkClick r:id="rId9">
                  <a:extLst>
                    <a:ext uri="{A12FA001-AC4F-418D-AE19-62706E023703}">
                      <ahyp:hlinkClr xmlns:ahyp="http://schemas.microsoft.com/office/drawing/2018/hyperlinkcolor" val="tx"/>
                    </a:ext>
                  </a:extLst>
                </a:hlinkClick>
              </a:rPr>
              <a:t>TRAINING </a:t>
            </a:r>
            <a:r>
              <a:rPr lang="en-US" b="1" u="sng"/>
              <a:t>RESOURCES</a:t>
            </a:r>
            <a:endParaRPr lang="en-US" sz="1456" b="1" u="sng"/>
          </a:p>
          <a:p>
            <a:endParaRPr lang="en-US" sz="1747">
              <a:solidFill>
                <a:schemeClr val="accent2"/>
              </a:solidFill>
            </a:endParaRPr>
          </a:p>
          <a:p>
            <a:pPr marL="1168381" lvl="4" indent="-213799"/>
            <a:r>
              <a:rPr lang="en-US" sz="1747">
                <a:hlinkClick r:id="rId10">
                  <a:extLst>
                    <a:ext uri="{A12FA001-AC4F-418D-AE19-62706E023703}">
                      <ahyp:hlinkClr xmlns:ahyp="http://schemas.microsoft.com/office/drawing/2018/hyperlinkcolor" val="tx"/>
                    </a:ext>
                  </a:extLst>
                </a:hlinkClick>
              </a:rPr>
              <a:t>Key Terms and Definitions</a:t>
            </a:r>
            <a:endParaRPr lang="en-US" sz="1747"/>
          </a:p>
          <a:p>
            <a:pPr marL="1164914" lvl="4" indent="0">
              <a:buNone/>
            </a:pPr>
            <a:endParaRPr lang="en-US" sz="1747"/>
          </a:p>
          <a:p>
            <a:pPr marL="1168381" lvl="4" indent="-213799"/>
            <a:r>
              <a:rPr lang="en-US" sz="1747">
                <a:hlinkClick r:id="rId11">
                  <a:extLst>
                    <a:ext uri="{A12FA001-AC4F-418D-AE19-62706E023703}">
                      <ahyp:hlinkClr xmlns:ahyp="http://schemas.microsoft.com/office/drawing/2018/hyperlinkcolor" val="tx"/>
                    </a:ext>
                  </a:extLst>
                </a:hlinkClick>
              </a:rPr>
              <a:t>ECDS Reference Guide</a:t>
            </a:r>
            <a:endParaRPr lang="en-US" sz="1747"/>
          </a:p>
          <a:p>
            <a:pPr marL="954582" lvl="4" indent="0">
              <a:buNone/>
            </a:pPr>
            <a:endParaRPr lang="en-US" sz="1747">
              <a:highlight>
                <a:srgbClr val="FFFF00"/>
              </a:highlight>
            </a:endParaRPr>
          </a:p>
          <a:p>
            <a:pPr marL="499249" lvl="2" indent="0">
              <a:buNone/>
            </a:pPr>
            <a:endParaRPr lang="en-US" sz="1165"/>
          </a:p>
        </p:txBody>
      </p:sp>
      <p:pic>
        <p:nvPicPr>
          <p:cNvPr id="2" name="Graphic 1" descr="Internet with solid fill">
            <a:extLst>
              <a:ext uri="{FF2B5EF4-FFF2-40B4-BE49-F238E27FC236}">
                <a16:creationId xmlns:a16="http://schemas.microsoft.com/office/drawing/2014/main" id="{4EE26F9F-BFB5-7775-2C49-DA41E6F0C8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04176" y="2659301"/>
            <a:ext cx="538750" cy="538750"/>
          </a:xfrm>
          <a:prstGeom prst="rect">
            <a:avLst/>
          </a:prstGeom>
        </p:spPr>
      </p:pic>
      <p:pic>
        <p:nvPicPr>
          <p:cNvPr id="6" name="Graphic 5" descr="Internet with solid fill">
            <a:extLst>
              <a:ext uri="{FF2B5EF4-FFF2-40B4-BE49-F238E27FC236}">
                <a16:creationId xmlns:a16="http://schemas.microsoft.com/office/drawing/2014/main" id="{CCC2D2E8-478C-0591-656F-B087CFB1C1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04176" y="1887670"/>
            <a:ext cx="538750" cy="538750"/>
          </a:xfrm>
          <a:prstGeom prst="rect">
            <a:avLst/>
          </a:prstGeom>
        </p:spPr>
      </p:pic>
      <p:sp>
        <p:nvSpPr>
          <p:cNvPr id="4" name="Slide Number Placeholder 7">
            <a:extLst>
              <a:ext uri="{FF2B5EF4-FFF2-40B4-BE49-F238E27FC236}">
                <a16:creationId xmlns:a16="http://schemas.microsoft.com/office/drawing/2014/main" id="{163B18B0-5776-E9E3-18F0-8707EBC72047}"/>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6457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a:bodyPr>
          <a:lstStyle/>
          <a:p>
            <a:fld id="{2F0C4421-5918-4AA3-AE4A-C36EDD2FD6EB}" type="slidenum">
              <a:rPr lang="en-US" smtClean="0"/>
              <a:pPr/>
              <a:t>4</a:t>
            </a:fld>
            <a:endParaRPr lang="en-US"/>
          </a:p>
        </p:txBody>
      </p:sp>
      <p:sp>
        <p:nvSpPr>
          <p:cNvPr id="7" name="Title 1"/>
          <p:cNvSpPr>
            <a:spLocks noGrp="1"/>
          </p:cNvSpPr>
          <p:nvPr>
            <p:ph type="title"/>
          </p:nvPr>
        </p:nvSpPr>
        <p:spPr>
          <a:xfrm>
            <a:off x="1440053" y="167274"/>
            <a:ext cx="7645734" cy="751350"/>
          </a:xfrm>
          <a:prstGeom prst="rect">
            <a:avLst/>
          </a:prstGeom>
        </p:spPr>
        <p:txBody>
          <a:bodyPr>
            <a:noAutofit/>
          </a:bodyPr>
          <a:lstStyle/>
          <a:p>
            <a:pPr algn="ctr"/>
            <a:r>
              <a:rPr lang="en-US" sz="4000">
                <a:solidFill>
                  <a:srgbClr val="0070C0"/>
                </a:solidFill>
              </a:rPr>
              <a:t>WHY THIS COURSE IS IMPORTANT</a:t>
            </a:r>
          </a:p>
        </p:txBody>
      </p:sp>
      <p:sp>
        <p:nvSpPr>
          <p:cNvPr id="4" name="Content Placeholder 6">
            <a:extLst>
              <a:ext uri="{FF2B5EF4-FFF2-40B4-BE49-F238E27FC236}">
                <a16:creationId xmlns:a16="http://schemas.microsoft.com/office/drawing/2014/main" id="{0CF28109-EA89-01E9-AD34-00EEA0994EB4}"/>
              </a:ext>
            </a:extLst>
          </p:cNvPr>
          <p:cNvSpPr>
            <a:spLocks noGrp="1"/>
          </p:cNvSpPr>
          <p:nvPr>
            <p:ph idx="1"/>
          </p:nvPr>
        </p:nvSpPr>
        <p:spPr>
          <a:xfrm>
            <a:off x="1651380" y="1281484"/>
            <a:ext cx="7314025" cy="4848530"/>
          </a:xfrm>
        </p:spPr>
        <p:txBody>
          <a:bodyPr lIns="68580" tIns="34290" rIns="68580" bIns="34290" anchor="t"/>
          <a:lstStyle/>
          <a:p>
            <a:pPr marL="228600" indent="-228600">
              <a:lnSpc>
                <a:spcPct val="100000"/>
              </a:lnSpc>
              <a:spcBef>
                <a:spcPts val="450"/>
              </a:spcBef>
              <a:spcAft>
                <a:spcPts val="450"/>
              </a:spcAft>
              <a:buSzPct val="100000"/>
            </a:pPr>
            <a:r>
              <a:rPr lang="en-US" altLang="en-US" sz="2800"/>
              <a:t>To understand that accurate and timely ECDS reporting is critical to provide the Texas Education Agency (TEA) and other stakeholders with comprehensive data on early childhood programs across the state.</a:t>
            </a:r>
          </a:p>
          <a:p>
            <a:pPr marL="0" indent="0">
              <a:buSzPct val="100000"/>
              <a:buNone/>
            </a:pPr>
            <a:endParaRPr lang="en-US" altLang="en-US" sz="2800">
              <a:solidFill>
                <a:srgbClr val="0070C0"/>
              </a:solidFill>
            </a:endParaRPr>
          </a:p>
          <a:p>
            <a:pPr marL="228600" indent="-228600">
              <a:lnSpc>
                <a:spcPct val="100000"/>
              </a:lnSpc>
              <a:spcBef>
                <a:spcPts val="450"/>
              </a:spcBef>
              <a:spcAft>
                <a:spcPts val="450"/>
              </a:spcAft>
              <a:buSzPct val="100000"/>
            </a:pPr>
            <a:r>
              <a:rPr lang="en-US" altLang="en-US" sz="2800"/>
              <a:t>To recognize that diligently reporting high-quality ECDS data contributes to statewide efforts to evaluate and enhance early childhood education while supporting LEAs in their early childhood programs with actionable data. </a:t>
            </a:r>
          </a:p>
          <a:p>
            <a:pPr>
              <a:buSzPct val="100000"/>
            </a:pPr>
            <a:endParaRPr lang="en-US" altLang="en-US" sz="2000">
              <a:solidFill>
                <a:srgbClr val="0070C0"/>
              </a:solidFill>
            </a:endParaRPr>
          </a:p>
          <a:p>
            <a:pPr marL="0" lvl="1" indent="0">
              <a:buNone/>
            </a:pPr>
            <a:endParaRPr lang="en-US" sz="2000">
              <a:cs typeface="Calibri"/>
            </a:endParaRPr>
          </a:p>
        </p:txBody>
      </p:sp>
    </p:spTree>
    <p:custDataLst>
      <p:tags r:id="rId1"/>
    </p:custDataLst>
    <p:extLst>
      <p:ext uri="{BB962C8B-B14F-4D97-AF65-F5344CB8AC3E}">
        <p14:creationId xmlns:p14="http://schemas.microsoft.com/office/powerpoint/2010/main" val="317094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Tw Cen MT Condensed" panose="020B06060201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b="0" i="0" u="none" strike="noStrike" kern="1200" cap="none" spc="0" normalizeH="0" baseline="0" noProof="0">
              <a:ln>
                <a:noFill/>
              </a:ln>
              <a:effectLst/>
              <a:uLnTx/>
              <a:uFillTx/>
              <a:latin typeface="Tw Cen MT Condensed" panose="020B0606020104020203" pitchFamily="34" charset="0"/>
              <a:ea typeface="+mn-ea"/>
              <a:cs typeface="+mn-cs"/>
            </a:endParaRPr>
          </a:p>
        </p:txBody>
      </p:sp>
      <p:sp>
        <p:nvSpPr>
          <p:cNvPr id="4" name="Title 3"/>
          <p:cNvSpPr>
            <a:spLocks noGrp="1"/>
          </p:cNvSpPr>
          <p:nvPr>
            <p:ph type="title"/>
          </p:nvPr>
        </p:nvSpPr>
        <p:spPr>
          <a:xfrm>
            <a:off x="1519794" y="158365"/>
            <a:ext cx="7223078" cy="751350"/>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519794" y="1215407"/>
            <a:ext cx="7370921" cy="439286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6000"/>
              </a:lnSpc>
              <a:spcBef>
                <a:spcPts val="600"/>
              </a:spcBef>
              <a:spcAft>
                <a:spcPts val="300"/>
              </a:spcAft>
              <a:buClr>
                <a:srgbClr val="C5EEF3">
                  <a:lumMod val="50000"/>
                </a:srgbClr>
              </a:buClr>
              <a:buSzPct val="100000"/>
              <a:buFontTx/>
              <a:buNone/>
              <a:tabLst/>
              <a:defRPr/>
            </a:pPr>
            <a:r>
              <a:rPr kumimoji="0" lang="en-US" sz="2800" b="1" i="0" u="none" strike="noStrike" kern="1200" cap="none" spc="0" normalizeH="0" baseline="0" noProof="0">
                <a:ln>
                  <a:noFill/>
                </a:ln>
                <a:solidFill>
                  <a:srgbClr val="0070C0"/>
                </a:solidFill>
                <a:effectLst/>
                <a:uLnTx/>
                <a:uFillTx/>
                <a:ea typeface="+mn-ea"/>
                <a:cs typeface="Arial" pitchFamily="34" charset="0"/>
              </a:rPr>
              <a:t>TEA Website and Communication Resources</a:t>
            </a:r>
            <a:endParaRPr kumimoji="0" lang="en-US" sz="2800" b="1" i="0" u="none" strike="noStrike" kern="1200" cap="none" spc="0" normalizeH="0" baseline="0" noProof="0">
              <a:ln>
                <a:noFill/>
              </a:ln>
              <a:solidFill>
                <a:srgbClr val="0070C0"/>
              </a:solidFill>
              <a:effectLst/>
              <a:uLnTx/>
              <a:uFillTx/>
              <a:ea typeface="+mn-ea"/>
              <a:cs typeface="Arial" pitchFamily="34" charset="0"/>
              <a:hlinkClick r:id="rId4">
                <a:extLst>
                  <a:ext uri="{A12FA001-AC4F-418D-AE19-62706E023703}">
                    <ahyp:hlinkClr xmlns:ahyp="http://schemas.microsoft.com/office/drawing/2018/hyperlinkcolor" val="tx"/>
                  </a:ext>
                </a:extLst>
              </a:hlinkClick>
            </a:endParaRPr>
          </a:p>
          <a:p>
            <a:pPr marL="800100" lvl="2" indent="-342900">
              <a:lnSpc>
                <a:spcPct val="106000"/>
              </a:lnSpc>
              <a:spcAft>
                <a:spcPts val="300"/>
              </a:spcAft>
              <a:buClr>
                <a:schemeClr val="accent2"/>
              </a:buClr>
              <a:buSzPct val="71000"/>
              <a:buFont typeface="Wingdings" panose="05000000000000000000" pitchFamily="2" charset="2"/>
              <a:buChar char="§"/>
              <a:defRPr/>
            </a:pPr>
            <a:r>
              <a:rPr lang="en-US" sz="2400">
                <a:solidFill>
                  <a:srgbClr val="0070C0"/>
                </a:solidFill>
                <a:cs typeface="Arial" pitchFamily="34" charset="0"/>
                <a:hlinkClick r:id="rId5">
                  <a:extLst>
                    <a:ext uri="{A12FA001-AC4F-418D-AE19-62706E023703}">
                      <ahyp:hlinkClr xmlns:ahyp="http://schemas.microsoft.com/office/drawing/2018/hyperlinkcolor" val="tx"/>
                    </a:ext>
                  </a:extLst>
                </a:hlinkClick>
              </a:rPr>
              <a:t>Early Childhood Education Website</a:t>
            </a:r>
            <a:endParaRPr lang="en-US" sz="2400">
              <a:solidFill>
                <a:srgbClr val="FF0000"/>
              </a:solidFill>
              <a:cs typeface="Arial" pitchFamily="34" charset="0"/>
            </a:endParaRPr>
          </a:p>
          <a:p>
            <a:pPr>
              <a:buClr>
                <a:srgbClr val="1682C5"/>
              </a:buClr>
              <a:buSzPct val="70000"/>
            </a:pPr>
            <a:endParaRPr lang="en-US" sz="2800" b="1">
              <a:solidFill>
                <a:srgbClr val="0070C0"/>
              </a:solidFill>
              <a:cs typeface="Arial" pitchFamily="34" charset="0"/>
            </a:endParaRPr>
          </a:p>
          <a:p>
            <a:pPr>
              <a:buClr>
                <a:srgbClr val="1682C5"/>
              </a:buClr>
              <a:buSzPct val="70000"/>
            </a:pPr>
            <a:r>
              <a:rPr lang="en-US" sz="2800" b="1">
                <a:solidFill>
                  <a:srgbClr val="0070C0"/>
                </a:solidFill>
                <a:cs typeface="Arial" pitchFamily="34" charset="0"/>
              </a:rPr>
              <a:t>ECDS Program Area Support</a:t>
            </a:r>
          </a:p>
          <a:p>
            <a:pPr marL="800100" marR="0" lvl="2" indent="-342900" fontAlgn="auto">
              <a:lnSpc>
                <a:spcPct val="106000"/>
              </a:lnSpc>
              <a:spcBef>
                <a:spcPts val="600"/>
              </a:spcBef>
              <a:spcAft>
                <a:spcPts val="300"/>
              </a:spcAft>
              <a:buClr>
                <a:schemeClr val="accent2"/>
              </a:buClr>
              <a:buSzPct val="71000"/>
              <a:buFont typeface="Wingdings" panose="05000000000000000000" pitchFamily="2" charset="2"/>
              <a:buChar char="§"/>
              <a:tabLst/>
              <a:defRPr/>
            </a:pPr>
            <a:r>
              <a:rPr lang="en-US" sz="2400">
                <a:effectLst/>
                <a:hlinkClick r:id="rId6" tooltip="https://app.smartsheet.com/b/form/4d5f51a7bf624ae884e5f21c31fa5853"/>
              </a:rPr>
              <a:t>Early Childhood Education Support Portal</a:t>
            </a:r>
            <a:endParaRPr lang="en-US" sz="2400">
              <a:solidFill>
                <a:srgbClr val="0070C0"/>
              </a:solidFill>
              <a:effectLst/>
              <a:cs typeface="Arial" pitchFamily="34" charset="0"/>
            </a:endParaRPr>
          </a:p>
          <a:p>
            <a:pPr marL="457200" marR="0" lvl="2" fontAlgn="auto">
              <a:lnSpc>
                <a:spcPct val="106000"/>
              </a:lnSpc>
              <a:spcBef>
                <a:spcPts val="600"/>
              </a:spcBef>
              <a:spcAft>
                <a:spcPts val="300"/>
              </a:spcAft>
              <a:buClr>
                <a:schemeClr val="accent2"/>
              </a:buClr>
              <a:buSzPct val="71000"/>
              <a:tabLst/>
              <a:defRPr/>
            </a:pPr>
            <a:endParaRPr lang="en-US" sz="2400">
              <a:solidFill>
                <a:srgbClr val="0070C0"/>
              </a:solidFill>
              <a:hlinkClick r:id="rId7">
                <a:extLst>
                  <a:ext uri="{A12FA001-AC4F-418D-AE19-62706E023703}">
                    <ahyp:hlinkClr xmlns:ahyp="http://schemas.microsoft.com/office/drawing/2018/hyperlinkcolor" val="tx"/>
                  </a:ext>
                </a:extLst>
              </a:hlinkClick>
            </a:endParaRPr>
          </a:p>
          <a:p>
            <a:pPr marL="0" marR="0" lvl="1" indent="0" algn="l" defTabSz="914400" rtl="0" eaLnBrk="1" fontAlgn="auto" latinLnBrk="0" hangingPunct="1">
              <a:lnSpc>
                <a:spcPct val="106000"/>
              </a:lnSpc>
              <a:spcBef>
                <a:spcPts val="600"/>
              </a:spcBef>
              <a:spcAft>
                <a:spcPts val="300"/>
              </a:spcAft>
              <a:buClr>
                <a:srgbClr val="C5EEF3">
                  <a:lumMod val="50000"/>
                </a:srgbClr>
              </a:buClr>
              <a:buSzPct val="100000"/>
              <a:buFontTx/>
              <a:buNone/>
              <a:tabLst/>
              <a:defRPr/>
            </a:pPr>
            <a:r>
              <a:rPr kumimoji="0" lang="en-US" sz="2800" b="1" i="0" u="none" strike="noStrike" kern="1200" cap="none" spc="0" normalizeH="0" baseline="0" noProof="0">
                <a:ln>
                  <a:noFill/>
                </a:ln>
                <a:solidFill>
                  <a:srgbClr val="0070C0"/>
                </a:solidFill>
                <a:effectLst/>
                <a:uLnTx/>
                <a:uFillTx/>
                <a:ea typeface="+mn-ea"/>
                <a:cs typeface="Arial" pitchFamily="34" charset="0"/>
              </a:rPr>
              <a:t>Texas Education Data Standards Resources</a:t>
            </a:r>
          </a:p>
          <a:p>
            <a:pPr marL="800100" marR="0" lvl="2" indent="-342900" fontAlgn="auto">
              <a:lnSpc>
                <a:spcPct val="106000"/>
              </a:lnSpc>
              <a:spcBef>
                <a:spcPts val="600"/>
              </a:spcBef>
              <a:spcAft>
                <a:spcPts val="300"/>
              </a:spcAft>
              <a:buClr>
                <a:schemeClr val="accent2"/>
              </a:buClr>
              <a:buSzPct val="71000"/>
              <a:buFont typeface="Wingdings" panose="05000000000000000000" pitchFamily="2" charset="2"/>
              <a:buChar char="§"/>
              <a:tabLst/>
              <a:defRPr/>
            </a:pPr>
            <a:r>
              <a:rPr lang="en-US" sz="2400">
                <a:solidFill>
                  <a:srgbClr val="0070C0"/>
                </a:solidFill>
                <a:cs typeface="Arial" pitchFamily="34" charset="0"/>
                <a:hlinkClick r:id="rId8">
                  <a:extLst>
                    <a:ext uri="{A12FA001-AC4F-418D-AE19-62706E023703}">
                      <ahyp:hlinkClr xmlns:ahyp="http://schemas.microsoft.com/office/drawing/2018/hyperlinkcolor" val="tx"/>
                    </a:ext>
                  </a:extLst>
                </a:hlinkClick>
              </a:rPr>
              <a:t>TSDS Web-Enabled Data Standards</a:t>
            </a:r>
            <a:endParaRPr lang="en-US" sz="2400">
              <a:solidFill>
                <a:srgbClr val="0070C0"/>
              </a:solidFill>
              <a:cs typeface="Arial" pitchFamily="34" charset="0"/>
            </a:endParaRPr>
          </a:p>
          <a:p>
            <a:pPr marL="800100" marR="0" lvl="2" indent="-342900" fontAlgn="auto">
              <a:lnSpc>
                <a:spcPct val="106000"/>
              </a:lnSpc>
              <a:spcBef>
                <a:spcPts val="600"/>
              </a:spcBef>
              <a:spcAft>
                <a:spcPts val="300"/>
              </a:spcAft>
              <a:buClr>
                <a:schemeClr val="accent2"/>
              </a:buClr>
              <a:buSzPct val="71000"/>
              <a:buFont typeface="Wingdings" panose="05000000000000000000" pitchFamily="2" charset="2"/>
              <a:buChar char="§"/>
              <a:tabLst/>
              <a:defRPr/>
            </a:pPr>
            <a:endParaRPr lang="en-US" sz="2200">
              <a:solidFill>
                <a:srgbClr val="0070C0"/>
              </a:solidFill>
              <a:cs typeface="Arial" pitchFamily="34" charset="0"/>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550186" y="240428"/>
            <a:ext cx="7223078" cy="563513"/>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50186" y="1543528"/>
            <a:ext cx="7423473" cy="4427534"/>
          </a:xfrm>
        </p:spPr>
        <p:txBody>
          <a:bodyPr lIns="68580" tIns="34290" rIns="68580" bIns="34290" anchor="t"/>
          <a:lstStyle/>
          <a:p>
            <a:pPr marL="428625" indent="-309563"/>
            <a:r>
              <a:rPr lang="en-US" sz="2400">
                <a:ea typeface="Calibri"/>
                <a:cs typeface="Calibri"/>
              </a:rPr>
              <a:t>Attend Common Steps for Core Collection Training</a:t>
            </a:r>
          </a:p>
          <a:p>
            <a:pPr marL="119062" indent="0">
              <a:buNone/>
            </a:pPr>
            <a:endParaRPr lang="en-US" sz="800">
              <a:ea typeface="Calibri" panose="020F0502020204030204"/>
              <a:cs typeface="Calibri" panose="020F0502020204030204"/>
            </a:endParaRPr>
          </a:p>
          <a:p>
            <a:pPr marL="461963" lvl="1" indent="-342900"/>
            <a:r>
              <a:rPr lang="en-US" sz="2400">
                <a:cs typeface="Calibri"/>
              </a:rPr>
              <a:t>Complete a Teach Back Exercise</a:t>
            </a:r>
          </a:p>
          <a:p>
            <a:pPr marL="119063" lvl="1" indent="0">
              <a:buNone/>
            </a:pPr>
            <a:endParaRPr lang="en-US" sz="800">
              <a:cs typeface="Calibri"/>
            </a:endParaRPr>
          </a:p>
          <a:p>
            <a:pPr marL="461963" lvl="1" indent="-342900"/>
            <a:r>
              <a:rPr lang="en-US" sz="2400">
                <a:cs typeface="Calibri"/>
              </a:rPr>
              <a:t>Complete ECDS Certification Test – Part 1</a:t>
            </a:r>
          </a:p>
          <a:p>
            <a:pPr marL="461963" lvl="1" indent="-342900"/>
            <a:endParaRPr lang="en-US" sz="800">
              <a:cs typeface="Calibri"/>
            </a:endParaRPr>
          </a:p>
          <a:p>
            <a:pPr marL="461963" lvl="1" indent="-342900"/>
            <a:r>
              <a:rPr lang="en-US" sz="2400">
                <a:cs typeface="Calibri"/>
              </a:rPr>
              <a:t>Complete Core Collection Certification Test – Part 2</a:t>
            </a:r>
          </a:p>
          <a:p>
            <a:pPr marL="119063" lvl="1" indent="0">
              <a:buNone/>
            </a:pPr>
            <a:endParaRPr lang="en-US" sz="800">
              <a:cs typeface="Calibri"/>
            </a:endParaRPr>
          </a:p>
          <a:p>
            <a:pPr marL="398463" lvl="0" indent="-279400"/>
            <a:r>
              <a:rPr lang="en-US" sz="2400">
                <a:cs typeface="Calibri"/>
              </a:rPr>
              <a:t>Attend TSDS Continuing Education Trainings (CET)</a:t>
            </a:r>
          </a:p>
          <a:p>
            <a:pPr marL="119063" lvl="0" indent="0">
              <a:buNone/>
            </a:pPr>
            <a:endParaRPr lang="en-US" sz="800">
              <a:cs typeface="Calibri"/>
            </a:endParaRPr>
          </a:p>
          <a:p>
            <a:pPr marL="398463" indent="-279400"/>
            <a:r>
              <a:rPr lang="en-US" sz="2400">
                <a:cs typeface="Calibri"/>
              </a:rPr>
              <a:t>Participate in TSDS Just-in-Time Trainings (JIT)</a:t>
            </a:r>
          </a:p>
          <a:p>
            <a:pPr marL="119063" indent="0">
              <a:buNone/>
            </a:pPr>
            <a:endParaRPr lang="en-US" sz="800">
              <a:cs typeface="Calibri"/>
            </a:endParaRPr>
          </a:p>
          <a:p>
            <a:pPr marL="398463" indent="-279400"/>
            <a:r>
              <a:rPr lang="en-US" sz="2400">
                <a:cs typeface="Calibri"/>
              </a:rPr>
              <a:t>Attend Field Coordination Network (FCN) webinars for new updates and changes</a:t>
            </a:r>
          </a:p>
          <a:p>
            <a:pPr marL="398463" indent="-279400"/>
            <a:endParaRPr lang="en-US" sz="2400" b="1">
              <a:cs typeface="Calibri"/>
            </a:endParaRPr>
          </a:p>
          <a:p>
            <a:pPr marL="119063" lvl="0" indent="0">
              <a:buNone/>
            </a:pPr>
            <a:endParaRPr lang="en-US" sz="2400" b="1">
              <a:cs typeface="Calibri"/>
            </a:endParaRPr>
          </a:p>
        </p:txBody>
      </p:sp>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685800">
              <a:defRPr/>
            </a:pPr>
            <a:fld id="{69C126A4-BD19-47E2-8A0E-0DE1B9D8C925}" type="slidenum">
              <a:rPr lang="en-US" dirty="0">
                <a:solidFill>
                  <a:srgbClr val="0D6CB9"/>
                </a:solidFill>
                <a:latin typeface="Calibri" panose="020F0502020204030204"/>
              </a:rPr>
              <a:pPr defTabSz="685800">
                <a:defRPr/>
              </a:pPr>
              <a:t>41</a:t>
            </a:fld>
            <a:endParaRPr lang="en-US">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734249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32757" y="1134825"/>
            <a:ext cx="7223078" cy="4803396"/>
          </a:xfrm>
        </p:spPr>
        <p:txBody>
          <a:bodyPr lIns="68580" tIns="34290" rIns="68580" bIns="34290" anchor="t"/>
          <a:lstStyle/>
          <a:p>
            <a:pPr marL="0" lvl="1" indent="0">
              <a:buNone/>
            </a:pPr>
            <a:r>
              <a:rPr lang="en-US" sz="2800" b="1">
                <a:solidFill>
                  <a:srgbClr val="0070C0"/>
                </a:solidFill>
              </a:rPr>
              <a:t>In this training we talked about:</a:t>
            </a:r>
          </a:p>
          <a:p>
            <a:pPr marL="0" lvl="1" indent="0">
              <a:buNone/>
            </a:pPr>
            <a:endParaRPr lang="en-US" sz="2400" b="1"/>
          </a:p>
          <a:p>
            <a:pPr marL="571500" lvl="1" indent="-228600">
              <a:lnSpc>
                <a:spcPct val="100000"/>
              </a:lnSpc>
              <a:spcBef>
                <a:spcPts val="450"/>
              </a:spcBef>
              <a:spcAft>
                <a:spcPts val="450"/>
              </a:spcAft>
            </a:pPr>
            <a:r>
              <a:rPr lang="en-US" sz="2400"/>
              <a:t>The requirements for the Early Childhood Data System (ECDS) KG Submission.</a:t>
            </a:r>
          </a:p>
          <a:p>
            <a:pPr marL="571500" lvl="1" indent="-228600">
              <a:lnSpc>
                <a:spcPct val="100000"/>
              </a:lnSpc>
              <a:spcBef>
                <a:spcPts val="450"/>
              </a:spcBef>
              <a:spcAft>
                <a:spcPts val="450"/>
              </a:spcAft>
            </a:pPr>
            <a:endParaRPr lang="en-US" sz="1200"/>
          </a:p>
          <a:p>
            <a:pPr marL="571500" lvl="1" indent="-228600">
              <a:lnSpc>
                <a:spcPct val="100000"/>
              </a:lnSpc>
              <a:spcBef>
                <a:spcPts val="450"/>
              </a:spcBef>
              <a:spcAft>
                <a:spcPts val="450"/>
              </a:spcAft>
            </a:pPr>
            <a:r>
              <a:rPr lang="en-US" sz="2400"/>
              <a:t>The data that comprises the ECDS KG data submission.  </a:t>
            </a:r>
          </a:p>
          <a:p>
            <a:pPr marL="342900" lvl="1" indent="0">
              <a:lnSpc>
                <a:spcPct val="100000"/>
              </a:lnSpc>
              <a:spcBef>
                <a:spcPts val="450"/>
              </a:spcBef>
              <a:spcAft>
                <a:spcPts val="450"/>
              </a:spcAft>
              <a:buNone/>
            </a:pPr>
            <a:endParaRPr lang="en-US" sz="1200"/>
          </a:p>
          <a:p>
            <a:pPr marL="571500" lvl="1" indent="-228600">
              <a:lnSpc>
                <a:spcPct val="100000"/>
              </a:lnSpc>
              <a:spcBef>
                <a:spcPts val="450"/>
              </a:spcBef>
              <a:spcAft>
                <a:spcPts val="450"/>
              </a:spcAft>
            </a:pPr>
            <a:r>
              <a:rPr lang="en-US" sz="2400"/>
              <a:t>How to promote ECDS KG data.</a:t>
            </a:r>
          </a:p>
          <a:p>
            <a:pPr marL="571500" lvl="1" indent="-228600">
              <a:lnSpc>
                <a:spcPct val="100000"/>
              </a:lnSpc>
              <a:spcBef>
                <a:spcPts val="450"/>
              </a:spcBef>
              <a:spcAft>
                <a:spcPts val="450"/>
              </a:spcAft>
            </a:pPr>
            <a:endParaRPr lang="en-US" sz="2400"/>
          </a:p>
          <a:p>
            <a:pPr marL="571500" lvl="1" indent="-228600">
              <a:lnSpc>
                <a:spcPct val="100000"/>
              </a:lnSpc>
              <a:spcBef>
                <a:spcPts val="450"/>
              </a:spcBef>
              <a:spcAft>
                <a:spcPts val="450"/>
              </a:spcAft>
            </a:pPr>
            <a:r>
              <a:rPr lang="en-US" sz="2400"/>
              <a:t>The TSDS reports for ECDS KG.</a:t>
            </a:r>
          </a:p>
        </p:txBody>
      </p:sp>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fld id="{69C126A4-BD19-47E2-8A0E-0DE1B9D8C925}" type="slidenum">
              <a:rPr lang="en-US"/>
              <a:pPr/>
              <a:t>42</a:t>
            </a:fld>
            <a:endParaRPr lang="en-US"/>
          </a:p>
        </p:txBody>
      </p:sp>
    </p:spTree>
    <p:custDataLst>
      <p:tags r:id="rId1"/>
    </p:custDataLst>
    <p:extLst>
      <p:ext uri="{BB962C8B-B14F-4D97-AF65-F5344CB8AC3E}">
        <p14:creationId xmlns:p14="http://schemas.microsoft.com/office/powerpoint/2010/main" val="901203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pic>
        <p:nvPicPr>
          <p:cNvPr id="4" name="object 4" descr="Image of adults in class setting asking questions."/>
          <p:cNvPicPr/>
          <p:nvPr/>
        </p:nvPicPr>
        <p:blipFill rotWithShape="1">
          <a:blip r:embed="rId4">
            <a:extLst>
              <a:ext uri="{28A0092B-C50C-407E-A947-70E740481C1C}">
                <a14:useLocalDpi xmlns:a14="http://schemas.microsoft.com/office/drawing/2010/main" val="0"/>
              </a:ext>
            </a:extLst>
          </a:blip>
          <a:srcRect l="31442" t="7187" r="12927" b="54185"/>
          <a:stretch/>
        </p:blipFill>
        <p:spPr>
          <a:xfrm>
            <a:off x="1419147" y="1560322"/>
            <a:ext cx="7693269" cy="4232848"/>
          </a:xfrm>
          <a:prstGeom prst="rect">
            <a:avLst/>
          </a:prstGeom>
        </p:spPr>
      </p:pic>
      <p:sp>
        <p:nvSpPr>
          <p:cNvPr id="2" name="Slide Number Placeholder 7">
            <a:extLst>
              <a:ext uri="{FF2B5EF4-FFF2-40B4-BE49-F238E27FC236}">
                <a16:creationId xmlns:a16="http://schemas.microsoft.com/office/drawing/2014/main" id="{F35E5607-4619-217F-74BB-17BC4AC3D336}"/>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470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587012" y="3819238"/>
            <a:ext cx="3920820"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a:solidFill>
                  <a:prstClr val="white"/>
                </a:solidFill>
                <a:latin typeface="Calibri"/>
              </a:rPr>
              <a:t>Training Activity</a:t>
            </a:r>
          </a:p>
          <a:p>
            <a:pPr defTabSz="685800">
              <a:defRPr/>
            </a:pPr>
            <a:r>
              <a:rPr lang="en-US" sz="1400">
                <a:solidFill>
                  <a:prstClr val="white"/>
                </a:solidFill>
                <a:latin typeface="Calibri"/>
                <a:cs typeface="Calibri"/>
              </a:rPr>
              <a:t>Practice, Troubleshooting, and Knowledge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587012" y="2821666"/>
            <a:ext cx="3920820"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 sz="2400" b="1">
                <a:solidFill>
                  <a:prstClr val="white"/>
                </a:solidFill>
                <a:latin typeface="Calibri"/>
              </a:rPr>
              <a:t>Key Concepts</a:t>
            </a:r>
          </a:p>
          <a:p>
            <a:pPr defTabSz="685800">
              <a:defRPr/>
            </a:pPr>
            <a:r>
              <a:rPr lang="en-US" sz="1400">
                <a:solidFill>
                  <a:prstClr val="white"/>
                </a:solidFill>
                <a:latin typeface="Calibri"/>
              </a:rPr>
              <a:t>ECDS KG and Reports</a:t>
            </a:r>
            <a:endParaRPr lang="en-US" sz="1400">
              <a:solidFill>
                <a:prstClr val="white"/>
              </a:solidFill>
              <a:latin typeface="Calibri"/>
              <a:ea typeface="Calibri"/>
              <a:cs typeface="Calibri"/>
            </a:endParaRP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622182" y="1800714"/>
            <a:ext cx="3885650"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r>
              <a:rPr lang="en" sz="2400" b="1">
                <a:solidFill>
                  <a:prstClr val="white"/>
                </a:solidFill>
                <a:latin typeface="Calibri"/>
              </a:rPr>
              <a:t>Getting Started</a:t>
            </a:r>
          </a:p>
          <a:p>
            <a:pPr defTabSz="685800">
              <a:defRPr/>
            </a:pPr>
            <a:r>
              <a:rPr lang="en-US" sz="1400">
                <a:solidFill>
                  <a:prstClr val="white"/>
                </a:solidFill>
                <a:latin typeface="Calibri"/>
                <a:cs typeface="Calibri"/>
              </a:rPr>
              <a:t>TSDS Architecture, TEAL Roles, Promotion Demo</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5787907" y="2589962"/>
            <a:ext cx="3011544" cy="1850835"/>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547447" y="4840190"/>
            <a:ext cx="3981900"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defTabSz="685800">
              <a:defRPr/>
            </a:pPr>
            <a:r>
              <a:rPr lang="en-US" sz="2400" b="1">
                <a:solidFill>
                  <a:prstClr val="white"/>
                </a:solidFill>
                <a:latin typeface="Calibri"/>
              </a:rPr>
              <a:t>Wrap</a:t>
            </a:r>
            <a:r>
              <a:rPr lang="en" sz="2400" b="1">
                <a:solidFill>
                  <a:prstClr val="white"/>
                </a:solidFill>
                <a:latin typeface="Calibri"/>
              </a:rPr>
              <a:t> Up</a:t>
            </a:r>
          </a:p>
          <a:p>
            <a:pPr defTabSz="685800">
              <a:defRPr/>
            </a:pPr>
            <a:r>
              <a:rPr lang="en-US" sz="1400">
                <a:solidFill>
                  <a:prstClr val="white"/>
                </a:solidFill>
                <a:latin typeface="Calibri"/>
                <a:cs typeface="Calibri"/>
              </a:rPr>
              <a:t>Key Takeaways, Resources, and Next Steps</a:t>
            </a:r>
          </a:p>
        </p:txBody>
      </p:sp>
      <p:sp>
        <p:nvSpPr>
          <p:cNvPr id="3" name="Slide Number Placeholder 2">
            <a:extLst>
              <a:ext uri="{FF2B5EF4-FFF2-40B4-BE49-F238E27FC236}">
                <a16:creationId xmlns:a16="http://schemas.microsoft.com/office/drawing/2014/main" id="{36D794DE-7853-AE69-D15D-6ECA41EF84A5}"/>
              </a:ext>
            </a:extLst>
          </p:cNvPr>
          <p:cNvSpPr>
            <a:spLocks noGrp="1"/>
          </p:cNvSpPr>
          <p:nvPr>
            <p:ph type="sldNum" sz="quarter" idx="12"/>
          </p:nvPr>
        </p:nvSpPr>
        <p:spPr>
          <a:xfrm>
            <a:off x="6908006" y="6492874"/>
            <a:ext cx="2057400" cy="365125"/>
          </a:xfrm>
        </p:spPr>
        <p:txBody>
          <a:bodyPr>
            <a:normAutofit/>
          </a:bodyPr>
          <a:lstStyle/>
          <a:p>
            <a:fld id="{2F0C4421-5918-4AA3-AE4A-C36EDD2FD6EB}" type="slidenum">
              <a:rPr lang="en-US" smtClean="0"/>
              <a:pPr/>
              <a:t>5</a:t>
            </a:fld>
            <a:endParaRPr lang="en-US"/>
          </a:p>
        </p:txBody>
      </p:sp>
    </p:spTree>
    <p:custDataLst>
      <p:tags r:id="rId1"/>
    </p:custDataLst>
    <p:extLst>
      <p:ext uri="{BB962C8B-B14F-4D97-AF65-F5344CB8AC3E}">
        <p14:creationId xmlns:p14="http://schemas.microsoft.com/office/powerpoint/2010/main" val="365476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Lst>
          </p:cNvPr>
          <p:cNvGrpSpPr/>
          <p:nvPr/>
        </p:nvGrpSpPr>
        <p:grpSpPr>
          <a:xfrm>
            <a:off x="0" y="0"/>
            <a:ext cx="9149645"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4"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685800">
                <a:defRPr/>
              </a:pPr>
              <a:endParaRPr sz="1350" kern="0">
                <a:solidFill>
                  <a:sysClr val="windowText" lastClr="000000"/>
                </a:solidFill>
                <a:latin typeface="Calibri" panose="020F0502020204030204"/>
              </a:endParaRPr>
            </a:p>
          </p:txBody>
        </p:sp>
      </p:grpSp>
      <p:sp>
        <p:nvSpPr>
          <p:cNvPr id="6" name="object 6"/>
          <p:cNvSpPr txBox="1"/>
          <p:nvPr/>
        </p:nvSpPr>
        <p:spPr>
          <a:xfrm>
            <a:off x="8468" y="5049876"/>
            <a:ext cx="9144000" cy="1754006"/>
          </a:xfrm>
          <a:prstGeom prst="rect">
            <a:avLst/>
          </a:prstGeom>
        </p:spPr>
        <p:txBody>
          <a:bodyPr vert="horz" wrap="square" lIns="0" tIns="50483" rIns="0" bIns="0" rtlCol="0">
            <a:spAutoFit/>
          </a:bodyPr>
          <a:lstStyle/>
          <a:p>
            <a:pPr algn="ctr" defTabSz="685800">
              <a:spcBef>
                <a:spcPts val="398"/>
              </a:spcBef>
              <a:defRPr/>
            </a:pPr>
            <a:r>
              <a:rPr lang="en-US" sz="4800" b="1" kern="0">
                <a:solidFill>
                  <a:srgbClr val="0D6CB8"/>
                </a:solidFill>
                <a:latin typeface="Calibri"/>
                <a:cs typeface="Calibri"/>
              </a:rPr>
              <a:t>GETTING STARTED</a:t>
            </a:r>
          </a:p>
          <a:p>
            <a:pPr algn="ctr" defTabSz="685800">
              <a:spcBef>
                <a:spcPts val="398"/>
              </a:spcBef>
              <a:defRPr/>
            </a:pPr>
            <a:r>
              <a:rPr lang="en-US" sz="2800" kern="0">
                <a:solidFill>
                  <a:srgbClr val="0D6CB8"/>
                </a:solidFill>
                <a:latin typeface="Calibri"/>
                <a:cs typeface="Calibri"/>
              </a:rPr>
              <a:t>TSDS Architecture, TEAL Roles, Promotion Demo</a:t>
            </a:r>
          </a:p>
          <a:p>
            <a:pPr algn="ctr" defTabSz="685800">
              <a:spcBef>
                <a:spcPts val="398"/>
              </a:spcBef>
              <a:defRPr/>
            </a:pPr>
            <a:endParaRPr lang="en-US" sz="2800" b="1" kern="0">
              <a:solidFill>
                <a:srgbClr val="0D6CB8"/>
              </a:solidFill>
              <a:latin typeface="Calibri"/>
              <a:cs typeface="Calibri"/>
            </a:endParaRPr>
          </a:p>
        </p:txBody>
      </p:sp>
      <p:pic>
        <p:nvPicPr>
          <p:cNvPr id="3" name="Picture 2" descr="A picture containing logo&#10;&#10;Description automatically generated">
            <a:extLst>
              <a:ext uri="{FF2B5EF4-FFF2-40B4-BE49-F238E27FC236}">
                <a16:creationId xmlns:a16="http://schemas.microsoft.com/office/drawing/2014/main" id="{2D53F140-B2BD-E438-A6F4-357A25AC3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7737" y="183909"/>
            <a:ext cx="2577179" cy="796709"/>
          </a:xfrm>
          <a:prstGeom prst="rect">
            <a:avLst/>
          </a:prstGeom>
        </p:spPr>
      </p:pic>
    </p:spTree>
    <p:custDataLst>
      <p:tags r:id="rId1"/>
    </p:custDataLst>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265DC-D757-6984-EB05-0C4B7539B628}"/>
              </a:ext>
            </a:extLst>
          </p:cNvPr>
          <p:cNvSpPr>
            <a:spLocks noGrp="1"/>
          </p:cNvSpPr>
          <p:nvPr>
            <p:ph type="title"/>
          </p:nvPr>
        </p:nvSpPr>
        <p:spPr/>
        <p:txBody>
          <a:bodyPr>
            <a:normAutofit/>
          </a:bodyPr>
          <a:lstStyle/>
          <a:p>
            <a:pPr algn="ctr"/>
            <a:r>
              <a:rPr lang="en-US" sz="4400"/>
              <a:t>HIGH-LEVEL ARCHITECTURE</a:t>
            </a:r>
          </a:p>
        </p:txBody>
      </p:sp>
      <p:sp>
        <p:nvSpPr>
          <p:cNvPr id="4" name="Content Placeholder 3">
            <a:extLst>
              <a:ext uri="{FF2B5EF4-FFF2-40B4-BE49-F238E27FC236}">
                <a16:creationId xmlns:a16="http://schemas.microsoft.com/office/drawing/2014/main" id="{0E86B501-4F05-3B69-DDDC-040006DC939B}"/>
              </a:ext>
            </a:extLst>
          </p:cNvPr>
          <p:cNvSpPr>
            <a:spLocks noGrp="1"/>
          </p:cNvSpPr>
          <p:nvPr>
            <p:ph idx="1"/>
          </p:nvPr>
        </p:nvSpPr>
        <p:spPr/>
        <p:txBody>
          <a:bodyPr/>
          <a:lstStyle/>
          <a:p>
            <a:endParaRPr lang="en-US"/>
          </a:p>
        </p:txBody>
      </p:sp>
      <p:pic>
        <p:nvPicPr>
          <p:cNvPr id="2" name="Picture 1" descr="Diagram showing the TSDS Architecture with the different components within TSDS.">
            <a:extLst>
              <a:ext uri="{FF2B5EF4-FFF2-40B4-BE49-F238E27FC236}">
                <a16:creationId xmlns:a16="http://schemas.microsoft.com/office/drawing/2014/main" id="{300803E0-7647-EB82-A16C-8D8745797438}"/>
              </a:ext>
            </a:extLst>
          </p:cNvPr>
          <p:cNvPicPr>
            <a:picLocks noChangeAspect="1"/>
          </p:cNvPicPr>
          <p:nvPr/>
        </p:nvPicPr>
        <p:blipFill>
          <a:blip r:embed="rId4"/>
          <a:stretch>
            <a:fillRect/>
          </a:stretch>
        </p:blipFill>
        <p:spPr>
          <a:xfrm>
            <a:off x="1488916" y="1085899"/>
            <a:ext cx="7548008" cy="5469013"/>
          </a:xfrm>
          <a:prstGeom prst="rect">
            <a:avLst/>
          </a:prstGeom>
        </p:spPr>
      </p:pic>
      <p:sp>
        <p:nvSpPr>
          <p:cNvPr id="3" name="Slide Number Placeholder 7">
            <a:extLst>
              <a:ext uri="{FF2B5EF4-FFF2-40B4-BE49-F238E27FC236}">
                <a16:creationId xmlns:a16="http://schemas.microsoft.com/office/drawing/2014/main" id="{6119D9B4-1C82-FC6C-861C-4F56BFA1E0C9}"/>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9603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1831" y="242624"/>
            <a:ext cx="6848835" cy="575136"/>
          </a:xfrm>
          <a:prstGeom prst="rect">
            <a:avLst/>
          </a:prstGeom>
        </p:spPr>
        <p:txBody>
          <a:bodyPr>
            <a:noAutofit/>
          </a:bodyPr>
          <a:lstStyle/>
          <a:p>
            <a:pPr algn="ctr"/>
            <a:r>
              <a:rPr lang="en-US" sz="4400">
                <a:solidFill>
                  <a:srgbClr val="0070C0"/>
                </a:solidFill>
              </a:rPr>
              <a:t>TEAL ROLES – ECDS</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871831" y="1288433"/>
            <a:ext cx="3346450" cy="2140565"/>
          </a:xfrm>
          <a:prstGeom prst="rect">
            <a:avLst/>
          </a:prstGeom>
          <a:solidFill>
            <a:srgbClr val="FFC000"/>
          </a:solidFill>
        </p:spPr>
        <p:txBody>
          <a:bodyPr/>
          <a:lstStyle/>
          <a:p>
            <a:pPr marL="0" indent="0">
              <a:buNone/>
            </a:pPr>
            <a:r>
              <a:rPr lang="en-US" sz="2400">
                <a:solidFill>
                  <a:schemeClr val="tx1"/>
                </a:solidFill>
              </a:rPr>
              <a:t>Core LEA Data Viewer</a:t>
            </a:r>
          </a:p>
          <a:p>
            <a:pPr marL="0" indent="0">
              <a:buNone/>
            </a:pPr>
            <a:endParaRPr lang="en-US" sz="1000">
              <a:solidFill>
                <a:schemeClr val="tx1"/>
              </a:solidFill>
              <a:latin typeface="Tw Cen MT" panose="020B0602020104020603" pitchFamily="34" charset="0"/>
            </a:endParaRPr>
          </a:p>
          <a:p>
            <a:pPr marL="228600" indent="0">
              <a:buNone/>
            </a:pPr>
            <a:r>
              <a:rPr lang="en-US" sz="1700">
                <a:solidFill>
                  <a:schemeClr val="bg2">
                    <a:lumMod val="10000"/>
                  </a:schemeClr>
                </a:solidFill>
              </a:rPr>
              <a:t>This role monitors data promotions and data validations and generates reports.</a:t>
            </a:r>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1871831" y="3795208"/>
            <a:ext cx="3346450" cy="2697668"/>
          </a:xfrm>
          <a:prstGeom prst="rect">
            <a:avLst/>
          </a:prstGeom>
          <a:solidFill>
            <a:srgbClr val="00BFD7"/>
          </a:solidFill>
        </p:spPr>
        <p:txBody>
          <a:bodyPr/>
          <a:lstStyle/>
          <a:p>
            <a:pPr marL="0" indent="0">
              <a:buNone/>
            </a:pPr>
            <a:r>
              <a:rPr lang="en-US" sz="2400">
                <a:solidFill>
                  <a:schemeClr val="tx1"/>
                </a:solidFill>
              </a:rPr>
              <a:t>Core LEA Data Completer</a:t>
            </a:r>
          </a:p>
          <a:p>
            <a:pPr marL="0" indent="0">
              <a:buNone/>
            </a:pPr>
            <a:endParaRPr lang="en-US" sz="800">
              <a:solidFill>
                <a:schemeClr val="accent1">
                  <a:lumMod val="75000"/>
                </a:schemeClr>
              </a:solidFill>
              <a:latin typeface="Tw Cen MT" panose="020B0602020104020603" pitchFamily="34" charset="0"/>
            </a:endParaRPr>
          </a:p>
          <a:p>
            <a:pPr marL="257175" lvl="1" indent="0">
              <a:buClr>
                <a:schemeClr val="accent2">
                  <a:lumMod val="50000"/>
                </a:schemeClr>
              </a:buClr>
              <a:buSzPct val="70000"/>
              <a:buNone/>
            </a:pPr>
            <a:r>
              <a:rPr lang="en-US" sz="1700">
                <a:solidFill>
                  <a:schemeClr val="bg2">
                    <a:lumMod val="10000"/>
                  </a:schemeClr>
                </a:solidFill>
              </a:rPr>
              <a:t>This role formally certifies the completeness and accuracy of the data and finalizes the submission. In addition, this role also schedules and monitors promotions, schedules and monitors validations, and generates reports.</a:t>
            </a:r>
          </a:p>
          <a:p>
            <a:pPr marL="0" indent="0">
              <a:buNone/>
            </a:pPr>
            <a:endParaRPr lang="en-US"/>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5598944" y="1288434"/>
            <a:ext cx="3346450" cy="2140566"/>
          </a:xfrm>
          <a:prstGeom prst="rect">
            <a:avLst/>
          </a:prstGeom>
          <a:solidFill>
            <a:srgbClr val="75CBA6"/>
          </a:solidFill>
        </p:spPr>
        <p:txBody>
          <a:bodyPr/>
          <a:lstStyle/>
          <a:p>
            <a:pPr marL="0" indent="0">
              <a:buNone/>
            </a:pPr>
            <a:r>
              <a:rPr lang="en-US" sz="2400">
                <a:solidFill>
                  <a:schemeClr val="tx1"/>
                </a:solidFill>
              </a:rPr>
              <a:t>Core LEA Data Promoter</a:t>
            </a:r>
          </a:p>
          <a:p>
            <a:pPr marL="0" indent="0">
              <a:buNone/>
            </a:pPr>
            <a:endParaRPr lang="en-US" sz="800">
              <a:solidFill>
                <a:schemeClr val="accent1">
                  <a:lumMod val="75000"/>
                </a:schemeClr>
              </a:solidFill>
            </a:endParaRPr>
          </a:p>
          <a:p>
            <a:pPr marL="257175" lvl="1" indent="0">
              <a:buClr>
                <a:schemeClr val="accent2">
                  <a:lumMod val="50000"/>
                </a:schemeClr>
              </a:buClr>
              <a:buSzPct val="70000"/>
              <a:buNone/>
            </a:pPr>
            <a:r>
              <a:rPr lang="en-US" sz="1700">
                <a:solidFill>
                  <a:schemeClr val="bg2">
                    <a:lumMod val="10000"/>
                  </a:schemeClr>
                </a:solidFill>
              </a:rPr>
              <a:t>This role schedules and monitors promotions, schedules and monitors validations, and generates reports.</a:t>
            </a:r>
          </a:p>
          <a:p>
            <a:pPr marL="0" indent="0">
              <a:buNone/>
            </a:pPr>
            <a:endParaRPr lang="en-US"/>
          </a:p>
        </p:txBody>
      </p:sp>
      <p:sp>
        <p:nvSpPr>
          <p:cNvPr id="13" name="Text Placeholder 12">
            <a:extLst>
              <a:ext uri="{FF2B5EF4-FFF2-40B4-BE49-F238E27FC236}">
                <a16:creationId xmlns:a16="http://schemas.microsoft.com/office/drawing/2014/main" id="{65A4A574-FF8C-43E8-B961-2DEA97DCF839}"/>
              </a:ext>
            </a:extLst>
          </p:cNvPr>
          <p:cNvSpPr>
            <a:spLocks noGrp="1"/>
          </p:cNvSpPr>
          <p:nvPr>
            <p:ph type="body" sz="quarter" idx="4294967295"/>
          </p:nvPr>
        </p:nvSpPr>
        <p:spPr>
          <a:xfrm>
            <a:off x="5617369" y="3795207"/>
            <a:ext cx="3348037" cy="2697668"/>
          </a:xfrm>
          <a:prstGeom prst="rect">
            <a:avLst/>
          </a:prstGeom>
          <a:solidFill>
            <a:srgbClr val="F9A451"/>
          </a:solidFill>
        </p:spPr>
        <p:txBody>
          <a:bodyPr/>
          <a:lstStyle/>
          <a:p>
            <a:pPr marL="0" indent="0">
              <a:buNone/>
            </a:pPr>
            <a:r>
              <a:rPr lang="en-US" sz="2400">
                <a:solidFill>
                  <a:schemeClr val="tx1"/>
                </a:solidFill>
              </a:rPr>
              <a:t>Core LEA Data Approver</a:t>
            </a:r>
          </a:p>
          <a:p>
            <a:pPr marL="0" indent="0">
              <a:buNone/>
            </a:pPr>
            <a:endParaRPr lang="en-US"/>
          </a:p>
          <a:p>
            <a:pPr marL="228600" indent="0">
              <a:buNone/>
            </a:pPr>
            <a:r>
              <a:rPr lang="en-US" sz="1700">
                <a:solidFill>
                  <a:schemeClr val="bg2">
                    <a:lumMod val="10000"/>
                  </a:schemeClr>
                </a:solidFill>
              </a:rPr>
              <a:t>This role will be for the superintendent or his/her designee at the LEA. This role requests an extension if needed.</a:t>
            </a:r>
          </a:p>
          <a:p>
            <a:pPr marL="0" indent="0">
              <a:buNone/>
            </a:pPr>
            <a:endParaRPr lang="en-US"/>
          </a:p>
        </p:txBody>
      </p:sp>
    </p:spTree>
    <p:custDataLst>
      <p:tags r:id="rId1"/>
    </p:custDataLst>
    <p:extLst>
      <p:ext uri="{BB962C8B-B14F-4D97-AF65-F5344CB8AC3E}">
        <p14:creationId xmlns:p14="http://schemas.microsoft.com/office/powerpoint/2010/main" val="159511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p:txBody>
          <a:bodyPr>
            <a:normAutofit/>
          </a:bodyPr>
          <a:lstStyle/>
          <a:p>
            <a:pPr algn="ctr"/>
            <a:r>
              <a:rPr lang="en-US" sz="4000"/>
              <a:t>APPLY FOR ECDS ROLE</a:t>
            </a:r>
          </a:p>
        </p:txBody>
      </p:sp>
      <p:sp>
        <p:nvSpPr>
          <p:cNvPr id="20" name="TextBox 19">
            <a:extLst>
              <a:ext uri="{FF2B5EF4-FFF2-40B4-BE49-F238E27FC236}">
                <a16:creationId xmlns:a16="http://schemas.microsoft.com/office/drawing/2014/main" id="{D7F101C9-29E3-19E4-CF4D-DE505E210184}"/>
              </a:ext>
            </a:extLst>
          </p:cNvPr>
          <p:cNvSpPr txBox="1"/>
          <p:nvPr/>
        </p:nvSpPr>
        <p:spPr>
          <a:xfrm>
            <a:off x="1601543" y="1569238"/>
            <a:ext cx="33471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rPr>
              <a:t>Login to your TEAL account; Click </a:t>
            </a:r>
            <a:r>
              <a:rPr kumimoji="0" lang="en-US" sz="2200" b="1" i="0" u="none" strike="noStrike" kern="1200" cap="none" spc="0" normalizeH="0" baseline="0" noProof="0">
                <a:ln>
                  <a:noFill/>
                </a:ln>
                <a:solidFill>
                  <a:srgbClr val="0D6CB9"/>
                </a:solidFill>
                <a:effectLst/>
                <a:uLnTx/>
                <a:uFillTx/>
                <a:latin typeface="Calibri" panose="020F0502020204030204"/>
                <a:ea typeface="+mn-ea"/>
                <a:cs typeface="+mn-cs"/>
              </a:rPr>
              <a:t>Add/Modify Access</a:t>
            </a:r>
            <a:r>
              <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rPr>
              <a:t>.</a:t>
            </a:r>
          </a:p>
        </p:txBody>
      </p:sp>
      <p:pic>
        <p:nvPicPr>
          <p:cNvPr id="6" name="Picture 5" descr="A screenshot showing where add or modify TEAL roles">
            <a:extLst>
              <a:ext uri="{FF2B5EF4-FFF2-40B4-BE49-F238E27FC236}">
                <a16:creationId xmlns:a16="http://schemas.microsoft.com/office/drawing/2014/main" id="{3D56214F-4DB2-9B7A-D9B8-9C6922E2807A}"/>
              </a:ext>
            </a:extLst>
          </p:cNvPr>
          <p:cNvPicPr>
            <a:picLocks noChangeAspect="1"/>
          </p:cNvPicPr>
          <p:nvPr/>
        </p:nvPicPr>
        <p:blipFill>
          <a:blip r:embed="rId4"/>
          <a:stretch>
            <a:fillRect/>
          </a:stretch>
        </p:blipFill>
        <p:spPr>
          <a:xfrm>
            <a:off x="1601543" y="3103418"/>
            <a:ext cx="3197967" cy="1082848"/>
          </a:xfrm>
          <a:prstGeom prst="rect">
            <a:avLst/>
          </a:prstGeom>
        </p:spPr>
      </p:pic>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5307808" y="1523058"/>
            <a:ext cx="3347114" cy="4351338"/>
          </a:xfrm>
        </p:spPr>
        <p:txBody>
          <a:bodyPr/>
          <a:lstStyle/>
          <a:p>
            <a:pPr marL="0" indent="0">
              <a:buNone/>
            </a:pPr>
            <a:r>
              <a:rPr lang="en-US" sz="2200"/>
              <a:t>Enter your </a:t>
            </a:r>
            <a:r>
              <a:rPr lang="en-US" sz="2200" b="1"/>
              <a:t>Employing Organization</a:t>
            </a:r>
            <a:r>
              <a:rPr lang="en-US" sz="2200"/>
              <a:t> and select the appropriated </a:t>
            </a:r>
            <a:r>
              <a:rPr lang="en-US" sz="2200" b="1"/>
              <a:t>Core LEA TEAL </a:t>
            </a:r>
            <a:r>
              <a:rPr lang="en-US" sz="2200"/>
              <a:t>role.</a:t>
            </a:r>
          </a:p>
        </p:txBody>
      </p:sp>
      <p:pic>
        <p:nvPicPr>
          <p:cNvPr id="9" name="Picture 8" descr="A screenshot showing where and how to request TEAL roles">
            <a:extLst>
              <a:ext uri="{FF2B5EF4-FFF2-40B4-BE49-F238E27FC236}">
                <a16:creationId xmlns:a16="http://schemas.microsoft.com/office/drawing/2014/main" id="{8EB05D71-F127-E9C8-F28E-89C0F188B646}"/>
              </a:ext>
            </a:extLst>
          </p:cNvPr>
          <p:cNvPicPr>
            <a:picLocks noChangeAspect="1"/>
          </p:cNvPicPr>
          <p:nvPr/>
        </p:nvPicPr>
        <p:blipFill>
          <a:blip r:embed="rId5"/>
          <a:stretch>
            <a:fillRect/>
          </a:stretch>
        </p:blipFill>
        <p:spPr>
          <a:xfrm>
            <a:off x="5465389" y="2998450"/>
            <a:ext cx="3009524" cy="2630754"/>
          </a:xfrm>
          <a:prstGeom prst="rect">
            <a:avLst/>
          </a:prstGeom>
        </p:spPr>
      </p:pic>
      <p:cxnSp>
        <p:nvCxnSpPr>
          <p:cNvPr id="24" name="Straight Arrow Connector 23">
            <a:extLst>
              <a:ext uri="{FF2B5EF4-FFF2-40B4-BE49-F238E27FC236}">
                <a16:creationId xmlns:a16="http://schemas.microsoft.com/office/drawing/2014/main" id="{72CB13F1-A65B-CEDD-922D-F7861780694E}"/>
              </a:ext>
              <a:ext uri="{C183D7F6-B498-43B3-948B-1728B52AA6E4}">
                <adec:decorative xmlns:adec="http://schemas.microsoft.com/office/drawing/2017/decorative" val="1"/>
              </a:ext>
            </a:extLst>
          </p:cNvPr>
          <p:cNvCxnSpPr>
            <a:cxnSpLocks/>
          </p:cNvCxnSpPr>
          <p:nvPr/>
        </p:nvCxnSpPr>
        <p:spPr>
          <a:xfrm>
            <a:off x="3772184" y="3762854"/>
            <a:ext cx="308478" cy="251506"/>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8733786-DF1B-BD7C-BF92-0B9800EA2BB4}"/>
              </a:ext>
              <a:ext uri="{C183D7F6-B498-43B3-948B-1728B52AA6E4}">
                <adec:decorative xmlns:adec="http://schemas.microsoft.com/office/drawing/2017/decorative" val="1"/>
              </a:ext>
            </a:extLst>
          </p:cNvPr>
          <p:cNvSpPr/>
          <p:nvPr/>
        </p:nvSpPr>
        <p:spPr>
          <a:xfrm>
            <a:off x="1502427" y="2972561"/>
            <a:ext cx="3354833" cy="28233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19309F3-42BF-96DC-C690-8633FC33C8DA}"/>
              </a:ext>
              <a:ext uri="{C183D7F6-B498-43B3-948B-1728B52AA6E4}">
                <adec:decorative xmlns:adec="http://schemas.microsoft.com/office/drawing/2017/decorative" val="1"/>
              </a:ext>
            </a:extLst>
          </p:cNvPr>
          <p:cNvSpPr/>
          <p:nvPr/>
        </p:nvSpPr>
        <p:spPr>
          <a:xfrm>
            <a:off x="5390386" y="2964386"/>
            <a:ext cx="3181957" cy="282184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F85730F-8F14-AC2A-BC21-9EEC22B9A778}"/>
              </a:ext>
              <a:ext uri="{C183D7F6-B498-43B3-948B-1728B52AA6E4}">
                <adec:decorative xmlns:adec="http://schemas.microsoft.com/office/drawing/2017/decorative" val="1"/>
              </a:ext>
            </a:extLst>
          </p:cNvPr>
          <p:cNvSpPr txBox="1"/>
          <p:nvPr/>
        </p:nvSpPr>
        <p:spPr>
          <a:xfrm>
            <a:off x="5653955" y="3213683"/>
            <a:ext cx="2862248" cy="914400"/>
          </a:xfrm>
          <a:prstGeom prst="rect">
            <a:avLst/>
          </a:prstGeom>
          <a:noFill/>
          <a:ln w="38100">
            <a:solidFill>
              <a:srgbClr val="0070C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 name="Straight Arrow Connector 1">
            <a:extLst>
              <a:ext uri="{FF2B5EF4-FFF2-40B4-BE49-F238E27FC236}">
                <a16:creationId xmlns:a16="http://schemas.microsoft.com/office/drawing/2014/main" id="{F4215210-D1FD-EBE3-A2DD-87A087202710}"/>
              </a:ext>
              <a:ext uri="{C183D7F6-B498-43B3-948B-1728B52AA6E4}">
                <adec:decorative xmlns:adec="http://schemas.microsoft.com/office/drawing/2017/decorative" val="1"/>
              </a:ext>
            </a:extLst>
          </p:cNvPr>
          <p:cNvCxnSpPr>
            <a:cxnSpLocks/>
          </p:cNvCxnSpPr>
          <p:nvPr/>
        </p:nvCxnSpPr>
        <p:spPr>
          <a:xfrm>
            <a:off x="5446339" y="4167216"/>
            <a:ext cx="248441" cy="242144"/>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86D9B7-1E34-FD07-8FDB-DD3ED76CAA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59711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  -  Read-Only" id="{51B78AC0-AFF6-4EEF-B223-48C3C0036FA0}" vid="{9E6A2CE1-1205-4138-991D-7261B14D9F4C}"/>
    </a:ext>
  </a:extLst>
</a:theme>
</file>

<file path=ppt/theme/theme2.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Light_option - TSDS.potx  -  Read-Only" id="{51B78AC0-AFF6-4EEF-B223-48C3C0036FA0}" vid="{9E6A2CE1-1205-4138-991D-7261B14D9F4C}"/>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8FBB7392C4FA45A45AD0360B365292" ma:contentTypeVersion="13" ma:contentTypeDescription="Create a new document." ma:contentTypeScope="" ma:versionID="8cc85b05a4ac7d98c1bb1a0923e14216">
  <xsd:schema xmlns:xsd="http://www.w3.org/2001/XMLSchema" xmlns:xs="http://www.w3.org/2001/XMLSchema" xmlns:p="http://schemas.microsoft.com/office/2006/metadata/properties" xmlns:ns3="16580d46-0a53-4423-bae6-e10dcf256847" xmlns:ns4="001d30f3-7cfa-4346-8b8e-de4ad8977c6e" targetNamespace="http://schemas.microsoft.com/office/2006/metadata/properties" ma:root="true" ma:fieldsID="3721cbad815d15861c6ab281362044af" ns3:_="" ns4:_="">
    <xsd:import namespace="16580d46-0a53-4423-bae6-e10dcf256847"/>
    <xsd:import namespace="001d30f3-7cfa-4346-8b8e-de4ad8977c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80d46-0a53-4423-bae6-e10dcf25684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1d30f3-7cfa-4346-8b8e-de4ad8977c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3BCE45A-6266-4C24-A0E2-76506E936854}">
  <ds:schemaRefs>
    <ds:schemaRef ds:uri="001d30f3-7cfa-4346-8b8e-de4ad8977c6e"/>
    <ds:schemaRef ds:uri="16580d46-0a53-4423-bae6-e10dcf2568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3.xml><?xml version="1.0" encoding="utf-8"?>
<ds:datastoreItem xmlns:ds="http://schemas.openxmlformats.org/officeDocument/2006/customXml" ds:itemID="{74B45A69-778E-4D41-A5A4-6C4FF6432815}">
  <ds:schemaRefs>
    <ds:schemaRef ds:uri="001d30f3-7cfa-4346-8b8e-de4ad8977c6e"/>
    <ds:schemaRef ds:uri="16580d46-0a53-4423-bae6-e10dcf2568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 - TSDS</Template>
  <TotalTime>0</TotalTime>
  <Words>2928</Words>
  <Application>Microsoft Office PowerPoint</Application>
  <PresentationFormat>On-screen Show (4:3)</PresentationFormat>
  <Paragraphs>429</Paragraphs>
  <Slides>43</Slides>
  <Notes>43</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43</vt:i4>
      </vt:variant>
    </vt:vector>
  </HeadingPairs>
  <TitlesOfParts>
    <vt:vector size="62" baseType="lpstr">
      <vt:lpstr>Arial</vt:lpstr>
      <vt:lpstr>Calibri</vt:lpstr>
      <vt:lpstr>Calibri body</vt:lpstr>
      <vt:lpstr>Courier New</vt:lpstr>
      <vt:lpstr>Open Sans</vt:lpstr>
      <vt:lpstr>Open Sans (Headings)</vt:lpstr>
      <vt:lpstr>Open Sans Light</vt:lpstr>
      <vt:lpstr>Open Sans Semibold</vt:lpstr>
      <vt:lpstr>Segoe UI</vt:lpstr>
      <vt:lpstr>Tw Cen MT</vt:lpstr>
      <vt:lpstr>Tw Cen MT Condensed</vt:lpstr>
      <vt:lpstr>Wingdings</vt:lpstr>
      <vt:lpstr>2_Office Theme</vt:lpstr>
      <vt:lpstr>2_Office Theme</vt:lpstr>
      <vt:lpstr>2_Office Theme</vt:lpstr>
      <vt:lpstr>2_Office Theme</vt:lpstr>
      <vt:lpstr>1_Office Theme</vt:lpstr>
      <vt:lpstr>3_Office Theme</vt:lpstr>
      <vt:lpstr>4_Office Theme</vt:lpstr>
      <vt:lpstr>PowerPoint Presentation</vt:lpstr>
      <vt:lpstr>KEY TERMS</vt:lpstr>
      <vt:lpstr>LEARNING OBJECTIVES</vt:lpstr>
      <vt:lpstr>WHY THIS COURSE IS IMPORTANT</vt:lpstr>
      <vt:lpstr>COURSE AGENDA</vt:lpstr>
      <vt:lpstr>PowerPoint Presentation</vt:lpstr>
      <vt:lpstr>HIGH-LEVEL ARCHITECTURE</vt:lpstr>
      <vt:lpstr>TEAL ROLES – ECDS</vt:lpstr>
      <vt:lpstr>APPLY FOR ECDS ROLE</vt:lpstr>
      <vt:lpstr>ECDS TEAL ROLE &amp; PRIVILEGE</vt:lpstr>
      <vt:lpstr>ESC ROLE FOR ECDS</vt:lpstr>
      <vt:lpstr>PROMOTION DEMO</vt:lpstr>
      <vt:lpstr>PowerPoint Presentation</vt:lpstr>
      <vt:lpstr>ECDS</vt:lpstr>
      <vt:lpstr>TEA PROGRAM AREA INFORMATION</vt:lpstr>
      <vt:lpstr>ECDS TIMELINE</vt:lpstr>
      <vt:lpstr>DOMAIN DEFINITIONS 1</vt:lpstr>
      <vt:lpstr>DOMAIN DEFINITIONS 2</vt:lpstr>
      <vt:lpstr>ECDS SPECIFIC DATA ELEMENTS</vt:lpstr>
      <vt:lpstr>CATEGORIES TO PROMOTE</vt:lpstr>
      <vt:lpstr>LEVELS OF VALIDATIONS</vt:lpstr>
      <vt:lpstr>ECDS VALIDATIONS 1 </vt:lpstr>
      <vt:lpstr>ECDS VALIDATIONS 2 </vt:lpstr>
      <vt:lpstr>PowerPoint Presentation</vt:lpstr>
      <vt:lpstr>ECDS REPORTS</vt:lpstr>
      <vt:lpstr>ECD0-000-001</vt:lpstr>
      <vt:lpstr>ECD0-000-002</vt:lpstr>
      <vt:lpstr>ECD0-000-004</vt:lpstr>
      <vt:lpstr>ECD0-000-005</vt:lpstr>
      <vt:lpstr>TRAINING ACTIVITY Practice, Troubleshooting, and Knowledge Checks</vt:lpstr>
      <vt:lpstr>PRACTICE EXERCISE</vt:lpstr>
      <vt:lpstr>TROUBLESHOOTING 1</vt:lpstr>
      <vt:lpstr>TROUBLESHOOTING 2</vt:lpstr>
      <vt:lpstr>KNOWLEDGE CHECK 1</vt:lpstr>
      <vt:lpstr>KNOWLEDGE CHECK 2</vt:lpstr>
      <vt:lpstr>KNOWLEDGE CHECK 3</vt:lpstr>
      <vt:lpstr>KNOWLEDGE CHECK 4</vt:lpstr>
      <vt:lpstr>PowerPoint Presentation</vt:lpstr>
      <vt:lpstr>KEY TAKEAWAYS</vt:lpstr>
      <vt:lpstr> TECHNICAL RESOURCES</vt:lpstr>
      <vt:lpstr>NEXT STEPS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Texas Education Agency</dc:creator>
  <cp:keywords>Texas Education Agency</cp:keywords>
  <cp:lastModifiedBy>Curry, Wayne</cp:lastModifiedBy>
  <cp:revision>14</cp:revision>
  <cp:lastPrinted>2020-03-03T14:50:42Z</cp:lastPrinted>
  <dcterms:created xsi:type="dcterms:W3CDTF">2009-09-01T20:11:00Z</dcterms:created>
  <dcterms:modified xsi:type="dcterms:W3CDTF">2025-10-10T12:58:54Z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0x010100178FBB7392C4FA45A45AD0360B365292</vt:lpwstr>
  </property>
  <property fmtid="{D5CDD505-2E9C-101B-9397-08002B2CF9AE}" pid="3" name="_NewReviewCycle">
    <vt:lpwstr/>
  </property>
  <property fmtid="{D5CDD505-2E9C-101B-9397-08002B2CF9AE}" pid="4" name="_dlc_DocIdItemGuid">
    <vt:lpwstr>7fd8e421-004a-41be-b615-d2e44760db7c</vt:lpwstr>
  </property>
  <property fmtid="{D5CDD505-2E9C-101B-9397-08002B2CF9AE}" pid="5" name="ArticulateGUID">
    <vt:lpwstr>44EC0D00-1F5D-4B49-9236-077E1F75D416</vt:lpwstr>
  </property>
  <property fmtid="{D5CDD505-2E9C-101B-9397-08002B2CF9AE}" pid="6" name="ArticulatePath">
    <vt:lpwstr>https://texasedu-my.sharepoint.com/personal/shabana_momin_tea_texas_gov/Documents/Training SA-5/NUT 2025-2026/ECDS 2025-2026/ECDS Part 1 - KG 2025-2026</vt:lpwstr>
  </property>
</Properties>
</file>