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5.xml" ContentType="application/vnd.openxmlformats-officedocument.presentationml.tags+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98" r:id="rId6"/>
    <p:sldMasterId id="2147483740" r:id="rId7"/>
    <p:sldMasterId id="2147483833" r:id="rId8"/>
    <p:sldMasterId id="2147483864" r:id="rId9"/>
    <p:sldMasterId id="2147483903" r:id="rId10"/>
  </p:sldMasterIdLst>
  <p:notesMasterIdLst>
    <p:notesMasterId r:id="rId57"/>
  </p:notesMasterIdLst>
  <p:sldIdLst>
    <p:sldId id="2145707039" r:id="rId11"/>
    <p:sldId id="2145707398" r:id="rId12"/>
    <p:sldId id="2145707309" r:id="rId13"/>
    <p:sldId id="1437" r:id="rId14"/>
    <p:sldId id="2145707261" r:id="rId15"/>
    <p:sldId id="2145707268" r:id="rId16"/>
    <p:sldId id="2145707267" r:id="rId17"/>
    <p:sldId id="2145707266" r:id="rId18"/>
    <p:sldId id="2145707265" r:id="rId19"/>
    <p:sldId id="2145707263" r:id="rId20"/>
    <p:sldId id="2145707150" r:id="rId21"/>
    <p:sldId id="2145707050" r:id="rId22"/>
    <p:sldId id="1384" r:id="rId23"/>
    <p:sldId id="2145707258" r:id="rId24"/>
    <p:sldId id="2145707301" r:id="rId25"/>
    <p:sldId id="2145707303" r:id="rId26"/>
    <p:sldId id="2145707544" r:id="rId27"/>
    <p:sldId id="2145707330" r:id="rId28"/>
    <p:sldId id="2145707543" r:id="rId29"/>
    <p:sldId id="2145707306" r:id="rId30"/>
    <p:sldId id="2145707275" r:id="rId31"/>
    <p:sldId id="2145707287" r:id="rId32"/>
    <p:sldId id="2145707274" r:id="rId33"/>
    <p:sldId id="2145707285" r:id="rId34"/>
    <p:sldId id="2145707273" r:id="rId35"/>
    <p:sldId id="2145707282" r:id="rId36"/>
    <p:sldId id="2145707272" r:id="rId37"/>
    <p:sldId id="2145707271" r:id="rId38"/>
    <p:sldId id="2145707289" r:id="rId39"/>
    <p:sldId id="2145707539" r:id="rId40"/>
    <p:sldId id="2145707540" r:id="rId41"/>
    <p:sldId id="2145707542" r:id="rId42"/>
    <p:sldId id="2145707545" r:id="rId43"/>
    <p:sldId id="2145707547" r:id="rId44"/>
    <p:sldId id="2145707546" r:id="rId45"/>
    <p:sldId id="2145707305" r:id="rId46"/>
    <p:sldId id="2145707295" r:id="rId47"/>
    <p:sldId id="2145707300" r:id="rId48"/>
    <p:sldId id="2145707296" r:id="rId49"/>
    <p:sldId id="2145707139" r:id="rId50"/>
    <p:sldId id="2145707239" r:id="rId51"/>
    <p:sldId id="2145707307" r:id="rId52"/>
    <p:sldId id="2145707233" r:id="rId53"/>
    <p:sldId id="2145707304" r:id="rId54"/>
    <p:sldId id="2145707548" r:id="rId55"/>
    <p:sldId id="2145707238" r:id="rId56"/>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C9518D25-69F9-9526-63B2-C15EB6E068CC}" name="Butler, David" initials="BD" userId="S::David.Butler@tea.texas.gov::e5831356-7759-43f3-884a-24eb754c7293" providerId="AD"/>
  <p188:author id="{ECBD8E2D-A0AB-CD40-A2C5-DF5056DDCD0A}" name="Simons, Leanne" initials="SL" userId="S::Leanne.Simons@tea.texas.gov::f0b41770-584b-4844-b5c5-b29dec998724" providerId="AD"/>
  <p188:author id="{CE9B4954-21C3-B375-C3F7-3D361BE7A56A}" name="Momin, Shabana" initials="MS" userId="S::Shabana.Momin@tea.texas.gov::3fcd5f48-006f-4521-992d-30a906b0c166"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EDAE688-48AF-04B4-4C1B-0C171595B470}" name="Butler, David" initials="BD" userId="S::david.butler@tea.texas.gov::e5831356-7759-43f3-884a-24eb754c7293"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4EBD65BB-B861-01DA-6CDF-1ED07EF23F16}" name="Connor Briggs" initials="CB" userId="Connor Briggs" providerId="None"/>
  <p188:author id="{8A196ACA-1377-3FE6-8C2F-70991DF090D2}" name="Deberry, Deborah" initials="DD" userId="S::deborah.deberry@tea.texas.gov::ac2d9e4d-2345-459f-a982-32e1430dfa5e" providerId="AD"/>
  <p188:author id="{780B30E9-CD73-2CC8-5EFE-A32214077596}" name="Salinas, Alfredo" initials="SA" userId="S::Alfredo.Salinas@tea.texas.gov::8eb031a1-f34f-4bd0-8b04-be67c643340a" providerId="AD"/>
  <p188:author id="{6FD6DBE9-5CB5-5F56-56BA-A71CB74810C0}" name="Hanson, Terri" initials="HT" userId="S::terri.hanson@tea.texas.gov::a02fd813-d4f3-43fd-83dd-7393041517de" providerId="AD"/>
  <p188:author id="{A9065AF7-46C9-0673-C014-D4FF12DA83ED}" name="Salinas, Alfredo" initials="SA" userId="S::alfredo.salinas@tea.texas.gov::8eb031a1-f34f-4bd0-8b04-be67c643340a" providerId="AD"/>
  <p188:author id="{32AFC3F8-8B36-A4EC-7D85-A5E1829FA2FF}" name="Curry, Wayne" initials="CW" userId="S::Wayne.Curry@tea.texas.gov::7d2a708c-cace-4799-97cf-163388703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54"/>
    <a:srgbClr val="72C7A2"/>
    <a:srgbClr val="008482"/>
    <a:srgbClr val="0D6CB9"/>
    <a:srgbClr val="117E8F"/>
    <a:srgbClr val="898989"/>
    <a:srgbClr val="72C6A3"/>
    <a:srgbClr val="00BAD1"/>
    <a:srgbClr val="00BDD4"/>
    <a:srgbClr val="0781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8945" autoAdjust="0"/>
  </p:normalViewPr>
  <p:slideViewPr>
    <p:cSldViewPr snapToGrid="0">
      <p:cViewPr varScale="1">
        <p:scale>
          <a:sx n="84" d="100"/>
          <a:sy n="84" d="100"/>
        </p:scale>
        <p:origin x="114" y="324"/>
      </p:cViewPr>
      <p:guideLst/>
    </p:cSldViewPr>
  </p:slideViewPr>
  <p:outlineViewPr>
    <p:cViewPr>
      <p:scale>
        <a:sx n="33" d="100"/>
        <a:sy n="33" d="100"/>
      </p:scale>
      <p:origin x="0" y="-216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ry, Wayne" userId="7d2a708c-cace-4799-97cf-16338870386f" providerId="ADAL" clId="{B7F783D7-DB1D-460E-9831-8BCC378B40F6}"/>
    <pc:docChg chg="undo custSel modSld">
      <pc:chgData name="Curry, Wayne" userId="7d2a708c-cace-4799-97cf-16338870386f" providerId="ADAL" clId="{B7F783D7-DB1D-460E-9831-8BCC378B40F6}" dt="2025-08-27T13:00:38.673" v="39" actId="1582"/>
      <pc:docMkLst>
        <pc:docMk/>
      </pc:docMkLst>
      <pc:sldChg chg="modSp mod">
        <pc:chgData name="Curry, Wayne" userId="7d2a708c-cace-4799-97cf-16338870386f" providerId="ADAL" clId="{B7F783D7-DB1D-460E-9831-8BCC378B40F6}" dt="2025-08-27T12:50:08.392" v="7" actId="255"/>
        <pc:sldMkLst>
          <pc:docMk/>
          <pc:sldMk cId="1576577989" sldId="2145707050"/>
        </pc:sldMkLst>
        <pc:spChg chg="mod">
          <ac:chgData name="Curry, Wayne" userId="7d2a708c-cace-4799-97cf-16338870386f" providerId="ADAL" clId="{B7F783D7-DB1D-460E-9831-8BCC378B40F6}" dt="2025-08-27T12:50:08.392" v="7" actId="255"/>
          <ac:spMkLst>
            <pc:docMk/>
            <pc:sldMk cId="1576577989" sldId="2145707050"/>
            <ac:spMk id="8" creationId="{C803C16E-3BDE-4B69-B5F2-1B69A11EFDE7}"/>
          </ac:spMkLst>
        </pc:spChg>
      </pc:sldChg>
      <pc:sldChg chg="modSp mod">
        <pc:chgData name="Curry, Wayne" userId="7d2a708c-cace-4799-97cf-16338870386f" providerId="ADAL" clId="{B7F783D7-DB1D-460E-9831-8BCC378B40F6}" dt="2025-08-27T12:54:38.478" v="20" actId="208"/>
        <pc:sldMkLst>
          <pc:docMk/>
          <pc:sldMk cId="2635784326" sldId="2145707542"/>
        </pc:sldMkLst>
        <pc:picChg chg="mod">
          <ac:chgData name="Curry, Wayne" userId="7d2a708c-cace-4799-97cf-16338870386f" providerId="ADAL" clId="{B7F783D7-DB1D-460E-9831-8BCC378B40F6}" dt="2025-08-27T12:54:38.478" v="20" actId="208"/>
          <ac:picMkLst>
            <pc:docMk/>
            <pc:sldMk cId="2635784326" sldId="2145707542"/>
            <ac:picMk id="1032" creationId="{B53CC78B-3C2C-12A3-46F4-B31D30BBE20A}"/>
          </ac:picMkLst>
        </pc:picChg>
      </pc:sldChg>
      <pc:sldChg chg="addSp delSp modSp mod">
        <pc:chgData name="Curry, Wayne" userId="7d2a708c-cace-4799-97cf-16338870386f" providerId="ADAL" clId="{B7F783D7-DB1D-460E-9831-8BCC378B40F6}" dt="2025-08-27T13:00:38.673" v="39" actId="1582"/>
        <pc:sldMkLst>
          <pc:docMk/>
          <pc:sldMk cId="2893130331" sldId="2145707545"/>
        </pc:sldMkLst>
        <pc:spChg chg="del">
          <ac:chgData name="Curry, Wayne" userId="7d2a708c-cace-4799-97cf-16338870386f" providerId="ADAL" clId="{B7F783D7-DB1D-460E-9831-8BCC378B40F6}" dt="2025-08-27T12:59:49.345" v="30" actId="22"/>
          <ac:spMkLst>
            <pc:docMk/>
            <pc:sldMk cId="2893130331" sldId="2145707545"/>
            <ac:spMk id="6" creationId="{92F062A5-91D8-FEEE-1403-888508AADC82}"/>
          </ac:spMkLst>
        </pc:spChg>
        <pc:spChg chg="del">
          <ac:chgData name="Curry, Wayne" userId="7d2a708c-cace-4799-97cf-16338870386f" providerId="ADAL" clId="{B7F783D7-DB1D-460E-9831-8BCC378B40F6}" dt="2025-08-27T12:58:23.004" v="29" actId="22"/>
          <ac:spMkLst>
            <pc:docMk/>
            <pc:sldMk cId="2893130331" sldId="2145707545"/>
            <ac:spMk id="7" creationId="{8F6E44E1-1D49-EF75-C418-177D74C9A1E3}"/>
          </ac:spMkLst>
        </pc:spChg>
        <pc:spChg chg="del">
          <ac:chgData name="Curry, Wayne" userId="7d2a708c-cace-4799-97cf-16338870386f" providerId="ADAL" clId="{B7F783D7-DB1D-460E-9831-8BCC378B40F6}" dt="2025-08-27T13:00:07.204" v="33" actId="478"/>
          <ac:spMkLst>
            <pc:docMk/>
            <pc:sldMk cId="2893130331" sldId="2145707545"/>
            <ac:spMk id="9" creationId="{63AA61DD-7230-A779-33DA-65AE93A06AA8}"/>
          </ac:spMkLst>
        </pc:spChg>
        <pc:spChg chg="del">
          <ac:chgData name="Curry, Wayne" userId="7d2a708c-cace-4799-97cf-16338870386f" providerId="ADAL" clId="{B7F783D7-DB1D-460E-9831-8BCC378B40F6}" dt="2025-08-27T13:00:09.162" v="34" actId="478"/>
          <ac:spMkLst>
            <pc:docMk/>
            <pc:sldMk cId="2893130331" sldId="2145707545"/>
            <ac:spMk id="10" creationId="{1007D14E-C3C7-532E-97E4-9891B48E3348}"/>
          </ac:spMkLst>
        </pc:spChg>
        <pc:spChg chg="add del mod">
          <ac:chgData name="Curry, Wayne" userId="7d2a708c-cace-4799-97cf-16338870386f" providerId="ADAL" clId="{B7F783D7-DB1D-460E-9831-8BCC378B40F6}" dt="2025-08-27T13:00:03.364" v="32" actId="22"/>
          <ac:spMkLst>
            <pc:docMk/>
            <pc:sldMk cId="2893130331" sldId="2145707545"/>
            <ac:spMk id="12" creationId="{3A1FE952-0D37-E456-5EC8-17D405344CC6}"/>
          </ac:spMkLst>
        </pc:spChg>
        <pc:picChg chg="add del mod ord">
          <ac:chgData name="Curry, Wayne" userId="7d2a708c-cace-4799-97cf-16338870386f" providerId="ADAL" clId="{B7F783D7-DB1D-460E-9831-8BCC378B40F6}" dt="2025-08-27T12:59:51.028" v="31" actId="478"/>
          <ac:picMkLst>
            <pc:docMk/>
            <pc:sldMk cId="2893130331" sldId="2145707545"/>
            <ac:picMk id="4" creationId="{C82DB92B-EE09-D110-A392-4C35B3E6168B}"/>
          </ac:picMkLst>
        </pc:picChg>
        <pc:picChg chg="add mod ord">
          <ac:chgData name="Curry, Wayne" userId="7d2a708c-cace-4799-97cf-16338870386f" providerId="ADAL" clId="{B7F783D7-DB1D-460E-9831-8BCC378B40F6}" dt="2025-08-27T13:00:38.673" v="39" actId="1582"/>
          <ac:picMkLst>
            <pc:docMk/>
            <pc:sldMk cId="2893130331" sldId="2145707545"/>
            <ac:picMk id="8" creationId="{8DA9AB1C-3B50-526F-047D-5E5A14313CED}"/>
          </ac:picMkLst>
        </pc:picChg>
        <pc:picChg chg="add mod ord">
          <ac:chgData name="Curry, Wayne" userId="7d2a708c-cace-4799-97cf-16338870386f" providerId="ADAL" clId="{B7F783D7-DB1D-460E-9831-8BCC378B40F6}" dt="2025-08-27T13:00:38.673" v="39" actId="1582"/>
          <ac:picMkLst>
            <pc:docMk/>
            <pc:sldMk cId="2893130331" sldId="2145707545"/>
            <ac:picMk id="15" creationId="{474DE457-126B-1513-4D7A-F33A1CBDBAB5}"/>
          </ac:picMkLst>
        </pc:picChg>
      </pc:sldChg>
      <pc:sldChg chg="addSp delSp modSp mod">
        <pc:chgData name="Curry, Wayne" userId="7d2a708c-cace-4799-97cf-16338870386f" providerId="ADAL" clId="{B7F783D7-DB1D-460E-9831-8BCC378B40F6}" dt="2025-08-27T12:57:07.638" v="28" actId="1582"/>
        <pc:sldMkLst>
          <pc:docMk/>
          <pc:sldMk cId="3783449778" sldId="2145707546"/>
        </pc:sldMkLst>
        <pc:spChg chg="del">
          <ac:chgData name="Curry, Wayne" userId="7d2a708c-cace-4799-97cf-16338870386f" providerId="ADAL" clId="{B7F783D7-DB1D-460E-9831-8BCC378B40F6}" dt="2025-08-27T12:56:49.140" v="22" actId="22"/>
          <ac:spMkLst>
            <pc:docMk/>
            <pc:sldMk cId="3783449778" sldId="2145707546"/>
            <ac:spMk id="5" creationId="{8ED3A28A-5AF4-03FC-BF61-31EC4B0E74C8}"/>
          </ac:spMkLst>
        </pc:spChg>
        <pc:picChg chg="add mod ord">
          <ac:chgData name="Curry, Wayne" userId="7d2a708c-cace-4799-97cf-16338870386f" providerId="ADAL" clId="{B7F783D7-DB1D-460E-9831-8BCC378B40F6}" dt="2025-08-27T12:57:07.638" v="28" actId="1582"/>
          <ac:picMkLst>
            <pc:docMk/>
            <pc:sldMk cId="3783449778" sldId="2145707546"/>
            <ac:picMk id="4" creationId="{350BDD4F-6A6E-20C2-8234-3A0D6B46416E}"/>
          </ac:picMkLst>
        </pc:picChg>
      </pc:sldChg>
      <pc:sldChg chg="addSp delSp modSp mod modClrScheme chgLayout">
        <pc:chgData name="Curry, Wayne" userId="7d2a708c-cace-4799-97cf-16338870386f" providerId="ADAL" clId="{B7F783D7-DB1D-460E-9831-8BCC378B40F6}" dt="2025-08-27T12:54:46.538" v="21" actId="208"/>
        <pc:sldMkLst>
          <pc:docMk/>
          <pc:sldMk cId="3884730280" sldId="2145707547"/>
        </pc:sldMkLst>
        <pc:spChg chg="mod ord">
          <ac:chgData name="Curry, Wayne" userId="7d2a708c-cace-4799-97cf-16338870386f" providerId="ADAL" clId="{B7F783D7-DB1D-460E-9831-8BCC378B40F6}" dt="2025-08-27T12:53:28.679" v="12" actId="26606"/>
          <ac:spMkLst>
            <pc:docMk/>
            <pc:sldMk cId="3884730280" sldId="2145707547"/>
            <ac:spMk id="2" creationId="{AE559F02-5368-7B97-63ED-0EB3E8BA29B0}"/>
          </ac:spMkLst>
        </pc:spChg>
        <pc:spChg chg="del">
          <ac:chgData name="Curry, Wayne" userId="7d2a708c-cace-4799-97cf-16338870386f" providerId="ADAL" clId="{B7F783D7-DB1D-460E-9831-8BCC378B40F6}" dt="2025-08-27T12:50:39.538" v="8" actId="478"/>
          <ac:spMkLst>
            <pc:docMk/>
            <pc:sldMk cId="3884730280" sldId="2145707547"/>
            <ac:spMk id="5" creationId="{A9265C44-B7DA-3F41-3371-0E37CCAAB4FD}"/>
          </ac:spMkLst>
        </pc:spChg>
        <pc:spChg chg="mod">
          <ac:chgData name="Curry, Wayne" userId="7d2a708c-cace-4799-97cf-16338870386f" providerId="ADAL" clId="{B7F783D7-DB1D-460E-9831-8BCC378B40F6}" dt="2025-08-27T12:53:28.679" v="12" actId="26606"/>
          <ac:spMkLst>
            <pc:docMk/>
            <pc:sldMk cId="3884730280" sldId="2145707547"/>
            <ac:spMk id="13" creationId="{9F9DE8E9-B0D2-30B7-AB2E-519A061345EC}"/>
          </ac:spMkLst>
        </pc:spChg>
        <pc:picChg chg="add mod">
          <ac:chgData name="Curry, Wayne" userId="7d2a708c-cace-4799-97cf-16338870386f" providerId="ADAL" clId="{B7F783D7-DB1D-460E-9831-8BCC378B40F6}" dt="2025-08-27T12:54:46.538" v="21" actId="208"/>
          <ac:picMkLst>
            <pc:docMk/>
            <pc:sldMk cId="3884730280" sldId="2145707547"/>
            <ac:picMk id="4" creationId="{F8024989-0F20-BFB7-8A55-7A28C9857538}"/>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svg"/><Relationship Id="rId4" Type="http://schemas.openxmlformats.org/officeDocument/2006/relationships/image" Target="../media/image6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sv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342705-CAB8-4793-88F4-EA920B1E279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81A3211-6917-434A-AEF5-2EE4CFBB6A28}">
      <dgm:prSet phldrT="[Text]" custT="1"/>
      <dgm:spPr>
        <a:solidFill>
          <a:srgbClr val="FFA954"/>
        </a:solidFill>
      </dgm:spPr>
      <dgm:t>
        <a:bodyPr/>
        <a:lstStyle/>
        <a:p>
          <a:pPr rtl="0"/>
          <a:r>
            <a:rPr lang="en-US" sz="2400" dirty="0">
              <a:solidFill>
                <a:schemeClr val="tx1"/>
              </a:solidFill>
            </a:rPr>
            <a:t>Begin </a:t>
          </a:r>
          <a:r>
            <a:rPr lang="en-US" sz="2400" b="1" dirty="0">
              <a:solidFill>
                <a:schemeClr val="tx1"/>
              </a:solidFill>
              <a:latin typeface="Calibri Light" panose="020F0302020204030204"/>
            </a:rPr>
            <a:t>date</a:t>
          </a:r>
          <a:r>
            <a:rPr lang="en-US" sz="2400" dirty="0">
              <a:solidFill>
                <a:schemeClr val="tx1"/>
              </a:solidFill>
              <a:latin typeface="Calibri Light" panose="020F0302020204030204"/>
            </a:rPr>
            <a:t> is the first instructional day upon which something is considered to take effect.</a:t>
          </a:r>
          <a:endParaRPr lang="en-US" sz="2400" dirty="0">
            <a:solidFill>
              <a:schemeClr val="tx1"/>
            </a:solidFill>
          </a:endParaRPr>
        </a:p>
      </dgm:t>
    </dgm:pt>
    <dgm:pt modelId="{D49D4181-8C0F-494C-A53C-1C4144369BBF}" type="parTrans" cxnId="{90D0834D-F5AD-4E40-861F-F0059E375C4F}">
      <dgm:prSet/>
      <dgm:spPr/>
      <dgm:t>
        <a:bodyPr/>
        <a:lstStyle/>
        <a:p>
          <a:endParaRPr lang="en-US"/>
        </a:p>
      </dgm:t>
    </dgm:pt>
    <dgm:pt modelId="{7E7D4E5B-C180-4020-8732-8912860DB327}" type="sibTrans" cxnId="{90D0834D-F5AD-4E40-861F-F0059E375C4F}">
      <dgm:prSet/>
      <dgm:spPr/>
      <dgm:t>
        <a:bodyPr/>
        <a:lstStyle/>
        <a:p>
          <a:endParaRPr lang="en-US"/>
        </a:p>
      </dgm:t>
    </dgm:pt>
    <dgm:pt modelId="{F54B4292-B9CA-4862-B9A1-57A368D7C0A4}">
      <dgm:prSet phldrT="[Text]" custT="1"/>
      <dgm:spPr>
        <a:solidFill>
          <a:srgbClr val="00BDD4"/>
        </a:solidFill>
      </dgm:spPr>
      <dgm:t>
        <a:bodyPr/>
        <a:lstStyle/>
        <a:p>
          <a:pPr rtl="0"/>
          <a:r>
            <a:rPr lang="en-US" sz="2400" dirty="0">
              <a:solidFill>
                <a:schemeClr val="tx1"/>
              </a:solidFill>
            </a:rPr>
            <a:t>End </a:t>
          </a:r>
          <a:r>
            <a:rPr lang="en-US" sz="2400" b="1" dirty="0">
              <a:solidFill>
                <a:schemeClr val="tx1"/>
              </a:solidFill>
              <a:latin typeface="Calibri Light" panose="020F0302020204030204"/>
            </a:rPr>
            <a:t>date</a:t>
          </a:r>
          <a:r>
            <a:rPr lang="en-US" sz="2400" dirty="0">
              <a:solidFill>
                <a:schemeClr val="tx1"/>
              </a:solidFill>
              <a:latin typeface="Calibri Light" panose="020F0302020204030204"/>
            </a:rPr>
            <a:t> is the day after the last instructional day when something is considered to no longer be in effect.</a:t>
          </a:r>
          <a:endParaRPr lang="en-US" sz="2400" dirty="0">
            <a:solidFill>
              <a:schemeClr val="tx1"/>
            </a:solidFill>
          </a:endParaRPr>
        </a:p>
      </dgm:t>
    </dgm:pt>
    <dgm:pt modelId="{61B4033C-E264-4B82-835C-2C3AC802EEDE}" type="parTrans" cxnId="{81E6E53C-3B35-4DB0-BC99-5F79105BF541}">
      <dgm:prSet/>
      <dgm:spPr/>
      <dgm:t>
        <a:bodyPr/>
        <a:lstStyle/>
        <a:p>
          <a:endParaRPr lang="en-US"/>
        </a:p>
      </dgm:t>
    </dgm:pt>
    <dgm:pt modelId="{D406649D-56F0-44B7-A54F-D4209619A337}" type="sibTrans" cxnId="{81E6E53C-3B35-4DB0-BC99-5F79105BF541}">
      <dgm:prSet/>
      <dgm:spPr/>
      <dgm:t>
        <a:bodyPr/>
        <a:lstStyle/>
        <a:p>
          <a:endParaRPr lang="en-US"/>
        </a:p>
      </dgm:t>
    </dgm:pt>
    <dgm:pt modelId="{06B87A2E-7065-49A5-83C3-9C2F2E884D64}">
      <dgm:prSet phldrT="[Text]" custT="1"/>
      <dgm:spPr>
        <a:solidFill>
          <a:srgbClr val="FFA954"/>
        </a:solidFill>
      </dgm:spPr>
      <dgm:t>
        <a:bodyPr/>
        <a:lstStyle/>
        <a:p>
          <a:r>
            <a:rPr lang="en-US" sz="2400" dirty="0">
              <a:solidFill>
                <a:schemeClr val="tx1"/>
              </a:solidFill>
            </a:rPr>
            <a:t>Some data fields will require that the begin/end dates be updated yearly. </a:t>
          </a:r>
          <a:r>
            <a:rPr lang="en-US" sz="1000" dirty="0">
              <a:solidFill>
                <a:schemeClr val="tx1"/>
              </a:solidFill>
            </a:rPr>
            <a:t>i.e.,</a:t>
          </a:r>
          <a:r>
            <a:rPr lang="en-US" sz="1050" dirty="0">
              <a:solidFill>
                <a:schemeClr val="tx1"/>
              </a:solidFill>
            </a:rPr>
            <a:t> Homeless Status</a:t>
          </a:r>
        </a:p>
      </dgm:t>
    </dgm:pt>
    <dgm:pt modelId="{400FB103-D52A-49C4-9F82-A9427985B480}" type="parTrans" cxnId="{CF0CD6CB-FB40-43E9-B9D1-B21A0AEF9587}">
      <dgm:prSet/>
      <dgm:spPr/>
      <dgm:t>
        <a:bodyPr/>
        <a:lstStyle/>
        <a:p>
          <a:endParaRPr lang="en-US"/>
        </a:p>
      </dgm:t>
    </dgm:pt>
    <dgm:pt modelId="{E12CE68D-F6CF-4E27-8411-C96DCC38BE26}" type="sibTrans" cxnId="{CF0CD6CB-FB40-43E9-B9D1-B21A0AEF9587}">
      <dgm:prSet/>
      <dgm:spPr/>
      <dgm:t>
        <a:bodyPr/>
        <a:lstStyle/>
        <a:p>
          <a:endParaRPr lang="en-US"/>
        </a:p>
      </dgm:t>
    </dgm:pt>
    <dgm:pt modelId="{604DC622-934F-4C4E-B244-2D5C58220843}">
      <dgm:prSet phldrT="[Text]" custT="1"/>
      <dgm:spPr>
        <a:solidFill>
          <a:srgbClr val="72C7A2"/>
        </a:solidFill>
      </dgm:spPr>
      <dgm:t>
        <a:bodyPr/>
        <a:lstStyle/>
        <a:p>
          <a:r>
            <a:rPr lang="en-US" sz="2400">
              <a:solidFill>
                <a:schemeClr val="tx1"/>
              </a:solidFill>
            </a:rPr>
            <a:t>Other data fields do not require an end date unless the status changes. </a:t>
          </a:r>
          <a:r>
            <a:rPr lang="en-US" sz="1050">
              <a:solidFill>
                <a:schemeClr val="tx1"/>
              </a:solidFill>
            </a:rPr>
            <a:t>i.e., Emergent Bilingual Indicator</a:t>
          </a:r>
        </a:p>
      </dgm:t>
    </dgm:pt>
    <dgm:pt modelId="{1C67B4D7-B460-4059-93F9-68B6875C2E3C}" type="parTrans" cxnId="{479BFDBC-7A3A-4773-AE5E-F63AE98B4E9E}">
      <dgm:prSet/>
      <dgm:spPr/>
      <dgm:t>
        <a:bodyPr/>
        <a:lstStyle/>
        <a:p>
          <a:endParaRPr lang="en-US"/>
        </a:p>
      </dgm:t>
    </dgm:pt>
    <dgm:pt modelId="{9B1DB8D3-AB43-41E3-9040-4CFEAF6E69E1}" type="sibTrans" cxnId="{479BFDBC-7A3A-4773-AE5E-F63AE98B4E9E}">
      <dgm:prSet/>
      <dgm:spPr/>
      <dgm:t>
        <a:bodyPr/>
        <a:lstStyle/>
        <a:p>
          <a:endParaRPr lang="en-US"/>
        </a:p>
      </dgm:t>
    </dgm:pt>
    <dgm:pt modelId="{17455099-6B4E-48F6-8904-C0DB3EB59BC1}" type="pres">
      <dgm:prSet presAssocID="{5F342705-CAB8-4793-88F4-EA920B1E279E}" presName="linear" presStyleCnt="0">
        <dgm:presLayoutVars>
          <dgm:dir/>
          <dgm:animLvl val="lvl"/>
          <dgm:resizeHandles val="exact"/>
        </dgm:presLayoutVars>
      </dgm:prSet>
      <dgm:spPr/>
    </dgm:pt>
    <dgm:pt modelId="{C217F473-8933-4157-8014-61D08E92281E}" type="pres">
      <dgm:prSet presAssocID="{F81A3211-6917-434A-AEF5-2EE4CFBB6A28}" presName="parentLin" presStyleCnt="0"/>
      <dgm:spPr/>
    </dgm:pt>
    <dgm:pt modelId="{B79D2C76-B78F-45ED-A42F-2006C4EEDE1A}" type="pres">
      <dgm:prSet presAssocID="{F81A3211-6917-434A-AEF5-2EE4CFBB6A28}" presName="parentLeftMargin" presStyleLbl="node1" presStyleIdx="0" presStyleCnt="4"/>
      <dgm:spPr/>
    </dgm:pt>
    <dgm:pt modelId="{E268C560-A732-4A8A-A182-6269788E8982}" type="pres">
      <dgm:prSet presAssocID="{F81A3211-6917-434A-AEF5-2EE4CFBB6A28}" presName="parentText" presStyleLbl="node1" presStyleIdx="0" presStyleCnt="4" custScaleX="132032" custScaleY="139093" custLinFactNeighborX="-9225" custLinFactNeighborY="-78">
        <dgm:presLayoutVars>
          <dgm:chMax val="0"/>
          <dgm:bulletEnabled val="1"/>
        </dgm:presLayoutVars>
      </dgm:prSet>
      <dgm:spPr/>
    </dgm:pt>
    <dgm:pt modelId="{CE2CC656-B76B-49A2-B958-93B249E067E1}" type="pres">
      <dgm:prSet presAssocID="{F81A3211-6917-434A-AEF5-2EE4CFBB6A28}" presName="negativeSpace" presStyleCnt="0"/>
      <dgm:spPr/>
    </dgm:pt>
    <dgm:pt modelId="{911FBF46-E392-4224-B3F2-E75F3B8B8B0E}" type="pres">
      <dgm:prSet presAssocID="{F81A3211-6917-434A-AEF5-2EE4CFBB6A28}" presName="childText" presStyleLbl="conFgAcc1" presStyleIdx="0" presStyleCnt="4">
        <dgm:presLayoutVars>
          <dgm:bulletEnabled val="1"/>
        </dgm:presLayoutVars>
      </dgm:prSet>
      <dgm:spPr/>
    </dgm:pt>
    <dgm:pt modelId="{A50439BE-0F0C-4F2B-9977-547ED4E829F0}" type="pres">
      <dgm:prSet presAssocID="{7E7D4E5B-C180-4020-8732-8912860DB327}" presName="spaceBetweenRectangles" presStyleCnt="0"/>
      <dgm:spPr/>
    </dgm:pt>
    <dgm:pt modelId="{BA0B6C5E-C27D-43D4-8471-275600C0273C}" type="pres">
      <dgm:prSet presAssocID="{F54B4292-B9CA-4862-B9A1-57A368D7C0A4}" presName="parentLin" presStyleCnt="0"/>
      <dgm:spPr/>
    </dgm:pt>
    <dgm:pt modelId="{D43573C0-86C2-4FE9-86F0-411562D05509}" type="pres">
      <dgm:prSet presAssocID="{F54B4292-B9CA-4862-B9A1-57A368D7C0A4}" presName="parentLeftMargin" presStyleLbl="node1" presStyleIdx="0" presStyleCnt="4"/>
      <dgm:spPr/>
    </dgm:pt>
    <dgm:pt modelId="{A1FD2893-2341-4C10-8129-EC8840F5D5B7}" type="pres">
      <dgm:prSet presAssocID="{F54B4292-B9CA-4862-B9A1-57A368D7C0A4}" presName="parentText" presStyleLbl="node1" presStyleIdx="1" presStyleCnt="4" custScaleX="131413" custScaleY="156659">
        <dgm:presLayoutVars>
          <dgm:chMax val="0"/>
          <dgm:bulletEnabled val="1"/>
        </dgm:presLayoutVars>
      </dgm:prSet>
      <dgm:spPr/>
    </dgm:pt>
    <dgm:pt modelId="{3B40FE76-E09F-4FEC-B194-29D2D7889A00}" type="pres">
      <dgm:prSet presAssocID="{F54B4292-B9CA-4862-B9A1-57A368D7C0A4}" presName="negativeSpace" presStyleCnt="0"/>
      <dgm:spPr/>
    </dgm:pt>
    <dgm:pt modelId="{0FAE76F4-B7C9-471E-AF95-D2DCE7FF656D}" type="pres">
      <dgm:prSet presAssocID="{F54B4292-B9CA-4862-B9A1-57A368D7C0A4}" presName="childText" presStyleLbl="conFgAcc1" presStyleIdx="1" presStyleCnt="4">
        <dgm:presLayoutVars>
          <dgm:bulletEnabled val="1"/>
        </dgm:presLayoutVars>
      </dgm:prSet>
      <dgm:spPr/>
    </dgm:pt>
    <dgm:pt modelId="{3AFC62A5-0FFE-46E4-9E2F-11B5144EE83C}" type="pres">
      <dgm:prSet presAssocID="{D406649D-56F0-44B7-A54F-D4209619A337}" presName="spaceBetweenRectangles" presStyleCnt="0"/>
      <dgm:spPr/>
    </dgm:pt>
    <dgm:pt modelId="{0A5AA3D9-3743-429A-A606-3B239F1C9453}" type="pres">
      <dgm:prSet presAssocID="{06B87A2E-7065-49A5-83C3-9C2F2E884D64}" presName="parentLin" presStyleCnt="0"/>
      <dgm:spPr/>
    </dgm:pt>
    <dgm:pt modelId="{EB288A78-07C2-4DEC-8A25-7CFBD10341DF}" type="pres">
      <dgm:prSet presAssocID="{06B87A2E-7065-49A5-83C3-9C2F2E884D64}" presName="parentLeftMargin" presStyleLbl="node1" presStyleIdx="1" presStyleCnt="4"/>
      <dgm:spPr/>
    </dgm:pt>
    <dgm:pt modelId="{4EBD27D4-DAC3-418D-B1A9-BF865B13FABA}" type="pres">
      <dgm:prSet presAssocID="{06B87A2E-7065-49A5-83C3-9C2F2E884D64}" presName="parentText" presStyleLbl="node1" presStyleIdx="2" presStyleCnt="4" custScaleX="129530" custScaleY="138447" custLinFactNeighborX="8232" custLinFactNeighborY="-974">
        <dgm:presLayoutVars>
          <dgm:chMax val="0"/>
          <dgm:bulletEnabled val="1"/>
        </dgm:presLayoutVars>
      </dgm:prSet>
      <dgm:spPr/>
    </dgm:pt>
    <dgm:pt modelId="{8041736C-7342-4E33-A763-88CD2F33BFA2}" type="pres">
      <dgm:prSet presAssocID="{06B87A2E-7065-49A5-83C3-9C2F2E884D64}" presName="negativeSpace" presStyleCnt="0"/>
      <dgm:spPr/>
    </dgm:pt>
    <dgm:pt modelId="{3907E945-A2A8-4FBE-9F6F-177FCB0EF3F7}" type="pres">
      <dgm:prSet presAssocID="{06B87A2E-7065-49A5-83C3-9C2F2E884D64}" presName="childText" presStyleLbl="conFgAcc1" presStyleIdx="2" presStyleCnt="4">
        <dgm:presLayoutVars>
          <dgm:bulletEnabled val="1"/>
        </dgm:presLayoutVars>
      </dgm:prSet>
      <dgm:spPr/>
    </dgm:pt>
    <dgm:pt modelId="{F949B9A7-EC1A-4AB8-866C-D9877B635721}" type="pres">
      <dgm:prSet presAssocID="{E12CE68D-F6CF-4E27-8411-C96DCC38BE26}" presName="spaceBetweenRectangles" presStyleCnt="0"/>
      <dgm:spPr/>
    </dgm:pt>
    <dgm:pt modelId="{B1F89EB6-7CA1-4B48-B394-44F10A9363EB}" type="pres">
      <dgm:prSet presAssocID="{604DC622-934F-4C4E-B244-2D5C58220843}" presName="parentLin" presStyleCnt="0"/>
      <dgm:spPr/>
    </dgm:pt>
    <dgm:pt modelId="{0866A89B-8833-4996-8A06-5C88B096B87F}" type="pres">
      <dgm:prSet presAssocID="{604DC622-934F-4C4E-B244-2D5C58220843}" presName="parentLeftMargin" presStyleLbl="node1" presStyleIdx="2" presStyleCnt="4"/>
      <dgm:spPr/>
    </dgm:pt>
    <dgm:pt modelId="{7D910732-4CCB-4510-86E6-AE80BED70954}" type="pres">
      <dgm:prSet presAssocID="{604DC622-934F-4C4E-B244-2D5C58220843}" presName="parentText" presStyleLbl="node1" presStyleIdx="3" presStyleCnt="4" custScaleX="130281" custScaleY="143771">
        <dgm:presLayoutVars>
          <dgm:chMax val="0"/>
          <dgm:bulletEnabled val="1"/>
        </dgm:presLayoutVars>
      </dgm:prSet>
      <dgm:spPr/>
    </dgm:pt>
    <dgm:pt modelId="{A5332096-206B-4F06-B5C2-90CAE97553FB}" type="pres">
      <dgm:prSet presAssocID="{604DC622-934F-4C4E-B244-2D5C58220843}" presName="negativeSpace" presStyleCnt="0"/>
      <dgm:spPr/>
    </dgm:pt>
    <dgm:pt modelId="{E6BF5793-EFCE-484E-888F-0240E7290CC7}" type="pres">
      <dgm:prSet presAssocID="{604DC622-934F-4C4E-B244-2D5C58220843}" presName="childText" presStyleLbl="conFgAcc1" presStyleIdx="3" presStyleCnt="4">
        <dgm:presLayoutVars>
          <dgm:bulletEnabled val="1"/>
        </dgm:presLayoutVars>
      </dgm:prSet>
      <dgm:spPr/>
    </dgm:pt>
  </dgm:ptLst>
  <dgm:cxnLst>
    <dgm:cxn modelId="{9E32A916-4CC9-41A3-965E-ECD6B5293CDA}" type="presOf" srcId="{06B87A2E-7065-49A5-83C3-9C2F2E884D64}" destId="{4EBD27D4-DAC3-418D-B1A9-BF865B13FABA}" srcOrd="1" destOrd="0" presId="urn:microsoft.com/office/officeart/2005/8/layout/list1"/>
    <dgm:cxn modelId="{04BF7E1F-C35D-4F2E-8A36-EA16DEADA90F}" type="presOf" srcId="{604DC622-934F-4C4E-B244-2D5C58220843}" destId="{0866A89B-8833-4996-8A06-5C88B096B87F}" srcOrd="0" destOrd="0" presId="urn:microsoft.com/office/officeart/2005/8/layout/list1"/>
    <dgm:cxn modelId="{FD37C228-CFE0-48FC-9998-B58F20E69A57}" type="presOf" srcId="{06B87A2E-7065-49A5-83C3-9C2F2E884D64}" destId="{EB288A78-07C2-4DEC-8A25-7CFBD10341DF}" srcOrd="0" destOrd="0" presId="urn:microsoft.com/office/officeart/2005/8/layout/list1"/>
    <dgm:cxn modelId="{E0BA2C3C-7CE2-467A-B7FA-37901696920B}" type="presOf" srcId="{F81A3211-6917-434A-AEF5-2EE4CFBB6A28}" destId="{E268C560-A732-4A8A-A182-6269788E8982}" srcOrd="1" destOrd="0" presId="urn:microsoft.com/office/officeart/2005/8/layout/list1"/>
    <dgm:cxn modelId="{81E6E53C-3B35-4DB0-BC99-5F79105BF541}" srcId="{5F342705-CAB8-4793-88F4-EA920B1E279E}" destId="{F54B4292-B9CA-4862-B9A1-57A368D7C0A4}" srcOrd="1" destOrd="0" parTransId="{61B4033C-E264-4B82-835C-2C3AC802EEDE}" sibTransId="{D406649D-56F0-44B7-A54F-D4209619A337}"/>
    <dgm:cxn modelId="{B837E669-0A8A-428A-A69F-8B17D1166B74}" type="presOf" srcId="{5F342705-CAB8-4793-88F4-EA920B1E279E}" destId="{17455099-6B4E-48F6-8904-C0DB3EB59BC1}" srcOrd="0" destOrd="0" presId="urn:microsoft.com/office/officeart/2005/8/layout/list1"/>
    <dgm:cxn modelId="{90D0834D-F5AD-4E40-861F-F0059E375C4F}" srcId="{5F342705-CAB8-4793-88F4-EA920B1E279E}" destId="{F81A3211-6917-434A-AEF5-2EE4CFBB6A28}" srcOrd="0" destOrd="0" parTransId="{D49D4181-8C0F-494C-A53C-1C4144369BBF}" sibTransId="{7E7D4E5B-C180-4020-8732-8912860DB327}"/>
    <dgm:cxn modelId="{2ED94D70-9B5E-410B-8D2B-3C63425CEED1}" type="presOf" srcId="{604DC622-934F-4C4E-B244-2D5C58220843}" destId="{7D910732-4CCB-4510-86E6-AE80BED70954}" srcOrd="1" destOrd="0" presId="urn:microsoft.com/office/officeart/2005/8/layout/list1"/>
    <dgm:cxn modelId="{A03A7277-CCA1-4477-AD44-E3DB491EBFDF}" type="presOf" srcId="{F54B4292-B9CA-4862-B9A1-57A368D7C0A4}" destId="{D43573C0-86C2-4FE9-86F0-411562D05509}" srcOrd="0" destOrd="0" presId="urn:microsoft.com/office/officeart/2005/8/layout/list1"/>
    <dgm:cxn modelId="{3A390958-0A6F-4E8E-B38E-B7C3C1C81637}" type="presOf" srcId="{F54B4292-B9CA-4862-B9A1-57A368D7C0A4}" destId="{A1FD2893-2341-4C10-8129-EC8840F5D5B7}" srcOrd="1" destOrd="0" presId="urn:microsoft.com/office/officeart/2005/8/layout/list1"/>
    <dgm:cxn modelId="{47E588A4-6504-43EE-A089-5712D7A12DAC}" type="presOf" srcId="{F81A3211-6917-434A-AEF5-2EE4CFBB6A28}" destId="{B79D2C76-B78F-45ED-A42F-2006C4EEDE1A}" srcOrd="0" destOrd="0" presId="urn:microsoft.com/office/officeart/2005/8/layout/list1"/>
    <dgm:cxn modelId="{479BFDBC-7A3A-4773-AE5E-F63AE98B4E9E}" srcId="{5F342705-CAB8-4793-88F4-EA920B1E279E}" destId="{604DC622-934F-4C4E-B244-2D5C58220843}" srcOrd="3" destOrd="0" parTransId="{1C67B4D7-B460-4059-93F9-68B6875C2E3C}" sibTransId="{9B1DB8D3-AB43-41E3-9040-4CFEAF6E69E1}"/>
    <dgm:cxn modelId="{CF0CD6CB-FB40-43E9-B9D1-B21A0AEF9587}" srcId="{5F342705-CAB8-4793-88F4-EA920B1E279E}" destId="{06B87A2E-7065-49A5-83C3-9C2F2E884D64}" srcOrd="2" destOrd="0" parTransId="{400FB103-D52A-49C4-9F82-A9427985B480}" sibTransId="{E12CE68D-F6CF-4E27-8411-C96DCC38BE26}"/>
    <dgm:cxn modelId="{B13032E4-F5E6-45E2-ADCE-0C6CBAE88894}" type="presParOf" srcId="{17455099-6B4E-48F6-8904-C0DB3EB59BC1}" destId="{C217F473-8933-4157-8014-61D08E92281E}" srcOrd="0" destOrd="0" presId="urn:microsoft.com/office/officeart/2005/8/layout/list1"/>
    <dgm:cxn modelId="{2468C0FB-C814-4A69-88A4-0DA0CE78B904}" type="presParOf" srcId="{C217F473-8933-4157-8014-61D08E92281E}" destId="{B79D2C76-B78F-45ED-A42F-2006C4EEDE1A}" srcOrd="0" destOrd="0" presId="urn:microsoft.com/office/officeart/2005/8/layout/list1"/>
    <dgm:cxn modelId="{BB440466-9D61-45D5-B52A-5874841F8260}" type="presParOf" srcId="{C217F473-8933-4157-8014-61D08E92281E}" destId="{E268C560-A732-4A8A-A182-6269788E8982}" srcOrd="1" destOrd="0" presId="urn:microsoft.com/office/officeart/2005/8/layout/list1"/>
    <dgm:cxn modelId="{6B471E94-18FE-47DE-85DC-20821F98898E}" type="presParOf" srcId="{17455099-6B4E-48F6-8904-C0DB3EB59BC1}" destId="{CE2CC656-B76B-49A2-B958-93B249E067E1}" srcOrd="1" destOrd="0" presId="urn:microsoft.com/office/officeart/2005/8/layout/list1"/>
    <dgm:cxn modelId="{14F32860-D449-4E73-AEB1-9619333FABA0}" type="presParOf" srcId="{17455099-6B4E-48F6-8904-C0DB3EB59BC1}" destId="{911FBF46-E392-4224-B3F2-E75F3B8B8B0E}" srcOrd="2" destOrd="0" presId="urn:microsoft.com/office/officeart/2005/8/layout/list1"/>
    <dgm:cxn modelId="{D77780B2-0A96-49DA-B6E8-CC3484EC32BF}" type="presParOf" srcId="{17455099-6B4E-48F6-8904-C0DB3EB59BC1}" destId="{A50439BE-0F0C-4F2B-9977-547ED4E829F0}" srcOrd="3" destOrd="0" presId="urn:microsoft.com/office/officeart/2005/8/layout/list1"/>
    <dgm:cxn modelId="{A91E114D-CA22-495D-B41E-42A342F611FB}" type="presParOf" srcId="{17455099-6B4E-48F6-8904-C0DB3EB59BC1}" destId="{BA0B6C5E-C27D-43D4-8471-275600C0273C}" srcOrd="4" destOrd="0" presId="urn:microsoft.com/office/officeart/2005/8/layout/list1"/>
    <dgm:cxn modelId="{08B42783-60AD-4667-94E4-FE341481CF88}" type="presParOf" srcId="{BA0B6C5E-C27D-43D4-8471-275600C0273C}" destId="{D43573C0-86C2-4FE9-86F0-411562D05509}" srcOrd="0" destOrd="0" presId="urn:microsoft.com/office/officeart/2005/8/layout/list1"/>
    <dgm:cxn modelId="{0C246299-85D9-418E-ACE5-202EFEC2FE4E}" type="presParOf" srcId="{BA0B6C5E-C27D-43D4-8471-275600C0273C}" destId="{A1FD2893-2341-4C10-8129-EC8840F5D5B7}" srcOrd="1" destOrd="0" presId="urn:microsoft.com/office/officeart/2005/8/layout/list1"/>
    <dgm:cxn modelId="{CEA78882-EA4D-4FE6-9BF5-531602FEF9D3}" type="presParOf" srcId="{17455099-6B4E-48F6-8904-C0DB3EB59BC1}" destId="{3B40FE76-E09F-4FEC-B194-29D2D7889A00}" srcOrd="5" destOrd="0" presId="urn:microsoft.com/office/officeart/2005/8/layout/list1"/>
    <dgm:cxn modelId="{5B81273A-25BA-4999-9504-BB924D6C282C}" type="presParOf" srcId="{17455099-6B4E-48F6-8904-C0DB3EB59BC1}" destId="{0FAE76F4-B7C9-471E-AF95-D2DCE7FF656D}" srcOrd="6" destOrd="0" presId="urn:microsoft.com/office/officeart/2005/8/layout/list1"/>
    <dgm:cxn modelId="{C6B998AF-5DED-4FF8-A2EB-17E9ED0EC665}" type="presParOf" srcId="{17455099-6B4E-48F6-8904-C0DB3EB59BC1}" destId="{3AFC62A5-0FFE-46E4-9E2F-11B5144EE83C}" srcOrd="7" destOrd="0" presId="urn:microsoft.com/office/officeart/2005/8/layout/list1"/>
    <dgm:cxn modelId="{6725A794-DB8A-4EEC-899F-7600BA336146}" type="presParOf" srcId="{17455099-6B4E-48F6-8904-C0DB3EB59BC1}" destId="{0A5AA3D9-3743-429A-A606-3B239F1C9453}" srcOrd="8" destOrd="0" presId="urn:microsoft.com/office/officeart/2005/8/layout/list1"/>
    <dgm:cxn modelId="{9690E7FB-6D90-41BC-9C3D-16573AAC9C2B}" type="presParOf" srcId="{0A5AA3D9-3743-429A-A606-3B239F1C9453}" destId="{EB288A78-07C2-4DEC-8A25-7CFBD10341DF}" srcOrd="0" destOrd="0" presId="urn:microsoft.com/office/officeart/2005/8/layout/list1"/>
    <dgm:cxn modelId="{A1F67868-4ECE-4598-BCFB-4276079D0F83}" type="presParOf" srcId="{0A5AA3D9-3743-429A-A606-3B239F1C9453}" destId="{4EBD27D4-DAC3-418D-B1A9-BF865B13FABA}" srcOrd="1" destOrd="0" presId="urn:microsoft.com/office/officeart/2005/8/layout/list1"/>
    <dgm:cxn modelId="{0C569222-5147-422D-9F85-834AFD50AD81}" type="presParOf" srcId="{17455099-6B4E-48F6-8904-C0DB3EB59BC1}" destId="{8041736C-7342-4E33-A763-88CD2F33BFA2}" srcOrd="9" destOrd="0" presId="urn:microsoft.com/office/officeart/2005/8/layout/list1"/>
    <dgm:cxn modelId="{37559B4C-2DAE-4D64-B467-209A2C5D9BA5}" type="presParOf" srcId="{17455099-6B4E-48F6-8904-C0DB3EB59BC1}" destId="{3907E945-A2A8-4FBE-9F6F-177FCB0EF3F7}" srcOrd="10" destOrd="0" presId="urn:microsoft.com/office/officeart/2005/8/layout/list1"/>
    <dgm:cxn modelId="{71198A5E-A5E5-47FE-B1D2-5A530EF3F2BD}" type="presParOf" srcId="{17455099-6B4E-48F6-8904-C0DB3EB59BC1}" destId="{F949B9A7-EC1A-4AB8-866C-D9877B635721}" srcOrd="11" destOrd="0" presId="urn:microsoft.com/office/officeart/2005/8/layout/list1"/>
    <dgm:cxn modelId="{674D4122-F515-4C36-B16E-96A003D90AA5}" type="presParOf" srcId="{17455099-6B4E-48F6-8904-C0DB3EB59BC1}" destId="{B1F89EB6-7CA1-4B48-B394-44F10A9363EB}" srcOrd="12" destOrd="0" presId="urn:microsoft.com/office/officeart/2005/8/layout/list1"/>
    <dgm:cxn modelId="{D6208093-9152-4056-93B8-C9122357FEAB}" type="presParOf" srcId="{B1F89EB6-7CA1-4B48-B394-44F10A9363EB}" destId="{0866A89B-8833-4996-8A06-5C88B096B87F}" srcOrd="0" destOrd="0" presId="urn:microsoft.com/office/officeart/2005/8/layout/list1"/>
    <dgm:cxn modelId="{B30D3050-B470-4D55-A543-B658155B35EE}" type="presParOf" srcId="{B1F89EB6-7CA1-4B48-B394-44F10A9363EB}" destId="{7D910732-4CCB-4510-86E6-AE80BED70954}" srcOrd="1" destOrd="0" presId="urn:microsoft.com/office/officeart/2005/8/layout/list1"/>
    <dgm:cxn modelId="{42C1EEC6-2CDB-4650-9EFF-4EA5DE7E323F}" type="presParOf" srcId="{17455099-6B4E-48F6-8904-C0DB3EB59BC1}" destId="{A5332096-206B-4F06-B5C2-90CAE97553FB}" srcOrd="13" destOrd="0" presId="urn:microsoft.com/office/officeart/2005/8/layout/list1"/>
    <dgm:cxn modelId="{B4DB64FD-1F1E-4D03-BA0E-004978A840CC}" type="presParOf" srcId="{17455099-6B4E-48F6-8904-C0DB3EB59BC1}" destId="{E6BF5793-EFCE-484E-888F-0240E7290CC7}"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a:solidFill>
          <a:srgbClr val="E89A50"/>
        </a:solidFill>
      </dgm:spPr>
      <dgm:t>
        <a:bodyPr/>
        <a:lstStyle/>
        <a:p>
          <a:pPr algn="ctr">
            <a:lnSpc>
              <a:spcPct val="100000"/>
            </a:lnSpc>
            <a:spcAft>
              <a:spcPts val="0"/>
            </a:spcAft>
          </a:pPr>
          <a:r>
            <a:rPr lang="en-US" sz="3200">
              <a:solidFill>
                <a:schemeClr val="tx1"/>
              </a:solidFill>
            </a:rPr>
            <a:t>LEVEL 1 </a:t>
          </a:r>
        </a:p>
        <a:p>
          <a:pPr algn="ctr">
            <a:lnSpc>
              <a:spcPct val="100000"/>
            </a:lnSpc>
            <a:spcAft>
              <a:spcPts val="0"/>
            </a:spcAft>
          </a:pPr>
          <a:r>
            <a:rPr lang="en-US" sz="1600">
              <a:solidFill>
                <a:schemeClr val="tx1"/>
              </a:solidFill>
            </a:rPr>
            <a:t>(Vendor Source System)</a:t>
          </a:r>
        </a:p>
        <a:p>
          <a:pPr algn="ctr">
            <a:lnSpc>
              <a:spcPct val="100000"/>
            </a:lnSpc>
            <a:spcAft>
              <a:spcPts val="0"/>
            </a:spcAft>
          </a:pPr>
          <a:endParaRPr lang="en-US" sz="1000">
            <a:solidFill>
              <a:schemeClr val="tx1"/>
            </a:solidFill>
          </a:endParaRPr>
        </a:p>
        <a:p>
          <a:pPr algn="l" rtl="0">
            <a:lnSpc>
              <a:spcPct val="90000"/>
            </a:lnSpc>
            <a:spcAft>
              <a:spcPct val="35000"/>
            </a:spcAft>
          </a:pPr>
          <a:r>
            <a:rPr lang="en-US" sz="17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rgbClr val="0082C8"/>
        </a:solidFill>
      </dgm:spPr>
      <dgm:t>
        <a:bodyPr/>
        <a:lstStyle/>
        <a:p>
          <a:pPr algn="ctr">
            <a:spcAft>
              <a:spcPts val="0"/>
            </a:spcAft>
          </a:pPr>
          <a:r>
            <a:rPr lang="en-US" sz="3200" kern="1200">
              <a:solidFill>
                <a:schemeClr val="tx1"/>
              </a:solidFill>
              <a:latin typeface="Calibri" panose="020F0502020204030204"/>
              <a:ea typeface="+mn-ea"/>
              <a:cs typeface="+mn-cs"/>
            </a:rPr>
            <a:t>LEVEL 1.5</a:t>
          </a:r>
          <a:endParaRPr lang="en-US" sz="2000" kern="1200">
            <a:solidFill>
              <a:schemeClr val="tx1"/>
            </a:solidFill>
          </a:endParaRPr>
        </a:p>
        <a:p>
          <a:pPr algn="ctr">
            <a:spcAft>
              <a:spcPts val="0"/>
            </a:spcAft>
          </a:pPr>
          <a:r>
            <a:rPr lang="en-US" sz="1600" kern="1200">
              <a:solidFill>
                <a:schemeClr val="tx1"/>
              </a:solidFill>
              <a:latin typeface="Calibri" panose="020F0502020204030204"/>
              <a:ea typeface="+mn-ea"/>
              <a:cs typeface="+mn-cs"/>
            </a:rPr>
            <a:t>(DMC: DMC Data Monitor)</a:t>
          </a:r>
        </a:p>
        <a:p>
          <a:pPr algn="ctr">
            <a:spcAft>
              <a:spcPts val="0"/>
            </a:spcAft>
          </a:pPr>
          <a:endParaRPr lang="en-US" sz="1000" kern="1200">
            <a:solidFill>
              <a:schemeClr val="tx1"/>
            </a:solidFill>
            <a:latin typeface="Calibri" panose="020F0502020204030204"/>
            <a:ea typeface="+mn-ea"/>
            <a:cs typeface="+mn-cs"/>
          </a:endParaRPr>
        </a:p>
        <a:p>
          <a:pPr algn="l">
            <a:spcAft>
              <a:spcPct val="35000"/>
            </a:spcAft>
          </a:pPr>
          <a:r>
            <a:rPr lang="en-US" sz="1700" kern="1200">
              <a:solidFill>
                <a:schemeClr val="tx1"/>
              </a:solidFill>
            </a:rPr>
            <a:t>Includes filters that prevent invalid or non-TSDS data from being loaded into TSDS. These filters include Unique ID checks, descriptor value checks, Do Not Report flag checks, and Course ID checks. </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a:solidFill>
          <a:srgbClr val="00B5CA"/>
        </a:solidFill>
      </dgm:spPr>
      <dgm:t>
        <a:bodyPr/>
        <a:lstStyle/>
        <a:p>
          <a:pPr algn="ctr">
            <a:spcAft>
              <a:spcPts val="0"/>
            </a:spcAft>
          </a:pPr>
          <a:r>
            <a:rPr lang="en-US" sz="3200" kern="1200">
              <a:solidFill>
                <a:schemeClr val="tx1"/>
              </a:solidFill>
              <a:latin typeface="Calibri" panose="020F0502020204030204"/>
              <a:ea typeface="+mn-ea"/>
              <a:cs typeface="+mn-cs"/>
            </a:rPr>
            <a:t>LEVEL 3 </a:t>
          </a:r>
        </a:p>
        <a:p>
          <a:pPr algn="ctr">
            <a:spcAft>
              <a:spcPts val="0"/>
            </a:spcAft>
          </a:pPr>
          <a:r>
            <a:rPr lang="en-US" sz="1600" kern="1200">
              <a:solidFill>
                <a:schemeClr val="tx1"/>
              </a:solidFill>
              <a:latin typeface="Calibri" panose="020F0502020204030204"/>
              <a:ea typeface="+mn-ea"/>
              <a:cs typeface="+mn-cs"/>
            </a:rPr>
            <a:t>(PEIMS/Core: Existing TEAL Roles)</a:t>
          </a:r>
        </a:p>
        <a:p>
          <a:pPr algn="ctr">
            <a:spcAft>
              <a:spcPts val="0"/>
            </a:spcAft>
          </a:pPr>
          <a:endParaRPr lang="en-US" sz="1000" kern="1200">
            <a:solidFill>
              <a:schemeClr val="tx1"/>
            </a:solidFill>
            <a:latin typeface="Calibri" panose="020F0502020204030204"/>
            <a:ea typeface="+mn-ea"/>
            <a:cs typeface="+mn-cs"/>
          </a:endParaRPr>
        </a:p>
        <a:p>
          <a:pPr algn="l">
            <a:spcAft>
              <a:spcPts val="1200"/>
            </a:spcAft>
          </a:pPr>
          <a:r>
            <a:rPr lang="en-US" sz="17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rgbClr val="73C6A2"/>
        </a:solidFill>
      </dgm:spPr>
      <dgm:t>
        <a:bodyPr/>
        <a:lstStyle/>
        <a:p>
          <a:pPr marL="0" lvl="0" indent="0" algn="ctr" defTabSz="1689100" rtl="0">
            <a:lnSpc>
              <a:spcPct val="90000"/>
            </a:lnSpc>
            <a:spcBef>
              <a:spcPct val="0"/>
            </a:spcBef>
            <a:spcAft>
              <a:spcPts val="0"/>
            </a:spcAft>
            <a:buNone/>
          </a:pPr>
          <a:r>
            <a:rPr lang="en-US" sz="3200" kern="1200">
              <a:solidFill>
                <a:prstClr val="black"/>
              </a:solidFill>
              <a:latin typeface="Calibri" panose="020F0502020204030204"/>
              <a:ea typeface="+mn-ea"/>
              <a:cs typeface="+mn-cs"/>
            </a:rPr>
            <a:t>LEVEL 2</a:t>
          </a:r>
          <a:endParaRPr lang="en-US" sz="2000" kern="1200">
            <a:solidFill>
              <a:prstClr val="black"/>
            </a:solidFill>
            <a:latin typeface="Calibri" panose="020F0502020204030204"/>
            <a:ea typeface="+mn-ea"/>
            <a:cs typeface="+mn-cs"/>
          </a:endParaRPr>
        </a:p>
        <a:p>
          <a:pPr marL="0" lvl="0" indent="0" algn="ctr" defTabSz="1689100" rtl="0">
            <a:lnSpc>
              <a:spcPct val="90000"/>
            </a:lnSpc>
            <a:spcBef>
              <a:spcPct val="0"/>
            </a:spcBef>
            <a:spcAft>
              <a:spcPts val="0"/>
            </a:spcAft>
            <a:buNone/>
          </a:pPr>
          <a:r>
            <a:rPr lang="en-US" sz="1600" kern="1200">
              <a:solidFill>
                <a:prstClr val="black"/>
              </a:solidFill>
              <a:latin typeface="Calibri" panose="020F0502020204030204"/>
              <a:ea typeface="+mn-ea"/>
              <a:cs typeface="+mn-cs"/>
            </a:rPr>
            <a:t>(DMC: DMC L2 Validations)</a:t>
          </a:r>
        </a:p>
        <a:p>
          <a:pPr marL="0" lvl="0" indent="0" algn="ctr" defTabSz="1689100" rtl="0">
            <a:lnSpc>
              <a:spcPct val="90000"/>
            </a:lnSpc>
            <a:spcBef>
              <a:spcPct val="0"/>
            </a:spcBef>
            <a:spcAft>
              <a:spcPts val="0"/>
            </a:spcAft>
            <a:buNone/>
          </a:pPr>
          <a:endParaRPr lang="en-US" sz="1000" kern="1200">
            <a:solidFill>
              <a:prstClr val="black"/>
            </a:solidFill>
            <a:latin typeface="Calibri" panose="020F0502020204030204"/>
            <a:ea typeface="+mn-ea"/>
            <a:cs typeface="+mn-cs"/>
          </a:endParaRPr>
        </a:p>
        <a:p>
          <a:pPr marL="0" lvl="0" algn="l" defTabSz="1689100" rtl="0">
            <a:lnSpc>
              <a:spcPct val="90000"/>
            </a:lnSpc>
            <a:spcBef>
              <a:spcPct val="0"/>
            </a:spcBef>
            <a:spcAft>
              <a:spcPct val="35000"/>
            </a:spcAft>
            <a:buNone/>
          </a:pPr>
          <a:r>
            <a:rPr lang="en-US" sz="1700" kern="1200">
              <a:solidFill>
                <a:schemeClr val="tx1"/>
              </a:solidFill>
            </a:rPr>
            <a:t>Business rules that are executed on the data destined for TSDS. Fatal, Special Warning, and Warning validation errors do not prevent data from being loaded to TSDS.</a:t>
          </a:r>
        </a:p>
        <a:p>
          <a:pPr marL="0" lvl="0" algn="l" defTabSz="1689100" rtl="0">
            <a:lnSpc>
              <a:spcPct val="90000"/>
            </a:lnSpc>
            <a:spcBef>
              <a:spcPct val="0"/>
            </a:spcBef>
            <a:spcAft>
              <a:spcPct val="35000"/>
            </a:spcAft>
            <a:buNone/>
          </a:pPr>
          <a:endParaRPr lang="en-US" sz="1700" kern="1200">
            <a:solidFill>
              <a:schemeClr val="tx1"/>
            </a:solidFill>
          </a:endParaRP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custLinFactNeighborY="-6929">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custLinFactNeighborY="-6929">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custLinFactNeighborY="-5863">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custLinFactNeighborY="-5863">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5D82119-22A7-43F2-A7E5-9BDCBD2AA9BB}">
      <dgm:prSet custT="1"/>
      <dgm:spPr/>
      <dgm:t>
        <a:bodyPr/>
        <a:lstStyle/>
        <a:p>
          <a:pPr>
            <a:lnSpc>
              <a:spcPct val="100000"/>
            </a:lnSpc>
          </a:pPr>
          <a:r>
            <a:rPr lang="en-US" sz="1800" dirty="0"/>
            <a:t>Vendors will load data via </a:t>
          </a:r>
          <a:r>
            <a:rPr lang="en-US" sz="1800" b="1" dirty="0"/>
            <a:t>API transactions</a:t>
          </a:r>
          <a:r>
            <a:rPr lang="en-US" sz="1800" dirty="0"/>
            <a:t>. </a:t>
          </a:r>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A8F25083-BC3E-47BA-8EB0-3A718A14EAE5}">
      <dgm:prSet custT="1"/>
      <dgm:spPr/>
      <dgm:t>
        <a:bodyPr anchor="t" anchorCtr="0"/>
        <a:lstStyle/>
        <a:p>
          <a:pPr>
            <a:lnSpc>
              <a:spcPct val="100000"/>
            </a:lnSpc>
          </a:pPr>
          <a:r>
            <a:rPr lang="en-US" sz="1800" dirty="0"/>
            <a:t>TSDS will utilize “</a:t>
          </a:r>
          <a:r>
            <a:rPr lang="en-US" sz="1800" b="1" dirty="0"/>
            <a:t>effective dating</a:t>
          </a:r>
          <a:r>
            <a:rPr lang="en-US" sz="1800" dirty="0"/>
            <a:t>” through </a:t>
          </a:r>
          <a:r>
            <a:rPr lang="en-US" sz="1800" b="1" dirty="0"/>
            <a:t>begin</a:t>
          </a:r>
          <a:r>
            <a:rPr lang="en-US" sz="1800" dirty="0"/>
            <a:t> and </a:t>
          </a:r>
          <a:r>
            <a:rPr lang="en-US" sz="1800" b="1" dirty="0"/>
            <a:t>end dates </a:t>
          </a:r>
          <a:r>
            <a:rPr lang="en-US" sz="1800" dirty="0"/>
            <a:t>to ensure the proper data is promoted.  </a:t>
          </a:r>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36DC280A-CD55-4665-B5E4-5E8E0F906C65}">
      <dgm:prSet custT="1"/>
      <dgm:spPr/>
      <dgm:t>
        <a:bodyPr anchor="ctr" anchorCtr="0"/>
        <a:lstStyle/>
        <a:p>
          <a:pPr>
            <a:lnSpc>
              <a:spcPct val="100000"/>
            </a:lnSpc>
          </a:pPr>
          <a:r>
            <a:rPr lang="en-US" sz="1800" dirty="0"/>
            <a:t>There are levels of validations to include: </a:t>
          </a:r>
          <a:r>
            <a:rPr lang="en-US" sz="1800" b="1" dirty="0"/>
            <a:t>Level 1, Level 2, </a:t>
          </a:r>
          <a:r>
            <a:rPr lang="en-US" sz="1800" b="0" dirty="0"/>
            <a:t>and</a:t>
          </a:r>
          <a:r>
            <a:rPr lang="en-US" sz="1800" b="1" dirty="0"/>
            <a:t> Level 3</a:t>
          </a:r>
          <a:r>
            <a:rPr lang="en-US" sz="1800" dirty="0"/>
            <a:t>. There is also filtering that occurs at </a:t>
          </a:r>
          <a:r>
            <a:rPr lang="en-US" sz="1800" b="1" dirty="0"/>
            <a:t>Level 1.5</a:t>
          </a:r>
          <a:r>
            <a:rPr lang="en-US" sz="1800" dirty="0"/>
            <a:t>.</a:t>
          </a:r>
          <a:endParaRPr lang="en-US" sz="1800" b="1" dirty="0"/>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0" presStyleCnt="3" custLinFactNeighborX="-746" custLinFactNeighborY="743"/>
      <dgm:spPr/>
    </dgm:pt>
    <dgm:pt modelId="{3C9C8D17-6300-4660-A1F1-6A9892CE9041}" type="pres">
      <dgm:prSet presAssocID="{35D82119-22A7-43F2-A7E5-9BDCBD2AA9BB}" presName="iconRect" presStyleLbl="node1" presStyleIdx="0" presStyleCnt="3" custScaleX="161589" custScaleY="161589"/>
      <dgm:spPr>
        <a:blipFill>
          <a:blip xmlns:r="http://schemas.openxmlformats.org/officeDocument/2006/relationships" r:embed="rId1">
            <a:biLevel thresh="75000"/>
            <a:extLst>
              <a:ext uri="{28A0092B-C50C-407E-A947-70E740481C1C}">
                <a14:useLocalDpi xmlns:a14="http://schemas.microsoft.com/office/drawing/2010/main" val="0"/>
              </a:ext>
            </a:extLst>
          </a:blip>
          <a:srcRect/>
          <a:stretch>
            <a:fillRect l="-8000" r="-8000"/>
          </a:stretch>
        </a:blipFill>
        <a:ln>
          <a:noFill/>
        </a:ln>
      </dgm:spPr>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0" presStyleCnt="3" custLinFactNeighborY="-2818">
        <dgm:presLayoutVars>
          <dgm:chMax val="0"/>
          <dgm:chPref val="0"/>
        </dgm:presLayoutVars>
      </dgm:prSet>
      <dgm:spPr/>
    </dgm:pt>
    <dgm:pt modelId="{30F8A2CF-97EB-4014-BBC6-B16ABDE936F2}" type="pres">
      <dgm:prSet presAssocID="{C8F7802F-FA84-4BCE-902B-4BF0C793C7B5}"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1" presStyleCnt="3"/>
      <dgm:spPr/>
    </dgm:pt>
    <dgm:pt modelId="{AF82FCC2-9709-4FF9-B7EE-DCC0E54A822B}" type="pres">
      <dgm:prSet presAssocID="{A8F25083-BC3E-47BA-8EB0-3A718A14EAE5}" presName="iconRect" presStyleLbl="node1" presStyleIdx="1" presStyleCnt="3" custScaleX="161589" custScaleY="161589"/>
      <dgm:spPr>
        <a:blipFill>
          <a:blip xmlns:r="http://schemas.openxmlformats.org/officeDocument/2006/relationships" r:embed="rId2">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Monthly calendar with solid fill"/>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1" presStyleCnt="3">
        <dgm:presLayoutVars>
          <dgm:chMax val="0"/>
          <dgm:chPref val="0"/>
        </dgm:presLayoutVars>
      </dgm:prSet>
      <dgm:spPr/>
    </dgm:pt>
    <dgm:pt modelId="{12B451C1-FB76-4DFA-9F22-A48E979B00D2}" type="pres">
      <dgm:prSet presAssocID="{CB717676-9F7D-4EF6-8FDB-430B03C637F0}"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2" presStyleCnt="3"/>
      <dgm:spPr/>
    </dgm:pt>
    <dgm:pt modelId="{E4D36D34-F92B-4722-8F1F-C4428A78967E}" type="pres">
      <dgm:prSet presAssocID="{36DC280A-CD55-4665-B5E4-5E8E0F906C65}" presName="iconRect" presStyleLbl="node1" presStyleIdx="2" presStyleCnt="3" custScaleX="171621" custScaleY="171621"/>
      <dgm:spPr>
        <a:blipFill rotWithShape="1">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a:noFill/>
        </a:ln>
      </dgm:spPr>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2" presStyleCnt="3">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63A7AF5C-526B-4482-AB74-CF6D69A1F858}" srcId="{8DB7A836-5143-409B-9A16-731EFADB2763}" destId="{A8F25083-BC3E-47BA-8EB0-3A718A14EAE5}" srcOrd="1" destOrd="0" parTransId="{815B6253-3293-4846-879E-977BDA9BB843}" sibTransId="{CB717676-9F7D-4EF6-8FDB-430B03C637F0}"/>
    <dgm:cxn modelId="{34859967-4B36-4240-8AFB-397DACF843FC}" srcId="{8DB7A836-5143-409B-9A16-731EFADB2763}" destId="{35D82119-22A7-43F2-A7E5-9BDCBD2AA9BB}" srcOrd="0" destOrd="0" parTransId="{95D98F66-AC27-4718-A1E3-B39F6B05984C}" sibTransId="{C8F7802F-FA84-4BCE-902B-4BF0C793C7B5}"/>
    <dgm:cxn modelId="{DE9CEA54-B3A7-4B0E-9088-1ED0EF0EA229}" srcId="{8DB7A836-5143-409B-9A16-731EFADB2763}" destId="{36DC280A-CD55-4665-B5E4-5E8E0F906C65}" srcOrd="2" destOrd="0" parTransId="{0CC82F48-325C-4FB6-8F12-B49759A8635D}" sibTransId="{A9BF894B-46C7-4F4C-8B7A-FCC2EF089CFD}"/>
    <dgm:cxn modelId="{EFCACF75-7964-4D3C-89FE-C0E6B31084C6}" type="presOf" srcId="{A8F25083-BC3E-47BA-8EB0-3A718A14EAE5}" destId="{8BAA57D8-9CE0-4C36-89AA-832F4B221456}" srcOrd="0" destOrd="0" presId="urn:microsoft.com/office/officeart/2018/2/layout/IconVerticalSolidList"/>
    <dgm:cxn modelId="{A6A45CCC-5A28-4CD9-9329-352D518FCCB0}" type="presOf" srcId="{35D82119-22A7-43F2-A7E5-9BDCBD2AA9BB}" destId="{EDC1CA29-D1F2-4AF4-BAE8-54B79C36E48B}"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6DA51967-413B-4065-A288-0CF00175B332}" type="presParOf" srcId="{40785628-3722-4E66-99DD-32BDCAA824B0}" destId="{3D09C677-284F-4723-AC9F-7139BE663636}" srcOrd="0"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1" destOrd="0" presId="urn:microsoft.com/office/officeart/2018/2/layout/IconVerticalSolidList"/>
    <dgm:cxn modelId="{0627CDE0-7475-4520-AAD3-D6CCF081850F}" type="presParOf" srcId="{40785628-3722-4E66-99DD-32BDCAA824B0}" destId="{188DD861-CFB0-4329-B001-A50993EE81D0}" srcOrd="2"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3" destOrd="0" presId="urn:microsoft.com/office/officeart/2018/2/layout/IconVerticalSolidList"/>
    <dgm:cxn modelId="{CDEF10B8-E4F9-4148-807D-565939C1C3C6}" type="presParOf" srcId="{40785628-3722-4E66-99DD-32BDCAA824B0}" destId="{2803EC2F-0318-4E1A-8030-752A541B0830}" srcOrd="4"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D31765-7DAF-4F4F-83A9-8DEDF1F77A8B}" type="doc">
      <dgm:prSet loTypeId="urn:microsoft.com/office/officeart/2016/7/layout/BasicLinearProcessNumbered" loCatId="process" qsTypeId="urn:microsoft.com/office/officeart/2005/8/quickstyle/simple1" qsCatId="simple" csTypeId="urn:microsoft.com/office/officeart/2005/8/colors/accent3_2" csCatId="accent3"/>
      <dgm:spPr/>
      <dgm:t>
        <a:bodyPr/>
        <a:lstStyle/>
        <a:p>
          <a:endParaRPr lang="en-US"/>
        </a:p>
      </dgm:t>
    </dgm:pt>
    <dgm:pt modelId="{56B7E34F-8E02-46A9-B8AF-2FCE07533969}">
      <dgm:prSet/>
      <dgm:spPr/>
      <dgm:t>
        <a:bodyPr/>
        <a:lstStyle/>
        <a:p>
          <a:r>
            <a:rPr lang="en-US"/>
            <a:t>Review the </a:t>
          </a:r>
          <a:r>
            <a:rPr lang="en-US" b="1"/>
            <a:t>TSDS Training Catalog</a:t>
          </a:r>
          <a:r>
            <a:rPr lang="en-US"/>
            <a:t> and </a:t>
          </a:r>
          <a:r>
            <a:rPr lang="en-US" b="1"/>
            <a:t>Training Calendar</a:t>
          </a:r>
          <a:endParaRPr lang="en-US"/>
        </a:p>
      </dgm:t>
    </dgm:pt>
    <dgm:pt modelId="{DC8A7145-EF4F-4214-B4D9-FD42788B85F8}" type="parTrans" cxnId="{A41C441D-714E-4B16-87C0-485D374592C9}">
      <dgm:prSet/>
      <dgm:spPr/>
      <dgm:t>
        <a:bodyPr/>
        <a:lstStyle/>
        <a:p>
          <a:endParaRPr lang="en-US"/>
        </a:p>
      </dgm:t>
    </dgm:pt>
    <dgm:pt modelId="{23362F32-C813-4FE6-BE11-AB529AE28A09}" type="sibTrans" cxnId="{A41C441D-714E-4B16-87C0-485D374592C9}">
      <dgm:prSet phldrT="1" phldr="0"/>
      <dgm:spPr/>
      <dgm:t>
        <a:bodyPr/>
        <a:lstStyle/>
        <a:p>
          <a:r>
            <a:rPr lang="en-US"/>
            <a:t>1</a:t>
          </a:r>
        </a:p>
      </dgm:t>
    </dgm:pt>
    <dgm:pt modelId="{E32911CA-9910-4540-9747-658C895DDF92}">
      <dgm:prSet/>
      <dgm:spPr/>
      <dgm:t>
        <a:bodyPr/>
        <a:lstStyle/>
        <a:p>
          <a:r>
            <a:rPr lang="en-US"/>
            <a:t>Enroll in courses aligned with your nomination from your ESC Director or their designee</a:t>
          </a:r>
        </a:p>
      </dgm:t>
    </dgm:pt>
    <dgm:pt modelId="{CF545C19-A222-4B4B-862A-3F3C15B9D99C}" type="parTrans" cxnId="{76494FC1-DA4D-46A1-86FB-53C46D291AD6}">
      <dgm:prSet/>
      <dgm:spPr/>
      <dgm:t>
        <a:bodyPr/>
        <a:lstStyle/>
        <a:p>
          <a:endParaRPr lang="en-US"/>
        </a:p>
      </dgm:t>
    </dgm:pt>
    <dgm:pt modelId="{50CA5078-B9EB-41CD-98E5-9536413FF528}" type="sibTrans" cxnId="{76494FC1-DA4D-46A1-86FB-53C46D291AD6}">
      <dgm:prSet phldrT="2" phldr="0"/>
      <dgm:spPr/>
      <dgm:t>
        <a:bodyPr/>
        <a:lstStyle/>
        <a:p>
          <a:r>
            <a:rPr lang="en-US"/>
            <a:t>2</a:t>
          </a:r>
        </a:p>
      </dgm:t>
    </dgm:pt>
    <dgm:pt modelId="{C70C0C89-1A7E-4749-B2CB-72C9C4EEBAFB}" type="pres">
      <dgm:prSet presAssocID="{0CD31765-7DAF-4F4F-83A9-8DEDF1F77A8B}" presName="Name0" presStyleCnt="0">
        <dgm:presLayoutVars>
          <dgm:animLvl val="lvl"/>
          <dgm:resizeHandles val="exact"/>
        </dgm:presLayoutVars>
      </dgm:prSet>
      <dgm:spPr/>
    </dgm:pt>
    <dgm:pt modelId="{767368B4-D9D9-4A45-B855-1624029B0358}" type="pres">
      <dgm:prSet presAssocID="{56B7E34F-8E02-46A9-B8AF-2FCE07533969}" presName="compositeNode" presStyleCnt="0">
        <dgm:presLayoutVars>
          <dgm:bulletEnabled val="1"/>
        </dgm:presLayoutVars>
      </dgm:prSet>
      <dgm:spPr/>
    </dgm:pt>
    <dgm:pt modelId="{23043FFC-56BC-4151-8E5B-46D8B1264686}" type="pres">
      <dgm:prSet presAssocID="{56B7E34F-8E02-46A9-B8AF-2FCE07533969}" presName="bgRect" presStyleLbl="bgAccFollowNode1" presStyleIdx="0" presStyleCnt="2"/>
      <dgm:spPr/>
    </dgm:pt>
    <dgm:pt modelId="{E71F365F-C3DA-45E8-8D62-6267E6CBE5BA}" type="pres">
      <dgm:prSet presAssocID="{23362F32-C813-4FE6-BE11-AB529AE28A09}" presName="sibTransNodeCircle" presStyleLbl="alignNode1" presStyleIdx="0" presStyleCnt="4">
        <dgm:presLayoutVars>
          <dgm:chMax val="0"/>
          <dgm:bulletEnabled/>
        </dgm:presLayoutVars>
      </dgm:prSet>
      <dgm:spPr/>
    </dgm:pt>
    <dgm:pt modelId="{2E71670B-4E94-4408-B4DD-A7AFB20CF807}" type="pres">
      <dgm:prSet presAssocID="{56B7E34F-8E02-46A9-B8AF-2FCE07533969}" presName="bottomLine" presStyleLbl="alignNode1" presStyleIdx="1" presStyleCnt="4">
        <dgm:presLayoutVars/>
      </dgm:prSet>
      <dgm:spPr/>
    </dgm:pt>
    <dgm:pt modelId="{78227339-6FBC-4E61-A324-5888C8C14EF2}" type="pres">
      <dgm:prSet presAssocID="{56B7E34F-8E02-46A9-B8AF-2FCE07533969}" presName="nodeText" presStyleLbl="bgAccFollowNode1" presStyleIdx="0" presStyleCnt="2">
        <dgm:presLayoutVars>
          <dgm:bulletEnabled val="1"/>
        </dgm:presLayoutVars>
      </dgm:prSet>
      <dgm:spPr/>
    </dgm:pt>
    <dgm:pt modelId="{66551248-4778-46F5-AD94-2A5968544E45}" type="pres">
      <dgm:prSet presAssocID="{23362F32-C813-4FE6-BE11-AB529AE28A09}" presName="sibTrans" presStyleCnt="0"/>
      <dgm:spPr/>
    </dgm:pt>
    <dgm:pt modelId="{76F6C28A-A5B6-4360-882D-A5B013E22157}" type="pres">
      <dgm:prSet presAssocID="{E32911CA-9910-4540-9747-658C895DDF92}" presName="compositeNode" presStyleCnt="0">
        <dgm:presLayoutVars>
          <dgm:bulletEnabled val="1"/>
        </dgm:presLayoutVars>
      </dgm:prSet>
      <dgm:spPr/>
    </dgm:pt>
    <dgm:pt modelId="{72A2680C-3A1E-46C5-AC55-2F7F18550957}" type="pres">
      <dgm:prSet presAssocID="{E32911CA-9910-4540-9747-658C895DDF92}" presName="bgRect" presStyleLbl="bgAccFollowNode1" presStyleIdx="1" presStyleCnt="2"/>
      <dgm:spPr/>
    </dgm:pt>
    <dgm:pt modelId="{88B38C82-40E4-4003-BC98-431E09F0E112}" type="pres">
      <dgm:prSet presAssocID="{50CA5078-B9EB-41CD-98E5-9536413FF528}" presName="sibTransNodeCircle" presStyleLbl="alignNode1" presStyleIdx="2" presStyleCnt="4">
        <dgm:presLayoutVars>
          <dgm:chMax val="0"/>
          <dgm:bulletEnabled/>
        </dgm:presLayoutVars>
      </dgm:prSet>
      <dgm:spPr/>
    </dgm:pt>
    <dgm:pt modelId="{204A6374-F769-42A5-B397-BD1AFBECDBFA}" type="pres">
      <dgm:prSet presAssocID="{E32911CA-9910-4540-9747-658C895DDF92}" presName="bottomLine" presStyleLbl="alignNode1" presStyleIdx="3" presStyleCnt="4">
        <dgm:presLayoutVars/>
      </dgm:prSet>
      <dgm:spPr/>
    </dgm:pt>
    <dgm:pt modelId="{FBC37BDB-5AB8-451A-AAC6-679A69CEC71C}" type="pres">
      <dgm:prSet presAssocID="{E32911CA-9910-4540-9747-658C895DDF92}" presName="nodeText" presStyleLbl="bgAccFollowNode1" presStyleIdx="1" presStyleCnt="2">
        <dgm:presLayoutVars>
          <dgm:bulletEnabled val="1"/>
        </dgm:presLayoutVars>
      </dgm:prSet>
      <dgm:spPr/>
    </dgm:pt>
  </dgm:ptLst>
  <dgm:cxnLst>
    <dgm:cxn modelId="{A41C441D-714E-4B16-87C0-485D374592C9}" srcId="{0CD31765-7DAF-4F4F-83A9-8DEDF1F77A8B}" destId="{56B7E34F-8E02-46A9-B8AF-2FCE07533969}" srcOrd="0" destOrd="0" parTransId="{DC8A7145-EF4F-4214-B4D9-FD42788B85F8}" sibTransId="{23362F32-C813-4FE6-BE11-AB529AE28A09}"/>
    <dgm:cxn modelId="{897D4F2A-877F-4B22-BD7F-4BB689D41ACC}" type="presOf" srcId="{23362F32-C813-4FE6-BE11-AB529AE28A09}" destId="{E71F365F-C3DA-45E8-8D62-6267E6CBE5BA}" srcOrd="0" destOrd="0" presId="urn:microsoft.com/office/officeart/2016/7/layout/BasicLinearProcessNumbered"/>
    <dgm:cxn modelId="{7E59CE4A-15D6-4E43-A74C-3AF8C868E96D}" type="presOf" srcId="{56B7E34F-8E02-46A9-B8AF-2FCE07533969}" destId="{78227339-6FBC-4E61-A324-5888C8C14EF2}" srcOrd="1" destOrd="0" presId="urn:microsoft.com/office/officeart/2016/7/layout/BasicLinearProcessNumbered"/>
    <dgm:cxn modelId="{7E37B352-4D81-4D2B-BD49-854FFC730775}" type="presOf" srcId="{E32911CA-9910-4540-9747-658C895DDF92}" destId="{FBC37BDB-5AB8-451A-AAC6-679A69CEC71C}" srcOrd="1" destOrd="0" presId="urn:microsoft.com/office/officeart/2016/7/layout/BasicLinearProcessNumbered"/>
    <dgm:cxn modelId="{BB1EB079-00A2-44EA-9224-2DCA5254A34C}" type="presOf" srcId="{50CA5078-B9EB-41CD-98E5-9536413FF528}" destId="{88B38C82-40E4-4003-BC98-431E09F0E112}" srcOrd="0" destOrd="0" presId="urn:microsoft.com/office/officeart/2016/7/layout/BasicLinearProcessNumbered"/>
    <dgm:cxn modelId="{6A99B887-E45D-4A43-8CFA-F2ACFE92F1D1}" type="presOf" srcId="{E32911CA-9910-4540-9747-658C895DDF92}" destId="{72A2680C-3A1E-46C5-AC55-2F7F18550957}" srcOrd="0" destOrd="0" presId="urn:microsoft.com/office/officeart/2016/7/layout/BasicLinearProcessNumbered"/>
    <dgm:cxn modelId="{E2E48FA7-AB1C-4069-8C0B-673E245AAF85}" type="presOf" srcId="{0CD31765-7DAF-4F4F-83A9-8DEDF1F77A8B}" destId="{C70C0C89-1A7E-4749-B2CB-72C9C4EEBAFB}" srcOrd="0" destOrd="0" presId="urn:microsoft.com/office/officeart/2016/7/layout/BasicLinearProcessNumbered"/>
    <dgm:cxn modelId="{76494FC1-DA4D-46A1-86FB-53C46D291AD6}" srcId="{0CD31765-7DAF-4F4F-83A9-8DEDF1F77A8B}" destId="{E32911CA-9910-4540-9747-658C895DDF92}" srcOrd="1" destOrd="0" parTransId="{CF545C19-A222-4B4B-862A-3F3C15B9D99C}" sibTransId="{50CA5078-B9EB-41CD-98E5-9536413FF528}"/>
    <dgm:cxn modelId="{D9A86CFF-EFFE-4CCB-9E98-9FB6769D7040}" type="presOf" srcId="{56B7E34F-8E02-46A9-B8AF-2FCE07533969}" destId="{23043FFC-56BC-4151-8E5B-46D8B1264686}" srcOrd="0" destOrd="0" presId="urn:microsoft.com/office/officeart/2016/7/layout/BasicLinearProcessNumbered"/>
    <dgm:cxn modelId="{3AB2C72C-6F9F-4482-8C7E-C0D47903AAC5}" type="presParOf" srcId="{C70C0C89-1A7E-4749-B2CB-72C9C4EEBAFB}" destId="{767368B4-D9D9-4A45-B855-1624029B0358}" srcOrd="0" destOrd="0" presId="urn:microsoft.com/office/officeart/2016/7/layout/BasicLinearProcessNumbered"/>
    <dgm:cxn modelId="{6C5AD484-31B7-4FD1-B2A1-363B88BBBC90}" type="presParOf" srcId="{767368B4-D9D9-4A45-B855-1624029B0358}" destId="{23043FFC-56BC-4151-8E5B-46D8B1264686}" srcOrd="0" destOrd="0" presId="urn:microsoft.com/office/officeart/2016/7/layout/BasicLinearProcessNumbered"/>
    <dgm:cxn modelId="{23F470B5-BF99-4B80-8A53-045FFA308F2F}" type="presParOf" srcId="{767368B4-D9D9-4A45-B855-1624029B0358}" destId="{E71F365F-C3DA-45E8-8D62-6267E6CBE5BA}" srcOrd="1" destOrd="0" presId="urn:microsoft.com/office/officeart/2016/7/layout/BasicLinearProcessNumbered"/>
    <dgm:cxn modelId="{FF839939-780E-4D14-AD28-DFCD90A1D2D3}" type="presParOf" srcId="{767368B4-D9D9-4A45-B855-1624029B0358}" destId="{2E71670B-4E94-4408-B4DD-A7AFB20CF807}" srcOrd="2" destOrd="0" presId="urn:microsoft.com/office/officeart/2016/7/layout/BasicLinearProcessNumbered"/>
    <dgm:cxn modelId="{1DB24CA4-E945-4BE3-A2F3-3DCF630FD21F}" type="presParOf" srcId="{767368B4-D9D9-4A45-B855-1624029B0358}" destId="{78227339-6FBC-4E61-A324-5888C8C14EF2}" srcOrd="3" destOrd="0" presId="urn:microsoft.com/office/officeart/2016/7/layout/BasicLinearProcessNumbered"/>
    <dgm:cxn modelId="{590A90F2-D7DB-4BFA-8A34-CE1301F6B27C}" type="presParOf" srcId="{C70C0C89-1A7E-4749-B2CB-72C9C4EEBAFB}" destId="{66551248-4778-46F5-AD94-2A5968544E45}" srcOrd="1" destOrd="0" presId="urn:microsoft.com/office/officeart/2016/7/layout/BasicLinearProcessNumbered"/>
    <dgm:cxn modelId="{1A9857DA-E78F-487C-A64A-D5B0A9A0F44B}" type="presParOf" srcId="{C70C0C89-1A7E-4749-B2CB-72C9C4EEBAFB}" destId="{76F6C28A-A5B6-4360-882D-A5B013E22157}" srcOrd="2" destOrd="0" presId="urn:microsoft.com/office/officeart/2016/7/layout/BasicLinearProcessNumbered"/>
    <dgm:cxn modelId="{B38E1712-14C7-4E34-B0ED-5D935CCA0AE4}" type="presParOf" srcId="{76F6C28A-A5B6-4360-882D-A5B013E22157}" destId="{72A2680C-3A1E-46C5-AC55-2F7F18550957}" srcOrd="0" destOrd="0" presId="urn:microsoft.com/office/officeart/2016/7/layout/BasicLinearProcessNumbered"/>
    <dgm:cxn modelId="{D1663205-EF64-448C-9DF9-78C12A1C544E}" type="presParOf" srcId="{76F6C28A-A5B6-4360-882D-A5B013E22157}" destId="{88B38C82-40E4-4003-BC98-431E09F0E112}" srcOrd="1" destOrd="0" presId="urn:microsoft.com/office/officeart/2016/7/layout/BasicLinearProcessNumbered"/>
    <dgm:cxn modelId="{8444276B-AA65-4152-8558-AB1F2986A189}" type="presParOf" srcId="{76F6C28A-A5B6-4360-882D-A5B013E22157}" destId="{204A6374-F769-42A5-B397-BD1AFBECDBFA}" srcOrd="2" destOrd="0" presId="urn:microsoft.com/office/officeart/2016/7/layout/BasicLinearProcessNumbered"/>
    <dgm:cxn modelId="{94D0872E-EC2D-4B81-A92D-7A9E95B4716C}" type="presParOf" srcId="{76F6C28A-A5B6-4360-882D-A5B013E22157}" destId="{FBC37BDB-5AB8-451A-AAC6-679A69CEC71C}" srcOrd="3" destOrd="0" presId="urn:microsoft.com/office/officeart/2016/7/layout/BasicLinear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FBF46-E392-4224-B3F2-E75F3B8B8B0E}">
      <dsp:nvSpPr>
        <dsp:cNvPr id="0" name=""/>
        <dsp:cNvSpPr/>
      </dsp:nvSpPr>
      <dsp:spPr>
        <a:xfrm>
          <a:off x="0" y="473545"/>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68C560-A732-4A8A-A182-6269788E8982}">
      <dsp:nvSpPr>
        <dsp:cNvPr id="0" name=""/>
        <dsp:cNvSpPr/>
      </dsp:nvSpPr>
      <dsp:spPr>
        <a:xfrm>
          <a:off x="374782" y="26049"/>
          <a:ext cx="7631683" cy="698024"/>
        </a:xfrm>
        <a:prstGeom prst="roundRect">
          <a:avLst/>
        </a:prstGeom>
        <a:solidFill>
          <a:srgbClr val="FFA9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Begin </a:t>
          </a:r>
          <a:r>
            <a:rPr lang="en-US" sz="2400" b="1" kern="1200" dirty="0">
              <a:solidFill>
                <a:schemeClr val="tx1"/>
              </a:solidFill>
              <a:latin typeface="Calibri Light" panose="020F0302020204030204"/>
            </a:rPr>
            <a:t>date</a:t>
          </a:r>
          <a:r>
            <a:rPr lang="en-US" sz="2400" kern="1200" dirty="0">
              <a:solidFill>
                <a:schemeClr val="tx1"/>
              </a:solidFill>
              <a:latin typeface="Calibri Light" panose="020F0302020204030204"/>
            </a:rPr>
            <a:t> is the first instructional day upon which something is considered to take effect.</a:t>
          </a:r>
          <a:endParaRPr lang="en-US" sz="2400" kern="1200" dirty="0">
            <a:solidFill>
              <a:schemeClr val="tx1"/>
            </a:solidFill>
          </a:endParaRPr>
        </a:p>
      </dsp:txBody>
      <dsp:txXfrm>
        <a:off x="408857" y="60124"/>
        <a:ext cx="7563533" cy="629874"/>
      </dsp:txXfrm>
    </dsp:sp>
    <dsp:sp modelId="{0FAE76F4-B7C9-471E-AF95-D2DCE7FF656D}">
      <dsp:nvSpPr>
        <dsp:cNvPr id="0" name=""/>
        <dsp:cNvSpPr/>
      </dsp:nvSpPr>
      <dsp:spPr>
        <a:xfrm>
          <a:off x="0" y="1529003"/>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FD2893-2341-4C10-8129-EC8840F5D5B7}">
      <dsp:nvSpPr>
        <dsp:cNvPr id="0" name=""/>
        <dsp:cNvSpPr/>
      </dsp:nvSpPr>
      <dsp:spPr>
        <a:xfrm>
          <a:off x="412869" y="993745"/>
          <a:ext cx="7595904" cy="786177"/>
        </a:xfrm>
        <a:prstGeom prst="roundRect">
          <a:avLst/>
        </a:prstGeom>
        <a:solidFill>
          <a:srgbClr val="00BD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rtl="0">
            <a:lnSpc>
              <a:spcPct val="90000"/>
            </a:lnSpc>
            <a:spcBef>
              <a:spcPct val="0"/>
            </a:spcBef>
            <a:spcAft>
              <a:spcPct val="35000"/>
            </a:spcAft>
            <a:buNone/>
          </a:pPr>
          <a:r>
            <a:rPr lang="en-US" sz="2400" kern="1200" dirty="0">
              <a:solidFill>
                <a:schemeClr val="tx1"/>
              </a:solidFill>
            </a:rPr>
            <a:t>End </a:t>
          </a:r>
          <a:r>
            <a:rPr lang="en-US" sz="2400" b="1" kern="1200" dirty="0">
              <a:solidFill>
                <a:schemeClr val="tx1"/>
              </a:solidFill>
              <a:latin typeface="Calibri Light" panose="020F0302020204030204"/>
            </a:rPr>
            <a:t>date</a:t>
          </a:r>
          <a:r>
            <a:rPr lang="en-US" sz="2400" kern="1200" dirty="0">
              <a:solidFill>
                <a:schemeClr val="tx1"/>
              </a:solidFill>
              <a:latin typeface="Calibri Light" panose="020F0302020204030204"/>
            </a:rPr>
            <a:t> is the day after the last instructional day when something is considered to no longer be in effect.</a:t>
          </a:r>
          <a:endParaRPr lang="en-US" sz="2400" kern="1200" dirty="0">
            <a:solidFill>
              <a:schemeClr val="tx1"/>
            </a:solidFill>
          </a:endParaRPr>
        </a:p>
      </dsp:txBody>
      <dsp:txXfrm>
        <a:off x="451247" y="1032123"/>
        <a:ext cx="7519148" cy="709421"/>
      </dsp:txXfrm>
    </dsp:sp>
    <dsp:sp modelId="{3907E945-A2A8-4FBE-9F6F-177FCB0EF3F7}">
      <dsp:nvSpPr>
        <dsp:cNvPr id="0" name=""/>
        <dsp:cNvSpPr/>
      </dsp:nvSpPr>
      <dsp:spPr>
        <a:xfrm>
          <a:off x="0" y="2493065"/>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BD27D4-DAC3-418D-B1A9-BF865B13FABA}">
      <dsp:nvSpPr>
        <dsp:cNvPr id="0" name=""/>
        <dsp:cNvSpPr/>
      </dsp:nvSpPr>
      <dsp:spPr>
        <a:xfrm>
          <a:off x="446857" y="2044315"/>
          <a:ext cx="7487063" cy="694782"/>
        </a:xfrm>
        <a:prstGeom prst="roundRect">
          <a:avLst/>
        </a:prstGeom>
        <a:solidFill>
          <a:srgbClr val="FFA9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Some data fields will require that the begin/end dates be updated yearly. </a:t>
          </a:r>
          <a:r>
            <a:rPr lang="en-US" sz="1000" kern="1200" dirty="0">
              <a:solidFill>
                <a:schemeClr val="tx1"/>
              </a:solidFill>
            </a:rPr>
            <a:t>i.e.,</a:t>
          </a:r>
          <a:r>
            <a:rPr lang="en-US" sz="1050" kern="1200" dirty="0">
              <a:solidFill>
                <a:schemeClr val="tx1"/>
              </a:solidFill>
            </a:rPr>
            <a:t> Homeless Status</a:t>
          </a:r>
        </a:p>
      </dsp:txBody>
      <dsp:txXfrm>
        <a:off x="480773" y="2078231"/>
        <a:ext cx="7419231" cy="626950"/>
      </dsp:txXfrm>
    </dsp:sp>
    <dsp:sp modelId="{E6BF5793-EFCE-484E-888F-0240E7290CC7}">
      <dsp:nvSpPr>
        <dsp:cNvPr id="0" name=""/>
        <dsp:cNvSpPr/>
      </dsp:nvSpPr>
      <dsp:spPr>
        <a:xfrm>
          <a:off x="0" y="3483845"/>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910732-4CCB-4510-86E6-AE80BED70954}">
      <dsp:nvSpPr>
        <dsp:cNvPr id="0" name=""/>
        <dsp:cNvSpPr/>
      </dsp:nvSpPr>
      <dsp:spPr>
        <a:xfrm>
          <a:off x="412869" y="3013265"/>
          <a:ext cx="7530472" cy="721500"/>
        </a:xfrm>
        <a:prstGeom prst="roundRect">
          <a:avLst/>
        </a:prstGeom>
        <a:solidFill>
          <a:srgbClr val="72C7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solidFill>
            </a:rPr>
            <a:t>Other data fields do not require an end date unless the status changes. </a:t>
          </a:r>
          <a:r>
            <a:rPr lang="en-US" sz="1050" kern="1200">
              <a:solidFill>
                <a:schemeClr val="tx1"/>
              </a:solidFill>
            </a:rPr>
            <a:t>i.e., Emergent Bilingual Indicator</a:t>
          </a:r>
        </a:p>
      </dsp:txBody>
      <dsp:txXfrm>
        <a:off x="448090" y="3048486"/>
        <a:ext cx="7460030" cy="651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1094" y="18781"/>
          <a:ext cx="4266648" cy="2559988"/>
        </a:xfrm>
        <a:prstGeom prst="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00000"/>
            </a:lnSpc>
            <a:spcBef>
              <a:spcPct val="0"/>
            </a:spcBef>
            <a:spcAft>
              <a:spcPts val="0"/>
            </a:spcAft>
            <a:buNone/>
          </a:pPr>
          <a:r>
            <a:rPr lang="en-US" sz="3200" kern="1200">
              <a:solidFill>
                <a:schemeClr val="tx1"/>
              </a:solidFill>
            </a:rPr>
            <a:t>LEVEL 1 </a:t>
          </a:r>
        </a:p>
        <a:p>
          <a:pPr marL="0" lvl="0" indent="0" algn="ctr" defTabSz="1422400">
            <a:lnSpc>
              <a:spcPct val="100000"/>
            </a:lnSpc>
            <a:spcBef>
              <a:spcPct val="0"/>
            </a:spcBef>
            <a:spcAft>
              <a:spcPts val="0"/>
            </a:spcAft>
            <a:buNone/>
          </a:pPr>
          <a:r>
            <a:rPr lang="en-US" sz="1600" kern="1200">
              <a:solidFill>
                <a:schemeClr val="tx1"/>
              </a:solidFill>
            </a:rPr>
            <a:t>(Vendor Source System)</a:t>
          </a:r>
        </a:p>
        <a:p>
          <a:pPr marL="0" lvl="0" indent="0" algn="ctr" defTabSz="1422400">
            <a:lnSpc>
              <a:spcPct val="100000"/>
            </a:lnSpc>
            <a:spcBef>
              <a:spcPct val="0"/>
            </a:spcBef>
            <a:spcAft>
              <a:spcPts val="0"/>
            </a:spcAft>
            <a:buNone/>
          </a:pPr>
          <a:endParaRPr lang="en-US" sz="1000" kern="1200">
            <a:solidFill>
              <a:schemeClr val="tx1"/>
            </a:solidFill>
          </a:endParaRPr>
        </a:p>
        <a:p>
          <a:pPr marL="0" lvl="0" indent="0" algn="l" defTabSz="1422400" rtl="0">
            <a:lnSpc>
              <a:spcPct val="90000"/>
            </a:lnSpc>
            <a:spcBef>
              <a:spcPct val="0"/>
            </a:spcBef>
            <a:spcAft>
              <a:spcPct val="35000"/>
            </a:spcAft>
            <a:buNone/>
          </a:pPr>
          <a:r>
            <a:rPr lang="en-US" sz="1700" kern="12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sp:txBody>
      <dsp:txXfrm>
        <a:off x="1094" y="18781"/>
        <a:ext cx="4266648" cy="2559988"/>
      </dsp:txXfrm>
    </dsp:sp>
    <dsp:sp modelId="{EB25C29A-D47F-46FC-AFFD-D352D7DECC37}">
      <dsp:nvSpPr>
        <dsp:cNvPr id="0" name=""/>
        <dsp:cNvSpPr/>
      </dsp:nvSpPr>
      <dsp:spPr>
        <a:xfrm>
          <a:off x="4694406" y="18781"/>
          <a:ext cx="4266648" cy="2559988"/>
        </a:xfrm>
        <a:prstGeom prst="rect">
          <a:avLst/>
        </a:prstGeom>
        <a:solidFill>
          <a:srgbClr val="0082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en-US" sz="3200" kern="1200">
              <a:solidFill>
                <a:schemeClr val="tx1"/>
              </a:solidFill>
              <a:latin typeface="Calibri" panose="020F0502020204030204"/>
              <a:ea typeface="+mn-ea"/>
              <a:cs typeface="+mn-cs"/>
            </a:rPr>
            <a:t>LEVEL 1.5</a:t>
          </a:r>
          <a:endParaRPr lang="en-US" sz="2000" kern="1200">
            <a:solidFill>
              <a:schemeClr val="tx1"/>
            </a:solidFill>
          </a:endParaRPr>
        </a:p>
        <a:p>
          <a:pPr marL="0" lvl="0" indent="0" algn="ctr" defTabSz="1422400">
            <a:lnSpc>
              <a:spcPct val="90000"/>
            </a:lnSpc>
            <a:spcBef>
              <a:spcPct val="0"/>
            </a:spcBef>
            <a:spcAft>
              <a:spcPts val="0"/>
            </a:spcAft>
            <a:buNone/>
          </a:pPr>
          <a:r>
            <a:rPr lang="en-US" sz="1600" kern="1200">
              <a:solidFill>
                <a:schemeClr val="tx1"/>
              </a:solidFill>
              <a:latin typeface="Calibri" panose="020F0502020204030204"/>
              <a:ea typeface="+mn-ea"/>
              <a:cs typeface="+mn-cs"/>
            </a:rPr>
            <a:t>(DMC: DMC Data Monitor)</a:t>
          </a:r>
        </a:p>
        <a:p>
          <a:pPr marL="0" lvl="0" indent="0" algn="ctr" defTabSz="1422400">
            <a:lnSpc>
              <a:spcPct val="90000"/>
            </a:lnSpc>
            <a:spcBef>
              <a:spcPct val="0"/>
            </a:spcBef>
            <a:spcAft>
              <a:spcPts val="0"/>
            </a:spcAft>
            <a:buNone/>
          </a:pPr>
          <a:endParaRPr lang="en-US" sz="1000" kern="1200">
            <a:solidFill>
              <a:schemeClr val="tx1"/>
            </a:solidFill>
            <a:latin typeface="Calibri" panose="020F0502020204030204"/>
            <a:ea typeface="+mn-ea"/>
            <a:cs typeface="+mn-cs"/>
          </a:endParaRPr>
        </a:p>
        <a:p>
          <a:pPr marL="0" lvl="0" indent="0" algn="l" defTabSz="1422400">
            <a:lnSpc>
              <a:spcPct val="90000"/>
            </a:lnSpc>
            <a:spcBef>
              <a:spcPct val="0"/>
            </a:spcBef>
            <a:spcAft>
              <a:spcPct val="35000"/>
            </a:spcAft>
            <a:buNone/>
          </a:pPr>
          <a:r>
            <a:rPr lang="en-US" sz="1700" kern="1200">
              <a:solidFill>
                <a:schemeClr val="tx1"/>
              </a:solidFill>
            </a:rPr>
            <a:t>Includes filters that prevent invalid or non-TSDS data from being loaded into TSDS. These filters include Unique ID checks, descriptor value checks, Do Not Report flag checks, and Course ID checks. </a:t>
          </a:r>
        </a:p>
      </dsp:txBody>
      <dsp:txXfrm>
        <a:off x="4694406" y="18781"/>
        <a:ext cx="4266648" cy="2559988"/>
      </dsp:txXfrm>
    </dsp:sp>
    <dsp:sp modelId="{C09ACF61-DD36-4F93-A22B-373ADC4C5467}">
      <dsp:nvSpPr>
        <dsp:cNvPr id="0" name=""/>
        <dsp:cNvSpPr/>
      </dsp:nvSpPr>
      <dsp:spPr>
        <a:xfrm>
          <a:off x="1094" y="3032724"/>
          <a:ext cx="4266648" cy="2559988"/>
        </a:xfrm>
        <a:prstGeom prst="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689100" rtl="0">
            <a:lnSpc>
              <a:spcPct val="90000"/>
            </a:lnSpc>
            <a:spcBef>
              <a:spcPct val="0"/>
            </a:spcBef>
            <a:spcAft>
              <a:spcPts val="0"/>
            </a:spcAft>
            <a:buNone/>
          </a:pPr>
          <a:r>
            <a:rPr lang="en-US" sz="3200" kern="1200">
              <a:solidFill>
                <a:prstClr val="black"/>
              </a:solidFill>
              <a:latin typeface="Calibri" panose="020F0502020204030204"/>
              <a:ea typeface="+mn-ea"/>
              <a:cs typeface="+mn-cs"/>
            </a:rPr>
            <a:t>LEVEL 2</a:t>
          </a:r>
          <a:endParaRPr lang="en-US" sz="2000" kern="1200">
            <a:solidFill>
              <a:prstClr val="black"/>
            </a:solidFill>
            <a:latin typeface="Calibri" panose="020F0502020204030204"/>
            <a:ea typeface="+mn-ea"/>
            <a:cs typeface="+mn-cs"/>
          </a:endParaRPr>
        </a:p>
        <a:p>
          <a:pPr marL="0" lvl="0" indent="0" algn="ctr" defTabSz="1689100" rtl="0">
            <a:lnSpc>
              <a:spcPct val="90000"/>
            </a:lnSpc>
            <a:spcBef>
              <a:spcPct val="0"/>
            </a:spcBef>
            <a:spcAft>
              <a:spcPts val="0"/>
            </a:spcAft>
            <a:buNone/>
          </a:pPr>
          <a:r>
            <a:rPr lang="en-US" sz="1600" kern="1200">
              <a:solidFill>
                <a:prstClr val="black"/>
              </a:solidFill>
              <a:latin typeface="Calibri" panose="020F0502020204030204"/>
              <a:ea typeface="+mn-ea"/>
              <a:cs typeface="+mn-cs"/>
            </a:rPr>
            <a:t>(DMC: DMC L2 Validations)</a:t>
          </a:r>
        </a:p>
        <a:p>
          <a:pPr marL="0" lvl="0" indent="0" algn="ctr" defTabSz="1689100" rtl="0">
            <a:lnSpc>
              <a:spcPct val="90000"/>
            </a:lnSpc>
            <a:spcBef>
              <a:spcPct val="0"/>
            </a:spcBef>
            <a:spcAft>
              <a:spcPts val="0"/>
            </a:spcAft>
            <a:buNone/>
          </a:pPr>
          <a:endParaRPr lang="en-US" sz="1000" kern="1200">
            <a:solidFill>
              <a:prstClr val="black"/>
            </a:solidFill>
            <a:latin typeface="Calibri" panose="020F0502020204030204"/>
            <a:ea typeface="+mn-ea"/>
            <a:cs typeface="+mn-cs"/>
          </a:endParaRPr>
        </a:p>
        <a:p>
          <a:pPr marL="0" lvl="0" algn="l" defTabSz="1689100" rtl="0">
            <a:lnSpc>
              <a:spcPct val="90000"/>
            </a:lnSpc>
            <a:spcBef>
              <a:spcPct val="0"/>
            </a:spcBef>
            <a:spcAft>
              <a:spcPct val="35000"/>
            </a:spcAft>
            <a:buNone/>
          </a:pPr>
          <a:r>
            <a:rPr lang="en-US" sz="1700" kern="1200">
              <a:solidFill>
                <a:schemeClr val="tx1"/>
              </a:solidFill>
            </a:rPr>
            <a:t>Business rules that are executed on the data destined for TSDS. Fatal, Special Warning, and Warning validation errors do not prevent data from being loaded to TSDS.</a:t>
          </a:r>
        </a:p>
        <a:p>
          <a:pPr marL="0" lvl="0" algn="l" defTabSz="1689100" rtl="0">
            <a:lnSpc>
              <a:spcPct val="90000"/>
            </a:lnSpc>
            <a:spcBef>
              <a:spcPct val="0"/>
            </a:spcBef>
            <a:spcAft>
              <a:spcPct val="35000"/>
            </a:spcAft>
            <a:buNone/>
          </a:pPr>
          <a:endParaRPr lang="en-US" sz="1700" kern="1200">
            <a:solidFill>
              <a:schemeClr val="tx1"/>
            </a:solidFill>
          </a:endParaRPr>
        </a:p>
      </dsp:txBody>
      <dsp:txXfrm>
        <a:off x="1094" y="3032724"/>
        <a:ext cx="4266648" cy="2559988"/>
      </dsp:txXfrm>
    </dsp:sp>
    <dsp:sp modelId="{6AE4E75B-9CC3-41A3-BEB8-297D800EFEDB}">
      <dsp:nvSpPr>
        <dsp:cNvPr id="0" name=""/>
        <dsp:cNvSpPr/>
      </dsp:nvSpPr>
      <dsp:spPr>
        <a:xfrm>
          <a:off x="4694406" y="3032724"/>
          <a:ext cx="4266648" cy="2559988"/>
        </a:xfrm>
        <a:prstGeom prst="rect">
          <a:avLst/>
        </a:prstGeom>
        <a:solidFill>
          <a:srgbClr val="00B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ts val="0"/>
            </a:spcAft>
            <a:buNone/>
          </a:pPr>
          <a:r>
            <a:rPr lang="en-US" sz="3200" kern="1200">
              <a:solidFill>
                <a:schemeClr val="tx1"/>
              </a:solidFill>
              <a:latin typeface="Calibri" panose="020F0502020204030204"/>
              <a:ea typeface="+mn-ea"/>
              <a:cs typeface="+mn-cs"/>
            </a:rPr>
            <a:t>LEVEL 3 </a:t>
          </a:r>
        </a:p>
        <a:p>
          <a:pPr marL="0" lvl="0" indent="0" algn="ctr" defTabSz="1422400">
            <a:lnSpc>
              <a:spcPct val="90000"/>
            </a:lnSpc>
            <a:spcBef>
              <a:spcPct val="0"/>
            </a:spcBef>
            <a:spcAft>
              <a:spcPts val="0"/>
            </a:spcAft>
            <a:buNone/>
          </a:pPr>
          <a:r>
            <a:rPr lang="en-US" sz="1600" kern="1200">
              <a:solidFill>
                <a:schemeClr val="tx1"/>
              </a:solidFill>
              <a:latin typeface="Calibri" panose="020F0502020204030204"/>
              <a:ea typeface="+mn-ea"/>
              <a:cs typeface="+mn-cs"/>
            </a:rPr>
            <a:t>(PEIMS/Core: Existing TEAL Roles)</a:t>
          </a:r>
        </a:p>
        <a:p>
          <a:pPr marL="0" lvl="0" indent="0" algn="ctr" defTabSz="1422400">
            <a:lnSpc>
              <a:spcPct val="90000"/>
            </a:lnSpc>
            <a:spcBef>
              <a:spcPct val="0"/>
            </a:spcBef>
            <a:spcAft>
              <a:spcPts val="0"/>
            </a:spcAft>
            <a:buNone/>
          </a:pPr>
          <a:endParaRPr lang="en-US" sz="1000" kern="1200">
            <a:solidFill>
              <a:schemeClr val="tx1"/>
            </a:solidFill>
            <a:latin typeface="Calibri" panose="020F0502020204030204"/>
            <a:ea typeface="+mn-ea"/>
            <a:cs typeface="+mn-cs"/>
          </a:endParaRPr>
        </a:p>
        <a:p>
          <a:pPr marL="0" lvl="0" indent="0" algn="l" defTabSz="1422400">
            <a:lnSpc>
              <a:spcPct val="90000"/>
            </a:lnSpc>
            <a:spcBef>
              <a:spcPct val="0"/>
            </a:spcBef>
            <a:spcAft>
              <a:spcPts val="1200"/>
            </a:spcAft>
            <a:buNone/>
          </a:pPr>
          <a:r>
            <a:rPr lang="en-US" sz="17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sp:txBody>
      <dsp:txXfrm>
        <a:off x="4694406" y="3032724"/>
        <a:ext cx="4266648" cy="25599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96AF9-7D27-4D5F-AD70-40915B758B67}">
      <dsp:nvSpPr>
        <dsp:cNvPr id="0" name=""/>
        <dsp:cNvSpPr/>
      </dsp:nvSpPr>
      <dsp:spPr>
        <a:xfrm>
          <a:off x="0" y="12475"/>
          <a:ext cx="5015466" cy="13287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176892" y="76519"/>
          <a:ext cx="1180885" cy="1180885"/>
        </a:xfrm>
        <a:prstGeom prst="rect">
          <a:avLst/>
        </a:prstGeom>
        <a:blipFill>
          <a:blip xmlns:r="http://schemas.openxmlformats.org/officeDocument/2006/relationships" r:embed="rId1">
            <a:biLevel thresh="75000"/>
            <a:extLst>
              <a:ext uri="{28A0092B-C50C-407E-A947-70E740481C1C}">
                <a14:useLocalDpi xmlns:a14="http://schemas.microsoft.com/office/drawing/2010/main" val="0"/>
              </a:ext>
            </a:extLst>
          </a:blip>
          <a:srcRect/>
          <a:stretch>
            <a:fillRect l="-8000" r="-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534670" y="0"/>
          <a:ext cx="3361210" cy="1546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34" tIns="163634" rIns="163634" bIns="163634" numCol="1" spcCol="1270" anchor="ctr" anchorCtr="0">
          <a:noAutofit/>
        </a:bodyPr>
        <a:lstStyle/>
        <a:p>
          <a:pPr marL="0" lvl="0" indent="0" algn="l" defTabSz="800100">
            <a:lnSpc>
              <a:spcPct val="100000"/>
            </a:lnSpc>
            <a:spcBef>
              <a:spcPct val="0"/>
            </a:spcBef>
            <a:spcAft>
              <a:spcPct val="35000"/>
            </a:spcAft>
            <a:buNone/>
          </a:pPr>
          <a:r>
            <a:rPr lang="en-US" sz="1800" kern="1200" dirty="0"/>
            <a:t>Vendors will load data via </a:t>
          </a:r>
          <a:r>
            <a:rPr lang="en-US" sz="1800" b="1" kern="1200" dirty="0"/>
            <a:t>API transactions</a:t>
          </a:r>
          <a:r>
            <a:rPr lang="en-US" sz="1800" kern="1200" dirty="0"/>
            <a:t>. </a:t>
          </a:r>
        </a:p>
      </dsp:txBody>
      <dsp:txXfrm>
        <a:off x="1534670" y="0"/>
        <a:ext cx="3361210" cy="1546146"/>
      </dsp:txXfrm>
    </dsp:sp>
    <dsp:sp modelId="{32EC2B26-DC2E-4184-8BE4-1344C879720C}">
      <dsp:nvSpPr>
        <dsp:cNvPr id="0" name=""/>
        <dsp:cNvSpPr/>
      </dsp:nvSpPr>
      <dsp:spPr>
        <a:xfrm>
          <a:off x="0" y="1892336"/>
          <a:ext cx="5015466" cy="13287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176892" y="1966253"/>
          <a:ext cx="1180885" cy="1180885"/>
        </a:xfrm>
        <a:prstGeom prst="rect">
          <a:avLst/>
        </a:prstGeom>
        <a:blipFill>
          <a:blip xmlns:r="http://schemas.openxmlformats.org/officeDocument/2006/relationships" r:embed="rId2">
            <a:biLevel thresh="5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534670" y="1892336"/>
          <a:ext cx="3361210" cy="1546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34" tIns="163634" rIns="163634" bIns="163634" numCol="1" spcCol="1270" anchor="t" anchorCtr="0">
          <a:noAutofit/>
        </a:bodyPr>
        <a:lstStyle/>
        <a:p>
          <a:pPr marL="0" lvl="0" indent="0" algn="l" defTabSz="800100">
            <a:lnSpc>
              <a:spcPct val="100000"/>
            </a:lnSpc>
            <a:spcBef>
              <a:spcPct val="0"/>
            </a:spcBef>
            <a:spcAft>
              <a:spcPct val="35000"/>
            </a:spcAft>
            <a:buNone/>
          </a:pPr>
          <a:r>
            <a:rPr lang="en-US" sz="1800" kern="1200" dirty="0"/>
            <a:t>TSDS will utilize “</a:t>
          </a:r>
          <a:r>
            <a:rPr lang="en-US" sz="1800" b="1" kern="1200" dirty="0"/>
            <a:t>effective dating</a:t>
          </a:r>
          <a:r>
            <a:rPr lang="en-US" sz="1800" kern="1200" dirty="0"/>
            <a:t>” through </a:t>
          </a:r>
          <a:r>
            <a:rPr lang="en-US" sz="1800" b="1" kern="1200" dirty="0"/>
            <a:t>begin</a:t>
          </a:r>
          <a:r>
            <a:rPr lang="en-US" sz="1800" kern="1200" dirty="0"/>
            <a:t> and </a:t>
          </a:r>
          <a:r>
            <a:rPr lang="en-US" sz="1800" b="1" kern="1200" dirty="0"/>
            <a:t>end dates </a:t>
          </a:r>
          <a:r>
            <a:rPr lang="en-US" sz="1800" kern="1200" dirty="0"/>
            <a:t>to ensure the proper data is promoted.  </a:t>
          </a:r>
        </a:p>
      </dsp:txBody>
      <dsp:txXfrm>
        <a:off x="1534670" y="1892336"/>
        <a:ext cx="3361210" cy="1546146"/>
      </dsp:txXfrm>
    </dsp:sp>
    <dsp:sp modelId="{68BD6996-D400-4D00-8693-FA5F10A0358F}">
      <dsp:nvSpPr>
        <dsp:cNvPr id="0" name=""/>
        <dsp:cNvSpPr/>
      </dsp:nvSpPr>
      <dsp:spPr>
        <a:xfrm>
          <a:off x="0" y="3782071"/>
          <a:ext cx="5015466" cy="13287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140236" y="3819331"/>
          <a:ext cx="1254198" cy="1254198"/>
        </a:xfrm>
        <a:prstGeom prst="rect">
          <a:avLst/>
        </a:prstGeom>
        <a:blipFill rotWithShape="1">
          <a:blip xmlns:r="http://schemas.openxmlformats.org/officeDocument/2006/relationships" r:embed="rId4">
            <a:biLevel thresh="50000"/>
            <a:extLs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534670" y="3782071"/>
          <a:ext cx="3361210" cy="1546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634" tIns="163634" rIns="163634" bIns="163634" numCol="1" spcCol="1270" anchor="ctr" anchorCtr="0">
          <a:noAutofit/>
        </a:bodyPr>
        <a:lstStyle/>
        <a:p>
          <a:pPr marL="0" lvl="0" indent="0" algn="l" defTabSz="800100">
            <a:lnSpc>
              <a:spcPct val="100000"/>
            </a:lnSpc>
            <a:spcBef>
              <a:spcPct val="0"/>
            </a:spcBef>
            <a:spcAft>
              <a:spcPct val="35000"/>
            </a:spcAft>
            <a:buNone/>
          </a:pPr>
          <a:r>
            <a:rPr lang="en-US" sz="1800" kern="1200" dirty="0"/>
            <a:t>There are levels of validations to include: </a:t>
          </a:r>
          <a:r>
            <a:rPr lang="en-US" sz="1800" b="1" kern="1200" dirty="0"/>
            <a:t>Level 1, Level 2, </a:t>
          </a:r>
          <a:r>
            <a:rPr lang="en-US" sz="1800" b="0" kern="1200" dirty="0"/>
            <a:t>and</a:t>
          </a:r>
          <a:r>
            <a:rPr lang="en-US" sz="1800" b="1" kern="1200" dirty="0"/>
            <a:t> Level 3</a:t>
          </a:r>
          <a:r>
            <a:rPr lang="en-US" sz="1800" kern="1200" dirty="0"/>
            <a:t>. There is also filtering that occurs at </a:t>
          </a:r>
          <a:r>
            <a:rPr lang="en-US" sz="1800" b="1" kern="1200" dirty="0"/>
            <a:t>Level 1.5</a:t>
          </a:r>
          <a:r>
            <a:rPr lang="en-US" sz="1800" kern="1200" dirty="0"/>
            <a:t>.</a:t>
          </a:r>
          <a:endParaRPr lang="en-US" sz="1800" b="1" kern="1200" dirty="0"/>
        </a:p>
      </dsp:txBody>
      <dsp:txXfrm>
        <a:off x="1534670" y="3782071"/>
        <a:ext cx="3361210" cy="1546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43FFC-56BC-4151-8E5B-46D8B1264686}">
      <dsp:nvSpPr>
        <dsp:cNvPr id="0" name=""/>
        <dsp:cNvSpPr/>
      </dsp:nvSpPr>
      <dsp:spPr>
        <a:xfrm>
          <a:off x="1097" y="0"/>
          <a:ext cx="4279300" cy="435133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3631" tIns="330200" rIns="333631" bIns="330200" numCol="1" spcCol="1270" anchor="t" anchorCtr="0">
          <a:noAutofit/>
        </a:bodyPr>
        <a:lstStyle/>
        <a:p>
          <a:pPr marL="0" lvl="0" indent="0" algn="l" defTabSz="1155700">
            <a:lnSpc>
              <a:spcPct val="90000"/>
            </a:lnSpc>
            <a:spcBef>
              <a:spcPct val="0"/>
            </a:spcBef>
            <a:spcAft>
              <a:spcPct val="35000"/>
            </a:spcAft>
            <a:buNone/>
          </a:pPr>
          <a:r>
            <a:rPr lang="en-US" sz="2600" kern="1200"/>
            <a:t>Review the </a:t>
          </a:r>
          <a:r>
            <a:rPr lang="en-US" sz="2600" b="1" kern="1200"/>
            <a:t>TSDS Training Catalog</a:t>
          </a:r>
          <a:r>
            <a:rPr lang="en-US" sz="2600" kern="1200"/>
            <a:t> and </a:t>
          </a:r>
          <a:r>
            <a:rPr lang="en-US" sz="2600" b="1" kern="1200"/>
            <a:t>Training Calendar</a:t>
          </a:r>
          <a:endParaRPr lang="en-US" sz="2600" kern="1200"/>
        </a:p>
      </dsp:txBody>
      <dsp:txXfrm>
        <a:off x="1097" y="1653508"/>
        <a:ext cx="4279300" cy="2610802"/>
      </dsp:txXfrm>
    </dsp:sp>
    <dsp:sp modelId="{E71F365F-C3DA-45E8-8D62-6267E6CBE5BA}">
      <dsp:nvSpPr>
        <dsp:cNvPr id="0" name=""/>
        <dsp:cNvSpPr/>
      </dsp:nvSpPr>
      <dsp:spPr>
        <a:xfrm>
          <a:off x="1488046" y="435133"/>
          <a:ext cx="1305401" cy="130540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679218" y="626305"/>
        <a:ext cx="923057" cy="923057"/>
      </dsp:txXfrm>
    </dsp:sp>
    <dsp:sp modelId="{2E71670B-4E94-4408-B4DD-A7AFB20CF807}">
      <dsp:nvSpPr>
        <dsp:cNvPr id="0" name=""/>
        <dsp:cNvSpPr/>
      </dsp:nvSpPr>
      <dsp:spPr>
        <a:xfrm>
          <a:off x="1097" y="4351266"/>
          <a:ext cx="427930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A2680C-3A1E-46C5-AC55-2F7F18550957}">
      <dsp:nvSpPr>
        <dsp:cNvPr id="0" name=""/>
        <dsp:cNvSpPr/>
      </dsp:nvSpPr>
      <dsp:spPr>
        <a:xfrm>
          <a:off x="4708328" y="0"/>
          <a:ext cx="4279300" cy="4351338"/>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3631" tIns="330200" rIns="333631" bIns="330200" numCol="1" spcCol="1270" anchor="t" anchorCtr="0">
          <a:noAutofit/>
        </a:bodyPr>
        <a:lstStyle/>
        <a:p>
          <a:pPr marL="0" lvl="0" indent="0" algn="l" defTabSz="1155700">
            <a:lnSpc>
              <a:spcPct val="90000"/>
            </a:lnSpc>
            <a:spcBef>
              <a:spcPct val="0"/>
            </a:spcBef>
            <a:spcAft>
              <a:spcPct val="35000"/>
            </a:spcAft>
            <a:buNone/>
          </a:pPr>
          <a:r>
            <a:rPr lang="en-US" sz="2600" kern="1200"/>
            <a:t>Enroll in courses aligned with your nomination from your ESC Director or their designee</a:t>
          </a:r>
        </a:p>
      </dsp:txBody>
      <dsp:txXfrm>
        <a:off x="4708328" y="1653508"/>
        <a:ext cx="4279300" cy="2610802"/>
      </dsp:txXfrm>
    </dsp:sp>
    <dsp:sp modelId="{88B38C82-40E4-4003-BC98-431E09F0E112}">
      <dsp:nvSpPr>
        <dsp:cNvPr id="0" name=""/>
        <dsp:cNvSpPr/>
      </dsp:nvSpPr>
      <dsp:spPr>
        <a:xfrm>
          <a:off x="6195277" y="435133"/>
          <a:ext cx="1305401" cy="1305401"/>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6386449" y="626305"/>
        <a:ext cx="923057" cy="923057"/>
      </dsp:txXfrm>
    </dsp:sp>
    <dsp:sp modelId="{204A6374-F769-42A5-B397-BD1AFBECDBFA}">
      <dsp:nvSpPr>
        <dsp:cNvPr id="0" name=""/>
        <dsp:cNvSpPr/>
      </dsp:nvSpPr>
      <dsp:spPr>
        <a:xfrm>
          <a:off x="4708328" y="4351266"/>
          <a:ext cx="4279300" cy="72"/>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44254-DFF1-4E0D-91BC-DB5D05025091}"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F9A3-4142-44EE-A958-45F6FE65EB7C}" type="slidenum">
              <a:rPr lang="en-US" smtClean="0"/>
              <a:t>‹#›</a:t>
            </a:fld>
            <a:endParaRPr lang="en-US"/>
          </a:p>
        </p:txBody>
      </p:sp>
    </p:spTree>
    <p:extLst>
      <p:ext uri="{BB962C8B-B14F-4D97-AF65-F5344CB8AC3E}">
        <p14:creationId xmlns:p14="http://schemas.microsoft.com/office/powerpoint/2010/main" val="336037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84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53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Note:  Incentive for running Level 2 Validations in the DMC</a:t>
            </a:r>
          </a:p>
          <a:p>
            <a:pPr marL="171450" indent="-171450">
              <a:buFont typeface="Arial" panose="020B0604020202020204" pitchFamily="34" charset="0"/>
              <a:buChar char="•"/>
            </a:pPr>
            <a:r>
              <a:rPr lang="en-US" b="0" dirty="0">
                <a:cs typeface="Calibri"/>
              </a:rPr>
              <a:t>Previously in TSDS LEAs had to promote their data downstream to get the business validations to run. Going forward some of those validations will be able to be run locally in the DMC. Therefore, there will be fewer validations (i.e., Level 3) that will not be able to be run locally and can only be run “downstream-only”.  </a:t>
            </a:r>
          </a:p>
          <a:p>
            <a:pPr marL="171450" indent="-171450">
              <a:buFont typeface="Arial" panose="020B0604020202020204" pitchFamily="34" charset="0"/>
              <a:buChar char="•"/>
            </a:pPr>
            <a:r>
              <a:rPr lang="en-US" b="0" dirty="0">
                <a:cs typeface="Calibri"/>
              </a:rPr>
              <a:t>Conversely, in addition to running the Level 2 validations downstream as part of Level 3 validations, LEAs will have the option of running them Locally as well and viewing them in the DMC. </a:t>
            </a:r>
          </a:p>
          <a:p>
            <a:pPr marL="457200" lvl="1" indent="0">
              <a:buFont typeface="Arial" panose="020B0604020202020204" pitchFamily="34" charset="0"/>
              <a:buNone/>
            </a:pPr>
            <a:r>
              <a:rPr lang="en-US" b="0" dirty="0">
                <a:cs typeface="Calibri"/>
              </a:rPr>
              <a:t>*For example, you can run 95% (i.e., 1275) of your validations and fix those errors at Level 2 before running your validations at Level 3 (i.e.,1275 + 64) when you promote your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475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988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u="sng">
                <a:cs typeface="Calibri"/>
              </a:rPr>
              <a:t>Notes</a:t>
            </a:r>
          </a:p>
          <a:p>
            <a:pPr>
              <a:defRPr/>
            </a:pPr>
            <a:r>
              <a:rPr lang="en-US" b="1" u="none">
                <a:cs typeface="Calibri"/>
              </a:rPr>
              <a:t>The left arrow changed.</a:t>
            </a:r>
          </a:p>
          <a:p>
            <a:pPr marL="171450" indent="-171450">
              <a:buFont typeface="Arial" panose="020B0604020202020204" pitchFamily="34" charset="0"/>
              <a:buChar char="•"/>
              <a:defRPr/>
            </a:pPr>
            <a:r>
              <a:rPr lang="en-US" b="0">
                <a:cs typeface="Calibri"/>
              </a:rPr>
              <a:t>The </a:t>
            </a:r>
            <a:r>
              <a:rPr lang="en-US" b="1">
                <a:cs typeface="Calibri"/>
              </a:rPr>
              <a:t>left arrow </a:t>
            </a:r>
            <a:r>
              <a:rPr lang="en-US" b="0">
                <a:cs typeface="Calibri"/>
              </a:rPr>
              <a:t>indicates that there is one stream of data for all 11 collections into which LEAs may publish TSDS data to their IODS (Landing Zone). </a:t>
            </a:r>
          </a:p>
          <a:p>
            <a:pPr marL="0" indent="0">
              <a:buFont typeface="Arial" panose="020B0604020202020204" pitchFamily="34" charset="0"/>
              <a:buNone/>
              <a:defRPr/>
            </a:pPr>
            <a:r>
              <a:rPr lang="en-US" b="1">
                <a:cs typeface="Calibri"/>
              </a:rPr>
              <a:t>These next two bullets remains the same.</a:t>
            </a:r>
          </a:p>
          <a:p>
            <a:pPr marL="171450" indent="-171450">
              <a:buFont typeface="Arial" panose="020B0604020202020204" pitchFamily="34" charset="0"/>
              <a:buChar char="•"/>
              <a:defRPr/>
            </a:pPr>
            <a:r>
              <a:rPr lang="en-US" b="0">
                <a:cs typeface="Calibri"/>
              </a:rPr>
              <a:t>The </a:t>
            </a:r>
            <a:r>
              <a:rPr lang="en-US" b="1">
                <a:cs typeface="Calibri"/>
              </a:rPr>
              <a:t>top right arrow (4) </a:t>
            </a:r>
            <a:r>
              <a:rPr lang="en-US" b="0">
                <a:cs typeface="Calibri"/>
              </a:rPr>
              <a:t>indicates that there are four PEIMS collections into which LEAs may promote PEIMS data into the PEIMS application.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cs typeface="Calibri"/>
              </a:rPr>
              <a:t>The </a:t>
            </a:r>
            <a:r>
              <a:rPr lang="en-US" b="1">
                <a:cs typeface="Calibri"/>
              </a:rPr>
              <a:t>bottom right arrow (7) </a:t>
            </a:r>
            <a:r>
              <a:rPr lang="en-US" b="0">
                <a:cs typeface="Calibri"/>
              </a:rPr>
              <a:t>indicates that there are seven Core Collections into which LEAs may promote Core Collection data into the Core application. </a:t>
            </a:r>
          </a:p>
          <a:p>
            <a:pPr>
              <a:defRPr/>
            </a:pPr>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02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58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117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8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71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91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06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3600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54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435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00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1512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05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26</a:t>
            </a:fld>
            <a:endParaRPr lang="en-US"/>
          </a:p>
        </p:txBody>
      </p:sp>
    </p:spTree>
    <p:extLst>
      <p:ext uri="{BB962C8B-B14F-4D97-AF65-F5344CB8AC3E}">
        <p14:creationId xmlns:p14="http://schemas.microsoft.com/office/powerpoint/2010/main" val="1534722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99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4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94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8387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0CA71-F6C3-F22A-0B20-008295624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FCB26-3D76-5674-C7DE-8EF599A41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19ACD-FE79-EB13-AA49-1CE5202803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FC5518-43DC-8643-5CEF-62BA4EB6D7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026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C0E7D-97E3-CE2C-53AC-7D0C01CC6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650B0-AE98-2C6D-7C12-9C7CC360DE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D4BE7-5A10-4018-8A2F-D3CC34725C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A14CE-95FF-6C45-AA99-C017517ACA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28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F614A-3638-E8F1-188F-B5CED90D9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F55D3-F183-997D-C9CF-BFA27379C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73FB4-FE65-0B54-D395-167AF7AA59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870914-73CC-D3DA-A26C-08480FB7A9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18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142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r>
              <a:rPr lang="en-US"/>
              <a:t>To see the answer, you must be in presentation mode.</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722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r>
              <a:rPr lang="en-US"/>
              <a:t>To see the answer, you must be in presentation mode.</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3375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r>
              <a:rPr lang="en-US"/>
              <a:t>To see the answer, you must be in presentation mode.</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72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r>
              <a:rPr lang="en-US"/>
              <a:t>To see the answer, you must be in presentation mode.</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483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r>
              <a:rPr lang="en-US"/>
              <a:t>To see the answer, you must be in presentation mode.</a:t>
            </a:r>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648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37C58-91CD-4078-A9C0-F67AA0FFA1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6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3018">
              <a:buNone/>
              <a:defRPr/>
            </a:pPr>
            <a:endParaRPr lang="en-US" b="0" dirty="0"/>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1067914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2633-72A0-D8B3-F7C8-C6B6F9A3D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7D21D-B1DF-1714-0DDA-6BC4F6A21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292698-18F8-F9D2-ED53-734CEF59AA1F}"/>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D99E35DF-59C3-D2D6-AD5E-A460C6BACA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607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209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23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611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375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7796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ctrTitle"/>
          </p:nvPr>
        </p:nvSpPr>
        <p:spPr>
          <a:xfrm>
            <a:off x="3909917" y="4670098"/>
            <a:ext cx="4372165" cy="161734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3909917" y="4670098"/>
            <a:ext cx="4372165" cy="16173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5FDE3B-A963-4284-9CD4-6CE659F8EEB2}" type="datetime1">
              <a:rPr lang="en-US" smtClean="0"/>
              <a:t>2/5/2026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474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3392551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E9E327D-C221-4927-8D0C-2854D9BE552A}" type="datetime1">
              <a:rPr lang="en-US" smtClean="0"/>
              <a:t>2/5/2026</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595090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userDrawn="1"/>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2290979340"/>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D3787BCA-53CF-43B8-8A24-2F7383C84841}" type="datetime1">
              <a:rPr lang="en-US" smtClean="0"/>
              <a:t>2/5/2026</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873726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E6BA206-C38A-4E21-9771-21CB611EC983}" type="datetime1">
              <a:rPr lang="en-US" smtClean="0"/>
              <a:t>2/5/2026</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233043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0775C3-44F6-4397-B4BD-489459E91CA1}" type="datetime1">
              <a:rPr lang="en-US" smtClean="0"/>
              <a:t>2/5/2026</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5212454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331999AC-0885-4938-9F74-AAA127FF90FB}" type="datetime1">
              <a:rPr lang="en-US" smtClean="0"/>
              <a:t>2/5/2026</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685062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783D5-4698-478E-84D1-02F383C37287}" type="datetime1">
              <a:rPr lang="en-US" smtClean="0"/>
              <a:t>2/5/2026</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827773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609601" y="652463"/>
            <a:ext cx="11010900"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92734674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1044510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793210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759445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29687143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930700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525760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56231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2403508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0617055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E11DD662-1959-40E6-81C9-F8ACDEFFEBEA}"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834649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3645C4A-B2B1-40B5-B5C6-153B94C527B4}"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8522836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79059B1-EC46-45AB-8104-B75B151930D9}"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7597162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9A98DC9-C5BC-4AE3-84AC-4932BB9972F2}"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3455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223413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CE45835-3634-43A2-B1DF-505D2C70CC1D}"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820117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64448F6-D548-4186-AD7C-D5CEC73688EA}"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181898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B656133-C213-4030-A86F-F3B7BEB273AB}"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502770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A2BA627-F3ED-4D47-9AC5-0FD240D06961}"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9378051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E6E82326-3346-4BD0-97F6-B0D8789FE691}"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3792893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F7CE9D1A-A9DB-4101-991C-597811AD594E}"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083557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D3018B32-661F-475D-A58A-4B3E768CED41}"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75299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6B278C5C-CEC3-496D-8A22-AD4255CDE880}"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665302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8CF89191-3038-4CC0-BF3C-6E8ECBA8B3EA}"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8062895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A332A766-8BDB-4E7A-BE1C-CBCD909B526D}"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2/5/2026</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87005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7054093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91C5267B-7E21-41F7-BF6E-137B53C7D651}"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76513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AFD8CCC4-A143-41AC-B943-BE2785A214D6}"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6116592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D00EB9BF-548D-46B6-94C6-62FE25838BA1}"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2/5/2026</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36469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EEABD309-5C13-4E10-8B15-82CFA22E1101}"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46101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F4881E1E-1D88-4D34-8E84-DC5B1112FB2E}"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0206750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8CFC4D9F-C13D-41A8-9B54-6203FFE9F061}"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81455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E786FAE4-F624-4905-95B8-DA337FF22BB2}"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810017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2BF65F-0B7C-4436-B524-2EEA417817AB}"/>
              </a:ext>
            </a:extLst>
          </p:cNvPr>
          <p:cNvSpPr>
            <a:spLocks noGrp="1"/>
          </p:cNvSpPr>
          <p:nvPr>
            <p:ph type="dt" sz="half" idx="10"/>
          </p:nvPr>
        </p:nvSpPr>
        <p:spPr/>
        <p:txBody>
          <a:bodyPr/>
          <a:lstStyle/>
          <a:p>
            <a:fld id="{FC6EFC8D-EBCF-4A98-9D4F-519AF50D88CC}" type="datetime1">
              <a:rPr lang="en-US" smtClean="0"/>
              <a:t>2/5/2026</a:t>
            </a:fld>
            <a:endParaRPr lang="en-US"/>
          </a:p>
        </p:txBody>
      </p:sp>
      <p:sp>
        <p:nvSpPr>
          <p:cNvPr id="5" name="Slide Number Placeholder 4">
            <a:extLst>
              <a:ext uri="{FF2B5EF4-FFF2-40B4-BE49-F238E27FC236}">
                <a16:creationId xmlns:a16="http://schemas.microsoft.com/office/drawing/2014/main" id="{2EA9A4C6-F5FA-4611-AFF8-6957DDA1C582}"/>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6" name="Title Placeholder 1">
            <a:extLst>
              <a:ext uri="{FF2B5EF4-FFF2-40B4-BE49-F238E27FC236}">
                <a16:creationId xmlns:a16="http://schemas.microsoft.com/office/drawing/2014/main" id="{6F1B5F7C-F40B-456D-AE88-3BD50DB610B1}"/>
              </a:ext>
            </a:extLst>
          </p:cNvPr>
          <p:cNvSpPr>
            <a:spLocks noGrp="1"/>
          </p:cNvSpPr>
          <p:nvPr>
            <p:ph type="title"/>
          </p:nvPr>
        </p:nvSpPr>
        <p:spPr>
          <a:xfrm>
            <a:off x="838211" y="44380"/>
            <a:ext cx="9758343" cy="793820"/>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8311382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162457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435611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544720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15692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8377954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147886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0388640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094869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2267874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B394176-D916-4EE2-9062-C5AD838029F2}"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1692642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03C5472-982D-4801-99AF-E03C0A4778AC}"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178185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90F7F0B-7BCE-4A5B-A855-6BDAF5D8ADB5}"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1346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B234A85-368E-4898-9CEE-FBF4307AA75E}"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427070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85FFB0B-5DD0-47D7-B992-436DDF2816B3}"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717637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E6B1D26-0EB8-47F5-BC5F-07CBF1855A5A}"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7875854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9F7F7DE-94C8-4E6B-831E-A74E42E63F3A}"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2156660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BD320E7-7B76-4600-83DE-3023D9AB78DB}"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550737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31C0AAC-6714-40E5-930D-329051013783}"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0203361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A0155E85-9518-487F-8CA5-032A1E57E74A}"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644078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08581F47-0998-4296-A251-1BB31F098C9E}"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0007078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BFECE8B-5523-4C5B-B49C-E38DFE664C47}"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6555779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D580C3AD-2612-4278-8B52-669FB3A976AC}"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7068088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456992EF-EF28-4E65-87D9-9F7A9579981F}"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473766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67CC4102-5AC9-4830-AF7A-2CB368345825}"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4953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B39D5BE-3062-44EA-B139-28B0BB3BC6D9}"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7318958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55253CF-0EA6-4E0D-8AD9-19406FCD9046}"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582748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C72B3201-041E-4CE1-80CE-A6E56AB216ED}"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9426049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E440DF05-7032-483F-B236-98BB4BEA114C}"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9207550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B8247448-506A-4A70-B1A1-E0943691C725}"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011146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D115D23-F0B7-4CFB-92F0-819C1A0690A5}"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41342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7361F62D-3F84-4117-877C-E6CAF09F0E57}"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9515687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DE334447-EA4D-4920-AC15-5D258364F03B}"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268600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33938A1-D9A4-40E3-B935-F12FD6B75BA2}" type="datetime1">
              <a:rPr lang="en-US" smtClean="0"/>
              <a:t>2/5/2026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93188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F92E5A5B-84BB-2C5A-0CEA-90EA244C86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0AC5137E-D656-611A-A65C-0238E595F579}"/>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762A79-8F74-3388-AEF0-1FBD378C0F13}"/>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CE6621AF-42DB-1681-C1D6-157C848ED2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Tree>
    <p:extLst>
      <p:ext uri="{BB962C8B-B14F-4D97-AF65-F5344CB8AC3E}">
        <p14:creationId xmlns:p14="http://schemas.microsoft.com/office/powerpoint/2010/main" val="7688734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1667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BF106BB-69A4-48C4-9E91-ACFD435BD9CE}"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5479923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grpSp>
        <p:nvGrpSpPr>
          <p:cNvPr id="10" name="Group 7">
            <a:extLst>
              <a:ext uri="{FF2B5EF4-FFF2-40B4-BE49-F238E27FC236}">
                <a16:creationId xmlns:a16="http://schemas.microsoft.com/office/drawing/2014/main" id="{A0812E2D-3A19-409A-9B3D-043858F9E7B9}"/>
              </a:ext>
            </a:extLst>
          </p:cNvPr>
          <p:cNvGrpSpPr>
            <a:grpSpLocks/>
          </p:cNvGrpSpPr>
          <p:nvPr/>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E51A67C2-91F7-4B62-8746-DE47A9FFB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CFEE1AA6-2F97-4970-A20A-BC0B884CB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48532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864069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2A0BA152-CE97-F6F0-C457-CC8E85ADF15D}"/>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10" name="Rectangle 9">
            <a:extLst>
              <a:ext uri="{FF2B5EF4-FFF2-40B4-BE49-F238E27FC236}">
                <a16:creationId xmlns:a16="http://schemas.microsoft.com/office/drawing/2014/main" id="{EB820792-54BC-32A5-0009-0415FEB963E7}"/>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51655C-0187-C6FD-70A0-ECADCC8802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14218898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6626724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BA097DCF-C858-F9C7-9898-8A29F00C4A48}"/>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10" name="Rectangle 9">
            <a:extLst>
              <a:ext uri="{FF2B5EF4-FFF2-40B4-BE49-F238E27FC236}">
                <a16:creationId xmlns:a16="http://schemas.microsoft.com/office/drawing/2014/main" id="{979CF8A0-ACC4-DA4A-DB12-8075AE8AAE16}"/>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89DAAD89-592B-FE0B-48E4-4C733CEBD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40902289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0726131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4839380-FB60-432F-A74F-3E30E3BC6413}"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
        <p:nvSpPr>
          <p:cNvPr id="14" name="Rectangle 13">
            <a:extLst>
              <a:ext uri="{FF2B5EF4-FFF2-40B4-BE49-F238E27FC236}">
                <a16:creationId xmlns:a16="http://schemas.microsoft.com/office/drawing/2014/main" id="{EE402DF6-C1DE-7D4D-070D-B8E7991978AC}"/>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CC8325BE-C8E9-7224-6DD6-9A1B8C87F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6" name="Rectangle 15">
            <a:extLst>
              <a:ext uri="{FF2B5EF4-FFF2-40B4-BE49-F238E27FC236}">
                <a16:creationId xmlns:a16="http://schemas.microsoft.com/office/drawing/2014/main" id="{ECBA7641-0DCF-7AAB-B2FD-3827B764FEDA}"/>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2045555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6FC879C-6F54-4297-BD96-4352A387B797}"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009267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7D515A9-063B-4BD1-B4DC-1B227F2C923F}"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305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D956BD6-EB4D-4980-9C53-92F22B710C8A}"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732435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53D4B77-2452-49F4-97B2-79FDF609D20A}"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7509970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7851FA5-2CCE-4594-A4E3-F18EAF0828A3}"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943268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FBC91FD-F4B1-46E2-9228-409AF859FC6D}"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8655255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C97DF8A-7734-42D1-8879-830461193BD4}"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561526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F956521-F5A8-4E2E-99F7-B7FE89C2270E}"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03470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B90BB1D0-394A-4175-97FD-6CF7F8EAFD13}"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3297717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74EEC3EB-1541-4F11-98CE-AF43D61F220F}"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
        <p:nvSpPr>
          <p:cNvPr id="11" name="Rectangle 10">
            <a:extLst>
              <a:ext uri="{FF2B5EF4-FFF2-40B4-BE49-F238E27FC236}">
                <a16:creationId xmlns:a16="http://schemas.microsoft.com/office/drawing/2014/main" id="{918B05B2-0D45-F77F-50A5-66A980C00E19}"/>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3998E9-0233-F35E-22F4-8E019F832815}"/>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FC2EC6C5-A905-6E3D-4498-D5DEC9518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176917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68A43882-15B4-40E3-A27E-259460EB25E0}"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224942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2ADDA0C1-FECE-4F2A-A857-3BAC03BE8D35}"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2403587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32E715B-EC29-4F98-9ACF-620BFC76E34B}"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670425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1268C30-4451-4E02-9C26-2746B669D146}"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11459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BC89747-07D2-4E1F-BC01-60A5D62567D8}"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4348121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BEA08D33-5F45-4CCE-B6D3-F53A6E257602}"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891080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5A5718A4-06E1-4AB6-ACA0-D29CC98A1661}"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090831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0BABDA56-0A58-46D1-811A-E4BE0D9E233D}"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998186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5FA1213-92C8-43E9-8CA9-B4ED33192710}"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713671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0370D6B-8CB8-406C-9E0D-7E613594EDB9}"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60863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C960DFCF-7C68-4460-B8A0-9A642221D833}"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486597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DF61ACFD-9362-4BE9-AC07-22001FE05FD3}"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608610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42D48625-0C4D-4B44-B297-A5C7FB4C8B25}" type="datetime1">
              <a:rPr lang="en-US" smtClean="0"/>
              <a:t>2/5/2026</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89611360"/>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58C10CEE-E194-4AAE-A838-5A63AC26BFDD}" type="datetime1">
              <a:rPr lang="en-US" smtClean="0"/>
              <a:t>2/5/2026</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69C126A4-BD19-47E2-8A0E-0DE1B9D8C925}" type="slidenum">
              <a:rPr lang="en-US" smtClean="0"/>
              <a:pPr/>
              <a:t>‹#›</a:t>
            </a:fld>
            <a:endParaRPr lang="en-US"/>
          </a:p>
        </p:txBody>
      </p:sp>
      <p:sp>
        <p:nvSpPr>
          <p:cNvPr id="2" name="TextBox 1"/>
          <p:cNvSpPr txBox="1"/>
          <p:nvPr/>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13155608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81201545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F0C0C35-E354-48B1-98BD-AF138FDC25F5}" type="datetime1">
              <a:rPr lang="en-US" smtClean="0"/>
              <a:t>2/5/2026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653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2AFEFB6-9A70-4B7B-932C-E961497F0ED0}"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9926235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BCB3130E-C09C-4303-BFD8-0D073CF75255}" type="datetime1">
              <a:rPr lang="en-US" smtClean="0"/>
              <a:t>2/5/2026</a:t>
            </a:fld>
            <a:endParaRPr lang="en-US"/>
          </a:p>
        </p:txBody>
      </p:sp>
      <p:sp>
        <p:nvSpPr>
          <p:cNvPr id="10" name="Slide Number Placeholder 9"/>
          <p:cNvSpPr>
            <a:spLocks noGrp="1"/>
          </p:cNvSpPr>
          <p:nvPr>
            <p:ph type="sldNum" sz="quarter" idx="16"/>
          </p:nvPr>
        </p:nvSpPr>
        <p:spPr/>
        <p:txBody>
          <a:bodyPr rtlCol="0"/>
          <a:lstStyle/>
          <a:p>
            <a:fld id="{69C126A4-BD19-47E2-8A0E-0DE1B9D8C925}"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31791365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E6CEF34-2C44-41F3-82B4-F34D3A20032B}" type="datetime1">
              <a:rPr lang="en-US" smtClean="0"/>
              <a:t>2/5/2026</a:t>
            </a:fld>
            <a:endParaRPr lang="en-US"/>
          </a:p>
        </p:txBody>
      </p:sp>
      <p:sp>
        <p:nvSpPr>
          <p:cNvPr id="12" name="Slide Number Placeholder 11"/>
          <p:cNvSpPr>
            <a:spLocks noGrp="1"/>
          </p:cNvSpPr>
          <p:nvPr>
            <p:ph type="sldNum" sz="quarter" idx="16"/>
          </p:nvPr>
        </p:nvSpPr>
        <p:spPr/>
        <p:txBody>
          <a:bodyPr rtlCol="0"/>
          <a:lstStyle/>
          <a:p>
            <a:fld id="{69C126A4-BD19-47E2-8A0E-0DE1B9D8C925}"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6965776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F2F860-E261-429C-94B9-4EB98789A5E3}" type="datetime1">
              <a:rPr lang="en-US" smtClean="0"/>
              <a:t>2/5/2026</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47676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5A11155D-ECC5-40ED-86D8-0090DE4FFA31}" type="datetime1">
              <a:rPr lang="en-US" smtClean="0"/>
              <a:t>2/5/2026</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69C126A4-BD19-47E2-8A0E-0DE1B9D8C925}" type="slidenum">
              <a:rPr lang="en-US" smtClean="0"/>
              <a:pPr/>
              <a:t>‹#›</a:t>
            </a:fld>
            <a:endParaRPr lang="en-US"/>
          </a:p>
        </p:txBody>
      </p:sp>
      <p:pic>
        <p:nvPicPr>
          <p:cNvPr id="5" name="Picture 4" descr="Logo no tag.png"/>
          <p:cNvPicPr>
            <a:picLocks noChangeAspect="1"/>
          </p:cNvPicPr>
          <p:nvPr/>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124165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5BF849-42EC-43B3-91E5-F019ECF1189C}" type="datetime1">
              <a:rPr lang="en-US" smtClean="0"/>
              <a:t>2/5/2026</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9288044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cSld name="7_Title Slide">
    <p:spTree>
      <p:nvGrpSpPr>
        <p:cNvPr id="1" name=""/>
        <p:cNvGrpSpPr/>
        <p:nvPr/>
      </p:nvGrpSpPr>
      <p:grpSpPr>
        <a:xfrm>
          <a:off x="0" y="0"/>
          <a:ext cx="0" cy="0"/>
          <a:chOff x="0" y="0"/>
          <a:chExt cx="0" cy="0"/>
        </a:xfrm>
      </p:grpSpPr>
      <p:grpSp>
        <p:nvGrpSpPr>
          <p:cNvPr id="3" name="Group 7"/>
          <p:cNvGrpSpPr>
            <a:grpSpLocks/>
          </p:cNvGrpSpPr>
          <p:nvPr/>
        </p:nvGrpSpPr>
        <p:grpSpPr bwMode="auto">
          <a:xfrm>
            <a:off x="609601" y="652463"/>
            <a:ext cx="11010900" cy="2749550"/>
            <a:chOff x="457200" y="652570"/>
            <a:chExt cx="8258158" cy="2749743"/>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74444871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387958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138123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7666421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24658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1059FD1-C2E4-4A83-B415-205182DFE52D}"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70437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1792002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022056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7324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460226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8B47709-FEEC-4ACE-8EA3-BBFAEBB6EFB2}"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529965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28CCD3F-0502-4A38-88A7-95AF2E137B09}"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86462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EA97140-7A4A-4B31-9CA0-AF9EFE6BD29D}"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6329991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F863C80-9B59-4F40-A53D-1FB67C56DF2D}"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1941977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4B7E89-3FEA-4067-9B0B-EC4D7C2D17B8}"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6597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CAF6893-B962-4396-A6AE-9F34B6062710}"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03853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78A58D7-25EC-486F-9329-3B109903C404}"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9705483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226A30F-CF74-4448-8646-CD52B116A0A2}"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2191408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6873DC7-21AD-4BF4-83FE-739318E7140A}"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477395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D11D39EE-724F-4791-96CD-573F8C691865}"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583822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D722EBAF-247D-4BFA-99C0-F25D8406EB5A}"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6946441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F893132-87B0-4EAE-BC1B-15B17AF789CB}"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1207757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B341FC52-AF8B-454B-9B4E-233A0F2545C4}"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785860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A09F7DA-BC27-42D7-BC04-10FE7F89CA8B}"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589042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5C1B19E-2DD8-4970-8B13-9E5E42D6C007}"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439873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1EE4ED99-3535-4317-A7E2-8FA2D27AE520}"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378362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84D07A4B-6EFB-4E13-AB7F-9F4CFAD4EF98}"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778923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56D25723-02B5-4C83-BD30-DEC00E29430A}"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8428241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38652803-7493-4D69-B911-124B2DAB5DED}"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3048896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B31282CB-2FF4-4494-A794-3B95C343CAFF}"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3959335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C905A5F4-2C92-4133-80F9-0AA475647C2E}"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08139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BFCD4BA7-30BA-4558-AB8F-1F9B8F3BFF18}"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13045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53DBBAA-4944-48B6-8C61-BF8C559CCCBB}"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2435826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E48AC4A8-0E89-4785-8DC8-616BDB0BEBAD}"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51459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EAD95F0C-15BA-4315-9456-0AD27992C00A}"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87913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603F23A5-43E8-4DCD-915C-68796D4BFA2D}"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7978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596001CB-6D2F-4491-95BE-23F077CDE22D}"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03066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0566D288-790F-4457-BF7A-3E11EDDE7261}"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27759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84A1B8F2-4F8F-4754-9B40-6009A08652FE}"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30206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34848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241300"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7" name="bg object 17"/>
          <p:cNvSpPr/>
          <p:nvPr/>
        </p:nvSpPr>
        <p:spPr>
          <a:xfrm>
            <a:off x="1824227" y="755904"/>
            <a:ext cx="1036828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8" name="bg object 18"/>
          <p:cNvSpPr/>
          <p:nvPr/>
        </p:nvSpPr>
        <p:spPr>
          <a:xfrm>
            <a:off x="240791" y="0"/>
            <a:ext cx="1583690"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530351" y="208788"/>
            <a:ext cx="996695" cy="397763"/>
          </a:xfrm>
          <a:prstGeom prst="rect">
            <a:avLst/>
          </a:prstGeom>
        </p:spPr>
      </p:pic>
      <p:pic>
        <p:nvPicPr>
          <p:cNvPr id="20" name="bg object 20"/>
          <p:cNvPicPr/>
          <p:nvPr/>
        </p:nvPicPr>
        <p:blipFill>
          <a:blip r:embed="rId3" cstate="print"/>
          <a:stretch>
            <a:fillRect/>
          </a:stretch>
        </p:blipFill>
        <p:spPr>
          <a:xfrm>
            <a:off x="603503" y="5839967"/>
            <a:ext cx="865631" cy="525779"/>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9E0F5D9-AA5F-4477-B972-3CDAEC3C636B}" type="datetime1">
              <a:rPr lang="en-US" smtClean="0"/>
              <a:t>2/5/2026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2885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7560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737394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77735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95273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414292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240984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14003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A9AEA8F-5C93-4DBC-B4E6-9F3F6F417920}"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40834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E08798C-B906-4BF5-AD3B-1EFAD60E8EE3}"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383041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B52B900-66A3-43CF-9FED-2754FC7E34DF}"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8432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79"/>
            <a:ext cx="12192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597652" y="6062471"/>
            <a:ext cx="996695" cy="399287"/>
          </a:xfrm>
          <a:prstGeom prst="rect">
            <a:avLst/>
          </a:prstGeom>
        </p:spPr>
      </p:pic>
      <p:sp>
        <p:nvSpPr>
          <p:cNvPr id="18" name="bg object 18"/>
          <p:cNvSpPr/>
          <p:nvPr/>
        </p:nvSpPr>
        <p:spPr>
          <a:xfrm>
            <a:off x="0" y="6502907"/>
            <a:ext cx="12192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0887457" y="152400"/>
            <a:ext cx="896110" cy="528827"/>
          </a:xfrm>
          <a:prstGeom prst="rect">
            <a:avLst/>
          </a:prstGeom>
        </p:spPr>
      </p:pic>
      <p:sp>
        <p:nvSpPr>
          <p:cNvPr id="20" name="bg object 20"/>
          <p:cNvSpPr/>
          <p:nvPr/>
        </p:nvSpPr>
        <p:spPr>
          <a:xfrm>
            <a:off x="0" y="836675"/>
            <a:ext cx="12192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0" y="905255"/>
            <a:ext cx="12191999" cy="5952743"/>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207B683-AA60-4668-A364-024CF5B000E0}" type="datetime1">
              <a:rPr lang="en-US" smtClean="0"/>
              <a:t>2/5/2026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9819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BD3F6B6-65FE-4C80-A7F5-EAE8EF144EC8}"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2757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9BBBFFB-7D34-4020-90E6-8E7A19A7CC1D}"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880136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EEF5293-9B85-47AF-A86D-108AF89ECB2B}"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92470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D2258DB-4A1D-47C4-8A82-5FF76FF42CD1}"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310530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F6D06-EA8A-4D8A-BBB8-A4F3E60F1B00}"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795623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9CEF8402-2DDF-4B6D-95E9-48DB5198F5F4}"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050283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242FD47D-FD44-4D8F-A7CF-E3662DF60BE4}"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28018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4A6FE9C6-E6AD-4586-95ED-AD8E4B4B0BA2}"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48865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137A6F9-296A-411B-9363-9DDFCB087255}"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0331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669ED5D6-7E1D-4206-BCB3-31477CD94881}"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3773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56D4F69-DA2E-45F5-A367-A819FD3B654B}" type="datetime1">
              <a:rPr lang="en-US" smtClean="0"/>
              <a:t>2/5/2026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208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26595DAC-AB91-4F1E-89E8-6E2BFECD3CEE}"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54083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62142B60-9A82-4FC1-8810-C970D767764A}"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759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8127983-A213-4FED-B84A-88AB27BB8641}"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13408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9FC052EB-E7B9-43B5-878C-2D9D70266E2A}"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2/5/2026</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48341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78E7E2-AFE2-4C7A-8D9E-8478A7835080}"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10425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301DCDE7-1ADE-4FB6-9E70-B8725195815F}"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3347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C192D472-1E16-4834-8CAA-1BD7854E8171}"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344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7B359334-25E9-42DD-ABB1-B9274614A64C}"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58362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BB77207-9AD2-4A4A-BF59-3FB1B5D4AE92}"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317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0" cy="4496686"/>
          </a:xfrm>
          <a:prstGeom prst="rect">
            <a:avLst/>
          </a:prstGeom>
        </p:spPr>
        <p:txBody>
          <a:bodyPr/>
          <a:lstStyle>
            <a:lvl1pPr>
              <a:lnSpc>
                <a:spcPct val="100000"/>
              </a:lnSpc>
              <a:spcBef>
                <a:spcPts val="0"/>
              </a:spcBef>
              <a:buClr>
                <a:schemeClr val="accent2"/>
              </a:buClr>
              <a:defRPr sz="2400">
                <a:solidFill>
                  <a:schemeClr val="tx1"/>
                </a:solidFill>
              </a:defRPr>
            </a:lvl1pPr>
            <a:lvl2pPr>
              <a:lnSpc>
                <a:spcPct val="100000"/>
              </a:lnSpc>
              <a:spcBef>
                <a:spcPts val="0"/>
              </a:spcBef>
              <a:buClr>
                <a:schemeClr val="accent2"/>
              </a:buClr>
              <a:defRPr sz="2400">
                <a:solidFill>
                  <a:schemeClr val="tx1"/>
                </a:solidFill>
              </a:defRPr>
            </a:lvl2pPr>
            <a:lvl3pPr>
              <a:lnSpc>
                <a:spcPct val="100000"/>
              </a:lnSpc>
              <a:spcBef>
                <a:spcPts val="0"/>
              </a:spcBef>
              <a:buClr>
                <a:schemeClr val="accent2"/>
              </a:buCl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2081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4579163-E3AF-472C-AB89-01207F8F1C7F}"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548186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3B8E324D-4015-4F8E-93B4-9736C3CAB435}" type="datetime1">
              <a:rPr lang="en-US" smtClean="0"/>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68495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43981DA8-4289-445B-9DAA-AE8F6ED741C6}"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12806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2BB73D0F-FB36-46A1-8ADD-6830DE60823B}"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96120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3CCCA93-3D2D-47B8-96E1-EEE4D153320D}"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72622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10C4E8B-DC22-4F27-B525-DE9431AC4124}"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73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54D611EC-07DA-4AD0-89C4-163314DC2227}"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1460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4EFC9E6E-DD16-460F-961B-6675014707C5}"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45640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546138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3252526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grpSp>
        <p:nvGrpSpPr>
          <p:cNvPr id="10" name="Group 7">
            <a:extLst>
              <a:ext uri="{FF2B5EF4-FFF2-40B4-BE49-F238E27FC236}">
                <a16:creationId xmlns:a16="http://schemas.microsoft.com/office/drawing/2014/main" id="{8B995B03-DEBB-48D1-8181-6F22D0CE1466}"/>
              </a:ext>
            </a:extLst>
          </p:cNvPr>
          <p:cNvGrpSpPr>
            <a:grpSpLocks/>
          </p:cNvGrpSpPr>
          <p:nvPr userDrawn="1"/>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24A0163C-39D2-4A1A-8B72-3E8A13C4D64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5A01A53-61EA-426E-8C53-D01C342B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121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97885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347656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400614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33483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852502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48461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27E4583-C39F-4C0A-A28D-4B519AC73884}" type="datetime1">
              <a:rPr lang="en-US" smtClean="0"/>
              <a:t>2/5/2026</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
        <p:nvSpPr>
          <p:cNvPr id="14" name="TextBox 13">
            <a:extLst>
              <a:ext uri="{FF2B5EF4-FFF2-40B4-BE49-F238E27FC236}">
                <a16:creationId xmlns:a16="http://schemas.microsoft.com/office/drawing/2014/main" id="{4886090A-54C0-407F-B707-FA99B6650B38}"/>
              </a:ext>
            </a:extLst>
          </p:cNvPr>
          <p:cNvSpPr txBox="1"/>
          <p:nvPr userDrawn="1"/>
        </p:nvSpPr>
        <p:spPr>
          <a:xfrm>
            <a:off x="3860800" y="6357078"/>
            <a:ext cx="4507347" cy="369332"/>
          </a:xfrm>
          <a:prstGeom prst="rect">
            <a:avLst/>
          </a:prstGeom>
          <a:solidFill>
            <a:schemeClr val="bg1"/>
          </a:solidFill>
        </p:spPr>
        <p:txBody>
          <a:bodyPr wrap="square" rtlCol="0">
            <a:spAutoFit/>
          </a:bodyPr>
          <a:lstStyle/>
          <a:p>
            <a:pPr algn="ctr"/>
            <a:r>
              <a:rPr lang="en-US" sz="1800"/>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2434047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995ED1B-D2D9-44E9-9FA4-8CCD9F3AEE69}" type="datetime1">
              <a:rPr lang="en-US" smtClean="0"/>
              <a:t>2/5/2026</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49625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DB15A70-6986-41B3-9001-4636F2AD9E80}" type="datetime1">
              <a:rPr lang="en-US" smtClean="0"/>
              <a:t>2/5/2026</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131841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E41A4E4-A915-4226-82DE-F3A957DC8CC0}" type="datetime1">
              <a:rPr lang="en-US" smtClean="0"/>
              <a:t>2/5/2026</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625575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EE7A907A-2F3D-4EA3-86B4-65317554C2D1}" type="datetime1">
              <a:rPr lang="en-US" smtClean="0"/>
              <a:t>2/5/2026</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05531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722984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EA4DAA0-4B15-481C-B360-360E6FD97AD9}" type="datetime1">
              <a:rPr lang="en-US" smtClean="0"/>
              <a:t>2/5/2026</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89026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03CB912-6B59-4D8E-889B-76986EDD183B}" type="datetime1">
              <a:rPr lang="en-US" smtClean="0"/>
              <a:t>2/5/2026</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20697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BCEFF22-91DD-4F6E-8146-4F4A2A70BF76}" type="datetime1">
              <a:rPr lang="en-US" smtClean="0"/>
              <a:t>2/5/2026</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174679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F3E92A37-89F1-4B18-A61C-7374425BAA33}"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8937111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A6654EA2-BBC2-40DE-ABE7-AD380421B298}"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43765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C344B92A-6254-4627-BE64-88C4DA05087B}" type="datetime1">
              <a:rPr lang="en-US" smtClean="0"/>
              <a:t>2/5/2026</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837810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F2878F53-9EB4-4CDC-924C-38E3D965D5DF}" type="datetime1">
              <a:rPr lang="en-US" smtClean="0"/>
              <a:t>2/5/2026</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355866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86284380-E014-4E63-A3EB-F8EF18537F60}" type="datetime1">
              <a:rPr lang="en-US" smtClean="0"/>
              <a:t>2/5/2026</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473683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172C9C0F-F7BC-498C-A575-D538DC918ABD}" type="datetime1">
              <a:rPr lang="en-US" smtClean="0"/>
              <a:t>2/5/2026</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2/5/2026</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425244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C65D1ABF-7D5C-4848-8AEE-1923F9A815F4}" type="datetime1">
              <a:rPr lang="en-US" smtClean="0"/>
              <a:t>2/5/2026</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2284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993040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AEDE3482-6625-4DB9-9401-77E0BBDCD72D}" type="datetime1">
              <a:rPr lang="en-US" smtClean="0"/>
              <a:t>2/5/2026</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196424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E09377B8-1E2F-4CB3-AD0F-6EEFE0A733C0}" type="datetime1">
              <a:rPr lang="en-US" smtClean="0"/>
              <a:t>2/5/2026</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2/5/2026</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291583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25E36288-C57C-42EF-908E-D0E793BA9D82}" type="datetime1">
              <a:rPr lang="en-US" smtClean="0"/>
              <a:t>2/5/2026</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699630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1CA653FF-28CA-4CCE-8603-F3B426978C3C}" type="datetime1">
              <a:rPr lang="en-US" smtClean="0"/>
              <a:t>2/5/2026</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07794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36D2B215-AC55-4206-80B3-6CCCD3868CA3}" type="datetime1">
              <a:rPr lang="en-US" smtClean="0"/>
              <a:t>2/5/2026</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135274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3FE7129B-827F-41C7-841F-CD1C95D3DD70}" type="datetime1">
              <a:rPr lang="en-US" smtClean="0"/>
              <a:t>2/5/2026</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00000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0C2B71C-7ED6-4A5D-88A5-95B95960F3A8}" type="datetime1">
              <a:rPr lang="en-US" smtClean="0"/>
              <a:t>2/5/2026</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669377"/>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7921AC75-6C81-4A4C-AA59-1E9C84F94368}" type="datetime1">
              <a:rPr lang="en-US" smtClean="0"/>
              <a:t>2/5/2026</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936204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A6670-E935-43B5-8CD5-6158FBB2C84E}"/>
              </a:ext>
            </a:extLst>
          </p:cNvPr>
          <p:cNvSpPr>
            <a:spLocks noGrp="1"/>
          </p:cNvSpPr>
          <p:nvPr>
            <p:ph type="body" idx="1"/>
          </p:nvPr>
        </p:nvSpPr>
        <p:spPr>
          <a:xfrm>
            <a:off x="831851" y="540335"/>
            <a:ext cx="10515600" cy="442716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EBC8C-91C8-44D7-949D-054B097A9F66}"/>
              </a:ext>
            </a:extLst>
          </p:cNvPr>
          <p:cNvSpPr>
            <a:spLocks noGrp="1"/>
          </p:cNvSpPr>
          <p:nvPr>
            <p:ph type="dt" sz="half" idx="10"/>
          </p:nvPr>
        </p:nvSpPr>
        <p:spPr/>
        <p:txBody>
          <a:bodyPr/>
          <a:lstStyle/>
          <a:p>
            <a:fld id="{581A479C-19C0-444B-AD46-7793BE97B60E}" type="datetime1">
              <a:rPr lang="en-US" smtClean="0"/>
              <a:t>2/5/2026</a:t>
            </a:fld>
            <a:endParaRPr lang="en-US"/>
          </a:p>
        </p:txBody>
      </p:sp>
      <p:sp>
        <p:nvSpPr>
          <p:cNvPr id="5" name="Footer Placeholder 4">
            <a:extLst>
              <a:ext uri="{FF2B5EF4-FFF2-40B4-BE49-F238E27FC236}">
                <a16:creationId xmlns:a16="http://schemas.microsoft.com/office/drawing/2014/main" id="{400F7AA8-8228-4BFD-A656-875C0DAF9A41}"/>
              </a:ext>
            </a:extLst>
          </p:cNvPr>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DD9D1-684A-42C7-9F96-001C5B5C4D94}"/>
              </a:ext>
            </a:extLst>
          </p:cNvPr>
          <p:cNvSpPr>
            <a:spLocks noGrp="1"/>
          </p:cNvSpPr>
          <p:nvPr>
            <p:ph type="sldNum" sz="quarter" idx="12"/>
          </p:nvPr>
        </p:nvSpPr>
        <p:spPr/>
        <p:txBody>
          <a:body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BBA826C2-EA8D-456F-B88F-CAF62343FF25}"/>
              </a:ext>
            </a:extLst>
          </p:cNvPr>
          <p:cNvSpPr>
            <a:spLocks noGrp="1"/>
          </p:cNvSpPr>
          <p:nvPr>
            <p:ph type="title" hasCustomPrompt="1"/>
          </p:nvPr>
        </p:nvSpPr>
        <p:spPr>
          <a:xfrm>
            <a:off x="831851" y="5195455"/>
            <a:ext cx="10515600" cy="1024370"/>
          </a:xfrm>
        </p:spPr>
        <p:txBody>
          <a:bodyPr anchor="b">
            <a:normAutofit/>
          </a:bodyPr>
          <a:lstStyle>
            <a:lvl1pPr>
              <a:defRPr sz="4400">
                <a:solidFill>
                  <a:srgbClr val="CCF0F5"/>
                </a:solidFill>
              </a:defRPr>
            </a:lvl1pPr>
          </a:lstStyle>
          <a:p>
            <a:r>
              <a:rPr lang="en-US"/>
              <a:t>Contents</a:t>
            </a:r>
          </a:p>
        </p:txBody>
      </p:sp>
    </p:spTree>
    <p:extLst>
      <p:ext uri="{BB962C8B-B14F-4D97-AF65-F5344CB8AC3E}">
        <p14:creationId xmlns:p14="http://schemas.microsoft.com/office/powerpoint/2010/main" val="31465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3B209-14CA-4CF4-81E4-B217D9FD748C}"/>
              </a:ext>
            </a:extLst>
          </p:cNvPr>
          <p:cNvSpPr>
            <a:spLocks noGrp="1"/>
          </p:cNvSpPr>
          <p:nvPr>
            <p:ph sz="half" idx="1"/>
          </p:nvPr>
        </p:nvSpPr>
        <p:spPr>
          <a:xfrm>
            <a:off x="838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AC14D-7AE0-4CC5-89E0-589EF1E68B8F}"/>
              </a:ext>
            </a:extLst>
          </p:cNvPr>
          <p:cNvSpPr>
            <a:spLocks noGrp="1"/>
          </p:cNvSpPr>
          <p:nvPr>
            <p:ph sz="half" idx="2"/>
          </p:nvPr>
        </p:nvSpPr>
        <p:spPr>
          <a:xfrm>
            <a:off x="6172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E3C59-73DF-491B-9E57-533944C23A02}"/>
              </a:ext>
            </a:extLst>
          </p:cNvPr>
          <p:cNvSpPr>
            <a:spLocks noGrp="1"/>
          </p:cNvSpPr>
          <p:nvPr>
            <p:ph type="dt" sz="half" idx="10"/>
          </p:nvPr>
        </p:nvSpPr>
        <p:spPr/>
        <p:txBody>
          <a:bodyPr/>
          <a:lstStyle/>
          <a:p>
            <a:fld id="{0C3458D0-738C-4D46-BCF4-BCC5A93E0A83}" type="datetime1">
              <a:rPr lang="en-US" smtClean="0"/>
              <a:t>2/5/2026</a:t>
            </a:fld>
            <a:endParaRPr lang="en-US"/>
          </a:p>
        </p:txBody>
      </p:sp>
      <p:sp>
        <p:nvSpPr>
          <p:cNvPr id="7" name="Slide Number Placeholder 6">
            <a:extLst>
              <a:ext uri="{FF2B5EF4-FFF2-40B4-BE49-F238E27FC236}">
                <a16:creationId xmlns:a16="http://schemas.microsoft.com/office/drawing/2014/main" id="{9AE59CEC-AF39-4708-9C6F-752CDF923078}"/>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8" name="Title Placeholder 1">
            <a:extLst>
              <a:ext uri="{FF2B5EF4-FFF2-40B4-BE49-F238E27FC236}">
                <a16:creationId xmlns:a16="http://schemas.microsoft.com/office/drawing/2014/main" id="{E816D5A5-8085-4C88-BA61-6393CDFE0D2F}"/>
              </a:ext>
            </a:extLst>
          </p:cNvPr>
          <p:cNvSpPr>
            <a:spLocks noGrp="1"/>
          </p:cNvSpPr>
          <p:nvPr>
            <p:ph type="title"/>
          </p:nvPr>
        </p:nvSpPr>
        <p:spPr>
          <a:xfrm>
            <a:off x="838205" y="44380"/>
            <a:ext cx="9758343" cy="79382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6942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61"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theme" Target="../theme/theme3.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theme" Target="../theme/theme4.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theme" Target="../theme/theme5.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theme" Target="../theme/theme6.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theme" Target="../theme/theme7.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7178" y="52824"/>
            <a:ext cx="10276239" cy="76595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52840D64-3B4D-48FC-A03D-CB2DD6CE3AF5}" type="datetime1">
              <a:rPr lang="en-US" smtClean="0"/>
              <a:t>2/5/2026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556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40D560C2-B28E-48AC-822E-7240AD7D39CF}" type="datetime1">
              <a:rPr lang="en-US" smtClean="0"/>
              <a:t>2/5/2026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6654679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888" r:id="rId46"/>
    <p:sldLayoutId id="2147483889" r:id="rId47"/>
    <p:sldLayoutId id="2147483890" r:id="rId48"/>
    <p:sldLayoutId id="2147483891" r:id="rId49"/>
    <p:sldLayoutId id="2147483892" r:id="rId50"/>
    <p:sldLayoutId id="2147483893" r:id="rId51"/>
    <p:sldLayoutId id="2147483894" r:id="rId52"/>
    <p:sldLayoutId id="2147483895" r:id="rId53"/>
    <p:sldLayoutId id="2147483896" r:id="rId54"/>
    <p:sldLayoutId id="2147483691" r:id="rId55"/>
    <p:sldLayoutId id="2147483692" r:id="rId56"/>
    <p:sldLayoutId id="2147483693" r:id="rId57"/>
    <p:sldLayoutId id="2147483694" r:id="rId58"/>
    <p:sldLayoutId id="2147483695" r:id="rId59"/>
    <p:sldLayoutId id="2147483696" r:id="rId6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2492DF6B-F0F5-480D-88F1-F67E632332B9}" type="datetime1">
              <a:rPr lang="en-US" smtClean="0"/>
              <a:t>2/5/2026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466105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271BA74D-B7EB-4AA5-BAF2-05E1E2AEF174}" type="datetime1">
              <a:rPr lang="en-US" smtClean="0"/>
              <a:t>2/5/2026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793253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872E9632-9C28-411D-BCC4-F88895AD9559}" type="datetime1">
              <a:rPr lang="en-US" smtClean="0"/>
              <a:t>2/5/2026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07436991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A1D80DA-23CD-4A87-A7AA-8AA8E354583A}" type="datetime1">
              <a:rPr lang="en-US" smtClean="0"/>
              <a:t>2/5/2026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9939597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887"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897" r:id="rId33"/>
    <p:sldLayoutId id="2147483898" r:id="rId34"/>
    <p:sldLayoutId id="2147483899" r:id="rId35"/>
    <p:sldLayoutId id="2147483900" r:id="rId36"/>
    <p:sldLayoutId id="2147483901" r:id="rId37"/>
    <p:sldLayoutId id="2147483902" r:id="rId38"/>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835B309-4E02-4112-AF33-4CE13C83B94B}" type="datetime1">
              <a:rPr lang="en-US" smtClean="0"/>
              <a:t>2/5/2026</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0448003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29.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7.xml"/><Relationship Id="rId1" Type="http://schemas.openxmlformats.org/officeDocument/2006/relationships/tags" Target="../tags/tag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1.xml"/><Relationship Id="rId1" Type="http://schemas.openxmlformats.org/officeDocument/2006/relationships/tags" Target="../tags/tag12.xml"/><Relationship Id="rId5" Type="http://schemas.openxmlformats.org/officeDocument/2006/relationships/image" Target="../media/image33.pn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1.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8.png"/><Relationship Id="rId2" Type="http://schemas.openxmlformats.org/officeDocument/2006/relationships/slideLayout" Target="../slideLayouts/slideLayout191.xml"/><Relationship Id="rId1" Type="http://schemas.openxmlformats.org/officeDocument/2006/relationships/tags" Target="../tags/tag14.xml"/><Relationship Id="rId6" Type="http://schemas.openxmlformats.org/officeDocument/2006/relationships/image" Target="../media/image37.png"/><Relationship Id="rId5" Type="http://schemas.openxmlformats.org/officeDocument/2006/relationships/hyperlink" Target="https://freesvg.org/shiny-computer-server-vector-image" TargetMode="Externa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1.xml"/><Relationship Id="rId1" Type="http://schemas.openxmlformats.org/officeDocument/2006/relationships/tags" Target="../tags/tag1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6.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6.xml"/><Relationship Id="rId7" Type="http://schemas.openxmlformats.org/officeDocument/2006/relationships/diagramColors" Target="../diagrams/colors1.xml"/><Relationship Id="rId2" Type="http://schemas.openxmlformats.org/officeDocument/2006/relationships/slideLayout" Target="../slideLayouts/slideLayout62.xml"/><Relationship Id="rId1" Type="http://schemas.openxmlformats.org/officeDocument/2006/relationships/tags" Target="../tags/tag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6.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2.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hyperlink" Target="https://tea4avcastro.tea.state.tx.us/tsds_training/TSDSUpgradeProject2024/KeyTermsandDefinitions/Key_Terms_and_Definitions.pdf" TargetMode="Externa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0.xml"/><Relationship Id="rId7" Type="http://schemas.openxmlformats.org/officeDocument/2006/relationships/diagramColors" Target="../diagrams/colors2.xml"/><Relationship Id="rId2" Type="http://schemas.openxmlformats.org/officeDocument/2006/relationships/slideLayout" Target="../slideLayouts/slideLayout229.xml"/><Relationship Id="rId1" Type="http://schemas.openxmlformats.org/officeDocument/2006/relationships/tags" Target="../tags/tag2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7.xml"/><Relationship Id="rId1" Type="http://schemas.openxmlformats.org/officeDocument/2006/relationships/tags" Target="../tags/tag2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7.xml"/><Relationship Id="rId1" Type="http://schemas.openxmlformats.org/officeDocument/2006/relationships/tags" Target="../tags/tag2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notesSlide" Target="../notesSlides/notesSlide24.xml"/><Relationship Id="rId7" Type="http://schemas.openxmlformats.org/officeDocument/2006/relationships/image" Target="../media/image42.png"/><Relationship Id="rId2" Type="http://schemas.openxmlformats.org/officeDocument/2006/relationships/slideLayout" Target="../slideLayouts/slideLayout161.xml"/><Relationship Id="rId1" Type="http://schemas.openxmlformats.org/officeDocument/2006/relationships/tags" Target="../tags/tag25.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tags" Target="../tags/tag2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notesSlide" Target="../notesSlides/notesSlide26.xml"/><Relationship Id="rId7" Type="http://schemas.openxmlformats.org/officeDocument/2006/relationships/image" Target="../media/image42.png"/><Relationship Id="rId2" Type="http://schemas.openxmlformats.org/officeDocument/2006/relationships/slideLayout" Target="../slideLayouts/slideLayout52.xml"/><Relationship Id="rId1" Type="http://schemas.openxmlformats.org/officeDocument/2006/relationships/tags" Target="../tags/tag27.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46.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7.xml"/><Relationship Id="rId1" Type="http://schemas.openxmlformats.org/officeDocument/2006/relationships/tags" Target="../tags/tag28.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7.xml"/><Relationship Id="rId1" Type="http://schemas.openxmlformats.org/officeDocument/2006/relationships/tags" Target="../tags/tag29.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62.xml"/><Relationship Id="rId1" Type="http://schemas.openxmlformats.org/officeDocument/2006/relationships/tags" Target="../tags/tag3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61.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61.xml"/><Relationship Id="rId1" Type="http://schemas.openxmlformats.org/officeDocument/2006/relationships/tags" Target="../tags/tag3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6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2.xml"/><Relationship Id="rId1" Type="http://schemas.openxmlformats.org/officeDocument/2006/relationships/tags" Target="../tags/tag34.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2.xml"/><Relationship Id="rId1" Type="http://schemas.openxmlformats.org/officeDocument/2006/relationships/tags" Target="../tags/tag3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2.xml"/><Relationship Id="rId1" Type="http://schemas.openxmlformats.org/officeDocument/2006/relationships/tags" Target="../tags/tag36.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1.xml"/><Relationship Id="rId1" Type="http://schemas.openxmlformats.org/officeDocument/2006/relationships/tags" Target="../tags/tag37.xml"/><Relationship Id="rId5" Type="http://schemas.openxmlformats.org/officeDocument/2006/relationships/image" Target="../media/image33.png"/><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61.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1.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1.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1.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1.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1.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1.xml"/><Relationship Id="rId1" Type="http://schemas.openxmlformats.org/officeDocument/2006/relationships/tags" Target="../tags/tag43.xml"/><Relationship Id="rId5" Type="http://schemas.openxmlformats.org/officeDocument/2006/relationships/image" Target="../media/image33.png"/><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40.xml"/><Relationship Id="rId7" Type="http://schemas.openxmlformats.org/officeDocument/2006/relationships/diagramColors" Target="../diagrams/colors3.xml"/><Relationship Id="rId2" Type="http://schemas.openxmlformats.org/officeDocument/2006/relationships/slideLayout" Target="../slideLayouts/slideLayout166.xml"/><Relationship Id="rId1" Type="http://schemas.openxmlformats.org/officeDocument/2006/relationships/tags" Target="../tags/tag44.xml"/><Relationship Id="rId6" Type="http://schemas.openxmlformats.org/officeDocument/2006/relationships/diagramQuickStyle" Target="../diagrams/quickStyle3.xml"/><Relationship Id="rId11" Type="http://schemas.openxmlformats.org/officeDocument/2006/relationships/image" Target="../media/image63.svg"/><Relationship Id="rId5" Type="http://schemas.openxmlformats.org/officeDocument/2006/relationships/diagramLayout" Target="../diagrams/layout3.xml"/><Relationship Id="rId10" Type="http://schemas.openxmlformats.org/officeDocument/2006/relationships/image" Target="../media/image62.png"/><Relationship Id="rId4" Type="http://schemas.openxmlformats.org/officeDocument/2006/relationships/diagramData" Target="../diagrams/data3.xml"/><Relationship Id="rId9" Type="http://schemas.openxmlformats.org/officeDocument/2006/relationships/hyperlink" Target="http://tea4avcastro.tea.state.tx.us/tsds_training/TSDSUpgradeProject2024/KeyTermsandDefinitions/Key_Terms_and_Definitions.pdf" TargetMode="External"/></Relationships>
</file>

<file path=ppt/slides/_rels/slide4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41.xml"/><Relationship Id="rId7" Type="http://schemas.openxmlformats.org/officeDocument/2006/relationships/diagramColors" Target="../diagrams/colors4.xml"/><Relationship Id="rId2" Type="http://schemas.openxmlformats.org/officeDocument/2006/relationships/slideLayout" Target="../slideLayouts/slideLayout161.xml"/><Relationship Id="rId1" Type="http://schemas.openxmlformats.org/officeDocument/2006/relationships/tags" Target="../tags/tag4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61.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7.xm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1.xml"/><Relationship Id="rId1" Type="http://schemas.openxmlformats.org/officeDocument/2006/relationships/tags" Target="../tags/tag7.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7.xml"/><Relationship Id="rId1" Type="http://schemas.openxmlformats.org/officeDocument/2006/relationships/tags" Target="../tags/tag8.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7.xml"/><Relationship Id="rId1" Type="http://schemas.openxmlformats.org/officeDocument/2006/relationships/tags" Target="../tags/tag9.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7.xml"/><Relationship Id="rId1" Type="http://schemas.openxmlformats.org/officeDocument/2006/relationships/tags" Target="../tags/tag10.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a:extLst>
              <a:ext uri="{C183D7F6-B498-43B3-948B-1728B52AA6E4}">
                <adec:decorative xmlns:adec="http://schemas.microsoft.com/office/drawing/2017/decorative" val="1"/>
              </a:ext>
            </a:extLst>
          </p:cNvPr>
          <p:cNvGrpSpPr/>
          <p:nvPr/>
        </p:nvGrpSpPr>
        <p:grpSpPr>
          <a:xfrm>
            <a:off x="0" y="1339855"/>
            <a:ext cx="12192000" cy="5590031"/>
            <a:chOff x="0" y="1339855"/>
            <a:chExt cx="12192000" cy="5590031"/>
          </a:xfrm>
        </p:grpSpPr>
        <p:pic>
          <p:nvPicPr>
            <p:cNvPr id="4" name="object 4"/>
            <p:cNvPicPr/>
            <p:nvPr/>
          </p:nvPicPr>
          <p:blipFill>
            <a:blip r:embed="rId4" cstate="print"/>
            <a:stretch>
              <a:fillRect/>
            </a:stretch>
          </p:blipFill>
          <p:spPr>
            <a:xfrm>
              <a:off x="0" y="1339855"/>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a:spLocks noGrp="1"/>
          </p:cNvSpPr>
          <p:nvPr>
            <p:ph type="title" idx="4294967295"/>
          </p:nvPr>
        </p:nvSpPr>
        <p:spPr>
          <a:xfrm>
            <a:off x="0" y="4822681"/>
            <a:ext cx="12191999" cy="1363194"/>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1200" cap="none" spc="-105" normalizeH="0" baseline="0" noProof="0" dirty="0">
                <a:ln>
                  <a:noFill/>
                </a:ln>
                <a:solidFill>
                  <a:srgbClr val="0D6CB8"/>
                </a:solidFill>
                <a:effectLst/>
                <a:uLnTx/>
                <a:uFillTx/>
                <a:latin typeface="Calibri"/>
                <a:ea typeface="+mn-ea"/>
                <a:cs typeface="Calibri"/>
              </a:rPr>
              <a:t>T</a:t>
            </a:r>
            <a:r>
              <a:rPr lang="en-US" sz="4800" b="0" kern="1200" spc="-105" dirty="0">
                <a:ea typeface="+mn-ea"/>
              </a:rPr>
              <a:t>EXAS STUDENT DATA SYSTEM (TSDS)</a:t>
            </a:r>
            <a:endParaRPr kumimoji="0" lang="en-US" sz="32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3200" b="0" i="0" u="none" strike="noStrike" kern="1200" cap="none" spc="0" normalizeH="0" baseline="0" noProof="0" dirty="0">
                <a:ln>
                  <a:noFill/>
                </a:ln>
                <a:solidFill>
                  <a:srgbClr val="0D6CB8"/>
                </a:solidFill>
                <a:effectLst/>
                <a:uLnTx/>
                <a:uFillTx/>
                <a:latin typeface="Calibri"/>
                <a:ea typeface="+mn-ea"/>
                <a:cs typeface="Calibri"/>
              </a:rPr>
              <a:t>Overview, Key Concepts, and TEAL </a:t>
            </a:r>
            <a:endParaRPr kumimoji="0" lang="en-US" sz="3200" b="0" i="0" u="none" strike="noStrike" kern="1200" cap="none" spc="0" normalizeH="0" baseline="0" noProof="0" dirty="0">
              <a:ln>
                <a:noFill/>
              </a:ln>
              <a:solidFill>
                <a:srgbClr val="0D6CB8"/>
              </a:solidFill>
              <a:effectLst/>
              <a:uLnTx/>
              <a:uFillTx/>
              <a:latin typeface="Calibri"/>
              <a:ea typeface="Calibri"/>
              <a:cs typeface="Calibri"/>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792BF23-6934-4FE0-6395-E75C489EC20F}"/>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HIGH-LEVEL ARCHITECTURE 4</a:t>
            </a:r>
          </a:p>
        </p:txBody>
      </p:sp>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3487717" y="861449"/>
            <a:ext cx="4020755" cy="56227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4" name="Rectangle 13">
            <a:extLst>
              <a:ext uri="{FF2B5EF4-FFF2-40B4-BE49-F238E27FC236}">
                <a16:creationId xmlns:a16="http://schemas.microsoft.com/office/drawing/2014/main" id="{6A01224A-63C7-79F8-6DA3-6C71359888E8}"/>
              </a:ext>
              <a:ext uri="{C183D7F6-B498-43B3-948B-1728B52AA6E4}">
                <adec:decorative xmlns:adec="http://schemas.microsoft.com/office/drawing/2017/decorative" val="1"/>
              </a:ext>
            </a:extLst>
          </p:cNvPr>
          <p:cNvSpPr/>
          <p:nvPr/>
        </p:nvSpPr>
        <p:spPr>
          <a:xfrm>
            <a:off x="9316204" y="2049949"/>
            <a:ext cx="2875793" cy="409437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5" name="Rectangle 14">
            <a:extLst>
              <a:ext uri="{FF2B5EF4-FFF2-40B4-BE49-F238E27FC236}">
                <a16:creationId xmlns:a16="http://schemas.microsoft.com/office/drawing/2014/main" id="{7ECE097B-EA96-AC82-9335-57CFA7281D81}"/>
              </a:ext>
              <a:ext uri="{C183D7F6-B498-43B3-948B-1728B52AA6E4}">
                <adec:decorative xmlns:adec="http://schemas.microsoft.com/office/drawing/2017/decorative" val="1"/>
              </a:ext>
            </a:extLst>
          </p:cNvPr>
          <p:cNvSpPr/>
          <p:nvPr/>
        </p:nvSpPr>
        <p:spPr>
          <a:xfrm>
            <a:off x="10312895" y="1799904"/>
            <a:ext cx="1374445" cy="250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10" name="Rectangle 9">
            <a:extLst>
              <a:ext uri="{FF2B5EF4-FFF2-40B4-BE49-F238E27FC236}">
                <a16:creationId xmlns:a16="http://schemas.microsoft.com/office/drawing/2014/main" id="{00B93B33-FE1C-B641-F69E-6209188EEA74}"/>
              </a:ext>
              <a:ext uri="{C183D7F6-B498-43B3-948B-1728B52AA6E4}">
                <adec:decorative xmlns:adec="http://schemas.microsoft.com/office/drawing/2017/decorative" val="1"/>
              </a:ext>
            </a:extLst>
          </p:cNvPr>
          <p:cNvSpPr/>
          <p:nvPr/>
        </p:nvSpPr>
        <p:spPr>
          <a:xfrm>
            <a:off x="3919475" y="929979"/>
            <a:ext cx="3659844" cy="555015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7" name="Rectangle 16">
            <a:extLst>
              <a:ext uri="{FF2B5EF4-FFF2-40B4-BE49-F238E27FC236}">
                <a16:creationId xmlns:a16="http://schemas.microsoft.com/office/drawing/2014/main" id="{7023246B-C0C3-B2A6-0FAB-E83E69CB2AC7}"/>
              </a:ext>
              <a:ext uri="{C183D7F6-B498-43B3-948B-1728B52AA6E4}">
                <adec:decorative xmlns:adec="http://schemas.microsoft.com/office/drawing/2017/decorative" val="1"/>
              </a:ext>
            </a:extLst>
          </p:cNvPr>
          <p:cNvSpPr/>
          <p:nvPr/>
        </p:nvSpPr>
        <p:spPr>
          <a:xfrm>
            <a:off x="2288119" y="3186829"/>
            <a:ext cx="1934276" cy="158589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19" name="Rectangle 18">
            <a:extLst>
              <a:ext uri="{FF2B5EF4-FFF2-40B4-BE49-F238E27FC236}">
                <a16:creationId xmlns:a16="http://schemas.microsoft.com/office/drawing/2014/main" id="{7E4FC908-FA49-211B-2E2C-199AE0364480}"/>
              </a:ext>
              <a:ext uri="{C183D7F6-B498-43B3-948B-1728B52AA6E4}">
                <adec:decorative xmlns:adec="http://schemas.microsoft.com/office/drawing/2017/decorative" val="1"/>
              </a:ext>
            </a:extLst>
          </p:cNvPr>
          <p:cNvSpPr/>
          <p:nvPr/>
        </p:nvSpPr>
        <p:spPr>
          <a:xfrm>
            <a:off x="10817553" y="1706854"/>
            <a:ext cx="1374445" cy="35070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18" name="Rectangle 17">
            <a:extLst>
              <a:ext uri="{FF2B5EF4-FFF2-40B4-BE49-F238E27FC236}">
                <a16:creationId xmlns:a16="http://schemas.microsoft.com/office/drawing/2014/main" id="{D638EA35-EE92-9B53-0832-879B57F578F8}"/>
              </a:ext>
              <a:ext uri="{C183D7F6-B498-43B3-948B-1728B52AA6E4}">
                <adec:decorative xmlns:adec="http://schemas.microsoft.com/office/drawing/2017/decorative" val="1"/>
              </a:ext>
            </a:extLst>
          </p:cNvPr>
          <p:cNvSpPr/>
          <p:nvPr/>
        </p:nvSpPr>
        <p:spPr>
          <a:xfrm>
            <a:off x="4813896" y="2009002"/>
            <a:ext cx="2875793" cy="418112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allout: Left Arrow 20">
            <a:extLst>
              <a:ext uri="{FF2B5EF4-FFF2-40B4-BE49-F238E27FC236}">
                <a16:creationId xmlns:a16="http://schemas.microsoft.com/office/drawing/2014/main" id="{519517D1-2EA1-900B-31F4-C09C7D6382D9}"/>
              </a:ext>
              <a:ext uri="{C183D7F6-B498-43B3-948B-1728B52AA6E4}">
                <adec:decorative xmlns:adec="http://schemas.microsoft.com/office/drawing/2017/decorative" val="1"/>
              </a:ext>
            </a:extLst>
          </p:cNvPr>
          <p:cNvSpPr>
            <a:spLocks/>
          </p:cNvSpPr>
          <p:nvPr/>
        </p:nvSpPr>
        <p:spPr>
          <a:xfrm rot="10800000">
            <a:off x="3734675" y="1286777"/>
            <a:ext cx="3773794" cy="1417725"/>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7">
            <a:extLst>
              <a:ext uri="{FF2B5EF4-FFF2-40B4-BE49-F238E27FC236}">
                <a16:creationId xmlns:a16="http://schemas.microsoft.com/office/drawing/2014/main" id="{07A1EBA0-F1B5-C21D-B8FB-A349CC10204C}"/>
              </a:ext>
            </a:extLst>
          </p:cNvPr>
          <p:cNvSpPr txBox="1">
            <a:spLocks/>
          </p:cNvSpPr>
          <p:nvPr/>
        </p:nvSpPr>
        <p:spPr>
          <a:xfrm>
            <a:off x="3734671" y="1271253"/>
            <a:ext cx="2532244" cy="170046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alibri" panose="020F0502020204030204"/>
                <a:ea typeface="+mn-ea"/>
                <a:cs typeface="+mn-cs"/>
              </a:rPr>
              <a:t>Unique-ID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lang="en-US" sz="1400" b="0" i="0" u="none" strike="noStrike" kern="1200" cap="none" spc="0" normalizeH="0" baseline="0" noProof="0" dirty="0">
                <a:ln>
                  <a:noFill/>
                </a:ln>
                <a:solidFill>
                  <a:schemeClr val="bg1"/>
                </a:solidFill>
                <a:effectLst/>
                <a:uLnTx/>
                <a:uFillTx/>
                <a:latin typeface="Calibri" panose="020F0502020204030204"/>
                <a:cs typeface="Calibri"/>
              </a:rPr>
              <a:t>The Unique ID application is used to search and assign Unique IDs for students and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Callout: Left Arrow 23">
            <a:extLst>
              <a:ext uri="{FF2B5EF4-FFF2-40B4-BE49-F238E27FC236}">
                <a16:creationId xmlns:a16="http://schemas.microsoft.com/office/drawing/2014/main" id="{1518F18C-6972-6773-443C-F8DB0887EEAC}"/>
              </a:ext>
              <a:ext uri="{C183D7F6-B498-43B3-948B-1728B52AA6E4}">
                <adec:decorative xmlns:adec="http://schemas.microsoft.com/office/drawing/2017/decorative" val="1"/>
              </a:ext>
            </a:extLst>
          </p:cNvPr>
          <p:cNvSpPr>
            <a:spLocks/>
          </p:cNvSpPr>
          <p:nvPr/>
        </p:nvSpPr>
        <p:spPr>
          <a:xfrm rot="10800000">
            <a:off x="3740562" y="2863919"/>
            <a:ext cx="4001438" cy="3277701"/>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a:spLocks/>
          </p:cNvSpPr>
          <p:nvPr/>
        </p:nvSpPr>
        <p:spPr>
          <a:xfrm>
            <a:off x="3734675" y="2927694"/>
            <a:ext cx="2763392" cy="32624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mn-ea"/>
                <a:cs typeface="+mn-cs"/>
              </a:rPr>
              <a:t>TSDS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The PEIMS and Core Collections applications are used to promote and finalize the TSDS data submissions.</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The </a:t>
            </a:r>
            <a:r>
              <a:rPr lang="en-US" sz="1400">
                <a:solidFill>
                  <a:schemeClr val="bg1"/>
                </a:solidFill>
                <a:latin typeface="Calibri" panose="020F0502020204030204"/>
              </a:rPr>
              <a:t>PEIMS</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and Core Collections Data Marts </a:t>
            </a:r>
            <a:r>
              <a:rPr lang="en-US" sz="1400">
                <a:solidFill>
                  <a:schemeClr val="bg1"/>
                </a:solidFill>
                <a:latin typeface="Calibri" panose="020F0502020204030204"/>
              </a:rPr>
              <a:t>store the </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data that is promoted from the </a:t>
            </a:r>
            <a:r>
              <a:rPr lang="en-US" sz="1400">
                <a:solidFill>
                  <a:schemeClr val="bg1"/>
                </a:solidFill>
                <a:latin typeface="Calibri" panose="020F0502020204030204"/>
              </a:rPr>
              <a:t>Transition Zone</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a:defRPr/>
            </a:pPr>
            <a:r>
              <a:rPr lang="en-US" b="1">
                <a:solidFill>
                  <a:schemeClr val="bg1">
                    <a:lumMod val="95000"/>
                  </a:schemeClr>
                </a:solidFill>
                <a:latin typeface="Calibri" panose="020F0502020204030204"/>
                <a:cs typeface="Calibri"/>
              </a:rPr>
              <a:t>These applications are not expected to change.</a:t>
            </a:r>
            <a:endParaRPr lang="en-US">
              <a:solidFill>
                <a:prstClr val="white"/>
              </a:solidFill>
              <a:latin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2DFB184-B175-4366-F636-51CCE973F312}"/>
              </a:ext>
            </a:extLst>
          </p:cNvPr>
          <p:cNvSpPr>
            <a:spLocks noGrp="1"/>
          </p:cNvSpPr>
          <p:nvPr>
            <p:ph type="sldNum" sz="quarter" idx="4"/>
          </p:nvPr>
        </p:nvSpPr>
        <p:spPr>
          <a:xfrm>
            <a:off x="9222105" y="6649581"/>
            <a:ext cx="2743200" cy="365125"/>
          </a:xfrm>
        </p:spPr>
        <p:txBody>
          <a:bodyPr/>
          <a:lstStyle/>
          <a:p>
            <a:fld id="{69C126A4-BD19-47E2-8A0E-0DE1B9D8C925}" type="slidenum">
              <a:rPr lang="en-US" sz="900" smtClean="0">
                <a:solidFill>
                  <a:srgbClr val="0070C0"/>
                </a:solidFill>
              </a:rPr>
              <a:pPr/>
              <a:t>10</a:t>
            </a:fld>
            <a:endParaRPr lang="en-US" sz="900" dirty="0">
              <a:solidFill>
                <a:srgbClr val="0070C0"/>
              </a:solidFill>
            </a:endParaRPr>
          </a:p>
        </p:txBody>
      </p:sp>
    </p:spTree>
    <p:custDataLst>
      <p:tags r:id="rId1"/>
    </p:custDataLst>
    <p:extLst>
      <p:ext uri="{BB962C8B-B14F-4D97-AF65-F5344CB8AC3E}">
        <p14:creationId xmlns:p14="http://schemas.microsoft.com/office/powerpoint/2010/main" val="3343221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 uri="{C183D7F6-B498-43B3-948B-1728B52AA6E4}">
                <adec:decorative xmlns:adec="http://schemas.microsoft.com/office/drawing/2017/decorative" val="1"/>
              </a:ext>
            </a:extLst>
          </p:cNvPr>
          <p:cNvPicPr/>
          <p:nvPr/>
        </p:nvPicPr>
        <p:blipFill rotWithShape="1">
          <a:blip r:embed="rId4">
            <a:alphaModFix amt="70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sp>
        <p:nvSpPr>
          <p:cNvPr id="10" name="object 5">
            <a:extLst>
              <a:ext uri="{FF2B5EF4-FFF2-40B4-BE49-F238E27FC236}">
                <a16:creationId xmlns:a16="http://schemas.microsoft.com/office/drawing/2014/main" id="{C308AD4B-CE95-6928-946F-1FAD797EC909}"/>
              </a:ext>
              <a:ext uri="{C183D7F6-B498-43B3-948B-1728B52AA6E4}">
                <adec:decorative xmlns:adec="http://schemas.microsoft.com/office/drawing/2017/decorative" val="1"/>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a:spLocks noGrp="1"/>
          </p:cNvSpPr>
          <p:nvPr>
            <p:ph type="title" idx="4294967295"/>
          </p:nvPr>
        </p:nvSpPr>
        <p:spPr>
          <a:xfrm>
            <a:off x="7526" y="5031448"/>
            <a:ext cx="12192000" cy="1301638"/>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dirty="0">
                <a:ln>
                  <a:noFill/>
                </a:ln>
                <a:solidFill>
                  <a:srgbClr val="0D6CB8"/>
                </a:solidFill>
                <a:effectLst/>
                <a:uLnTx/>
                <a:uFillTx/>
                <a:latin typeface="Calibri"/>
                <a:ea typeface="+mn-ea"/>
                <a:cs typeface="Calibri"/>
              </a:rPr>
              <a:t>KEY CONCEPTS</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dirty="0">
                <a:ln>
                  <a:noFill/>
                </a:ln>
                <a:solidFill>
                  <a:srgbClr val="0D6CB8"/>
                </a:solidFill>
                <a:effectLst/>
                <a:uLnTx/>
                <a:uFillTx/>
                <a:latin typeface="Calibri"/>
                <a:ea typeface="+mn-ea"/>
                <a:cs typeface="Calibri"/>
              </a:rPr>
              <a:t>Data Loading, Promotion, and Validation</a:t>
            </a:r>
          </a:p>
        </p:txBody>
      </p:sp>
      <p:pic>
        <p:nvPicPr>
          <p:cNvPr id="3" name="Picture 2" descr="tsds logo">
            <a:extLst>
              <a:ext uri="{FF2B5EF4-FFF2-40B4-BE49-F238E27FC236}">
                <a16:creationId xmlns:a16="http://schemas.microsoft.com/office/drawing/2014/main" id="{2D53F140-B2BD-E438-A6F4-357A25AC3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0921" y="159845"/>
            <a:ext cx="3436239" cy="1062279"/>
          </a:xfrm>
          <a:prstGeom prst="rect">
            <a:avLst/>
          </a:prstGeom>
        </p:spPr>
      </p:pic>
    </p:spTree>
    <p:custDataLst>
      <p:tags r:id="rId1"/>
    </p:custDataLst>
    <p:extLst>
      <p:ext uri="{BB962C8B-B14F-4D97-AF65-F5344CB8AC3E}">
        <p14:creationId xmlns:p14="http://schemas.microsoft.com/office/powerpoint/2010/main" val="4008129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Autofit/>
          </a:bodyPr>
          <a:lstStyle/>
          <a:p>
            <a:pPr algn="ctr"/>
            <a:r>
              <a:rPr lang="en-US" sz="4400" dirty="0">
                <a:cs typeface="Calibri"/>
              </a:rPr>
              <a:t>TSDS DMC AND VALIDATIONS</a:t>
            </a:r>
            <a:endParaRPr lang="en-US" sz="4400" dirty="0">
              <a:ea typeface="Calibri" panose="020F0502020204030204"/>
              <a:cs typeface="Calibri"/>
            </a:endParaRPr>
          </a:p>
        </p:txBody>
      </p:sp>
      <p:sp>
        <p:nvSpPr>
          <p:cNvPr id="8" name="Text Placeholder 5">
            <a:extLst>
              <a:ext uri="{FF2B5EF4-FFF2-40B4-BE49-F238E27FC236}">
                <a16:creationId xmlns:a16="http://schemas.microsoft.com/office/drawing/2014/main" id="{C803C16E-3BDE-4B69-B5F2-1B69A11EFDE7}"/>
              </a:ext>
            </a:extLst>
          </p:cNvPr>
          <p:cNvSpPr txBox="1">
            <a:spLocks/>
          </p:cNvSpPr>
          <p:nvPr/>
        </p:nvSpPr>
        <p:spPr>
          <a:xfrm>
            <a:off x="2201842" y="1327571"/>
            <a:ext cx="9630770" cy="5172381"/>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Clr>
                <a:schemeClr val="accent2"/>
              </a:buClr>
              <a:buNone/>
              <a:defRPr/>
            </a:pPr>
            <a:endParaRPr kumimoji="0" lang="en-US" sz="200" b="0" i="0" u="none" strike="noStrike" kern="1200" cap="none" spc="0" normalizeH="0" baseline="0" noProof="0" dirty="0">
              <a:ln>
                <a:noFill/>
              </a:ln>
              <a:effectLst/>
              <a:uLnTx/>
              <a:uFillTx/>
              <a:latin typeface="Calibri" panose="020F0502020204030204"/>
              <a:ea typeface="+mn-ea"/>
              <a:cs typeface="+mn-cs"/>
            </a:endParaRPr>
          </a:p>
          <a:p>
            <a:pPr>
              <a:spcBef>
                <a:spcPts val="500"/>
              </a:spcBef>
              <a:buClr>
                <a:schemeClr val="accent2"/>
              </a:buClr>
              <a:defRPr/>
            </a:pPr>
            <a:r>
              <a:rPr kumimoji="0" lang="en-US" sz="2400" b="0" i="0" u="none" strike="noStrike" kern="1200" cap="none" spc="0" normalizeH="0" baseline="0" noProof="0" dirty="0">
                <a:ln>
                  <a:noFill/>
                </a:ln>
                <a:effectLst/>
                <a:uLnTx/>
                <a:uFillTx/>
                <a:latin typeface="Calibri" panose="020F0502020204030204"/>
                <a:ea typeface="+mn-ea"/>
                <a:cs typeface="+mn-cs"/>
              </a:rPr>
              <a:t>Data Management Center (DMC)</a:t>
            </a:r>
            <a:endParaRPr lang="en-US" sz="2400" b="0" i="0" u="none" strike="noStrike" kern="1200" cap="none" spc="0" normalizeH="0" baseline="0" noProof="0" dirty="0">
              <a:ln>
                <a:noFill/>
              </a:ln>
              <a:effectLst/>
              <a:uLnTx/>
              <a:uFillTx/>
              <a:latin typeface="Calibri" panose="020F0502020204030204"/>
              <a:cs typeface="Calibri"/>
            </a:endParaRPr>
          </a:p>
          <a:p>
            <a:pPr>
              <a:spcBef>
                <a:spcPts val="500"/>
              </a:spcBef>
              <a:buClr>
                <a:schemeClr val="accent2"/>
              </a:buClr>
              <a:defRPr/>
            </a:pPr>
            <a:endParaRPr kumimoji="0" lang="en-US" sz="2400" b="0" i="0" u="none" strike="noStrike" kern="1200" cap="none" spc="0" normalizeH="0" baseline="0" noProof="0" dirty="0">
              <a:ln>
                <a:noFill/>
              </a:ln>
              <a:effectLst/>
              <a:uLnTx/>
              <a:uFillTx/>
              <a:latin typeface="Calibri" panose="020F0502020204030204"/>
              <a:ea typeface="+mn-ea"/>
              <a:cs typeface="+mn-cs"/>
            </a:endParaRPr>
          </a:p>
          <a:p>
            <a:pPr>
              <a:spcBef>
                <a:spcPts val="500"/>
              </a:spcBef>
              <a:buClr>
                <a:schemeClr val="accent2"/>
              </a:buClr>
              <a:defRPr/>
            </a:pPr>
            <a:r>
              <a:rPr lang="en-US" sz="2400" dirty="0">
                <a:latin typeface="Calibri" panose="020F0502020204030204"/>
              </a:rPr>
              <a:t>Data loaded via Application Programming Interface (API) </a:t>
            </a:r>
            <a:endParaRPr lang="en-US" sz="2400" dirty="0">
              <a:latin typeface="Calibri" panose="020F0502020204030204"/>
              <a:cs typeface="Calibri"/>
            </a:endParaRPr>
          </a:p>
          <a:p>
            <a:pPr>
              <a:spcBef>
                <a:spcPts val="500"/>
              </a:spcBef>
              <a:buClr>
                <a:schemeClr val="accent2"/>
              </a:buClr>
              <a:defRPr/>
            </a:pPr>
            <a:endParaRPr lang="en-US" sz="2400" dirty="0">
              <a:latin typeface="Calibri" panose="020F0502020204030204"/>
              <a:cs typeface="Calibri"/>
            </a:endParaRPr>
          </a:p>
          <a:p>
            <a:pPr>
              <a:spcBef>
                <a:spcPts val="500"/>
              </a:spcBef>
              <a:buClr>
                <a:schemeClr val="accent2"/>
              </a:buClr>
              <a:defRPr/>
            </a:pPr>
            <a:r>
              <a:rPr lang="en-US" sz="2400" dirty="0">
                <a:latin typeface="Calibri" panose="020F0502020204030204"/>
              </a:rPr>
              <a:t>Deletes and updates processed through API transactions</a:t>
            </a:r>
            <a:endParaRPr lang="en-US" sz="2400" dirty="0">
              <a:latin typeface="Calibri" panose="020F0502020204030204"/>
              <a:cs typeface="Calibri"/>
            </a:endParaRPr>
          </a:p>
          <a:p>
            <a:pPr>
              <a:spcBef>
                <a:spcPts val="500"/>
              </a:spcBef>
              <a:buClr>
                <a:schemeClr val="accent2"/>
              </a:buClr>
              <a:defRPr/>
            </a:pPr>
            <a:endParaRPr kumimoji="0" lang="en-US" sz="2400" i="0" u="none" strike="noStrike" kern="1200" cap="none" spc="0" normalizeH="0" baseline="0" noProof="0" dirty="0">
              <a:ln>
                <a:noFill/>
              </a:ln>
              <a:effectLst/>
              <a:uLnTx/>
              <a:uFillTx/>
              <a:latin typeface="Calibri" panose="020F0502020204030204"/>
              <a:ea typeface="+mn-ea"/>
              <a:cs typeface="+mn-cs"/>
            </a:endParaRPr>
          </a:p>
          <a:p>
            <a:pPr>
              <a:spcBef>
                <a:spcPts val="500"/>
              </a:spcBef>
              <a:buClr>
                <a:schemeClr val="accent2"/>
              </a:buClr>
              <a:defRPr/>
            </a:pPr>
            <a:r>
              <a:rPr kumimoji="0" lang="en-US" sz="2400" i="0" u="none" strike="noStrike" kern="1200" cap="none" spc="0" normalizeH="0" baseline="0" noProof="0" dirty="0">
                <a:ln>
                  <a:noFill/>
                </a:ln>
                <a:effectLst/>
                <a:uLnTx/>
                <a:uFillTx/>
                <a:latin typeface="Calibri" panose="020F0502020204030204"/>
                <a:ea typeface="+mn-ea"/>
                <a:cs typeface="+mn-cs"/>
              </a:rPr>
              <a:t>More validations at local level</a:t>
            </a:r>
            <a:endParaRPr lang="en-US" sz="2400" i="0" u="none" strike="noStrike" kern="1200" cap="none" spc="0" normalizeH="0" baseline="0" noProof="0" dirty="0">
              <a:ln>
                <a:noFill/>
              </a:ln>
              <a:effectLst/>
              <a:uLnTx/>
              <a:uFillTx/>
              <a:latin typeface="Calibri" panose="020F0502020204030204"/>
              <a:cs typeface="Calibri"/>
            </a:endParaRPr>
          </a:p>
          <a:p>
            <a:pPr lvl="1">
              <a:buClr>
                <a:schemeClr val="accent2"/>
              </a:buClr>
              <a:defRPr/>
            </a:pPr>
            <a:r>
              <a:rPr kumimoji="0" lang="en-US" i="0" u="none" strike="noStrike" kern="1200" cap="none" spc="0" normalizeH="0" baseline="0" noProof="0" dirty="0">
                <a:ln>
                  <a:noFill/>
                </a:ln>
                <a:effectLst/>
                <a:uLnTx/>
                <a:uFillTx/>
                <a:latin typeface="Calibri" panose="020F0502020204030204"/>
                <a:ea typeface="+mn-ea"/>
                <a:cs typeface="+mn-cs"/>
              </a:rPr>
              <a:t>Level 1</a:t>
            </a:r>
            <a:r>
              <a:rPr lang="en-US" dirty="0">
                <a:latin typeface="Calibri" panose="020F0502020204030204"/>
              </a:rPr>
              <a:t> Validations, </a:t>
            </a:r>
            <a:r>
              <a:rPr kumimoji="0" lang="en-US" i="0" u="none" strike="noStrike" kern="1200" cap="none" spc="0" normalizeH="0" baseline="0" noProof="0" dirty="0">
                <a:ln>
                  <a:noFill/>
                </a:ln>
                <a:effectLst/>
                <a:uLnTx/>
                <a:uFillTx/>
                <a:latin typeface="Calibri" panose="020F0502020204030204"/>
                <a:ea typeface="+mn-ea"/>
                <a:cs typeface="+mn-cs"/>
              </a:rPr>
              <a:t>Level </a:t>
            </a:r>
            <a:r>
              <a:rPr lang="en-US" dirty="0">
                <a:latin typeface="Calibri" panose="020F0502020204030204"/>
              </a:rPr>
              <a:t>1.5 Filters, and </a:t>
            </a:r>
            <a:r>
              <a:rPr lang="en-US" dirty="0">
                <a:latin typeface="Calibri" panose="020F0502020204030204"/>
                <a:cs typeface="Calibri" panose="020F0502020204030204"/>
              </a:rPr>
              <a:t>Level 2 Validations </a:t>
            </a:r>
          </a:p>
          <a:p>
            <a:pPr marL="457200" lvl="1" indent="0">
              <a:buClr>
                <a:schemeClr val="accent2"/>
              </a:buClr>
              <a:buNone/>
              <a:defRPr/>
            </a:pPr>
            <a:endParaRPr lang="en-US" dirty="0">
              <a:cs typeface="Calibri"/>
            </a:endParaRPr>
          </a:p>
          <a:p>
            <a:pPr>
              <a:spcBef>
                <a:spcPts val="500"/>
              </a:spcBef>
              <a:buClr>
                <a:schemeClr val="accent2"/>
              </a:buClr>
              <a:defRPr/>
            </a:pPr>
            <a:r>
              <a:rPr lang="en-US" sz="2400" dirty="0">
                <a:cs typeface="Calibri"/>
              </a:rPr>
              <a:t>Fewer downstream-only* validations</a:t>
            </a:r>
          </a:p>
          <a:p>
            <a:pPr lvl="1">
              <a:buClr>
                <a:schemeClr val="accent2"/>
              </a:buClr>
              <a:defRPr/>
            </a:pPr>
            <a:r>
              <a:rPr lang="en-US" dirty="0">
                <a:cs typeface="Calibri"/>
              </a:rPr>
              <a:t>Level 2 Validations (95%) and</a:t>
            </a:r>
          </a:p>
          <a:p>
            <a:pPr lvl="1">
              <a:buClr>
                <a:schemeClr val="accent2"/>
              </a:buClr>
              <a:defRPr/>
            </a:pPr>
            <a:r>
              <a:rPr lang="en-US" dirty="0">
                <a:cs typeface="Calibri"/>
              </a:rPr>
              <a:t>L</a:t>
            </a:r>
            <a:r>
              <a:rPr lang="en-US" dirty="0">
                <a:latin typeface="Calibri" panose="020F0502020204030204"/>
              </a:rPr>
              <a:t>evel 3</a:t>
            </a:r>
            <a:r>
              <a:rPr lang="en-US" dirty="0">
                <a:cs typeface="Calibri"/>
              </a:rPr>
              <a:t> Validations (5%)*</a:t>
            </a:r>
            <a:endParaRPr kumimoji="0" lang="en-US"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2">
            <a:extLst>
              <a:ext uri="{FF2B5EF4-FFF2-40B4-BE49-F238E27FC236}">
                <a16:creationId xmlns:a16="http://schemas.microsoft.com/office/drawing/2014/main" id="{90B52544-1938-3AD4-B404-0025FEB3D657}"/>
              </a:ext>
            </a:extLst>
          </p:cNvPr>
          <p:cNvSpPr>
            <a:spLocks noGrp="1"/>
          </p:cNvSpPr>
          <p:nvPr>
            <p:ph type="sldNum" sz="quarter" idx="12"/>
          </p:nvPr>
        </p:nvSpPr>
        <p:spPr>
          <a:xfrm>
            <a:off x="9210675" y="6492875"/>
            <a:ext cx="2743200" cy="365125"/>
          </a:xfrm>
        </p:spPr>
        <p:txBody>
          <a:bodyPr/>
          <a:lstStyle/>
          <a:p>
            <a:fld id="{69C126A4-BD19-47E2-8A0E-0DE1B9D8C925}" type="slidenum">
              <a:rPr lang="en-US" sz="900">
                <a:solidFill>
                  <a:srgbClr val="0D6CB9"/>
                </a:solidFill>
                <a:latin typeface="Calibri" panose="020F0502020204030204"/>
              </a:rPr>
              <a:pPr/>
              <a:t>12</a:t>
            </a:fld>
            <a:endParaRPr lang="en-US" sz="900" dirty="0">
              <a:solidFill>
                <a:srgbClr val="0D6CB9"/>
              </a:solidFill>
              <a:latin typeface="Calibri" panose="020F0502020204030204"/>
            </a:endParaRPr>
          </a:p>
        </p:txBody>
      </p:sp>
    </p:spTree>
    <p:custDataLst>
      <p:tags r:id="rId1"/>
    </p:custDataLst>
    <p:extLst>
      <p:ext uri="{BB962C8B-B14F-4D97-AF65-F5344CB8AC3E}">
        <p14:creationId xmlns:p14="http://schemas.microsoft.com/office/powerpoint/2010/main" val="1576577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36966" y="143786"/>
            <a:ext cx="9992720" cy="798975"/>
          </a:xfrm>
        </p:spPr>
        <p:txBody>
          <a:bodyPr anchor="ctr">
            <a:normAutofit/>
          </a:bodyPr>
          <a:lstStyle/>
          <a:p>
            <a:pPr algn="ctr"/>
            <a:r>
              <a:rPr lang="en-US" sz="4400" dirty="0"/>
              <a:t> DATA LOADING PROCESS</a:t>
            </a:r>
            <a:endParaRPr lang="en-US" sz="4400" dirty="0">
              <a:ea typeface="Calibri" panose="020F0502020204030204"/>
              <a:cs typeface="Calibri"/>
            </a:endParaRPr>
          </a:p>
        </p:txBody>
      </p:sp>
      <p:cxnSp>
        <p:nvCxnSpPr>
          <p:cNvPr id="5" name="Straight Arrow Connector 4">
            <a:extLst>
              <a:ext uri="{FF2B5EF4-FFF2-40B4-BE49-F238E27FC236}">
                <a16:creationId xmlns:a16="http://schemas.microsoft.com/office/drawing/2014/main" id="{8C136861-0FA8-4B4E-9D79-FDAA488EDDDB}"/>
              </a:ext>
              <a:ext uri="{C183D7F6-B498-43B3-948B-1728B52AA6E4}">
                <adec:decorative xmlns:adec="http://schemas.microsoft.com/office/drawing/2017/decorative" val="1"/>
              </a:ext>
            </a:extLst>
          </p:cNvPr>
          <p:cNvCxnSpPr>
            <a:cxnSpLocks/>
          </p:cNvCxnSpPr>
          <p:nvPr/>
        </p:nvCxnSpPr>
        <p:spPr>
          <a:xfrm>
            <a:off x="6736418" y="1020703"/>
            <a:ext cx="0" cy="5393529"/>
          </a:xfrm>
          <a:prstGeom prst="straightConnector1">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08D348-72EA-4816-81EB-C281AFE70362}"/>
              </a:ext>
            </a:extLst>
          </p:cNvPr>
          <p:cNvSpPr txBox="1"/>
          <p:nvPr/>
        </p:nvSpPr>
        <p:spPr>
          <a:xfrm>
            <a:off x="7581459" y="927547"/>
            <a:ext cx="404916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cs typeface="Calibri"/>
              </a:rPr>
              <a:t>Data is automatically loaded via API transactions</a:t>
            </a:r>
            <a:r>
              <a:rPr kumimoji="0" lang="en-US" sz="2800" b="1" i="0" u="none" strike="noStrike" kern="1200" cap="none" spc="0" normalizeH="0" baseline="0" noProof="0" dirty="0">
                <a:ln>
                  <a:noFill/>
                </a:ln>
                <a:solidFill>
                  <a:prstClr val="black"/>
                </a:solidFill>
                <a:effectLst/>
                <a:uLnTx/>
                <a:uFillTx/>
                <a:latin typeface="Calibri" panose="020F0502020204030204"/>
                <a:ea typeface="+mn-ea"/>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9" name="Picture 18" descr="CPU">
            <a:extLst>
              <a:ext uri="{FF2B5EF4-FFF2-40B4-BE49-F238E27FC236}">
                <a16:creationId xmlns:a16="http://schemas.microsoft.com/office/drawing/2014/main" id="{633E6186-192F-412C-96D3-2C3F8A4B9F2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532386" y="2575832"/>
            <a:ext cx="2059481" cy="2360837"/>
          </a:xfrm>
          <a:prstGeom prst="rect">
            <a:avLst/>
          </a:prstGeom>
        </p:spPr>
      </p:pic>
      <p:sp>
        <p:nvSpPr>
          <p:cNvPr id="20" name="TextBox 19">
            <a:extLst>
              <a:ext uri="{FF2B5EF4-FFF2-40B4-BE49-F238E27FC236}">
                <a16:creationId xmlns:a16="http://schemas.microsoft.com/office/drawing/2014/main" id="{695F7A14-9432-42E9-A923-FCCC220BC241}"/>
              </a:ext>
            </a:extLst>
          </p:cNvPr>
          <p:cNvSpPr txBox="1"/>
          <p:nvPr/>
        </p:nvSpPr>
        <p:spPr>
          <a:xfrm rot="21434127">
            <a:off x="8294171" y="4277381"/>
            <a:ext cx="1018285" cy="261610"/>
          </a:xfrm>
          <a:prstGeom prst="rect">
            <a:avLst/>
          </a:prstGeom>
          <a:solidFill>
            <a:srgbClr val="3737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Calibri" panose="020F0502020204030204"/>
                <a:ea typeface="+mn-ea"/>
                <a:cs typeface="+mn-cs"/>
              </a:rPr>
              <a:t>Source System</a:t>
            </a:r>
          </a:p>
        </p:txBody>
      </p:sp>
      <p:sp>
        <p:nvSpPr>
          <p:cNvPr id="25" name="Arrow: Right 24">
            <a:extLst>
              <a:ext uri="{FF2B5EF4-FFF2-40B4-BE49-F238E27FC236}">
                <a16:creationId xmlns:a16="http://schemas.microsoft.com/office/drawing/2014/main" id="{41534028-F698-4874-9A74-68B77E30C3D4}"/>
              </a:ext>
              <a:ext uri="{C183D7F6-B498-43B3-948B-1728B52AA6E4}">
                <adec:decorative xmlns:adec="http://schemas.microsoft.com/office/drawing/2017/decorative" val="1"/>
              </a:ext>
            </a:extLst>
          </p:cNvPr>
          <p:cNvSpPr/>
          <p:nvPr/>
        </p:nvSpPr>
        <p:spPr>
          <a:xfrm>
            <a:off x="9585839" y="3246375"/>
            <a:ext cx="802472" cy="391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FC2193CD-42B5-4608-A25F-1F66968215F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799808" y="2315241"/>
            <a:ext cx="659599" cy="508471"/>
          </a:xfrm>
          <a:prstGeom prst="rect">
            <a:avLst/>
          </a:prstGeom>
        </p:spPr>
      </p:pic>
      <p:sp>
        <p:nvSpPr>
          <p:cNvPr id="22" name="Rectangle 21">
            <a:extLst>
              <a:ext uri="{FF2B5EF4-FFF2-40B4-BE49-F238E27FC236}">
                <a16:creationId xmlns:a16="http://schemas.microsoft.com/office/drawing/2014/main" id="{2C4D437C-8E46-CA7F-45FB-7055FF2E85A3}"/>
              </a:ext>
              <a:ext uri="{C183D7F6-B498-43B3-948B-1728B52AA6E4}">
                <adec:decorative xmlns:adec="http://schemas.microsoft.com/office/drawing/2017/decorative" val="1"/>
              </a:ext>
            </a:extLst>
          </p:cNvPr>
          <p:cNvSpPr/>
          <p:nvPr/>
        </p:nvSpPr>
        <p:spPr>
          <a:xfrm>
            <a:off x="7545448" y="2182964"/>
            <a:ext cx="2255014" cy="298775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woman sitting in a chair">
            <a:extLst>
              <a:ext uri="{FF2B5EF4-FFF2-40B4-BE49-F238E27FC236}">
                <a16:creationId xmlns:a16="http://schemas.microsoft.com/office/drawing/2014/main" id="{DFA37E07-24B7-616F-2C50-9E5A0695D5BA}"/>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3356" y="3647182"/>
            <a:ext cx="944962" cy="1414395"/>
          </a:xfrm>
          <a:prstGeom prst="rect">
            <a:avLst/>
          </a:prstGeom>
        </p:spPr>
      </p:pic>
      <p:sp>
        <p:nvSpPr>
          <p:cNvPr id="6" name="Rectangle 5">
            <a:extLst>
              <a:ext uri="{FF2B5EF4-FFF2-40B4-BE49-F238E27FC236}">
                <a16:creationId xmlns:a16="http://schemas.microsoft.com/office/drawing/2014/main" id="{F9A9BAE8-C64C-8D85-DE8D-3EF09F707EF9}"/>
              </a:ext>
            </a:extLst>
          </p:cNvPr>
          <p:cNvSpPr/>
          <p:nvPr/>
        </p:nvSpPr>
        <p:spPr>
          <a:xfrm>
            <a:off x="10466646" y="2466747"/>
            <a:ext cx="1463040" cy="2519799"/>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000">
                <a:solidFill>
                  <a:schemeClr val="tx1"/>
                </a:solidFill>
                <a:latin typeface="Calibri" panose="020F0502020204030204"/>
              </a:rPr>
              <a:t>IODS (</a:t>
            </a:r>
            <a:r>
              <a:rPr kumimoji="0" lang="en-US" sz="2000" i="0" u="none" strike="noStrike" kern="1200" cap="none" spc="0" normalizeH="0" baseline="0" noProof="0">
                <a:ln>
                  <a:noFill/>
                </a:ln>
                <a:solidFill>
                  <a:schemeClr val="tx1"/>
                </a:solidFill>
                <a:effectLst/>
                <a:uLnTx/>
                <a:uFillTx/>
                <a:latin typeface="Calibri" panose="020F0502020204030204"/>
                <a:ea typeface="+mn-ea"/>
                <a:cs typeface="+mn-cs"/>
              </a:rPr>
              <a:t>Landing Zone)</a:t>
            </a:r>
            <a:endParaRPr lang="en-US" sz="2000" i="0" u="none" strike="noStrike" kern="1200" cap="none" spc="0" normalizeH="0" baseline="0" noProof="0">
              <a:ln>
                <a:noFill/>
              </a:ln>
              <a:solidFill>
                <a:schemeClr val="tx1"/>
              </a:solidFill>
              <a:effectLst/>
              <a:uLnTx/>
              <a:uFillTx/>
              <a:latin typeface="Calibri" panose="020F0502020204030204"/>
              <a:cs typeface="Calibri"/>
            </a:endParaRPr>
          </a:p>
        </p:txBody>
      </p:sp>
      <p:sp>
        <p:nvSpPr>
          <p:cNvPr id="31" name="TextBox 30">
            <a:extLst>
              <a:ext uri="{FF2B5EF4-FFF2-40B4-BE49-F238E27FC236}">
                <a16:creationId xmlns:a16="http://schemas.microsoft.com/office/drawing/2014/main" id="{F3D2BA9D-DF1A-4888-A07C-FE68A7274AB3}"/>
              </a:ext>
            </a:extLst>
          </p:cNvPr>
          <p:cNvSpPr txBox="1"/>
          <p:nvPr/>
        </p:nvSpPr>
        <p:spPr>
          <a:xfrm>
            <a:off x="7721313" y="5292544"/>
            <a:ext cx="4156989" cy="1200329"/>
          </a:xfrm>
          <a:prstGeom prst="rect">
            <a:avLst/>
          </a:prstGeom>
          <a:noFill/>
        </p:spPr>
        <p:txBody>
          <a:bodyPr wrap="square" lIns="91440" tIns="45720" rIns="91440" bIns="45720" rtlCol="0" anchor="t">
            <a:spAutoFit/>
          </a:bodyPr>
          <a:lstStyle/>
          <a:p>
            <a:pPr marR="0" lvl="0" fontAlgn="auto">
              <a:lnSpc>
                <a:spcPct val="90000"/>
              </a:lnSpc>
              <a:spcBef>
                <a:spcPts val="1000"/>
              </a:spcBef>
              <a:spcAft>
                <a:spcPts val="0"/>
              </a:spcAft>
              <a:buClr>
                <a:schemeClr val="accent2"/>
              </a:buClr>
              <a:buSzTx/>
              <a:tabLst/>
              <a:defRPr/>
            </a:pPr>
            <a:r>
              <a:rPr lang="en-US" sz="2000" dirty="0">
                <a:solidFill>
                  <a:schemeClr val="accent1"/>
                </a:solidFill>
                <a:cs typeface="Calibri"/>
              </a:rPr>
              <a:t>The vendors publish the singular transactional data from the local source systems to the LEA’s IODS via API transactions.</a:t>
            </a:r>
          </a:p>
        </p:txBody>
      </p:sp>
      <p:sp>
        <p:nvSpPr>
          <p:cNvPr id="10" name="Slide Number Placeholder 9">
            <a:extLst>
              <a:ext uri="{FF2B5EF4-FFF2-40B4-BE49-F238E27FC236}">
                <a16:creationId xmlns:a16="http://schemas.microsoft.com/office/drawing/2014/main" id="{3BCBA15C-A288-9425-A03B-8884BCC39714}"/>
              </a:ext>
            </a:extLst>
          </p:cNvPr>
          <p:cNvSpPr>
            <a:spLocks noGrp="1"/>
          </p:cNvSpPr>
          <p:nvPr>
            <p:ph type="sldNum" sz="quarter" idx="12"/>
          </p:nvPr>
        </p:nvSpPr>
        <p:spPr/>
        <p:txBody>
          <a:bodyPr/>
          <a:lstStyle/>
          <a:p>
            <a:fld id="{69C126A4-BD19-47E2-8A0E-0DE1B9D8C925}" type="slidenum">
              <a:rPr lang="en-US" sz="900" smtClean="0"/>
              <a:pPr/>
              <a:t>13</a:t>
            </a:fld>
            <a:endParaRPr lang="en-US" sz="900" dirty="0"/>
          </a:p>
        </p:txBody>
      </p:sp>
      <p:sp>
        <p:nvSpPr>
          <p:cNvPr id="16" name="Content Placeholder 6">
            <a:extLst>
              <a:ext uri="{FF2B5EF4-FFF2-40B4-BE49-F238E27FC236}">
                <a16:creationId xmlns:a16="http://schemas.microsoft.com/office/drawing/2014/main" id="{C168BBB8-9BA5-FEA0-4681-00AE5A7D111A}"/>
              </a:ext>
            </a:extLst>
          </p:cNvPr>
          <p:cNvSpPr>
            <a:spLocks noGrp="1"/>
          </p:cNvSpPr>
          <p:nvPr>
            <p:ph idx="1"/>
          </p:nvPr>
        </p:nvSpPr>
        <p:spPr>
          <a:xfrm>
            <a:off x="2266130" y="1153064"/>
            <a:ext cx="4235515" cy="4551872"/>
          </a:xfrm>
        </p:spPr>
        <p:txBody>
          <a:bodyPr lIns="91440" tIns="45720" rIns="91440" bIns="45720" anchor="t"/>
          <a:lstStyle/>
          <a:p>
            <a:pPr marL="337820" indent="-337820"/>
            <a:r>
              <a:rPr lang="en-US" sz="2400" dirty="0">
                <a:cs typeface="Calibri"/>
              </a:rPr>
              <a:t>There is one stream of singular transactional data published from the local source systems into the IODS at near-real time via API transactions. </a:t>
            </a:r>
          </a:p>
          <a:p>
            <a:pPr marL="0" indent="0">
              <a:buNone/>
            </a:pPr>
            <a:endParaRPr lang="en-US" sz="2400" dirty="0">
              <a:cs typeface="Calibri"/>
            </a:endParaRPr>
          </a:p>
          <a:p>
            <a:pPr marL="337820" indent="-337820"/>
            <a:r>
              <a:rPr lang="en-US" sz="2400" dirty="0">
                <a:cs typeface="Calibri"/>
              </a:rPr>
              <a:t>Data is seamlessly updated in the IODS to reflect updates and corrections the LEA makes in their local source systems.</a:t>
            </a:r>
          </a:p>
        </p:txBody>
      </p:sp>
    </p:spTree>
    <p:custDataLst>
      <p:tags r:id="rId1"/>
    </p:custDataLst>
    <p:extLst>
      <p:ext uri="{BB962C8B-B14F-4D97-AF65-F5344CB8AC3E}">
        <p14:creationId xmlns:p14="http://schemas.microsoft.com/office/powerpoint/2010/main" val="176069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style.color</p:attrName>
                                        </p:attrNameLst>
                                      </p:cBhvr>
                                      <p:to>
                                        <p:clrVal>
                                          <a:srgbClr val="000000"/>
                                        </p:clrVal>
                                      </p:to>
                                    </p:set>
                                    <p:set>
                                      <p:cBhvr>
                                        <p:cTn id="7" dur="500" fill="hold"/>
                                        <p:tgtEl>
                                          <p:spTgt spid="8">
                                            <p:txEl>
                                              <p:pRg st="0" end="0"/>
                                            </p:txEl>
                                          </p:spTgt>
                                        </p:tgtEl>
                                        <p:attrNameLst>
                                          <p:attrName>fillcolor</p:attrName>
                                        </p:attrNameLst>
                                      </p:cBhvr>
                                      <p:to>
                                        <p:clrVal>
                                          <a:srgbClr val="000000"/>
                                        </p:clrVal>
                                      </p:to>
                                    </p:set>
                                    <p:set>
                                      <p:cBhvr>
                                        <p:cTn id="8" dur="500" fill="hold"/>
                                        <p:tgtEl>
                                          <p:spTgt spid="8">
                                            <p:txEl>
                                              <p:pRg st="0" end="0"/>
                                            </p:txEl>
                                          </p:spTgt>
                                        </p:tgtEl>
                                        <p:attrNameLst>
                                          <p:attrName>fill.type</p:attrName>
                                        </p:attrNameLst>
                                      </p:cBhvr>
                                      <p:to>
                                        <p:strVal val="solid"/>
                                      </p:to>
                                    </p:set>
                                  </p:childTnLst>
                                </p:cTn>
                              </p:par>
                              <p:par>
                                <p:cTn id="9" presetID="63" presetClass="path" presetSubtype="0" repeatCount="indefinite" accel="2000" fill="hold" grpId="0" nodeType="withEffect">
                                  <p:stCondLst>
                                    <p:cond delay="0"/>
                                  </p:stCondLst>
                                  <p:childTnLst>
                                    <p:animMotion origin="layout" path="M -0.00716 -0.03611 L 0.07995 -0.09329 " pathEditMode="relative" rAng="0" ptsTypes="AA">
                                      <p:cBhvr>
                                        <p:cTn id="10" dur="2000" fill="hold"/>
                                        <p:tgtEl>
                                          <p:spTgt spid="25"/>
                                        </p:tgtEl>
                                        <p:attrNameLst>
                                          <p:attrName>ppt_x</p:attrName>
                                          <p:attrName>ppt_y</p:attrName>
                                        </p:attrNameLst>
                                      </p:cBhvr>
                                      <p:rCtr x="4349"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4EF756-4E0F-FD65-6E59-E45846BE32AE}"/>
              </a:ext>
            </a:extLst>
          </p:cNvPr>
          <p:cNvPicPr>
            <a:picLocks noChangeAspect="1"/>
          </p:cNvPicPr>
          <p:nvPr/>
        </p:nvPicPr>
        <p:blipFill>
          <a:blip r:embed="rId4"/>
          <a:stretch>
            <a:fillRect/>
          </a:stretch>
        </p:blipFill>
        <p:spPr>
          <a:xfrm>
            <a:off x="1942947" y="1093705"/>
            <a:ext cx="10052944" cy="4670590"/>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a:xfrm>
            <a:off x="2120828" y="187276"/>
            <a:ext cx="9630770" cy="751350"/>
          </a:xfrm>
        </p:spPr>
        <p:txBody>
          <a:bodyPr>
            <a:normAutofit/>
          </a:bodyPr>
          <a:lstStyle/>
          <a:p>
            <a:pPr algn="ctr"/>
            <a:r>
              <a:rPr lang="en-US" sz="4400" dirty="0"/>
              <a:t>HOW DATA IS LOADED</a:t>
            </a:r>
            <a:endParaRPr lang="en-US" sz="4400" dirty="0">
              <a:ea typeface="Calibri" panose="020F0502020204030204"/>
              <a:cs typeface="Calibri"/>
            </a:endParaRPr>
          </a:p>
        </p:txBody>
      </p:sp>
      <p:sp>
        <p:nvSpPr>
          <p:cNvPr id="9" name="TextBox 1">
            <a:extLst>
              <a:ext uri="{FF2B5EF4-FFF2-40B4-BE49-F238E27FC236}">
                <a16:creationId xmlns:a16="http://schemas.microsoft.com/office/drawing/2014/main" id="{F58C44D5-ECC1-16CB-EC20-7E0592829255}"/>
              </a:ext>
            </a:extLst>
          </p:cNvPr>
          <p:cNvSpPr txBox="1"/>
          <p:nvPr/>
        </p:nvSpPr>
        <p:spPr>
          <a:xfrm>
            <a:off x="1942947" y="4396380"/>
            <a:ext cx="2233072" cy="523220"/>
          </a:xfrm>
          <a:prstGeom prst="rect">
            <a:avLst/>
          </a:prstGeom>
          <a:noFill/>
          <a:ln w="28575">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Singular transactional data via API transactions</a:t>
            </a:r>
          </a:p>
        </p:txBody>
      </p:sp>
      <p:sp>
        <p:nvSpPr>
          <p:cNvPr id="15" name="Rounded Rectangle 10">
            <a:extLst>
              <a:ext uri="{FF2B5EF4-FFF2-40B4-BE49-F238E27FC236}">
                <a16:creationId xmlns:a16="http://schemas.microsoft.com/office/drawing/2014/main" id="{6DAC5E3B-86BE-70A4-D6D6-55B5C4BDEB3C}"/>
              </a:ext>
              <a:ext uri="{C183D7F6-B498-43B3-948B-1728B52AA6E4}">
                <adec:decorative xmlns:adec="http://schemas.microsoft.com/office/drawing/2017/decorative" val="1"/>
              </a:ext>
            </a:extLst>
          </p:cNvPr>
          <p:cNvSpPr/>
          <p:nvPr/>
        </p:nvSpPr>
        <p:spPr>
          <a:xfrm>
            <a:off x="3971262" y="3011916"/>
            <a:ext cx="1433310" cy="1272793"/>
          </a:xfrm>
          <a:prstGeom prst="round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11">
            <a:extLst>
              <a:ext uri="{FF2B5EF4-FFF2-40B4-BE49-F238E27FC236}">
                <a16:creationId xmlns:a16="http://schemas.microsoft.com/office/drawing/2014/main" id="{8B403FE7-C74B-E166-0D3D-EE14F2EB829C}"/>
              </a:ext>
            </a:extLst>
          </p:cNvPr>
          <p:cNvSpPr/>
          <p:nvPr/>
        </p:nvSpPr>
        <p:spPr>
          <a:xfrm>
            <a:off x="4946291" y="3738808"/>
            <a:ext cx="1270923" cy="673172"/>
          </a:xfrm>
          <a:prstGeom prst="rightArrow">
            <a:avLst/>
          </a:prstGeom>
          <a:solidFill>
            <a:srgbClr val="FBA65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200" dirty="0">
                <a:solidFill>
                  <a:schemeClr val="tx1"/>
                </a:solidFill>
                <a:latin typeface="Calibri" panose="020F0502020204030204"/>
              </a:rPr>
              <a:t>Singular Transactional</a:t>
            </a:r>
            <a:endParaRPr lang="en-US" sz="1200" b="0" i="0" u="none" strike="noStrike" kern="1200" cap="none" spc="0" normalizeH="0" baseline="0" noProof="0" dirty="0">
              <a:ln>
                <a:noFill/>
              </a:ln>
              <a:solidFill>
                <a:schemeClr val="tx1"/>
              </a:solidFill>
              <a:effectLst/>
              <a:uLnTx/>
              <a:uFillTx/>
              <a:latin typeface="Calibri" panose="020F0502020204030204"/>
              <a:cs typeface="Calibri"/>
            </a:endParaRPr>
          </a:p>
        </p:txBody>
      </p:sp>
      <p:sp>
        <p:nvSpPr>
          <p:cNvPr id="18" name="Right Arrow 11">
            <a:extLst>
              <a:ext uri="{FF2B5EF4-FFF2-40B4-BE49-F238E27FC236}">
                <a16:creationId xmlns:a16="http://schemas.microsoft.com/office/drawing/2014/main" id="{CF8341FD-3921-77B0-861C-2D4E672AFD1D}"/>
              </a:ext>
            </a:extLst>
          </p:cNvPr>
          <p:cNvSpPr/>
          <p:nvPr/>
        </p:nvSpPr>
        <p:spPr>
          <a:xfrm rot="1354392">
            <a:off x="7109119" y="2889476"/>
            <a:ext cx="1251380" cy="64347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100" dirty="0">
                <a:solidFill>
                  <a:schemeClr val="tx1"/>
                </a:solidFill>
              </a:rPr>
              <a:t>LEA Promotes 4 Submissions</a:t>
            </a:r>
            <a:endParaRPr kumimoji="0" lang="en-US" sz="11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Right Arrow 11">
            <a:extLst>
              <a:ext uri="{FF2B5EF4-FFF2-40B4-BE49-F238E27FC236}">
                <a16:creationId xmlns:a16="http://schemas.microsoft.com/office/drawing/2014/main" id="{567DDEAD-714E-AD1A-688F-490746B15A3E}"/>
              </a:ext>
            </a:extLst>
          </p:cNvPr>
          <p:cNvSpPr/>
          <p:nvPr/>
        </p:nvSpPr>
        <p:spPr>
          <a:xfrm rot="1415933">
            <a:off x="6974672" y="4369579"/>
            <a:ext cx="1230608" cy="64347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Calibri" panose="020F0502020204030204"/>
                <a:ea typeface="+mn-ea"/>
                <a:cs typeface="+mn-cs"/>
              </a:rPr>
              <a:t>LEA </a:t>
            </a:r>
            <a:r>
              <a:rPr lang="en-US" sz="1100" dirty="0">
                <a:solidFill>
                  <a:schemeClr val="tx1"/>
                </a:solidFill>
              </a:rPr>
              <a:t>Promotes</a:t>
            </a:r>
            <a:r>
              <a:rPr kumimoji="0" lang="en-US" sz="1100" b="0" i="0" u="none" strike="noStrike" kern="1200" cap="none" spc="0" normalizeH="0" baseline="0" noProof="0" dirty="0">
                <a:ln>
                  <a:noFill/>
                </a:ln>
                <a:solidFill>
                  <a:schemeClr val="tx1"/>
                </a:solidFill>
                <a:effectLst/>
                <a:uLnTx/>
                <a:uFillTx/>
                <a:latin typeface="Calibri" panose="020F0502020204030204"/>
                <a:ea typeface="+mn-ea"/>
                <a:cs typeface="+mn-cs"/>
              </a:rPr>
              <a:t> 7 Submissions</a:t>
            </a:r>
          </a:p>
        </p:txBody>
      </p:sp>
      <p:sp>
        <p:nvSpPr>
          <p:cNvPr id="16" name="Rectangle 15">
            <a:extLst>
              <a:ext uri="{FF2B5EF4-FFF2-40B4-BE49-F238E27FC236}">
                <a16:creationId xmlns:a16="http://schemas.microsoft.com/office/drawing/2014/main" id="{7C0A5412-ECD4-6389-5946-FF6D102CB9B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24060" y="2042080"/>
            <a:ext cx="2465091" cy="426951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7" name="Rectangle 16">
            <a:extLst>
              <a:ext uri="{FF2B5EF4-FFF2-40B4-BE49-F238E27FC236}">
                <a16:creationId xmlns:a16="http://schemas.microsoft.com/office/drawing/2014/main" id="{E1DE9166-4253-6A64-2F9A-4C2DB559CB25}"/>
              </a:ext>
              <a:ext uri="{C183D7F6-B498-43B3-948B-1728B52AA6E4}">
                <adec:decorative xmlns:adec="http://schemas.microsoft.com/office/drawing/2017/decorative" val="1"/>
              </a:ext>
            </a:extLst>
          </p:cNvPr>
          <p:cNvSpPr/>
          <p:nvPr/>
        </p:nvSpPr>
        <p:spPr>
          <a:xfrm>
            <a:off x="10890795" y="1797608"/>
            <a:ext cx="1309842" cy="24447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3" name="Slide Number Placeholder 2">
            <a:extLst>
              <a:ext uri="{FF2B5EF4-FFF2-40B4-BE49-F238E27FC236}">
                <a16:creationId xmlns:a16="http://schemas.microsoft.com/office/drawing/2014/main" id="{94069FF5-B8DE-D58A-83A6-BFA245A7C745}"/>
              </a:ext>
            </a:extLst>
          </p:cNvPr>
          <p:cNvSpPr>
            <a:spLocks noGrp="1"/>
          </p:cNvSpPr>
          <p:nvPr>
            <p:ph type="sldNum" sz="quarter" idx="12"/>
          </p:nvPr>
        </p:nvSpPr>
        <p:spPr/>
        <p:txBody>
          <a:bodyPr/>
          <a:lstStyle/>
          <a:p>
            <a:fld id="{69C126A4-BD19-47E2-8A0E-0DE1B9D8C925}" type="slidenum">
              <a:rPr lang="en-US" sz="900" smtClean="0"/>
              <a:pPr/>
              <a:t>14</a:t>
            </a:fld>
            <a:endParaRPr lang="en-US" sz="900" dirty="0"/>
          </a:p>
        </p:txBody>
      </p:sp>
      <p:sp>
        <p:nvSpPr>
          <p:cNvPr id="2" name="TextBox 1">
            <a:extLst>
              <a:ext uri="{FF2B5EF4-FFF2-40B4-BE49-F238E27FC236}">
                <a16:creationId xmlns:a16="http://schemas.microsoft.com/office/drawing/2014/main" id="{FA9D5F2D-57E7-A1AF-36D4-3947BC8BBB1F}"/>
              </a:ext>
            </a:extLst>
          </p:cNvPr>
          <p:cNvSpPr txBox="1"/>
          <p:nvPr/>
        </p:nvSpPr>
        <p:spPr>
          <a:xfrm>
            <a:off x="1942947" y="6433692"/>
            <a:ext cx="5845882" cy="369332"/>
          </a:xfrm>
          <a:prstGeom prst="rect">
            <a:avLst/>
          </a:prstGeom>
          <a:noFill/>
          <a:ln w="28575">
            <a:solidFill>
              <a:schemeClr val="accent2"/>
            </a:solidFill>
          </a:ln>
        </p:spPr>
        <p:txBody>
          <a:bodyPr wrap="square" rtlCol="0">
            <a:spAutoFit/>
          </a:bodyPr>
          <a:lstStyle/>
          <a:p>
            <a:pPr marL="404495" indent="-404495"/>
            <a:r>
              <a:rPr lang="en-US" dirty="0"/>
              <a:t>NOTE: Data promotions a manual process.</a:t>
            </a:r>
          </a:p>
        </p:txBody>
      </p:sp>
    </p:spTree>
    <p:custDataLst>
      <p:tags r:id="rId1"/>
    </p:custDataLst>
    <p:extLst>
      <p:ext uri="{BB962C8B-B14F-4D97-AF65-F5344CB8AC3E}">
        <p14:creationId xmlns:p14="http://schemas.microsoft.com/office/powerpoint/2010/main" val="11690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grpId="0" nodeType="clickEffect">
                                  <p:stCondLst>
                                    <p:cond delay="0"/>
                                  </p:stCondLst>
                                  <p:childTnLst>
                                    <p:animMotion origin="layout" path="M -0.04192 -0.00139 L 0.02435 -2.96296E-6 " pathEditMode="relative" rAng="0" ptsTypes="AA">
                                      <p:cBhvr>
                                        <p:cTn id="6" dur="5000" fill="hold"/>
                                        <p:tgtEl>
                                          <p:spTgt spid="6"/>
                                        </p:tgtEl>
                                        <p:attrNameLst>
                                          <p:attrName>ppt_x</p:attrName>
                                          <p:attrName>ppt_y</p:attrName>
                                        </p:attrNameLst>
                                      </p:cBhvr>
                                      <p:rCtr x="3307" y="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95833E-6 2.22222E-6 L 0.04283 0.0118 " pathEditMode="relative" rAng="0" ptsTypes="AA">
                                      <p:cBhvr>
                                        <p:cTn id="10" dur="2000" fill="hold"/>
                                        <p:tgtEl>
                                          <p:spTgt spid="5"/>
                                        </p:tgtEl>
                                        <p:attrNameLst>
                                          <p:attrName>ppt_x</p:attrName>
                                          <p:attrName>ppt_y</p:attrName>
                                        </p:attrNameLst>
                                      </p:cBhvr>
                                      <p:rCtr x="2135" y="579"/>
                                    </p:animMotion>
                                  </p:childTnLst>
                                </p:cTn>
                              </p:par>
                              <p:par>
                                <p:cTn id="11" presetID="63" presetClass="path" presetSubtype="0" accel="50000" decel="50000" fill="hold" grpId="0" nodeType="withEffect">
                                  <p:stCondLst>
                                    <p:cond delay="0"/>
                                  </p:stCondLst>
                                  <p:childTnLst>
                                    <p:animMotion origin="layout" path="M 5E-6 4.44444E-6 L 0.03178 0.02592 " pathEditMode="relative" rAng="0" ptsTypes="AA">
                                      <p:cBhvr>
                                        <p:cTn id="12" dur="2000" fill="hold"/>
                                        <p:tgtEl>
                                          <p:spTgt spid="18"/>
                                        </p:tgtEl>
                                        <p:attrNameLst>
                                          <p:attrName>ppt_x</p:attrName>
                                          <p:attrName>ppt_y</p:attrName>
                                        </p:attrNameLst>
                                      </p:cBhvr>
                                      <p:rCtr x="1589"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32245" y="564773"/>
            <a:ext cx="9389326" cy="575136"/>
          </a:xfrm>
        </p:spPr>
        <p:txBody>
          <a:bodyPr anchor="ctr">
            <a:noAutofit/>
          </a:bodyPr>
          <a:lstStyle/>
          <a:p>
            <a:pPr algn="ctr"/>
            <a:r>
              <a:rPr lang="en-US" sz="4400"/>
              <a:t>GENERAL PROMOTION LOGIC </a:t>
            </a:r>
            <a:br>
              <a:rPr lang="en-US" sz="4400"/>
            </a:br>
            <a:endParaRPr lang="en-US" sz="4400">
              <a:ea typeface="Calibri" panose="020F0502020204030204"/>
              <a:cs typeface="Calibri"/>
            </a:endParaRPr>
          </a:p>
        </p:txBody>
      </p:sp>
      <p:sp>
        <p:nvSpPr>
          <p:cNvPr id="4" name="Content Placeholder 3">
            <a:extLst>
              <a:ext uri="{FF2B5EF4-FFF2-40B4-BE49-F238E27FC236}">
                <a16:creationId xmlns:a16="http://schemas.microsoft.com/office/drawing/2014/main" id="{6ACF8CD9-B329-F849-8B9B-7C3EEB670DD6}"/>
              </a:ext>
            </a:extLst>
          </p:cNvPr>
          <p:cNvSpPr>
            <a:spLocks noGrp="1"/>
          </p:cNvSpPr>
          <p:nvPr>
            <p:ph idx="4294967295"/>
          </p:nvPr>
        </p:nvSpPr>
        <p:spPr>
          <a:xfrm>
            <a:off x="3203575" y="1495425"/>
            <a:ext cx="8988425" cy="4351338"/>
          </a:xfrm>
          <a:prstGeom prst="rect">
            <a:avLst/>
          </a:prstGeom>
        </p:spPr>
        <p:txBody>
          <a:bodyPr lIns="91440" tIns="45720" rIns="91440" bIns="45720" anchor="t"/>
          <a:lstStyle/>
          <a:p>
            <a:pPr marL="0" indent="0">
              <a:buNone/>
            </a:pPr>
            <a:r>
              <a:rPr lang="en-US"/>
              <a:t>A 9</a:t>
            </a:r>
            <a:r>
              <a:rPr lang="en-US" baseline="30000"/>
              <a:t>th</a:t>
            </a:r>
            <a:r>
              <a:rPr lang="en-US"/>
              <a:t> grade student is </a:t>
            </a:r>
            <a:r>
              <a:rPr lang="en-US" b="1"/>
              <a:t>economically disadvantaged</a:t>
            </a:r>
            <a:r>
              <a:rPr lang="en-US"/>
              <a:t> and eligible for free and reduced lunch. A start date and an end date must be entered for these services. In addition, these dates will need to be updated each year.</a:t>
            </a:r>
          </a:p>
          <a:p>
            <a:pPr marL="0" indent="0">
              <a:buNone/>
            </a:pPr>
            <a:endParaRPr lang="en-US"/>
          </a:p>
        </p:txBody>
      </p:sp>
      <p:sp>
        <p:nvSpPr>
          <p:cNvPr id="6" name="TextBox 5">
            <a:extLst>
              <a:ext uri="{FF2B5EF4-FFF2-40B4-BE49-F238E27FC236}">
                <a16:creationId xmlns:a16="http://schemas.microsoft.com/office/drawing/2014/main" id="{55037DD1-944A-5E4D-B73D-B257CA73DBC4}"/>
              </a:ext>
            </a:extLst>
          </p:cNvPr>
          <p:cNvSpPr txBox="1"/>
          <p:nvPr/>
        </p:nvSpPr>
        <p:spPr>
          <a:xfrm>
            <a:off x="2340006" y="1080938"/>
            <a:ext cx="9389326" cy="5663089"/>
          </a:xfrm>
          <a:prstGeom prst="rect">
            <a:avLst/>
          </a:prstGeom>
          <a:noFill/>
        </p:spPr>
        <p:txBody>
          <a:bodyPr wrap="square" lIns="91440" tIns="45720" rIns="91440" bIns="45720" anchor="t">
            <a:spAutoFit/>
          </a:bodyPr>
          <a:lstStyle/>
          <a:p>
            <a:pPr marL="233045" lvl="1">
              <a:buClr>
                <a:schemeClr val="accent2"/>
              </a:buClr>
              <a:defRPr/>
            </a:pPr>
            <a:r>
              <a:rPr lang="en-US" sz="2700" dirty="0">
                <a:solidFill>
                  <a:srgbClr val="0070C0"/>
                </a:solidFill>
                <a:latin typeface="Calibri" panose="020F0502020204030204"/>
              </a:rPr>
              <a:t>Promotion logic and data field effective dates (i.e., begin/end</a:t>
            </a:r>
          </a:p>
          <a:p>
            <a:pPr marL="233045" lvl="1">
              <a:buClr>
                <a:schemeClr val="accent2"/>
              </a:buClr>
              <a:defRPr/>
            </a:pPr>
            <a:r>
              <a:rPr lang="en-US" sz="2700" dirty="0">
                <a:solidFill>
                  <a:srgbClr val="0070C0"/>
                </a:solidFill>
                <a:latin typeface="Calibri" panose="020F0502020204030204"/>
              </a:rPr>
              <a:t>dates) will be used to determine which data should be</a:t>
            </a:r>
          </a:p>
          <a:p>
            <a:pPr marL="233045" lvl="1">
              <a:buClr>
                <a:schemeClr val="accent2"/>
              </a:buClr>
              <a:defRPr/>
            </a:pPr>
            <a:r>
              <a:rPr lang="en-US" sz="2700" dirty="0">
                <a:solidFill>
                  <a:srgbClr val="0070C0"/>
                </a:solidFill>
                <a:latin typeface="Calibri" panose="020F0502020204030204"/>
              </a:rPr>
              <a:t>promoted for each collection and submission. </a:t>
            </a:r>
          </a:p>
          <a:p>
            <a:pPr>
              <a:buClr>
                <a:schemeClr val="accent2"/>
              </a:buClr>
              <a:defRPr/>
            </a:pPr>
            <a:endParaRPr lang="en-US" sz="2800" dirty="0">
              <a:cs typeface="Calibri"/>
            </a:endParaRPr>
          </a:p>
          <a:p>
            <a:pPr>
              <a:buClr>
                <a:schemeClr val="accent2"/>
              </a:buClr>
              <a:defRPr/>
            </a:pPr>
            <a:endParaRPr lang="en-US" sz="1000" dirty="0">
              <a:solidFill>
                <a:srgbClr val="0070C0"/>
              </a:solidFill>
              <a:latin typeface="Calibri" panose="020F0502020204030204"/>
              <a:cs typeface="Calibri"/>
            </a:endParaRPr>
          </a:p>
          <a:p>
            <a:pPr marL="626745" lvl="1" indent="-393700">
              <a:buClr>
                <a:schemeClr val="accent2"/>
              </a:buClr>
              <a:buFont typeface="Wingdings" panose="05000000000000000000" pitchFamily="2" charset="2"/>
              <a:buChar char="§"/>
              <a:defRPr/>
            </a:pP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For </a:t>
            </a:r>
            <a:r>
              <a:rPr lang="en-US" sz="2700" dirty="0">
                <a:solidFill>
                  <a:srgbClr val="0070C0"/>
                </a:solidFill>
                <a:latin typeface="Calibri" panose="020F0502020204030204"/>
              </a:rPr>
              <a:t>PEIMS Summer,</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 we collect </a:t>
            </a:r>
            <a:r>
              <a:rPr lang="en-US" sz="2700" dirty="0">
                <a:solidFill>
                  <a:srgbClr val="0070C0"/>
                </a:solidFill>
                <a:latin typeface="Calibri" panose="020F0502020204030204"/>
              </a:rPr>
              <a:t>attendance data</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 for</a:t>
            </a:r>
            <a:r>
              <a:rPr lang="en-US" sz="2700" dirty="0">
                <a:solidFill>
                  <a:srgbClr val="0070C0"/>
                </a:solidFill>
                <a:latin typeface="Calibri" panose="020F0502020204030204"/>
              </a:rPr>
              <a:t> all</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sz="2700" dirty="0">
                <a:solidFill>
                  <a:srgbClr val="0070C0"/>
                </a:solidFill>
                <a:latin typeface="Calibri" panose="020F0502020204030204"/>
              </a:rPr>
              <a:t>students, and the general promotion logic is to promote all students </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who are </a:t>
            </a:r>
            <a:r>
              <a:rPr lang="en-US" sz="2700" dirty="0">
                <a:solidFill>
                  <a:srgbClr val="0070C0"/>
                </a:solidFill>
                <a:latin typeface="Calibri" panose="020F0502020204030204"/>
              </a:rPr>
              <a:t>enrolled and in membership at any time during the school year.</a:t>
            </a:r>
            <a:endParaRPr lang="en-US" sz="2700" b="0" i="0" u="none" strike="noStrike" kern="1200" cap="none" spc="0" normalizeH="0" baseline="0" noProof="0" dirty="0">
              <a:ln>
                <a:noFill/>
              </a:ln>
              <a:solidFill>
                <a:srgbClr val="0070C0"/>
              </a:solidFill>
              <a:effectLst/>
              <a:uLnTx/>
              <a:uFillTx/>
              <a:latin typeface="Calibri" panose="020F0502020204030204"/>
              <a:cs typeface="Calibri"/>
            </a:endParaRPr>
          </a:p>
          <a:p>
            <a:pPr marL="233045" marR="0" lvl="1" algn="l" defTabSz="914400" rtl="0" eaLnBrk="1" fontAlgn="auto" latinLnBrk="0" hangingPunct="1">
              <a:lnSpc>
                <a:spcPct val="100000"/>
              </a:lnSpc>
              <a:spcBef>
                <a:spcPts val="0"/>
              </a:spcBef>
              <a:spcAft>
                <a:spcPts val="0"/>
              </a:spcAft>
              <a:buClr>
                <a:schemeClr val="accent2"/>
              </a:buClr>
              <a:buSzTx/>
              <a:tabLst/>
              <a:defRPr/>
            </a:pPr>
            <a:endParaRPr lang="en-US" sz="2700" dirty="0">
              <a:solidFill>
                <a:srgbClr val="0070C0"/>
              </a:solidFill>
              <a:latin typeface="Calibri" panose="020F0502020204030204"/>
            </a:endParaRPr>
          </a:p>
          <a:p>
            <a:pPr marL="626745" lvl="1" indent="-393700">
              <a:buClr>
                <a:schemeClr val="accent2"/>
              </a:buClr>
              <a:buFont typeface="Wingdings" panose="05000000000000000000" pitchFamily="2" charset="2"/>
              <a:buChar char="§"/>
              <a:defRPr/>
            </a:pPr>
            <a:r>
              <a:rPr lang="en-US" sz="2700" dirty="0">
                <a:solidFill>
                  <a:srgbClr val="0070C0"/>
                </a:solidFill>
                <a:latin typeface="Calibri" panose="020F0502020204030204"/>
              </a:rPr>
              <a:t>For Residential Facility Tracker, the general promotion logic is to promote the data for students who are enrolled AND are receiving special education services AND reside in a residential facility at any time during the school year.</a:t>
            </a:r>
            <a:endParaRPr lang="en-US" sz="2700" dirty="0">
              <a:solidFill>
                <a:srgbClr val="0070C0"/>
              </a:solidFill>
              <a:latin typeface="Calibri" panose="020F0502020204030204"/>
              <a:ea typeface="Calibri"/>
              <a:cs typeface="Calibri"/>
            </a:endParaRPr>
          </a:p>
        </p:txBody>
      </p:sp>
      <p:sp>
        <p:nvSpPr>
          <p:cNvPr id="2" name="Slide Number Placeholder 1">
            <a:extLst>
              <a:ext uri="{FF2B5EF4-FFF2-40B4-BE49-F238E27FC236}">
                <a16:creationId xmlns:a16="http://schemas.microsoft.com/office/drawing/2014/main" id="{A5E4E566-D4D2-EA46-095E-9DB814028411}"/>
              </a:ext>
            </a:extLst>
          </p:cNvPr>
          <p:cNvSpPr>
            <a:spLocks noGrp="1"/>
          </p:cNvSpPr>
          <p:nvPr>
            <p:ph type="sldNum" sz="quarter" idx="12"/>
          </p:nvPr>
        </p:nvSpPr>
        <p:spPr/>
        <p:txBody>
          <a:bodyPr/>
          <a:lstStyle/>
          <a:p>
            <a:fld id="{69C126A4-BD19-47E2-8A0E-0DE1B9D8C925}" type="slidenum">
              <a:rPr lang="en-US" sz="900" smtClean="0"/>
              <a:pPr/>
              <a:t>15</a:t>
            </a:fld>
            <a:endParaRPr lang="en-US" sz="900" dirty="0"/>
          </a:p>
        </p:txBody>
      </p:sp>
    </p:spTree>
    <p:custDataLst>
      <p:tags r:id="rId1"/>
    </p:custDataLst>
    <p:extLst>
      <p:ext uri="{BB962C8B-B14F-4D97-AF65-F5344CB8AC3E}">
        <p14:creationId xmlns:p14="http://schemas.microsoft.com/office/powerpoint/2010/main" val="241320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400" dirty="0"/>
              <a:t>BEGIN AND END DATES</a:t>
            </a:r>
            <a:endParaRPr lang="en-US" dirty="0"/>
          </a:p>
        </p:txBody>
      </p:sp>
      <p:sp>
        <p:nvSpPr>
          <p:cNvPr id="14" name="Content Placeholder 13">
            <a:extLst>
              <a:ext uri="{FF2B5EF4-FFF2-40B4-BE49-F238E27FC236}">
                <a16:creationId xmlns:a16="http://schemas.microsoft.com/office/drawing/2014/main" id="{3B0CA719-BA0D-49B8-940C-47939F3453CC}"/>
              </a:ext>
            </a:extLst>
          </p:cNvPr>
          <p:cNvSpPr>
            <a:spLocks noGrp="1"/>
          </p:cNvSpPr>
          <p:nvPr>
            <p:ph idx="1"/>
          </p:nvPr>
        </p:nvSpPr>
        <p:spPr>
          <a:xfrm>
            <a:off x="2078182" y="1024773"/>
            <a:ext cx="9626137" cy="4055175"/>
          </a:xfrm>
        </p:spPr>
        <p:txBody>
          <a:bodyPr lIns="91440" tIns="45720" rIns="91440" bIns="45720" anchor="t"/>
          <a:lstStyle/>
          <a:p>
            <a:pPr marL="0" indent="0">
              <a:buNone/>
            </a:pPr>
            <a:r>
              <a:rPr lang="en-US">
                <a:solidFill>
                  <a:srgbClr val="0D6CB9"/>
                </a:solidFill>
                <a:latin typeface="Calibri"/>
                <a:cs typeface="Calibri"/>
              </a:rPr>
              <a:t>In order to “effective date” some data elements, TEA will collect </a:t>
            </a:r>
            <a:r>
              <a:rPr lang="en-US" b="1">
                <a:solidFill>
                  <a:srgbClr val="0D6CB9"/>
                </a:solidFill>
                <a:latin typeface="Calibri"/>
                <a:cs typeface="Calibri"/>
              </a:rPr>
              <a:t>Begin Dates </a:t>
            </a:r>
            <a:r>
              <a:rPr lang="en-US">
                <a:solidFill>
                  <a:srgbClr val="0D6CB9"/>
                </a:solidFill>
                <a:latin typeface="Calibri"/>
                <a:cs typeface="Calibri"/>
              </a:rPr>
              <a:t>and </a:t>
            </a:r>
            <a:r>
              <a:rPr lang="en-US" b="1">
                <a:solidFill>
                  <a:srgbClr val="0D6CB9"/>
                </a:solidFill>
                <a:latin typeface="Calibri"/>
                <a:cs typeface="Calibri"/>
              </a:rPr>
              <a:t>End Dates</a:t>
            </a:r>
            <a:r>
              <a:rPr lang="en-US">
                <a:solidFill>
                  <a:srgbClr val="0D6CB9"/>
                </a:solidFill>
                <a:latin typeface="Calibri"/>
                <a:cs typeface="Calibri"/>
              </a:rPr>
              <a:t>. The TSDS system will determine for which collections and submissions date-sensitive data will be promoted based on the begin and end dates.</a:t>
            </a:r>
          </a:p>
          <a:p>
            <a:pPr lvl="1"/>
            <a:endParaRPr lang="en-US" sz="200">
              <a:solidFill>
                <a:srgbClr val="0D6CB9"/>
              </a:solidFill>
              <a:latin typeface="Calibri"/>
              <a:cs typeface="Calibri"/>
            </a:endParaRPr>
          </a:p>
          <a:p>
            <a:pPr marL="457200" lvl="1" indent="0">
              <a:buNone/>
            </a:pPr>
            <a:endParaRPr lang="en-US" sz="2000">
              <a:solidFill>
                <a:srgbClr val="0D6CB9"/>
              </a:solidFill>
              <a:latin typeface="Calibri"/>
              <a:cs typeface="Calibri"/>
            </a:endParaRPr>
          </a:p>
          <a:p>
            <a:pPr marL="457200" lvl="1" indent="0">
              <a:buNone/>
            </a:pPr>
            <a:endParaRPr lang="en-US" sz="1000">
              <a:solidFill>
                <a:srgbClr val="0D6CB9"/>
              </a:solidFill>
              <a:latin typeface="Calibri"/>
              <a:cs typeface="Calibri"/>
            </a:endParaRPr>
          </a:p>
        </p:txBody>
      </p:sp>
      <p:graphicFrame>
        <p:nvGraphicFramePr>
          <p:cNvPr id="2" name="Diagram 1" descr="diagram defining and giving an example of begin and end dates">
            <a:extLst>
              <a:ext uri="{FF2B5EF4-FFF2-40B4-BE49-F238E27FC236}">
                <a16:creationId xmlns:a16="http://schemas.microsoft.com/office/drawing/2014/main" id="{43664D99-58F7-FA64-3BB2-20E7462FC56C}"/>
              </a:ext>
            </a:extLst>
          </p:cNvPr>
          <p:cNvGraphicFramePr/>
          <p:nvPr>
            <p:extLst>
              <p:ext uri="{D42A27DB-BD31-4B8C-83A1-F6EECF244321}">
                <p14:modId xmlns:p14="http://schemas.microsoft.com/office/powerpoint/2010/main" val="4090976191"/>
              </p:ext>
            </p:extLst>
          </p:nvPr>
        </p:nvGraphicFramePr>
        <p:xfrm>
          <a:off x="3048860" y="2732810"/>
          <a:ext cx="8257396" cy="3938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E298D4F1-292C-95D3-E07B-4D9847130B5C}"/>
              </a:ext>
            </a:extLst>
          </p:cNvPr>
          <p:cNvSpPr>
            <a:spLocks noGrp="1"/>
          </p:cNvSpPr>
          <p:nvPr>
            <p:ph type="sldNum" sz="quarter" idx="12"/>
          </p:nvPr>
        </p:nvSpPr>
        <p:spPr/>
        <p:txBody>
          <a:bodyPr/>
          <a:lstStyle/>
          <a:p>
            <a:fld id="{69C126A4-BD19-47E2-8A0E-0DE1B9D8C925}" type="slidenum">
              <a:rPr lang="en-US" sz="900" smtClean="0"/>
              <a:pPr/>
              <a:t>16</a:t>
            </a:fld>
            <a:endParaRPr lang="en-US" sz="900" dirty="0"/>
          </a:p>
        </p:txBody>
      </p:sp>
    </p:spTree>
    <p:custDataLst>
      <p:tags r:id="rId1"/>
    </p:custDataLst>
    <p:extLst>
      <p:ext uri="{BB962C8B-B14F-4D97-AF65-F5344CB8AC3E}">
        <p14:creationId xmlns:p14="http://schemas.microsoft.com/office/powerpoint/2010/main" val="301826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865486" y="274179"/>
            <a:ext cx="10326514" cy="575136"/>
          </a:xfrm>
        </p:spPr>
        <p:txBody>
          <a:bodyPr anchor="ctr">
            <a:noAutofit/>
          </a:bodyPr>
          <a:lstStyle/>
          <a:p>
            <a:pPr algn="ctr"/>
            <a:r>
              <a:rPr lang="en-US" sz="4400" dirty="0"/>
              <a:t>BEGIN/END DATE EXAMPLE 1</a:t>
            </a:r>
            <a:endParaRPr lang="en-US" sz="4400" dirty="0">
              <a:ea typeface="Calibri" panose="020F0502020204030204"/>
              <a:cs typeface="Calibri"/>
            </a:endParaRPr>
          </a:p>
        </p:txBody>
      </p:sp>
      <p:sp>
        <p:nvSpPr>
          <p:cNvPr id="4" name="Content Placeholder 3">
            <a:extLst>
              <a:ext uri="{FF2B5EF4-FFF2-40B4-BE49-F238E27FC236}">
                <a16:creationId xmlns:a16="http://schemas.microsoft.com/office/drawing/2014/main" id="{6ACF8CD9-B329-F849-8B9B-7C3EEB670DD6}"/>
              </a:ext>
            </a:extLst>
          </p:cNvPr>
          <p:cNvSpPr>
            <a:spLocks noGrp="1"/>
          </p:cNvSpPr>
          <p:nvPr>
            <p:ph idx="4294967295"/>
          </p:nvPr>
        </p:nvSpPr>
        <p:spPr>
          <a:xfrm>
            <a:off x="3203575" y="1495425"/>
            <a:ext cx="8988425" cy="4351338"/>
          </a:xfrm>
          <a:prstGeom prst="rect">
            <a:avLst/>
          </a:prstGeom>
        </p:spPr>
        <p:txBody>
          <a:bodyPr lIns="91440" tIns="45720" rIns="91440" bIns="45720" anchor="t"/>
          <a:lstStyle/>
          <a:p>
            <a:pPr marL="0" indent="0">
              <a:buNone/>
            </a:pPr>
            <a:r>
              <a:rPr lang="en-US"/>
              <a:t>A 9</a:t>
            </a:r>
            <a:r>
              <a:rPr lang="en-US" baseline="30000"/>
              <a:t>th</a:t>
            </a:r>
            <a:r>
              <a:rPr lang="en-US"/>
              <a:t> grade student is </a:t>
            </a:r>
            <a:r>
              <a:rPr lang="en-US" b="1"/>
              <a:t>economically disadvantaged</a:t>
            </a:r>
            <a:r>
              <a:rPr lang="en-US"/>
              <a:t> and eligible for free and reduced lunch. A start date and an end date must be entered for these services. In addition, these dates will need to be updated each year.</a:t>
            </a:r>
          </a:p>
          <a:p>
            <a:pPr marL="0" indent="0">
              <a:buNone/>
            </a:pPr>
            <a:endParaRPr lang="en-US"/>
          </a:p>
        </p:txBody>
      </p:sp>
      <p:sp>
        <p:nvSpPr>
          <p:cNvPr id="6" name="TextBox 5">
            <a:extLst>
              <a:ext uri="{FF2B5EF4-FFF2-40B4-BE49-F238E27FC236}">
                <a16:creationId xmlns:a16="http://schemas.microsoft.com/office/drawing/2014/main" id="{55037DD1-944A-5E4D-B73D-B257CA73DBC4}"/>
              </a:ext>
            </a:extLst>
          </p:cNvPr>
          <p:cNvSpPr txBox="1"/>
          <p:nvPr/>
        </p:nvSpPr>
        <p:spPr>
          <a:xfrm>
            <a:off x="2192583" y="939009"/>
            <a:ext cx="9672320" cy="5586145"/>
          </a:xfrm>
          <a:prstGeom prst="rect">
            <a:avLst/>
          </a:prstGeom>
          <a:noFill/>
        </p:spPr>
        <p:txBody>
          <a:bodyPr wrap="square" lIns="91440" tIns="45720" rIns="91440" bIns="45720" anchor="t">
            <a:spAutoFit/>
          </a:bodyPr>
          <a:lstStyle/>
          <a:p>
            <a:pPr>
              <a:buClr>
                <a:schemeClr val="accent2"/>
              </a:buClr>
              <a:defRPr/>
            </a:pPr>
            <a:r>
              <a:rPr lang="en-US" sz="2800" dirty="0">
                <a:solidFill>
                  <a:srgbClr val="0070C0"/>
                </a:solidFill>
                <a:latin typeface="Calibri" panose="020F0502020204030204"/>
                <a:cs typeface="Calibri"/>
              </a:rPr>
              <a:t>How the begin and end dates can affect the data that is reported for different data collections.</a:t>
            </a:r>
          </a:p>
          <a:p>
            <a:pPr>
              <a:buClr>
                <a:schemeClr val="accent2"/>
              </a:buClr>
              <a:defRPr/>
            </a:pPr>
            <a:endParaRPr lang="en-US" sz="1200" dirty="0">
              <a:cs typeface="Calibri"/>
            </a:endParaRPr>
          </a:p>
          <a:p>
            <a:pPr>
              <a:buClr>
                <a:schemeClr val="accent2"/>
              </a:buClr>
              <a:defRPr/>
            </a:pPr>
            <a:endParaRPr lang="en-US" sz="1000" dirty="0">
              <a:solidFill>
                <a:srgbClr val="0070C0"/>
              </a:solidFill>
              <a:latin typeface="Calibri" panose="020F0502020204030204"/>
              <a:cs typeface="Calibri"/>
            </a:endParaRPr>
          </a:p>
          <a:p>
            <a:pPr marL="626745" lvl="1" indent="-393700">
              <a:buClr>
                <a:schemeClr val="accent2"/>
              </a:buClr>
              <a:buFont typeface="Wingdings" panose="05000000000000000000" pitchFamily="2" charset="2"/>
              <a:buChar char="§"/>
              <a:defRPr/>
            </a:pPr>
            <a:r>
              <a:rPr lang="en-US" sz="2700" dirty="0">
                <a:solidFill>
                  <a:srgbClr val="0070C0"/>
                </a:solidFill>
                <a:latin typeface="Calibri" panose="020F0502020204030204"/>
              </a:rPr>
              <a:t>Mr. Smith is hired as an Educational Aide beginning on August 30.  His </a:t>
            </a:r>
            <a:r>
              <a:rPr lang="en-US" sz="2700" dirty="0" err="1">
                <a:solidFill>
                  <a:srgbClr val="0070C0"/>
                </a:solidFill>
                <a:latin typeface="Calibri" panose="020F0502020204030204"/>
              </a:rPr>
              <a:t>StaffClassification</a:t>
            </a:r>
            <a:r>
              <a:rPr lang="en-US" sz="2700" dirty="0">
                <a:solidFill>
                  <a:srgbClr val="0070C0"/>
                </a:solidFill>
                <a:latin typeface="Calibri" panose="020F0502020204030204"/>
              </a:rPr>
              <a:t> is 033 with a </a:t>
            </a:r>
            <a:r>
              <a:rPr lang="en-US" sz="2700" b="1" dirty="0" err="1">
                <a:solidFill>
                  <a:srgbClr val="0070C0"/>
                </a:solidFill>
                <a:latin typeface="Calibri" panose="020F0502020204030204"/>
              </a:rPr>
              <a:t>BeginDate</a:t>
            </a:r>
            <a:r>
              <a:rPr lang="en-US" sz="2700" dirty="0">
                <a:solidFill>
                  <a:srgbClr val="0070C0"/>
                </a:solidFill>
                <a:latin typeface="Calibri" panose="020F0502020204030204"/>
              </a:rPr>
              <a:t> of </a:t>
            </a:r>
            <a:r>
              <a:rPr lang="en-US" sz="2700" b="1" dirty="0">
                <a:solidFill>
                  <a:srgbClr val="0070C0"/>
                </a:solidFill>
                <a:latin typeface="Calibri" panose="020F0502020204030204"/>
              </a:rPr>
              <a:t>YYYY-08-30</a:t>
            </a:r>
            <a:r>
              <a:rPr lang="en-US" sz="2700" dirty="0">
                <a:solidFill>
                  <a:srgbClr val="0070C0"/>
                </a:solidFill>
                <a:latin typeface="Calibri" panose="020F0502020204030204"/>
              </a:rPr>
              <a:t>. </a:t>
            </a:r>
            <a:endParaRPr lang="en-US" sz="2700" dirty="0">
              <a:solidFill>
                <a:srgbClr val="0070C0"/>
              </a:solidFill>
              <a:latin typeface="Calibri" panose="020F0502020204030204"/>
              <a:ea typeface="Calibri"/>
              <a:cs typeface="Calibri"/>
            </a:endParaRPr>
          </a:p>
          <a:p>
            <a:pPr marL="233045" lvl="1">
              <a:buClr>
                <a:schemeClr val="accent2"/>
              </a:buClr>
              <a:defRPr/>
            </a:pPr>
            <a:endParaRPr lang="en-US" dirty="0">
              <a:solidFill>
                <a:srgbClr val="0070C0"/>
              </a:solidFill>
              <a:latin typeface="Calibri" panose="020F0502020204030204"/>
            </a:endParaRPr>
          </a:p>
          <a:p>
            <a:pPr marL="625475" lvl="3"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cs typeface="Calibri"/>
              </a:rPr>
              <a:t>On November 10, Mr. Smith is promoted to teacher (087) with a </a:t>
            </a:r>
            <a:r>
              <a:rPr lang="en-US" sz="2700" b="1" dirty="0" err="1">
                <a:solidFill>
                  <a:srgbClr val="0070C0"/>
                </a:solidFill>
                <a:latin typeface="Calibri" panose="020F0502020204030204"/>
                <a:cs typeface="Calibri"/>
              </a:rPr>
              <a:t>BeginDate</a:t>
            </a:r>
            <a:r>
              <a:rPr lang="en-US" sz="2700" dirty="0">
                <a:solidFill>
                  <a:srgbClr val="0070C0"/>
                </a:solidFill>
                <a:latin typeface="Calibri" panose="020F0502020204030204"/>
                <a:cs typeface="Calibri"/>
              </a:rPr>
              <a:t> of </a:t>
            </a:r>
            <a:r>
              <a:rPr lang="en-US" sz="2700" b="1" dirty="0">
                <a:solidFill>
                  <a:srgbClr val="0070C0"/>
                </a:solidFill>
                <a:latin typeface="Calibri" panose="020F0502020204030204"/>
                <a:cs typeface="Calibri"/>
              </a:rPr>
              <a:t>YYYY-11-10. </a:t>
            </a:r>
            <a:endParaRPr lang="en-US" sz="2700" dirty="0">
              <a:solidFill>
                <a:srgbClr val="000000"/>
              </a:solidFill>
              <a:latin typeface="Calibri" panose="020F0502020204030204"/>
              <a:cs typeface="Calibri"/>
            </a:endParaRPr>
          </a:p>
          <a:p>
            <a:pPr marL="625475" lvl="3" indent="-393700">
              <a:buClr>
                <a:schemeClr val="accent2"/>
              </a:buClr>
              <a:buFont typeface="Wingdings,Sans-Serif" panose="05000000000000000000" pitchFamily="2" charset="2"/>
              <a:buChar char="§"/>
              <a:defRPr/>
            </a:pPr>
            <a:endParaRPr lang="en-US" b="1" dirty="0">
              <a:solidFill>
                <a:srgbClr val="0070C0"/>
              </a:solidFill>
              <a:latin typeface="Calibri" panose="020F0502020204030204"/>
              <a:cs typeface="Calibri"/>
            </a:endParaRPr>
          </a:p>
          <a:p>
            <a:pPr marL="625475" lvl="3"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ea typeface="Calibri"/>
                <a:cs typeface="Calibri"/>
              </a:rPr>
              <a:t>Mr. Smith's </a:t>
            </a:r>
            <a:r>
              <a:rPr lang="en-US" sz="2700" dirty="0" err="1">
                <a:solidFill>
                  <a:srgbClr val="0070C0"/>
                </a:solidFill>
                <a:latin typeface="Calibri" panose="020F0502020204030204"/>
                <a:ea typeface="Calibri"/>
                <a:cs typeface="Calibri"/>
              </a:rPr>
              <a:t>StaffClassification</a:t>
            </a:r>
            <a:r>
              <a:rPr lang="en-US" sz="2700" dirty="0">
                <a:solidFill>
                  <a:srgbClr val="0070C0"/>
                </a:solidFill>
                <a:latin typeface="Calibri" panose="020F0502020204030204"/>
                <a:ea typeface="Calibri"/>
                <a:cs typeface="Calibri"/>
              </a:rPr>
              <a:t> record will have these entries:</a:t>
            </a:r>
          </a:p>
          <a:p>
            <a:pPr marL="1082675" lvl="4"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ea typeface="Calibri"/>
                <a:cs typeface="Calibri"/>
              </a:rPr>
              <a:t>033 </a:t>
            </a:r>
            <a:r>
              <a:rPr lang="en-US" sz="2700" dirty="0" err="1">
                <a:solidFill>
                  <a:srgbClr val="0070C0"/>
                </a:solidFill>
                <a:latin typeface="Calibri" panose="020F0502020204030204"/>
                <a:ea typeface="Calibri"/>
                <a:cs typeface="Calibri"/>
              </a:rPr>
              <a:t>BeginDate</a:t>
            </a:r>
            <a:r>
              <a:rPr lang="en-US" sz="2700" dirty="0">
                <a:solidFill>
                  <a:srgbClr val="0070C0"/>
                </a:solidFill>
                <a:latin typeface="Calibri" panose="020F0502020204030204"/>
                <a:ea typeface="Calibri"/>
                <a:cs typeface="Calibri"/>
              </a:rPr>
              <a:t>  YYYY-08-30</a:t>
            </a:r>
          </a:p>
          <a:p>
            <a:pPr marL="1082675" lvl="4"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ea typeface="Calibri"/>
                <a:cs typeface="Calibri"/>
              </a:rPr>
              <a:t>033 </a:t>
            </a:r>
            <a:r>
              <a:rPr lang="en-US" sz="2700" dirty="0" err="1">
                <a:solidFill>
                  <a:srgbClr val="0070C0"/>
                </a:solidFill>
                <a:latin typeface="Calibri" panose="020F0502020204030204"/>
                <a:ea typeface="Calibri"/>
                <a:cs typeface="Calibri"/>
              </a:rPr>
              <a:t>EndDate</a:t>
            </a:r>
            <a:r>
              <a:rPr lang="en-US" sz="2700" dirty="0">
                <a:solidFill>
                  <a:srgbClr val="0070C0"/>
                </a:solidFill>
                <a:latin typeface="Calibri" panose="020F0502020204030204"/>
                <a:ea typeface="Calibri"/>
                <a:cs typeface="Calibri"/>
              </a:rPr>
              <a:t>  YYYY-11-10</a:t>
            </a:r>
          </a:p>
          <a:p>
            <a:pPr marL="1082675" lvl="4"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ea typeface="Calibri"/>
                <a:cs typeface="Calibri"/>
              </a:rPr>
              <a:t>087 </a:t>
            </a:r>
            <a:r>
              <a:rPr lang="en-US" sz="2700" dirty="0" err="1">
                <a:solidFill>
                  <a:srgbClr val="0070C0"/>
                </a:solidFill>
                <a:latin typeface="Calibri" panose="020F0502020204030204"/>
                <a:ea typeface="Calibri"/>
                <a:cs typeface="Calibri"/>
              </a:rPr>
              <a:t>BeginDate</a:t>
            </a:r>
            <a:r>
              <a:rPr lang="en-US" sz="2700" dirty="0">
                <a:solidFill>
                  <a:srgbClr val="0070C0"/>
                </a:solidFill>
                <a:latin typeface="Calibri" panose="020F0502020204030204"/>
                <a:ea typeface="Calibri"/>
                <a:cs typeface="Calibri"/>
              </a:rPr>
              <a:t>  YYYY-11-10</a:t>
            </a:r>
          </a:p>
        </p:txBody>
      </p:sp>
      <p:sp>
        <p:nvSpPr>
          <p:cNvPr id="2" name="Slide Number Placeholder 1">
            <a:extLst>
              <a:ext uri="{FF2B5EF4-FFF2-40B4-BE49-F238E27FC236}">
                <a16:creationId xmlns:a16="http://schemas.microsoft.com/office/drawing/2014/main" id="{C69BA330-6A71-E778-345E-5FCAA97B5C67}"/>
              </a:ext>
            </a:extLst>
          </p:cNvPr>
          <p:cNvSpPr>
            <a:spLocks noGrp="1"/>
          </p:cNvSpPr>
          <p:nvPr>
            <p:ph type="sldNum" sz="quarter" idx="12"/>
          </p:nvPr>
        </p:nvSpPr>
        <p:spPr/>
        <p:txBody>
          <a:bodyPr/>
          <a:lstStyle/>
          <a:p>
            <a:fld id="{69C126A4-BD19-47E2-8A0E-0DE1B9D8C925}" type="slidenum">
              <a:rPr lang="en-US" sz="900" smtClean="0"/>
              <a:pPr/>
              <a:t>17</a:t>
            </a:fld>
            <a:endParaRPr lang="en-US" sz="900" dirty="0"/>
          </a:p>
        </p:txBody>
      </p:sp>
    </p:spTree>
    <p:custDataLst>
      <p:tags r:id="rId1"/>
    </p:custDataLst>
    <p:extLst>
      <p:ext uri="{BB962C8B-B14F-4D97-AF65-F5344CB8AC3E}">
        <p14:creationId xmlns:p14="http://schemas.microsoft.com/office/powerpoint/2010/main" val="32932763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865486" y="274179"/>
            <a:ext cx="10326514" cy="575136"/>
          </a:xfrm>
        </p:spPr>
        <p:txBody>
          <a:bodyPr anchor="ctr">
            <a:noAutofit/>
          </a:bodyPr>
          <a:lstStyle/>
          <a:p>
            <a:pPr algn="ctr"/>
            <a:r>
              <a:rPr lang="en-US" sz="4400" dirty="0"/>
              <a:t>BEGIN/END DATE EXAMPLE 2</a:t>
            </a:r>
            <a:endParaRPr lang="en-US" sz="4400" dirty="0">
              <a:ea typeface="Calibri" panose="020F0502020204030204"/>
              <a:cs typeface="Calibri"/>
            </a:endParaRPr>
          </a:p>
        </p:txBody>
      </p:sp>
      <p:sp>
        <p:nvSpPr>
          <p:cNvPr id="6" name="TextBox 5">
            <a:extLst>
              <a:ext uri="{FF2B5EF4-FFF2-40B4-BE49-F238E27FC236}">
                <a16:creationId xmlns:a16="http://schemas.microsoft.com/office/drawing/2014/main" id="{55037DD1-944A-5E4D-B73D-B257CA73DBC4}"/>
              </a:ext>
            </a:extLst>
          </p:cNvPr>
          <p:cNvSpPr txBox="1"/>
          <p:nvPr/>
        </p:nvSpPr>
        <p:spPr>
          <a:xfrm>
            <a:off x="2269269" y="1178104"/>
            <a:ext cx="9518948" cy="5478423"/>
          </a:xfrm>
          <a:prstGeom prst="rect">
            <a:avLst/>
          </a:prstGeom>
          <a:noFill/>
        </p:spPr>
        <p:txBody>
          <a:bodyPr wrap="square" lIns="91440" tIns="45720" rIns="91440" bIns="45720" anchor="t">
            <a:spAutoFit/>
          </a:bodyPr>
          <a:lstStyle/>
          <a:p>
            <a:pPr>
              <a:buClr>
                <a:schemeClr val="accent2"/>
              </a:buClr>
              <a:defRPr/>
            </a:pPr>
            <a:r>
              <a:rPr lang="en-US" sz="2800" dirty="0">
                <a:solidFill>
                  <a:srgbClr val="0070C0"/>
                </a:solidFill>
                <a:latin typeface="Calibri" panose="020F0502020204030204"/>
                <a:cs typeface="Calibri"/>
              </a:rPr>
              <a:t>How the begin and end dates will affect the data that is reported for Mr. Smith on PEIMS Fall and on Class Roster.</a:t>
            </a:r>
          </a:p>
          <a:p>
            <a:pPr marL="233045" marR="0" lvl="1" algn="l" defTabSz="914400" rtl="0" eaLnBrk="1" fontAlgn="auto" latinLnBrk="0" hangingPunct="1">
              <a:lnSpc>
                <a:spcPct val="100000"/>
              </a:lnSpc>
              <a:spcBef>
                <a:spcPts val="0"/>
              </a:spcBef>
              <a:spcAft>
                <a:spcPts val="0"/>
              </a:spcAft>
              <a:buClr>
                <a:schemeClr val="accent2"/>
              </a:buClr>
              <a:buSzTx/>
              <a:tabLst/>
              <a:defRPr/>
            </a:pPr>
            <a:endParaRPr lang="en-US" sz="1200" dirty="0">
              <a:solidFill>
                <a:srgbClr val="0070C0"/>
              </a:solidFill>
              <a:latin typeface="Calibri" panose="020F0502020204030204"/>
              <a:cs typeface="Calibri"/>
            </a:endParaRPr>
          </a:p>
          <a:p>
            <a:pPr marL="626745" lvl="1" indent="-393700">
              <a:buClr>
                <a:schemeClr val="accent2"/>
              </a:buClr>
              <a:buFont typeface="Wingdings" panose="05000000000000000000" pitchFamily="2" charset="2"/>
              <a:buChar char="§"/>
              <a:defRPr/>
            </a:pPr>
            <a:r>
              <a:rPr lang="en-US" sz="2700" dirty="0">
                <a:solidFill>
                  <a:srgbClr val="0070C0"/>
                </a:solidFill>
                <a:latin typeface="Calibri" panose="020F0502020204030204"/>
              </a:rPr>
              <a:t>Mr. Smith is reported on the </a:t>
            </a:r>
            <a:r>
              <a:rPr lang="en-US" sz="2700" b="1" dirty="0">
                <a:solidFill>
                  <a:srgbClr val="0070C0"/>
                </a:solidFill>
                <a:latin typeface="Calibri" panose="020F0502020204030204"/>
              </a:rPr>
              <a:t>PEIMS Fall</a:t>
            </a:r>
            <a:r>
              <a:rPr lang="en-US" sz="2700" dirty="0">
                <a:solidFill>
                  <a:srgbClr val="0070C0"/>
                </a:solidFill>
                <a:latin typeface="Calibri" panose="020F0502020204030204"/>
              </a:rPr>
              <a:t> Submission as an </a:t>
            </a:r>
            <a:r>
              <a:rPr lang="en-US" sz="2700" b="1" dirty="0">
                <a:solidFill>
                  <a:srgbClr val="0070C0"/>
                </a:solidFill>
                <a:latin typeface="Calibri" panose="020F0502020204030204"/>
              </a:rPr>
              <a:t>033 </a:t>
            </a:r>
            <a:r>
              <a:rPr lang="en-US" sz="2700" dirty="0">
                <a:solidFill>
                  <a:srgbClr val="0070C0"/>
                </a:solidFill>
                <a:latin typeface="Calibri" panose="020F0502020204030204"/>
              </a:rPr>
              <a:t>(Educational Aide) since that was his </a:t>
            </a:r>
            <a:r>
              <a:rPr lang="en-US" sz="2700" dirty="0" err="1">
                <a:solidFill>
                  <a:srgbClr val="0070C0"/>
                </a:solidFill>
                <a:latin typeface="Calibri" panose="020F0502020204030204"/>
              </a:rPr>
              <a:t>StaffClassification</a:t>
            </a:r>
            <a:r>
              <a:rPr lang="en-US" sz="2700" dirty="0">
                <a:solidFill>
                  <a:srgbClr val="0070C0"/>
                </a:solidFill>
                <a:latin typeface="Calibri" panose="020F0502020204030204"/>
              </a:rPr>
              <a:t> on</a:t>
            </a:r>
            <a:r>
              <a:rPr lang="en-US" sz="2700" b="1" dirty="0">
                <a:solidFill>
                  <a:srgbClr val="0070C0"/>
                </a:solidFill>
                <a:latin typeface="Calibri" panose="020F0502020204030204"/>
              </a:rPr>
              <a:t> </a:t>
            </a:r>
            <a:r>
              <a:rPr lang="en-US" sz="2700" dirty="0">
                <a:solidFill>
                  <a:srgbClr val="0070C0"/>
                </a:solidFill>
                <a:latin typeface="Calibri" panose="020F0502020204030204"/>
              </a:rPr>
              <a:t>the </a:t>
            </a:r>
            <a:r>
              <a:rPr lang="en-US" sz="2700" b="1" dirty="0">
                <a:solidFill>
                  <a:srgbClr val="0070C0"/>
                </a:solidFill>
                <a:latin typeface="Calibri" panose="020F0502020204030204"/>
              </a:rPr>
              <a:t>PEIMS Fall snapshot </a:t>
            </a:r>
            <a:r>
              <a:rPr lang="en-US" sz="2700" dirty="0">
                <a:solidFill>
                  <a:srgbClr val="0070C0"/>
                </a:solidFill>
                <a:latin typeface="Calibri" panose="020F0502020204030204"/>
              </a:rPr>
              <a:t>which is the last Friday in October.</a:t>
            </a:r>
            <a:endParaRPr lang="en-US" sz="2700" dirty="0">
              <a:solidFill>
                <a:srgbClr val="0070C0"/>
              </a:solidFill>
              <a:latin typeface="Calibri" panose="020F0502020204030204"/>
              <a:ea typeface="Calibri"/>
              <a:cs typeface="Calibri"/>
            </a:endParaRPr>
          </a:p>
          <a:p>
            <a:pPr marL="1541145" lvl="3" indent="-393700">
              <a:buClr>
                <a:schemeClr val="accent2"/>
              </a:buClr>
              <a:buFont typeface="Wingdings" panose="05000000000000000000" pitchFamily="2" charset="2"/>
              <a:buChar char="§"/>
              <a:defRPr/>
            </a:pPr>
            <a:r>
              <a:rPr lang="en-US" sz="2700" dirty="0">
                <a:solidFill>
                  <a:srgbClr val="0070C0"/>
                </a:solidFill>
                <a:latin typeface="Calibri" panose="020F0502020204030204"/>
                <a:cs typeface="Calibri" panose="020F0502020204030204"/>
              </a:rPr>
              <a:t>033 </a:t>
            </a:r>
            <a:r>
              <a:rPr lang="en-US" sz="2700" b="0" i="0" u="none" strike="noStrike" kern="1200" cap="none" spc="0" normalizeH="0" baseline="0" noProof="0" dirty="0" err="1">
                <a:ln>
                  <a:noFill/>
                </a:ln>
                <a:solidFill>
                  <a:srgbClr val="0070C0"/>
                </a:solidFill>
                <a:effectLst/>
                <a:uLnTx/>
                <a:uFillTx/>
                <a:latin typeface="Calibri" panose="020F0502020204030204"/>
                <a:cs typeface="Calibri" panose="020F0502020204030204"/>
              </a:rPr>
              <a:t>BeginDate</a:t>
            </a:r>
            <a:r>
              <a:rPr lang="en-US" sz="2700" b="0" i="0" u="none" strike="noStrike" kern="1200" cap="none" spc="0" normalizeH="0" baseline="0" noProof="0" dirty="0">
                <a:ln>
                  <a:noFill/>
                </a:ln>
                <a:solidFill>
                  <a:srgbClr val="0070C0"/>
                </a:solidFill>
                <a:effectLst/>
                <a:uLnTx/>
                <a:uFillTx/>
                <a:latin typeface="Calibri" panose="020F0502020204030204"/>
                <a:cs typeface="Calibri" panose="020F0502020204030204"/>
              </a:rPr>
              <a:t> YYYY-08-30</a:t>
            </a:r>
            <a:endParaRPr lang="en-US" sz="2700" b="0" i="0" u="none" strike="noStrike" kern="1200" cap="none" spc="0" normalizeH="0" baseline="0" noProof="0" dirty="0">
              <a:ln>
                <a:noFill/>
              </a:ln>
              <a:solidFill>
                <a:srgbClr val="0070C0"/>
              </a:solidFill>
              <a:effectLst/>
              <a:uLnTx/>
              <a:uFillTx/>
              <a:latin typeface="Calibri" panose="020F0502020204030204"/>
              <a:ea typeface="Calibri"/>
              <a:cs typeface="Calibri" panose="020F0502020204030204"/>
            </a:endParaRPr>
          </a:p>
          <a:p>
            <a:pPr marL="1541145" lvl="3" indent="-393700">
              <a:buClr>
                <a:schemeClr val="accent2"/>
              </a:buClr>
              <a:buFont typeface="Wingdings" panose="05000000000000000000" pitchFamily="2" charset="2"/>
              <a:buChar char="§"/>
              <a:defRPr/>
            </a:pPr>
            <a:r>
              <a:rPr lang="en-US" sz="2700" dirty="0">
                <a:solidFill>
                  <a:srgbClr val="0070C0"/>
                </a:solidFill>
                <a:latin typeface="Calibri" panose="020F0502020204030204"/>
                <a:cs typeface="Calibri" panose="020F0502020204030204"/>
              </a:rPr>
              <a:t>033 </a:t>
            </a:r>
            <a:r>
              <a:rPr lang="en-US" sz="2700" dirty="0" err="1">
                <a:solidFill>
                  <a:srgbClr val="0070C0"/>
                </a:solidFill>
                <a:latin typeface="Calibri" panose="020F0502020204030204"/>
                <a:cs typeface="Calibri" panose="020F0502020204030204"/>
              </a:rPr>
              <a:t>EndDate</a:t>
            </a:r>
            <a:r>
              <a:rPr lang="en-US" sz="2700" dirty="0">
                <a:solidFill>
                  <a:srgbClr val="0070C0"/>
                </a:solidFill>
                <a:latin typeface="Calibri" panose="020F0502020204030204"/>
                <a:cs typeface="Calibri" panose="020F0502020204030204"/>
              </a:rPr>
              <a:t> YYYY-11-10</a:t>
            </a:r>
            <a:endParaRPr lang="en-US" sz="2700" b="0" i="0" u="none" strike="noStrike" kern="1200" cap="none" spc="0" normalizeH="0" baseline="0" noProof="0" dirty="0">
              <a:ln>
                <a:noFill/>
              </a:ln>
              <a:solidFill>
                <a:srgbClr val="0070C0"/>
              </a:solidFill>
              <a:effectLst/>
              <a:uLnTx/>
              <a:uFillTx/>
              <a:latin typeface="Calibri" panose="020F0502020204030204"/>
              <a:ea typeface="Calibri"/>
              <a:cs typeface="Calibri" panose="020F0502020204030204"/>
            </a:endParaRPr>
          </a:p>
          <a:p>
            <a:pPr marL="1147445" lvl="3">
              <a:buClr>
                <a:schemeClr val="accent2"/>
              </a:buClr>
              <a:defRPr/>
            </a:pPr>
            <a:endParaRPr lang="en-US" sz="1200" dirty="0">
              <a:solidFill>
                <a:srgbClr val="0070C0"/>
              </a:solidFill>
              <a:latin typeface="Calibri" panose="020F0502020204030204"/>
              <a:cs typeface="Calibri" panose="020F0502020204030204"/>
            </a:endParaRPr>
          </a:p>
          <a:p>
            <a:pPr marL="625475" lvl="3" indent="-393700">
              <a:buClr>
                <a:schemeClr val="accent2"/>
              </a:buClr>
              <a:buFont typeface="Wingdings" panose="05000000000000000000" pitchFamily="2" charset="2"/>
              <a:buChar char="§"/>
              <a:defRPr/>
            </a:pPr>
            <a:r>
              <a:rPr lang="en-US" sz="2700" b="0" i="0" u="none" strike="noStrike" kern="1200" cap="none" spc="0" normalizeH="0" baseline="0" noProof="0" dirty="0">
                <a:ln>
                  <a:noFill/>
                </a:ln>
                <a:solidFill>
                  <a:srgbClr val="0070C0"/>
                </a:solidFill>
                <a:effectLst/>
                <a:uLnTx/>
                <a:uFillTx/>
                <a:latin typeface="Calibri" panose="020F0502020204030204"/>
                <a:cs typeface="Calibri" panose="020F0502020204030204"/>
              </a:rPr>
              <a:t>Mr. Smith was promoted to</a:t>
            </a:r>
            <a:r>
              <a:rPr lang="en-US" sz="2700" dirty="0">
                <a:solidFill>
                  <a:srgbClr val="0070C0"/>
                </a:solidFill>
                <a:latin typeface="Calibri" panose="020F0502020204030204"/>
                <a:cs typeface="Calibri" panose="020F0502020204030204"/>
              </a:rPr>
              <a:t> a teacher </a:t>
            </a:r>
            <a:r>
              <a:rPr lang="en-US" sz="2700" b="0" i="0" u="none" strike="noStrike" kern="1200" cap="none" spc="0" normalizeH="0" baseline="0" noProof="0" dirty="0">
                <a:ln>
                  <a:noFill/>
                </a:ln>
                <a:solidFill>
                  <a:srgbClr val="0070C0"/>
                </a:solidFill>
                <a:effectLst/>
                <a:uLnTx/>
                <a:uFillTx/>
                <a:latin typeface="Calibri" panose="020F0502020204030204"/>
                <a:cs typeface="Calibri" panose="020F0502020204030204"/>
              </a:rPr>
              <a:t>(</a:t>
            </a:r>
            <a:r>
              <a:rPr lang="en-US" sz="2700" dirty="0">
                <a:solidFill>
                  <a:srgbClr val="0070C0"/>
                </a:solidFill>
                <a:latin typeface="Calibri" panose="020F0502020204030204"/>
                <a:cs typeface="Calibri" panose="020F0502020204030204"/>
              </a:rPr>
              <a:t>087</a:t>
            </a:r>
            <a:r>
              <a:rPr lang="en-US" sz="2700" b="0" i="0" u="none" strike="noStrike" kern="1200" cap="none" spc="0" normalizeH="0" baseline="0" noProof="0" dirty="0">
                <a:ln>
                  <a:noFill/>
                </a:ln>
                <a:solidFill>
                  <a:srgbClr val="0070C0"/>
                </a:solidFill>
                <a:effectLst/>
                <a:uLnTx/>
                <a:uFillTx/>
                <a:latin typeface="Calibri" panose="020F0502020204030204"/>
                <a:cs typeface="Calibri" panose="020F0502020204030204"/>
              </a:rPr>
              <a:t>) effective November 10</a:t>
            </a:r>
            <a:r>
              <a:rPr lang="en-US" sz="2700" dirty="0">
                <a:solidFill>
                  <a:srgbClr val="0070C0"/>
                </a:solidFill>
                <a:latin typeface="Calibri" panose="020F0502020204030204"/>
                <a:cs typeface="Calibri" panose="020F0502020204030204"/>
              </a:rPr>
              <a:t>.</a:t>
            </a:r>
            <a:r>
              <a:rPr lang="en-US" sz="2700" b="0" i="0" u="none" strike="noStrike" kern="1200" cap="none" spc="0" normalizeH="0" baseline="0" noProof="0" dirty="0">
                <a:ln>
                  <a:noFill/>
                </a:ln>
                <a:solidFill>
                  <a:srgbClr val="0070C0"/>
                </a:solidFill>
                <a:effectLst/>
                <a:uLnTx/>
                <a:uFillTx/>
                <a:latin typeface="Calibri" panose="020F0502020204030204"/>
                <a:cs typeface="Calibri" panose="020F0502020204030204"/>
              </a:rPr>
              <a:t> </a:t>
            </a:r>
            <a:r>
              <a:rPr lang="en-US" sz="2700" dirty="0">
                <a:solidFill>
                  <a:srgbClr val="0070C0"/>
                </a:solidFill>
                <a:latin typeface="Calibri" panose="020F0502020204030204"/>
                <a:cs typeface="Calibri" panose="020F0502020204030204"/>
              </a:rPr>
              <a:t>He would be reported on the </a:t>
            </a:r>
            <a:r>
              <a:rPr lang="en-US" sz="2700" b="1" dirty="0">
                <a:solidFill>
                  <a:srgbClr val="0070C0"/>
                </a:solidFill>
                <a:latin typeface="Calibri" panose="020F0502020204030204"/>
                <a:cs typeface="Calibri" panose="020F0502020204030204"/>
              </a:rPr>
              <a:t>Class Roster </a:t>
            </a:r>
            <a:r>
              <a:rPr lang="en-US" sz="2700" dirty="0">
                <a:solidFill>
                  <a:srgbClr val="0070C0"/>
                </a:solidFill>
                <a:latin typeface="Calibri" panose="020F0502020204030204"/>
                <a:cs typeface="Calibri" panose="020F0502020204030204"/>
              </a:rPr>
              <a:t>(CR) </a:t>
            </a:r>
            <a:r>
              <a:rPr lang="en-US" sz="2700" b="1" dirty="0">
                <a:solidFill>
                  <a:srgbClr val="0070C0"/>
                </a:solidFill>
                <a:latin typeface="Calibri" panose="020F0502020204030204"/>
                <a:cs typeface="Calibri" panose="020F0502020204030204"/>
              </a:rPr>
              <a:t>Submission </a:t>
            </a:r>
            <a:r>
              <a:rPr lang="en-US" sz="2700" dirty="0">
                <a:solidFill>
                  <a:srgbClr val="0070C0"/>
                </a:solidFill>
                <a:latin typeface="Calibri" panose="020F0502020204030204"/>
                <a:cs typeface="Calibri" panose="020F0502020204030204"/>
              </a:rPr>
              <a:t>as an</a:t>
            </a:r>
            <a:r>
              <a:rPr lang="en-US" sz="2700" b="1" dirty="0">
                <a:solidFill>
                  <a:srgbClr val="0070C0"/>
                </a:solidFill>
                <a:latin typeface="Calibri" panose="020F0502020204030204"/>
                <a:cs typeface="Calibri" panose="020F0502020204030204"/>
              </a:rPr>
              <a:t> 087</a:t>
            </a:r>
            <a:r>
              <a:rPr lang="en-US" sz="2700" dirty="0">
                <a:solidFill>
                  <a:srgbClr val="0070C0"/>
                </a:solidFill>
                <a:latin typeface="Calibri" panose="020F0502020204030204"/>
                <a:cs typeface="Calibri" panose="020F0502020204030204"/>
              </a:rPr>
              <a:t>. The Class Roster snapshot date is the last Friday in February.</a:t>
            </a:r>
          </a:p>
          <a:p>
            <a:pPr marL="1539875" lvl="5" indent="-393700">
              <a:buClr>
                <a:schemeClr val="accent2"/>
              </a:buClr>
              <a:buFont typeface="Wingdings" panose="05000000000000000000" pitchFamily="2" charset="2"/>
              <a:buChar char="§"/>
              <a:defRPr/>
            </a:pPr>
            <a:r>
              <a:rPr lang="en-US" sz="2700" dirty="0">
                <a:solidFill>
                  <a:srgbClr val="0070C0"/>
                </a:solidFill>
                <a:latin typeface="Calibri" panose="020F0502020204030204"/>
                <a:cs typeface="Calibri" panose="020F0502020204030204"/>
              </a:rPr>
              <a:t>087 </a:t>
            </a:r>
            <a:r>
              <a:rPr lang="en-US" sz="2700" dirty="0" err="1">
                <a:solidFill>
                  <a:srgbClr val="0070C0"/>
                </a:solidFill>
                <a:latin typeface="Calibri" panose="020F0502020204030204"/>
                <a:cs typeface="Calibri" panose="020F0502020204030204"/>
              </a:rPr>
              <a:t>BeginDate</a:t>
            </a:r>
            <a:r>
              <a:rPr lang="en-US" sz="2700" dirty="0">
                <a:solidFill>
                  <a:srgbClr val="0070C0"/>
                </a:solidFill>
                <a:latin typeface="Calibri" panose="020F0502020204030204"/>
                <a:cs typeface="Calibri" panose="020F0502020204030204"/>
              </a:rPr>
              <a:t> YYYY-11-10</a:t>
            </a:r>
            <a:endParaRPr lang="en-US" sz="2700" dirty="0">
              <a:solidFill>
                <a:srgbClr val="0070C0"/>
              </a:solidFill>
              <a:latin typeface="Calibri" panose="020F0502020204030204"/>
              <a:ea typeface="Calibri"/>
              <a:cs typeface="Calibri" panose="020F0502020204030204"/>
            </a:endParaRPr>
          </a:p>
        </p:txBody>
      </p:sp>
      <p:sp>
        <p:nvSpPr>
          <p:cNvPr id="2" name="Slide Number Placeholder 1">
            <a:extLst>
              <a:ext uri="{FF2B5EF4-FFF2-40B4-BE49-F238E27FC236}">
                <a16:creationId xmlns:a16="http://schemas.microsoft.com/office/drawing/2014/main" id="{C69BA330-6A71-E778-345E-5FCAA97B5C67}"/>
              </a:ext>
            </a:extLst>
          </p:cNvPr>
          <p:cNvSpPr>
            <a:spLocks noGrp="1"/>
          </p:cNvSpPr>
          <p:nvPr>
            <p:ph type="sldNum" sz="quarter" idx="12"/>
          </p:nvPr>
        </p:nvSpPr>
        <p:spPr/>
        <p:txBody>
          <a:bodyPr/>
          <a:lstStyle/>
          <a:p>
            <a:fld id="{69C126A4-BD19-47E2-8A0E-0DE1B9D8C925}" type="slidenum">
              <a:rPr lang="en-US" sz="900" smtClean="0"/>
              <a:pPr/>
              <a:t>18</a:t>
            </a:fld>
            <a:endParaRPr lang="en-US" sz="900" dirty="0"/>
          </a:p>
        </p:txBody>
      </p:sp>
    </p:spTree>
    <p:custDataLst>
      <p:tags r:id="rId1"/>
    </p:custDataLst>
    <p:extLst>
      <p:ext uri="{BB962C8B-B14F-4D97-AF65-F5344CB8AC3E}">
        <p14:creationId xmlns:p14="http://schemas.microsoft.com/office/powerpoint/2010/main" val="3896862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rmAutofit/>
          </a:bodyPr>
          <a:lstStyle/>
          <a:p>
            <a:pPr algn="ctr"/>
            <a:r>
              <a:rPr lang="en-US" sz="4400">
                <a:solidFill>
                  <a:srgbClr val="0070C0"/>
                </a:solidFill>
                <a:cs typeface="Calibri"/>
              </a:rPr>
              <a:t>DEMONSTRATION</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a:xfrm>
            <a:off x="2386864" y="1070767"/>
            <a:ext cx="9105500" cy="5619957"/>
          </a:xfrm>
        </p:spPr>
        <p:txBody>
          <a:bodyPr lIns="91440" tIns="45720" rIns="91440" bIns="45720" anchor="t"/>
          <a:lstStyle/>
          <a:p>
            <a:pPr marL="514350" indent="-457200">
              <a:buFont typeface="+mj-lt"/>
              <a:buAutoNum type="arabicPeriod"/>
            </a:pPr>
            <a:r>
              <a:rPr lang="en-US" sz="2400" dirty="0">
                <a:solidFill>
                  <a:srgbClr val="0070C0"/>
                </a:solidFill>
              </a:rPr>
              <a:t>Log in to the TSDS Portal.</a:t>
            </a:r>
          </a:p>
          <a:p>
            <a:pPr marL="285750" indent="-228600">
              <a:buFont typeface="+mj-lt"/>
              <a:buAutoNum type="arabicPeriod"/>
            </a:pPr>
            <a:endParaRPr lang="en-US" sz="900" dirty="0">
              <a:solidFill>
                <a:srgbClr val="0070C0"/>
              </a:solidFill>
            </a:endParaRPr>
          </a:p>
          <a:p>
            <a:pPr marL="514350" indent="-457200">
              <a:buFont typeface="+mj-lt"/>
              <a:buAutoNum type="arabicPeriod"/>
            </a:pPr>
            <a:r>
              <a:rPr lang="en-US" sz="2400" dirty="0">
                <a:solidFill>
                  <a:srgbClr val="0070C0"/>
                </a:solidFill>
              </a:rPr>
              <a:t>Navigate to DMC. </a:t>
            </a:r>
          </a:p>
          <a:p>
            <a:pPr marL="285750" indent="-228600">
              <a:buFont typeface="+mj-lt"/>
              <a:buAutoNum type="arabicPeriod"/>
            </a:pPr>
            <a:endParaRPr lang="en-US" sz="900" dirty="0">
              <a:solidFill>
                <a:srgbClr val="0070C0"/>
              </a:solidFill>
            </a:endParaRPr>
          </a:p>
          <a:p>
            <a:pPr marL="514350" indent="-457200">
              <a:buFont typeface="+mj-lt"/>
              <a:buAutoNum type="arabicPeriod"/>
            </a:pPr>
            <a:r>
              <a:rPr lang="en-US" sz="2400" dirty="0">
                <a:solidFill>
                  <a:srgbClr val="0070C0"/>
                </a:solidFill>
              </a:rPr>
              <a:t>Hover over View Reports. Click Load Summary.</a:t>
            </a:r>
          </a:p>
          <a:p>
            <a:pPr marL="285750" indent="-228600">
              <a:buFont typeface="+mj-lt"/>
              <a:buAutoNum type="arabicPeriod"/>
            </a:pPr>
            <a:endParaRPr lang="en-US" sz="900" dirty="0">
              <a:solidFill>
                <a:srgbClr val="0070C0"/>
              </a:solidFill>
            </a:endParaRPr>
          </a:p>
          <a:p>
            <a:pPr marL="514350" indent="-457200">
              <a:buFont typeface="+mj-lt"/>
              <a:buAutoNum type="arabicPeriod"/>
            </a:pPr>
            <a:r>
              <a:rPr lang="en-US" sz="2400" dirty="0">
                <a:solidFill>
                  <a:srgbClr val="0070C0"/>
                </a:solidFill>
              </a:rPr>
              <a:t>Select the filter type in the Type dropdown to execute your search.</a:t>
            </a:r>
          </a:p>
          <a:p>
            <a:pPr marL="285750" indent="-228600">
              <a:buFont typeface="+mj-lt"/>
              <a:buAutoNum type="arabicPeriod"/>
            </a:pPr>
            <a:endParaRPr lang="en-US" sz="900" dirty="0">
              <a:solidFill>
                <a:srgbClr val="0070C0"/>
              </a:solidFill>
            </a:endParaRPr>
          </a:p>
          <a:p>
            <a:pPr marL="514350" indent="-457200">
              <a:buFont typeface="+mj-lt"/>
              <a:buAutoNum type="arabicPeriod"/>
            </a:pPr>
            <a:r>
              <a:rPr lang="en-US" sz="2400" dirty="0">
                <a:solidFill>
                  <a:srgbClr val="0070C0"/>
                </a:solidFill>
              </a:rPr>
              <a:t>Review the number of Domains that have been loaded.</a:t>
            </a:r>
          </a:p>
          <a:p>
            <a:pPr marL="514350" indent="-457200">
              <a:buFont typeface="+mj-lt"/>
              <a:buAutoNum type="arabicPeriod"/>
            </a:pPr>
            <a:endParaRPr lang="en-US" sz="900" dirty="0">
              <a:solidFill>
                <a:srgbClr val="0070C0"/>
              </a:solidFill>
            </a:endParaRPr>
          </a:p>
          <a:p>
            <a:pPr marL="514350" indent="-457200">
              <a:buFont typeface="+mj-lt"/>
              <a:buAutoNum type="arabicPeriod"/>
            </a:pPr>
            <a:r>
              <a:rPr lang="en-US" sz="2400" dirty="0">
                <a:solidFill>
                  <a:srgbClr val="0070C0"/>
                </a:solidFill>
              </a:rPr>
              <a:t>Under each Domain, click on the dropdown arrow to see the record count by entity. </a:t>
            </a:r>
          </a:p>
          <a:p>
            <a:pPr marL="514350" lvl="1" indent="0">
              <a:buNone/>
            </a:pPr>
            <a:endParaRPr lang="en-US" sz="1600" dirty="0">
              <a:solidFill>
                <a:srgbClr val="0070C0"/>
              </a:solidFill>
            </a:endParaRPr>
          </a:p>
          <a:p>
            <a:pPr marL="285750" indent="-228600">
              <a:buFont typeface="+mj-lt"/>
              <a:buAutoNum type="arabicPeriod"/>
            </a:pPr>
            <a:endParaRPr lang="en-US" sz="800" dirty="0">
              <a:solidFill>
                <a:schemeClr val="tx1"/>
              </a:solidFill>
            </a:endParaRPr>
          </a:p>
          <a:p>
            <a:pPr marL="400050" lvl="1" indent="0">
              <a:buNone/>
            </a:pPr>
            <a:endParaRPr lang="en-US" dirty="0">
              <a:solidFill>
                <a:srgbClr val="0070C0"/>
              </a:solidFill>
            </a:endParaRPr>
          </a:p>
          <a:p>
            <a:pPr marL="0" indent="0">
              <a:buNone/>
            </a:pPr>
            <a:endParaRPr lang="en-US" sz="2800" dirty="0"/>
          </a:p>
        </p:txBody>
      </p:sp>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xfrm>
            <a:off x="9243332" y="650816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900" b="0" i="0" u="none" strike="noStrike" kern="1200" cap="none" spc="0" normalizeH="0" baseline="0" noProof="0">
                <a:ln>
                  <a:noFill/>
                </a:ln>
                <a:solidFill>
                  <a:srgbClr val="0D6CB9"/>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dirty="0">
              <a:ln>
                <a:noFill/>
              </a:ln>
              <a:solidFill>
                <a:srgbClr val="0D6CB9"/>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52706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656"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65665">
              <a:defRPr/>
            </a:pPr>
            <a:fld id="{69C126A4-BD19-47E2-8A0E-0DE1B9D8C925}" type="slidenum">
              <a:rPr lang="en-US" sz="900">
                <a:solidFill>
                  <a:srgbClr val="0D6CB9"/>
                </a:solidFill>
                <a:latin typeface="Calibri" panose="020F0502020204030204"/>
              </a:rPr>
              <a:pPr defTabSz="665665">
                <a:defRPr/>
              </a:pPr>
              <a:t>2</a:t>
            </a:fld>
            <a:endParaRPr lang="en-US" sz="900">
              <a:solidFill>
                <a:srgbClr val="0D6CB9"/>
              </a:solidFill>
              <a:latin typeface="Calibri" panose="020F0502020204030204"/>
            </a:endParaRPr>
          </a:p>
        </p:txBody>
      </p:sp>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p:txBody>
          <a:bodyPr>
            <a:noAutofit/>
          </a:bodyPr>
          <a:lstStyle/>
          <a:p>
            <a:pPr algn="ctr"/>
            <a:r>
              <a:rPr lang="en-US" sz="4400">
                <a:solidFill>
                  <a:srgbClr val="0070C0"/>
                </a:solidFill>
                <a:cs typeface="Calibri"/>
              </a:rPr>
              <a:t>KEY TERMS</a:t>
            </a:r>
          </a:p>
        </p:txBody>
      </p:sp>
      <p:sp>
        <p:nvSpPr>
          <p:cNvPr id="5" name="TextBox 4">
            <a:extLst>
              <a:ext uri="{FF2B5EF4-FFF2-40B4-BE49-F238E27FC236}">
                <a16:creationId xmlns:a16="http://schemas.microsoft.com/office/drawing/2014/main" id="{71C03615-1A71-DA47-4883-BE24FCE099D7}"/>
              </a:ext>
            </a:extLst>
          </p:cNvPr>
          <p:cNvSpPr txBox="1"/>
          <p:nvPr/>
        </p:nvSpPr>
        <p:spPr>
          <a:xfrm>
            <a:off x="3478933" y="4997580"/>
            <a:ext cx="6615974" cy="1354217"/>
          </a:xfrm>
          <a:prstGeom prst="rect">
            <a:avLst/>
          </a:prstGeom>
          <a:noFill/>
        </p:spPr>
        <p:txBody>
          <a:bodyPr wrap="square" lIns="91440" tIns="45720" rIns="91440" bIns="45720" rtlCol="0" anchor="t">
            <a:spAutoFit/>
          </a:bodyPr>
          <a:lstStyle/>
          <a:p>
            <a:pPr marL="493395" indent="-285750">
              <a:buClr>
                <a:srgbClr val="F16038"/>
              </a:buClr>
              <a:buFont typeface="Wingdings" panose="05000000000000000000" pitchFamily="2" charset="2"/>
              <a:buChar char="§"/>
              <a:defRPr/>
            </a:pPr>
            <a:r>
              <a:rPr lang="en-US" sz="1600" dirty="0">
                <a:solidFill>
                  <a:srgbClr val="0D6CB9"/>
                </a:solidFill>
                <a:latin typeface="Calibri"/>
                <a:ea typeface="Calibri"/>
                <a:cs typeface="Calibri"/>
              </a:rPr>
              <a:t>Please take a moment to familiarize yourself with common terminology by accessing the Key Terms and Definitions Document.</a:t>
            </a:r>
            <a:endParaRPr lang="en-US" dirty="0">
              <a:solidFill>
                <a:srgbClr val="0D6CB9"/>
              </a:solidFill>
              <a:latin typeface="Calibri" panose="020F0502020204030204"/>
            </a:endParaRPr>
          </a:p>
          <a:p>
            <a:pPr marL="493395" indent="-285750">
              <a:buClr>
                <a:srgbClr val="F16038"/>
              </a:buClr>
              <a:buFont typeface="Wingdings" panose="05000000000000000000" pitchFamily="2" charset="2"/>
              <a:buChar char="§"/>
              <a:defRPr/>
            </a:pPr>
            <a:endParaRPr lang="en-US" sz="1600" dirty="0">
              <a:solidFill>
                <a:srgbClr val="0D6CB9"/>
              </a:solidFill>
              <a:latin typeface="Calibri" panose="020F0502020204030204"/>
            </a:endParaRPr>
          </a:p>
          <a:p>
            <a:pPr marL="493395" indent="-285750">
              <a:buClr>
                <a:srgbClr val="F16038"/>
              </a:buClr>
              <a:buFont typeface="Wingdings" panose="05000000000000000000" pitchFamily="2" charset="2"/>
              <a:buChar char="§"/>
              <a:defRPr/>
            </a:pPr>
            <a:r>
              <a:rPr lang="en-US" sz="1600" dirty="0">
                <a:solidFill>
                  <a:srgbClr val="0070C0"/>
                </a:solidFill>
                <a:latin typeface="Calibri" panose="020F0502020204030204"/>
              </a:rPr>
              <a:t>Access the </a:t>
            </a:r>
            <a:r>
              <a:rPr lang="en-US" sz="1600" u="sng" dirty="0">
                <a:solidFill>
                  <a:srgbClr val="0070C0"/>
                </a:solidFill>
                <a:latin typeface="Calibri" panose="020F0502020204030204"/>
                <a:hlinkClick r:id="rId4"/>
              </a:rPr>
              <a:t>Key Terms and Definitions Document</a:t>
            </a:r>
            <a:r>
              <a:rPr lang="en-US" sz="1600" u="sng" dirty="0">
                <a:solidFill>
                  <a:srgbClr val="0070C0"/>
                </a:solidFill>
                <a:latin typeface="Calibri" panose="020F0502020204030204"/>
              </a:rPr>
              <a:t>.</a:t>
            </a:r>
            <a:endParaRPr lang="en-US" sz="1600" u="sng" dirty="0">
              <a:solidFill>
                <a:srgbClr val="0070C0"/>
              </a:solidFill>
              <a:latin typeface="Calibri" panose="020F0502020204030204"/>
              <a:ea typeface="Calibri" panose="020F0502020204030204"/>
              <a:cs typeface="Calibri"/>
            </a:endParaRPr>
          </a:p>
          <a:p>
            <a:pPr>
              <a:defRPr/>
            </a:pPr>
            <a:endParaRPr lang="en-US" dirty="0">
              <a:solidFill>
                <a:prstClr val="black"/>
              </a:solidFill>
              <a:latin typeface="Calibri" panose="020F0502020204030204"/>
            </a:endParaRPr>
          </a:p>
        </p:txBody>
      </p:sp>
      <p:pic>
        <p:nvPicPr>
          <p:cNvPr id="1026" name="Picture 2">
            <a:extLst>
              <a:ext uri="{FF2B5EF4-FFF2-40B4-BE49-F238E27FC236}">
                <a16:creationId xmlns:a16="http://schemas.microsoft.com/office/drawing/2014/main" id="{734B96C9-8503-A853-87BE-B72806F42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7914" y="1053268"/>
            <a:ext cx="6198012" cy="38096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3730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400" dirty="0"/>
              <a:t>LEVELS OF VALIDATIONS</a:t>
            </a:r>
            <a:endParaRPr lang="en-US" sz="4400" dirty="0">
              <a:cs typeface="Calibri"/>
            </a:endParaRPr>
          </a:p>
        </p:txBody>
      </p:sp>
      <p:graphicFrame>
        <p:nvGraphicFramePr>
          <p:cNvPr id="9" name="Content Placeholder 8" descr="Levels of Validation">
            <a:extLst>
              <a:ext uri="{FF2B5EF4-FFF2-40B4-BE49-F238E27FC236}">
                <a16:creationId xmlns:a16="http://schemas.microsoft.com/office/drawing/2014/main" id="{97D30A3C-67BD-B598-BB2C-E9538A46C9DB}"/>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336599972"/>
              </p:ext>
            </p:extLst>
          </p:nvPr>
        </p:nvGraphicFramePr>
        <p:xfrm>
          <a:off x="2689214" y="918625"/>
          <a:ext cx="8962149" cy="59389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Rounded Corners 12">
            <a:extLst>
              <a:ext uri="{FF2B5EF4-FFF2-40B4-BE49-F238E27FC236}">
                <a16:creationId xmlns:a16="http://schemas.microsoft.com/office/drawing/2014/main" id="{7B269B2E-FEAA-55E4-7018-475E8CBF09F9}"/>
              </a:ext>
            </a:extLst>
          </p:cNvPr>
          <p:cNvSpPr/>
          <p:nvPr/>
        </p:nvSpPr>
        <p:spPr>
          <a:xfrm>
            <a:off x="3029803" y="3371936"/>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Calibri"/>
                <a:cs typeface="Calibri"/>
              </a:rPr>
              <a:t>Prevents data from loading to IODS</a:t>
            </a:r>
          </a:p>
        </p:txBody>
      </p:sp>
      <p:sp>
        <p:nvSpPr>
          <p:cNvPr id="14" name="Rectangle: Rounded Corners 13">
            <a:extLst>
              <a:ext uri="{FF2B5EF4-FFF2-40B4-BE49-F238E27FC236}">
                <a16:creationId xmlns:a16="http://schemas.microsoft.com/office/drawing/2014/main" id="{12C9E606-E866-11D4-A76A-6429D1CAB040}"/>
              </a:ext>
            </a:extLst>
          </p:cNvPr>
          <p:cNvSpPr/>
          <p:nvPr/>
        </p:nvSpPr>
        <p:spPr>
          <a:xfrm>
            <a:off x="7769520" y="3371936"/>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Calibri"/>
                <a:cs typeface="Calibri"/>
              </a:rPr>
              <a:t>Prevents data from loading to IODS (Landing Zone)</a:t>
            </a:r>
          </a:p>
        </p:txBody>
      </p:sp>
      <p:sp>
        <p:nvSpPr>
          <p:cNvPr id="15" name="Rectangle: Rounded Corners 14">
            <a:extLst>
              <a:ext uri="{FF2B5EF4-FFF2-40B4-BE49-F238E27FC236}">
                <a16:creationId xmlns:a16="http://schemas.microsoft.com/office/drawing/2014/main" id="{EC589FDB-BC86-D5AE-6218-738854045475}"/>
              </a:ext>
            </a:extLst>
          </p:cNvPr>
          <p:cNvSpPr/>
          <p:nvPr/>
        </p:nvSpPr>
        <p:spPr>
          <a:xfrm>
            <a:off x="3029803" y="6319381"/>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Calibri"/>
                <a:cs typeface="Calibri"/>
              </a:rPr>
              <a:t>Does not prevent loading to TSDS.</a:t>
            </a:r>
          </a:p>
        </p:txBody>
      </p:sp>
      <p:sp>
        <p:nvSpPr>
          <p:cNvPr id="16" name="Rectangle: Rounded Corners 15">
            <a:extLst>
              <a:ext uri="{FF2B5EF4-FFF2-40B4-BE49-F238E27FC236}">
                <a16:creationId xmlns:a16="http://schemas.microsoft.com/office/drawing/2014/main" id="{60E64814-2707-AE4D-2225-9245B270641E}"/>
              </a:ext>
            </a:extLst>
          </p:cNvPr>
          <p:cNvSpPr/>
          <p:nvPr/>
        </p:nvSpPr>
        <p:spPr>
          <a:xfrm>
            <a:off x="7808735" y="6319381"/>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Calibri"/>
                <a:cs typeface="Calibri"/>
              </a:rPr>
              <a:t>Fatals prevent from completing submission</a:t>
            </a:r>
          </a:p>
        </p:txBody>
      </p:sp>
      <p:sp>
        <p:nvSpPr>
          <p:cNvPr id="2" name="Slide Number Placeholder 1">
            <a:extLst>
              <a:ext uri="{FF2B5EF4-FFF2-40B4-BE49-F238E27FC236}">
                <a16:creationId xmlns:a16="http://schemas.microsoft.com/office/drawing/2014/main" id="{378B2289-4DE6-2798-9050-DEB667085CBA}"/>
              </a:ext>
            </a:extLst>
          </p:cNvPr>
          <p:cNvSpPr>
            <a:spLocks noGrp="1"/>
          </p:cNvSpPr>
          <p:nvPr>
            <p:ph type="sldNum" sz="quarter" idx="12"/>
          </p:nvPr>
        </p:nvSpPr>
        <p:spPr/>
        <p:txBody>
          <a:bodyPr/>
          <a:lstStyle/>
          <a:p>
            <a:fld id="{69C126A4-BD19-47E2-8A0E-0DE1B9D8C925}" type="slidenum">
              <a:rPr lang="en-US" sz="900" smtClean="0"/>
              <a:pPr/>
              <a:t>20</a:t>
            </a:fld>
            <a:endParaRPr lang="en-US" sz="900" dirty="0"/>
          </a:p>
        </p:txBody>
      </p:sp>
    </p:spTree>
    <p:custDataLst>
      <p:tags r:id="rId1"/>
    </p:custDataLst>
    <p:extLst>
      <p:ext uri="{BB962C8B-B14F-4D97-AF65-F5344CB8AC3E}">
        <p14:creationId xmlns:p14="http://schemas.microsoft.com/office/powerpoint/2010/main" val="2748459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C50129-EFFA-8892-EEA7-3218BB6A32D5}"/>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LEVEL 1 VALIDATIONS</a:t>
            </a:r>
            <a:endParaRPr lang="en-US" dirty="0"/>
          </a:p>
        </p:txBody>
      </p:sp>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4486940" y="834886"/>
            <a:ext cx="7705061"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a:extLst>
              <a:ext uri="{FF2B5EF4-FFF2-40B4-BE49-F238E27FC236}">
                <a16:creationId xmlns:a16="http://schemas.microsoft.com/office/drawing/2014/main" id="{23D7113C-4C7C-0398-677D-0DF9294D49C2}"/>
              </a:ext>
              <a:ext uri="{C183D7F6-B498-43B3-948B-1728B52AA6E4}">
                <adec:decorative xmlns:adec="http://schemas.microsoft.com/office/drawing/2017/decorative" val="0"/>
              </a:ext>
            </a:extLst>
          </p:cNvPr>
          <p:cNvSpPr/>
          <p:nvPr/>
        </p:nvSpPr>
        <p:spPr>
          <a:xfrm>
            <a:off x="4486940" y="2726607"/>
            <a:ext cx="3322069" cy="2411661"/>
          </a:xfrm>
          <a:prstGeom prst="leftArrowCallout">
            <a:avLst/>
          </a:prstGeom>
          <a:solidFill>
            <a:srgbClr val="007B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ED3D34-C41C-E57C-3990-DE44890971C3}"/>
              </a:ext>
            </a:extLst>
          </p:cNvPr>
          <p:cNvSpPr txBox="1"/>
          <p:nvPr/>
        </p:nvSpPr>
        <p:spPr>
          <a:xfrm>
            <a:off x="5674565" y="2947485"/>
            <a:ext cx="2120590" cy="2123658"/>
          </a:xfrm>
          <a:prstGeom prst="rect">
            <a:avLst/>
          </a:prstGeom>
          <a:solidFill>
            <a:srgbClr val="007BB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API errors that prevent data from being loaded to the IODS in the Landing Zone.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must be resolved by the source system vendor.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FE315EF-88CF-0B5A-D42B-C85B33DD9B09}"/>
              </a:ext>
            </a:extLst>
          </p:cNvPr>
          <p:cNvSpPr>
            <a:spLocks noGrp="1"/>
          </p:cNvSpPr>
          <p:nvPr>
            <p:ph type="sldNum" sz="quarter" idx="4"/>
          </p:nvPr>
        </p:nvSpPr>
        <p:spPr/>
        <p:txBody>
          <a:bodyPr/>
          <a:lstStyle/>
          <a:p>
            <a:fld id="{69C126A4-BD19-47E2-8A0E-0DE1B9D8C925}" type="slidenum">
              <a:rPr lang="en-US" sz="900" smtClean="0"/>
              <a:pPr/>
              <a:t>21</a:t>
            </a:fld>
            <a:endParaRPr lang="en-US" sz="900" dirty="0"/>
          </a:p>
        </p:txBody>
      </p:sp>
    </p:spTree>
    <p:custDataLst>
      <p:tags r:id="rId1"/>
    </p:custDataLst>
    <p:extLst>
      <p:ext uri="{BB962C8B-B14F-4D97-AF65-F5344CB8AC3E}">
        <p14:creationId xmlns:p14="http://schemas.microsoft.com/office/powerpoint/2010/main" val="4207855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400">
                <a:cs typeface="Calibri"/>
              </a:rPr>
              <a:t>LEVEL 1 VALIDATION EXAMPLES</a:t>
            </a:r>
            <a:endParaRPr lang="en-US"/>
          </a:p>
        </p:txBody>
      </p:sp>
      <p:sp>
        <p:nvSpPr>
          <p:cNvPr id="14" name="Content Placeholder 13">
            <a:extLst>
              <a:ext uri="{FF2B5EF4-FFF2-40B4-BE49-F238E27FC236}">
                <a16:creationId xmlns:a16="http://schemas.microsoft.com/office/drawing/2014/main" id="{3B0CA719-BA0D-49B8-940C-47939F3453CC}"/>
              </a:ext>
            </a:extLst>
          </p:cNvPr>
          <p:cNvSpPr>
            <a:spLocks noGrp="1"/>
          </p:cNvSpPr>
          <p:nvPr>
            <p:ph idx="1"/>
          </p:nvPr>
        </p:nvSpPr>
        <p:spPr>
          <a:xfrm>
            <a:off x="2060812" y="974886"/>
            <a:ext cx="9893063" cy="5631150"/>
          </a:xfrm>
        </p:spPr>
        <p:txBody>
          <a:bodyPr lIns="91440" tIns="45720" rIns="91440" bIns="45720" anchor="t"/>
          <a:lstStyle/>
          <a:p>
            <a:pPr marL="457200" indent="-457200">
              <a:buAutoNum type="arabicPeriod"/>
            </a:pPr>
            <a:r>
              <a:rPr lang="en-US" sz="2200">
                <a:cs typeface="Calibri"/>
              </a:rPr>
              <a:t>{ "message": "Authorization denied. The claim does not have any established relationships with the requested resource."}</a:t>
            </a:r>
          </a:p>
          <a:p>
            <a:pPr marL="914400" lvl="1"/>
            <a:r>
              <a:rPr lang="en-US" sz="2000">
                <a:cs typeface="Calibri"/>
              </a:rPr>
              <a:t>This would be an issue with the claim set being used. The API is trying to access something it does not have access to.</a:t>
            </a:r>
            <a:endParaRPr lang="en-US" sz="2000">
              <a:ea typeface="Calibri"/>
              <a:cs typeface="Calibri"/>
            </a:endParaRPr>
          </a:p>
          <a:p>
            <a:pPr lvl="2" indent="0">
              <a:buNone/>
            </a:pPr>
            <a:endParaRPr lang="en-US" sz="800">
              <a:cs typeface="Calibri"/>
            </a:endParaRPr>
          </a:p>
          <a:p>
            <a:pPr marL="457200" indent="-457200">
              <a:buAutoNum type="arabicPeriod"/>
            </a:pPr>
            <a:r>
              <a:rPr lang="en-US" sz="2200">
                <a:solidFill>
                  <a:srgbClr val="0D6CB9"/>
                </a:solidFill>
                <a:cs typeface="Calibri"/>
              </a:rPr>
              <a:t>Response from ODS: Unable to resolve value '</a:t>
            </a:r>
            <a:r>
              <a:rPr lang="en-US" sz="2200" err="1">
                <a:solidFill>
                  <a:srgbClr val="0D6CB9"/>
                </a:solidFill>
                <a:cs typeface="Calibri"/>
              </a:rPr>
              <a:t>uri</a:t>
            </a:r>
            <a:r>
              <a:rPr lang="en-US" sz="2200">
                <a:solidFill>
                  <a:srgbClr val="0D6CB9"/>
                </a:solidFill>
                <a:cs typeface="Calibri"/>
              </a:rPr>
              <a:t>://tea.texas.gov/ibcVendorDescriptor#490' to an existing '</a:t>
            </a:r>
            <a:r>
              <a:rPr lang="en-US" sz="2200" err="1">
                <a:solidFill>
                  <a:srgbClr val="0D6CB9"/>
                </a:solidFill>
                <a:cs typeface="Calibri"/>
              </a:rPr>
              <a:t>IBCVendorDescriptor</a:t>
            </a:r>
            <a:r>
              <a:rPr lang="en-US" sz="2200">
                <a:solidFill>
                  <a:srgbClr val="0D6CB9"/>
                </a:solidFill>
                <a:cs typeface="Calibri"/>
              </a:rPr>
              <a:t>' resource.</a:t>
            </a:r>
            <a:endParaRPr lang="en-US" sz="2200">
              <a:solidFill>
                <a:srgbClr val="0D6CB9"/>
              </a:solidFill>
              <a:ea typeface="Calibri"/>
              <a:cs typeface="Calibri"/>
            </a:endParaRPr>
          </a:p>
          <a:p>
            <a:pPr marL="914400" lvl="1"/>
            <a:r>
              <a:rPr lang="en-US" sz="2000">
                <a:solidFill>
                  <a:srgbClr val="0D6CB9"/>
                </a:solidFill>
                <a:cs typeface="Calibri"/>
              </a:rPr>
              <a:t>This type of error could come up for a non-valid descriptor value being supplied, indicating that a descriptor value is not defined in the namespace sent.</a:t>
            </a:r>
          </a:p>
          <a:p>
            <a:pPr lvl="1" indent="0">
              <a:buNone/>
            </a:pPr>
            <a:endParaRPr lang="en-US" sz="800">
              <a:solidFill>
                <a:srgbClr val="0D6CB9"/>
              </a:solidFill>
              <a:cs typeface="Calibri"/>
            </a:endParaRPr>
          </a:p>
          <a:p>
            <a:pPr marL="457200" indent="-457200">
              <a:buAutoNum type="arabicPeriod"/>
            </a:pPr>
            <a:r>
              <a:rPr lang="en-US" sz="2200">
                <a:solidFill>
                  <a:srgbClr val="0D6CB9"/>
                </a:solidFill>
                <a:cs typeface="Calibri"/>
              </a:rPr>
              <a:t>"Access to the resource could not be authorized. Are you missing a claim? This resource can be authorized by the following claims:”</a:t>
            </a:r>
          </a:p>
          <a:p>
            <a:pPr marL="914400" lvl="1"/>
            <a:r>
              <a:rPr lang="en-US" sz="2000">
                <a:solidFill>
                  <a:srgbClr val="0D6CB9"/>
                </a:solidFill>
                <a:cs typeface="Calibri"/>
              </a:rPr>
              <a:t>This type or error could come up when the claim set being used is not granting access to the resource they're trying to publish to.</a:t>
            </a:r>
          </a:p>
          <a:p>
            <a:pPr lvl="1"/>
            <a:endParaRPr lang="en-US" sz="2200">
              <a:cs typeface="Calibri"/>
            </a:endParaRPr>
          </a:p>
          <a:p>
            <a:pPr lvl="1"/>
            <a:endParaRPr lang="en-US" sz="2200">
              <a:cs typeface="Calibri"/>
            </a:endParaRPr>
          </a:p>
          <a:p>
            <a:endParaRPr lang="en-US" sz="2200">
              <a:cs typeface="Calibri"/>
            </a:endParaRPr>
          </a:p>
        </p:txBody>
      </p:sp>
      <p:sp>
        <p:nvSpPr>
          <p:cNvPr id="2" name="Slide Number Placeholder 1">
            <a:extLst>
              <a:ext uri="{FF2B5EF4-FFF2-40B4-BE49-F238E27FC236}">
                <a16:creationId xmlns:a16="http://schemas.microsoft.com/office/drawing/2014/main" id="{CBAB58E9-1DE5-F235-88A5-0C97A75F6B88}"/>
              </a:ext>
            </a:extLst>
          </p:cNvPr>
          <p:cNvSpPr>
            <a:spLocks noGrp="1"/>
          </p:cNvSpPr>
          <p:nvPr>
            <p:ph type="sldNum" sz="quarter" idx="12"/>
          </p:nvPr>
        </p:nvSpPr>
        <p:spPr/>
        <p:txBody>
          <a:bodyPr/>
          <a:lstStyle/>
          <a:p>
            <a:fld id="{69C126A4-BD19-47E2-8A0E-0DE1B9D8C925}" type="slidenum">
              <a:rPr lang="en-US" sz="900" smtClean="0"/>
              <a:pPr/>
              <a:t>22</a:t>
            </a:fld>
            <a:endParaRPr lang="en-US" sz="900" dirty="0"/>
          </a:p>
        </p:txBody>
      </p:sp>
    </p:spTree>
    <p:custDataLst>
      <p:tags r:id="rId1"/>
    </p:custDataLst>
    <p:extLst>
      <p:ext uri="{BB962C8B-B14F-4D97-AF65-F5344CB8AC3E}">
        <p14:creationId xmlns:p14="http://schemas.microsoft.com/office/powerpoint/2010/main" val="65560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3396E-F589-A96C-348D-8D802FE884D6}"/>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LEVEL 1.5 FILTERS</a:t>
            </a:r>
            <a:endParaRPr lang="en-US" dirty="0"/>
          </a:p>
        </p:txBody>
      </p:sp>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6996223" y="834886"/>
            <a:ext cx="5195777"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a:extLst>
              <a:ext uri="{FF2B5EF4-FFF2-40B4-BE49-F238E27FC236}">
                <a16:creationId xmlns:a16="http://schemas.microsoft.com/office/drawing/2014/main" id="{23D7113C-4C7C-0398-677D-0DF9294D49C2}"/>
              </a:ext>
              <a:ext uri="{C183D7F6-B498-43B3-948B-1728B52AA6E4}">
                <adec:decorative xmlns:adec="http://schemas.microsoft.com/office/drawing/2017/decorative" val="1"/>
              </a:ext>
            </a:extLst>
          </p:cNvPr>
          <p:cNvSpPr/>
          <p:nvPr/>
        </p:nvSpPr>
        <p:spPr>
          <a:xfrm>
            <a:off x="6996222" y="2718626"/>
            <a:ext cx="4779990" cy="2438190"/>
          </a:xfrm>
          <a:prstGeom prst="leftArrowCallout">
            <a:avLst/>
          </a:prstGeom>
          <a:solidFill>
            <a:srgbClr val="6A54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7">
            <a:extLst>
              <a:ext uri="{FF2B5EF4-FFF2-40B4-BE49-F238E27FC236}">
                <a16:creationId xmlns:a16="http://schemas.microsoft.com/office/drawing/2014/main" id="{DA726648-7F25-DD87-3BBE-EA2238578248}"/>
              </a:ext>
            </a:extLst>
          </p:cNvPr>
          <p:cNvSpPr txBox="1"/>
          <p:nvPr/>
        </p:nvSpPr>
        <p:spPr>
          <a:xfrm>
            <a:off x="8775053" y="2998868"/>
            <a:ext cx="2870854" cy="2123658"/>
          </a:xfrm>
          <a:prstGeom prst="rect">
            <a:avLst/>
          </a:prstGeom>
          <a:solidFill>
            <a:srgbClr val="6A5487"/>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Filter checks performed in the IODS in the Landing Zone that prevent data from being loaded to TSDS.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Checks the values of course IDs, descriptor values, Unique IDs, and data flagged as “Do Not Report”.  </a:t>
            </a:r>
          </a:p>
        </p:txBody>
      </p:sp>
      <p:sp>
        <p:nvSpPr>
          <p:cNvPr id="2" name="Slide Number Placeholder 1">
            <a:extLst>
              <a:ext uri="{FF2B5EF4-FFF2-40B4-BE49-F238E27FC236}">
                <a16:creationId xmlns:a16="http://schemas.microsoft.com/office/drawing/2014/main" id="{C2DA4107-2E9D-0F83-D497-D431BE4E90EB}"/>
              </a:ext>
            </a:extLst>
          </p:cNvPr>
          <p:cNvSpPr>
            <a:spLocks noGrp="1"/>
          </p:cNvSpPr>
          <p:nvPr>
            <p:ph type="sldNum" sz="quarter" idx="4"/>
          </p:nvPr>
        </p:nvSpPr>
        <p:spPr/>
        <p:txBody>
          <a:bodyPr/>
          <a:lstStyle/>
          <a:p>
            <a:fld id="{69C126A4-BD19-47E2-8A0E-0DE1B9D8C925}" type="slidenum">
              <a:rPr lang="en-US" sz="900" smtClean="0"/>
              <a:pPr/>
              <a:t>23</a:t>
            </a:fld>
            <a:endParaRPr lang="en-US" sz="900" dirty="0"/>
          </a:p>
        </p:txBody>
      </p:sp>
    </p:spTree>
    <p:custDataLst>
      <p:tags r:id="rId1"/>
    </p:custDataLst>
    <p:extLst>
      <p:ext uri="{BB962C8B-B14F-4D97-AF65-F5344CB8AC3E}">
        <p14:creationId xmlns:p14="http://schemas.microsoft.com/office/powerpoint/2010/main" val="4157832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6A95-5D80-1D85-4440-28842B3071F8}"/>
              </a:ext>
            </a:extLst>
          </p:cNvPr>
          <p:cNvSpPr>
            <a:spLocks noGrp="1"/>
          </p:cNvSpPr>
          <p:nvPr>
            <p:ph type="title"/>
          </p:nvPr>
        </p:nvSpPr>
        <p:spPr/>
        <p:txBody>
          <a:bodyPr>
            <a:normAutofit/>
          </a:bodyPr>
          <a:lstStyle/>
          <a:p>
            <a:pPr algn="ctr"/>
            <a:r>
              <a:rPr lang="en-US" sz="4400" dirty="0"/>
              <a:t>LEVEL 1.5 FILTER EXAMPLES</a:t>
            </a:r>
            <a:endParaRPr lang="en-US" dirty="0"/>
          </a:p>
        </p:txBody>
      </p:sp>
      <p:pic>
        <p:nvPicPr>
          <p:cNvPr id="7" name="Picture 6" descr="screenshot showing the options of how to search level 1.5 filters">
            <a:extLst>
              <a:ext uri="{FF2B5EF4-FFF2-40B4-BE49-F238E27FC236}">
                <a16:creationId xmlns:a16="http://schemas.microsoft.com/office/drawing/2014/main" id="{53762452-96F3-AE20-2702-60440AF8CEC9}"/>
              </a:ext>
            </a:extLst>
          </p:cNvPr>
          <p:cNvPicPr>
            <a:picLocks noChangeAspect="1"/>
          </p:cNvPicPr>
          <p:nvPr/>
        </p:nvPicPr>
        <p:blipFill>
          <a:blip r:embed="rId4"/>
          <a:stretch>
            <a:fillRect/>
          </a:stretch>
        </p:blipFill>
        <p:spPr>
          <a:xfrm>
            <a:off x="2392811" y="999981"/>
            <a:ext cx="6861764" cy="5690744"/>
          </a:xfrm>
          <a:prstGeom prst="rect">
            <a:avLst/>
          </a:prstGeom>
          <a:ln>
            <a:noFill/>
          </a:ln>
          <a:effectLst>
            <a:outerShdw blurRad="292100" dist="139700" dir="2700000" algn="tl" rotWithShape="0">
              <a:srgbClr val="333333">
                <a:alpha val="65000"/>
              </a:srgbClr>
            </a:outerShdw>
          </a:effectLst>
        </p:spPr>
      </p:pic>
      <p:sp>
        <p:nvSpPr>
          <p:cNvPr id="10" name="Callout: Left Arrow 9" descr="Application Call Out &#10;&#10;LEAs will be able to view data loads and run local validations">
            <a:extLst>
              <a:ext uri="{FF2B5EF4-FFF2-40B4-BE49-F238E27FC236}">
                <a16:creationId xmlns:a16="http://schemas.microsoft.com/office/drawing/2014/main" id="{97402A0C-5286-3011-96E5-490A250FAB84}"/>
              </a:ext>
            </a:extLst>
          </p:cNvPr>
          <p:cNvSpPr/>
          <p:nvPr/>
        </p:nvSpPr>
        <p:spPr>
          <a:xfrm>
            <a:off x="5359667" y="2480526"/>
            <a:ext cx="2967744" cy="1253639"/>
          </a:xfrm>
          <a:prstGeom prst="leftArrowCallout">
            <a:avLst/>
          </a:prstGeom>
          <a:solidFill>
            <a:srgbClr val="0C99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EA8931-F20D-5F92-26A3-795F8DCC4D57}"/>
              </a:ext>
            </a:extLst>
          </p:cNvPr>
          <p:cNvSpPr txBox="1"/>
          <p:nvPr/>
        </p:nvSpPr>
        <p:spPr>
          <a:xfrm>
            <a:off x="6461389" y="2515566"/>
            <a:ext cx="1866022" cy="1107996"/>
          </a:xfrm>
          <a:prstGeom prst="rect">
            <a:avLst/>
          </a:prstGeom>
          <a:solidFill>
            <a:srgbClr val="0C99A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SEARCH BY TYPE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Course ID, Descriptor Value, Do Not Report, Unique ID</a:t>
            </a:r>
            <a:endParaRPr kumimoji="0" lang="en-US" sz="1400" b="1" i="0" u="none" strike="noStrike" kern="1200" cap="none" spc="0" normalizeH="0" baseline="0" noProof="0" dirty="0">
              <a:ln>
                <a:noFill/>
              </a:ln>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81194E6-395F-4DD7-EA9B-36FBD7F09BD1}"/>
              </a:ext>
              <a:ext uri="{C183D7F6-B498-43B3-948B-1728B52AA6E4}">
                <adec:decorative xmlns:adec="http://schemas.microsoft.com/office/drawing/2017/decorative" val="1"/>
              </a:ext>
            </a:extLst>
          </p:cNvPr>
          <p:cNvSpPr/>
          <p:nvPr/>
        </p:nvSpPr>
        <p:spPr>
          <a:xfrm>
            <a:off x="9618133" y="1315850"/>
            <a:ext cx="1925720" cy="342046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C2B38E2-4A8A-30DE-F7F1-59BCBD7EC72C}"/>
              </a:ext>
            </a:extLst>
          </p:cNvPr>
          <p:cNvSpPr/>
          <p:nvPr/>
        </p:nvSpPr>
        <p:spPr>
          <a:xfrm>
            <a:off x="9793038" y="2333361"/>
            <a:ext cx="1589247"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latin typeface="Calibri" panose="020F0502020204030204"/>
                <a:ea typeface="+mn-ea"/>
                <a:cs typeface="+mn-cs"/>
              </a:rPr>
              <a:t>TEAL ROLE</a:t>
            </a:r>
          </a:p>
        </p:txBody>
      </p:sp>
      <p:sp>
        <p:nvSpPr>
          <p:cNvPr id="23" name="TextBox 22">
            <a:extLst>
              <a:ext uri="{FF2B5EF4-FFF2-40B4-BE49-F238E27FC236}">
                <a16:creationId xmlns:a16="http://schemas.microsoft.com/office/drawing/2014/main" id="{06C5EB13-1F5B-AB01-3120-A8CC1BBEF2E9}"/>
              </a:ext>
            </a:extLst>
          </p:cNvPr>
          <p:cNvSpPr txBox="1"/>
          <p:nvPr/>
        </p:nvSpPr>
        <p:spPr>
          <a:xfrm>
            <a:off x="9583485" y="2968887"/>
            <a:ext cx="192572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rPr>
              <a:t>DMC LEA Data Monitor</a:t>
            </a:r>
          </a:p>
        </p:txBody>
      </p:sp>
      <p:sp>
        <p:nvSpPr>
          <p:cNvPr id="25" name="TextBox 24">
            <a:extLst>
              <a:ext uri="{FF2B5EF4-FFF2-40B4-BE49-F238E27FC236}">
                <a16:creationId xmlns:a16="http://schemas.microsoft.com/office/drawing/2014/main" id="{8F026684-859A-EACE-5B26-F05C2D7BD1D2}"/>
              </a:ext>
            </a:extLst>
          </p:cNvPr>
          <p:cNvSpPr txBox="1"/>
          <p:nvPr/>
        </p:nvSpPr>
        <p:spPr>
          <a:xfrm>
            <a:off x="9773788" y="3845401"/>
            <a:ext cx="192572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rPr>
              <a:t>DMC L1.5 Filters Access</a:t>
            </a:r>
          </a:p>
        </p:txBody>
      </p:sp>
      <p:sp>
        <p:nvSpPr>
          <p:cNvPr id="8" name="Callout: Left Arrow 7" descr="Application Call Out &#10;&#10;LEAs will be able to view data loads and run local validations  &#10;">
            <a:extLst>
              <a:ext uri="{FF2B5EF4-FFF2-40B4-BE49-F238E27FC236}">
                <a16:creationId xmlns:a16="http://schemas.microsoft.com/office/drawing/2014/main" id="{F09D5E40-C015-DB61-D7C1-1EABEB6B9C07}"/>
              </a:ext>
            </a:extLst>
          </p:cNvPr>
          <p:cNvSpPr/>
          <p:nvPr/>
        </p:nvSpPr>
        <p:spPr>
          <a:xfrm>
            <a:off x="8576109" y="5437086"/>
            <a:ext cx="2967744" cy="1253639"/>
          </a:xfrm>
          <a:prstGeom prst="leftArrowCallout">
            <a:avLst/>
          </a:prstGeom>
          <a:solidFill>
            <a:srgbClr val="00B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008817-A4E4-48C4-38A6-244CBFC43940}"/>
              </a:ext>
            </a:extLst>
          </p:cNvPr>
          <p:cNvSpPr txBox="1"/>
          <p:nvPr/>
        </p:nvSpPr>
        <p:spPr>
          <a:xfrm>
            <a:off x="9677831" y="5472126"/>
            <a:ext cx="1866022" cy="1107996"/>
          </a:xfrm>
          <a:prstGeom prst="rect">
            <a:avLst/>
          </a:prstGeom>
          <a:solidFill>
            <a:srgbClr val="00B5C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Calibri" panose="020F0502020204030204"/>
                <a:ea typeface="+mn-ea"/>
                <a:cs typeface="+mn-cs"/>
              </a:rPr>
              <a:t>VERIFY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Calibri" panose="020F0502020204030204"/>
                <a:ea typeface="+mn-ea"/>
                <a:cs typeface="+mn-cs"/>
              </a:rPr>
              <a:t>A result can be “verified” to assist future analysis</a:t>
            </a:r>
            <a:endParaRPr kumimoji="0" lang="en-US" sz="1400" b="1" i="0" u="none" strike="noStrike" kern="1200" cap="none" spc="0" normalizeH="0" baseline="0" noProof="0">
              <a:ln>
                <a:noFill/>
              </a:ln>
              <a:effectLst/>
              <a:uLnTx/>
              <a:uFillTx/>
              <a:latin typeface="Calibri" panose="020F0502020204030204"/>
              <a:ea typeface="+mn-ea"/>
              <a:cs typeface="+mn-cs"/>
            </a:endParaRPr>
          </a:p>
        </p:txBody>
      </p:sp>
      <p:pic>
        <p:nvPicPr>
          <p:cNvPr id="24" name="Graphic 23">
            <a:extLst>
              <a:ext uri="{FF2B5EF4-FFF2-40B4-BE49-F238E27FC236}">
                <a16:creationId xmlns:a16="http://schemas.microsoft.com/office/drawing/2014/main" id="{E6595E03-5B62-C408-1EEE-D2516D5523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7030" y="3752706"/>
            <a:ext cx="400999" cy="400999"/>
          </a:xfrm>
          <a:prstGeom prst="rect">
            <a:avLst/>
          </a:prstGeom>
        </p:spPr>
      </p:pic>
      <p:pic>
        <p:nvPicPr>
          <p:cNvPr id="26" name="Graphic 25">
            <a:extLst>
              <a:ext uri="{FF2B5EF4-FFF2-40B4-BE49-F238E27FC236}">
                <a16:creationId xmlns:a16="http://schemas.microsoft.com/office/drawing/2014/main" id="{CDA4B8F8-FE62-E9D5-0013-CC7E5B736CC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66857" y="1296600"/>
            <a:ext cx="1045317" cy="1045317"/>
          </a:xfrm>
          <a:prstGeom prst="rect">
            <a:avLst/>
          </a:prstGeom>
        </p:spPr>
      </p:pic>
      <p:sp>
        <p:nvSpPr>
          <p:cNvPr id="27" name="Oval 26">
            <a:extLst>
              <a:ext uri="{FF2B5EF4-FFF2-40B4-BE49-F238E27FC236}">
                <a16:creationId xmlns:a16="http://schemas.microsoft.com/office/drawing/2014/main" id="{46264BA8-979D-D471-AA37-B3648C500C23}"/>
              </a:ext>
              <a:ext uri="{C183D7F6-B498-43B3-948B-1728B52AA6E4}">
                <adec:decorative xmlns:adec="http://schemas.microsoft.com/office/drawing/2017/decorative" val="1"/>
              </a:ext>
            </a:extLst>
          </p:cNvPr>
          <p:cNvSpPr/>
          <p:nvPr/>
        </p:nvSpPr>
        <p:spPr>
          <a:xfrm>
            <a:off x="10677974" y="1781937"/>
            <a:ext cx="441439" cy="451770"/>
          </a:xfrm>
          <a:prstGeom prst="ellipse">
            <a:avLst/>
          </a:prstGeom>
          <a:solidFill>
            <a:schemeClr val="bg1"/>
          </a:solid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C94662C2-A59A-CDCF-BE9E-2C140DE4C88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46944" y="1852969"/>
            <a:ext cx="309060" cy="309060"/>
          </a:xfrm>
          <a:prstGeom prst="rect">
            <a:avLst/>
          </a:prstGeom>
        </p:spPr>
      </p:pic>
      <p:sp>
        <p:nvSpPr>
          <p:cNvPr id="3" name="Slide Number Placeholder 2">
            <a:extLst>
              <a:ext uri="{FF2B5EF4-FFF2-40B4-BE49-F238E27FC236}">
                <a16:creationId xmlns:a16="http://schemas.microsoft.com/office/drawing/2014/main" id="{950D80DB-1FB6-241F-863D-67F8E2C00718}"/>
              </a:ext>
            </a:extLst>
          </p:cNvPr>
          <p:cNvSpPr>
            <a:spLocks noGrp="1"/>
          </p:cNvSpPr>
          <p:nvPr>
            <p:ph type="sldNum" sz="quarter" idx="12"/>
          </p:nvPr>
        </p:nvSpPr>
        <p:spPr/>
        <p:txBody>
          <a:bodyPr/>
          <a:lstStyle/>
          <a:p>
            <a:fld id="{69C126A4-BD19-47E2-8A0E-0DE1B9D8C925}" type="slidenum">
              <a:rPr lang="en-US" sz="900" smtClean="0"/>
              <a:pPr/>
              <a:t>24</a:t>
            </a:fld>
            <a:endParaRPr lang="en-US" sz="900" dirty="0"/>
          </a:p>
        </p:txBody>
      </p:sp>
    </p:spTree>
    <p:custDataLst>
      <p:tags r:id="rId1"/>
    </p:custDataLst>
    <p:extLst>
      <p:ext uri="{BB962C8B-B14F-4D97-AF65-F5344CB8AC3E}">
        <p14:creationId xmlns:p14="http://schemas.microsoft.com/office/powerpoint/2010/main" val="2967283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600D2-B79D-78C3-8E34-67999CAC46A1}"/>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LEVEL 2 VALIDATIONS</a:t>
            </a:r>
            <a:endParaRPr lang="en-US" dirty="0"/>
          </a:p>
        </p:txBody>
      </p:sp>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6980590" y="718377"/>
            <a:ext cx="5211407" cy="56337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a:extLst>
              <a:ext uri="{FF2B5EF4-FFF2-40B4-BE49-F238E27FC236}">
                <a16:creationId xmlns:a16="http://schemas.microsoft.com/office/drawing/2014/main" id="{8902C038-AED9-4E5D-2877-6DB1C232FCB1}"/>
              </a:ext>
              <a:ext uri="{C183D7F6-B498-43B3-948B-1728B52AA6E4}">
                <adec:decorative xmlns:adec="http://schemas.microsoft.com/office/drawing/2017/decorative" val="1"/>
              </a:ext>
            </a:extLst>
          </p:cNvPr>
          <p:cNvSpPr/>
          <p:nvPr/>
        </p:nvSpPr>
        <p:spPr>
          <a:xfrm>
            <a:off x="6558066" y="2051503"/>
            <a:ext cx="4921553" cy="3821907"/>
          </a:xfrm>
          <a:prstGeom prst="leftArrowCallout">
            <a:avLst/>
          </a:prstGeom>
          <a:solidFill>
            <a:srgbClr val="6A54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8683713" y="2286284"/>
            <a:ext cx="2795906"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LEVEL 2 (Optional)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lvl="0">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Business rule validation checks that are run against the data prior to promoting to PEIMS or Core </a:t>
            </a:r>
            <a:r>
              <a:rPr lang="en-US" sz="1400" dirty="0">
                <a:solidFill>
                  <a:prstClr val="white"/>
                </a:solidFill>
                <a:latin typeface="Calibri" panose="020F0502020204030204"/>
              </a:rPr>
              <a:t>data mart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These include Fatals, Special Warnings, and Warnings. Validation errors </a:t>
            </a:r>
            <a:r>
              <a:rPr kumimoji="0" lang="en-US" sz="1400" b="0" i="0" u="sng" strike="noStrike" kern="1200" cap="none" spc="0" normalizeH="0" baseline="0" noProof="0" dirty="0">
                <a:ln>
                  <a:noFill/>
                </a:ln>
                <a:solidFill>
                  <a:prstClr val="white"/>
                </a:solidFill>
                <a:effectLst/>
                <a:uLnTx/>
                <a:uFillTx/>
                <a:latin typeface="Calibri" panose="020F0502020204030204"/>
                <a:ea typeface="+mn-ea"/>
                <a:cs typeface="+mn-cs"/>
              </a:rPr>
              <a:t>do not </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prevent the data from being loaded to </a:t>
            </a:r>
            <a:r>
              <a:rPr lang="en-US" sz="1400" dirty="0">
                <a:solidFill>
                  <a:prstClr val="white"/>
                </a:solidFill>
                <a:latin typeface="Calibri" panose="020F0502020204030204"/>
              </a:rPr>
              <a:t>TSDS</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Users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B15F7DF-61ED-F037-9E00-CA64825346E1}"/>
              </a:ext>
            </a:extLst>
          </p:cNvPr>
          <p:cNvSpPr>
            <a:spLocks noGrp="1"/>
          </p:cNvSpPr>
          <p:nvPr>
            <p:ph type="sldNum" sz="quarter" idx="4"/>
          </p:nvPr>
        </p:nvSpPr>
        <p:spPr/>
        <p:txBody>
          <a:bodyPr/>
          <a:lstStyle/>
          <a:p>
            <a:fld id="{69C126A4-BD19-47E2-8A0E-0DE1B9D8C925}" type="slidenum">
              <a:rPr lang="en-US" sz="900" smtClean="0">
                <a:solidFill>
                  <a:srgbClr val="0070C0"/>
                </a:solidFill>
              </a:rPr>
              <a:pPr/>
              <a:t>25</a:t>
            </a:fld>
            <a:endParaRPr lang="en-US" sz="900" dirty="0">
              <a:solidFill>
                <a:srgbClr val="0070C0"/>
              </a:solidFill>
            </a:endParaRPr>
          </a:p>
        </p:txBody>
      </p:sp>
      <p:sp>
        <p:nvSpPr>
          <p:cNvPr id="10" name="Rectangle 9">
            <a:extLst>
              <a:ext uri="{FF2B5EF4-FFF2-40B4-BE49-F238E27FC236}">
                <a16:creationId xmlns:a16="http://schemas.microsoft.com/office/drawing/2014/main" id="{152A88B5-6E8B-5B0B-A095-01903FDDD593}"/>
              </a:ext>
              <a:ext uri="{C183D7F6-B498-43B3-948B-1728B52AA6E4}">
                <adec:decorative xmlns:adec="http://schemas.microsoft.com/office/drawing/2017/decorative" val="1"/>
              </a:ext>
            </a:extLst>
          </p:cNvPr>
          <p:cNvSpPr/>
          <p:nvPr/>
        </p:nvSpPr>
        <p:spPr>
          <a:xfrm>
            <a:off x="2457451" y="3147238"/>
            <a:ext cx="2272514" cy="198922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13" name="Rectangle 12">
            <a:extLst>
              <a:ext uri="{FF2B5EF4-FFF2-40B4-BE49-F238E27FC236}">
                <a16:creationId xmlns:a16="http://schemas.microsoft.com/office/drawing/2014/main" id="{07E77664-566B-F138-8975-EA81DC9C30DE}"/>
              </a:ext>
              <a:ext uri="{C183D7F6-B498-43B3-948B-1728B52AA6E4}">
                <adec:decorative xmlns:adec="http://schemas.microsoft.com/office/drawing/2017/decorative" val="1"/>
              </a:ext>
            </a:extLst>
          </p:cNvPr>
          <p:cNvSpPr/>
          <p:nvPr/>
        </p:nvSpPr>
        <p:spPr>
          <a:xfrm>
            <a:off x="4710545" y="904580"/>
            <a:ext cx="2770909" cy="172743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BE98B81-D830-9F8C-7E70-01426C48ED1E}"/>
              </a:ext>
              <a:ext uri="{C183D7F6-B498-43B3-948B-1728B52AA6E4}">
                <adec:decorative xmlns:adec="http://schemas.microsoft.com/office/drawing/2017/decorative" val="1"/>
              </a:ext>
            </a:extLst>
          </p:cNvPr>
          <p:cNvSpPr/>
          <p:nvPr/>
        </p:nvSpPr>
        <p:spPr>
          <a:xfrm>
            <a:off x="4729966" y="5070280"/>
            <a:ext cx="2234873" cy="139836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Tree>
    <p:custDataLst>
      <p:tags r:id="rId1"/>
    </p:custDataLst>
    <p:extLst>
      <p:ext uri="{BB962C8B-B14F-4D97-AF65-F5344CB8AC3E}">
        <p14:creationId xmlns:p14="http://schemas.microsoft.com/office/powerpoint/2010/main" val="1869865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6A95-5D80-1D85-4440-28842B3071F8}"/>
              </a:ext>
            </a:extLst>
          </p:cNvPr>
          <p:cNvSpPr>
            <a:spLocks noGrp="1"/>
          </p:cNvSpPr>
          <p:nvPr>
            <p:ph type="title"/>
          </p:nvPr>
        </p:nvSpPr>
        <p:spPr>
          <a:xfrm>
            <a:off x="1806498" y="167275"/>
            <a:ext cx="10385502" cy="751350"/>
          </a:xfrm>
        </p:spPr>
        <p:txBody>
          <a:bodyPr>
            <a:noAutofit/>
          </a:bodyPr>
          <a:lstStyle/>
          <a:p>
            <a:pPr algn="ctr"/>
            <a:r>
              <a:rPr lang="en-US" sz="4400" dirty="0"/>
              <a:t>LEVEL 2 VALIDATION EXAMPLES</a:t>
            </a:r>
            <a:endParaRPr lang="en-US" sz="4400" dirty="0">
              <a:solidFill>
                <a:schemeClr val="tx1"/>
              </a:solidFill>
            </a:endParaRPr>
          </a:p>
        </p:txBody>
      </p:sp>
      <p:pic>
        <p:nvPicPr>
          <p:cNvPr id="6" name="Picture 5" descr="screenshot of searching and monitoring level 2 validations">
            <a:extLst>
              <a:ext uri="{FF2B5EF4-FFF2-40B4-BE49-F238E27FC236}">
                <a16:creationId xmlns:a16="http://schemas.microsoft.com/office/drawing/2014/main" id="{F9766A05-5398-7828-8A5E-AF4274A0C535}"/>
              </a:ext>
            </a:extLst>
          </p:cNvPr>
          <p:cNvPicPr>
            <a:picLocks noChangeAspect="1"/>
          </p:cNvPicPr>
          <p:nvPr/>
        </p:nvPicPr>
        <p:blipFill rotWithShape="1">
          <a:blip r:embed="rId4"/>
          <a:srcRect t="660"/>
          <a:stretch/>
        </p:blipFill>
        <p:spPr>
          <a:xfrm>
            <a:off x="2454988" y="1167063"/>
            <a:ext cx="6816484" cy="5392490"/>
          </a:xfrm>
          <a:prstGeom prst="rect">
            <a:avLst/>
          </a:prstGeom>
          <a:ln>
            <a:noFill/>
          </a:ln>
          <a:effectLst>
            <a:outerShdw blurRad="292100" dist="139700" dir="2700000" algn="tl" rotWithShape="0">
              <a:srgbClr val="333333">
                <a:alpha val="65000"/>
              </a:srgbClr>
            </a:outerShdw>
          </a:effectLst>
        </p:spPr>
      </p:pic>
      <p:sp>
        <p:nvSpPr>
          <p:cNvPr id="10" name="Callout: Left Arrow 9" descr="Application Call Out &#10;&#10;LEAs will be able to view data loads and run local validations  &#10;">
            <a:extLst>
              <a:ext uri="{FF2B5EF4-FFF2-40B4-BE49-F238E27FC236}">
                <a16:creationId xmlns:a16="http://schemas.microsoft.com/office/drawing/2014/main" id="{97402A0C-5286-3011-96E5-490A250FAB84}"/>
              </a:ext>
              <a:ext uri="{C183D7F6-B498-43B3-948B-1728B52AA6E4}">
                <adec:decorative xmlns:adec="http://schemas.microsoft.com/office/drawing/2017/decorative" val="0"/>
              </a:ext>
            </a:extLst>
          </p:cNvPr>
          <p:cNvSpPr/>
          <p:nvPr/>
        </p:nvSpPr>
        <p:spPr>
          <a:xfrm>
            <a:off x="5113421" y="2521097"/>
            <a:ext cx="3705726" cy="1253639"/>
          </a:xfrm>
          <a:prstGeom prst="leftArrowCallout">
            <a:avLst/>
          </a:prstGeom>
          <a:solidFill>
            <a:srgbClr val="0C99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EA8931-F20D-5F92-26A3-795F8DCC4D57}"/>
              </a:ext>
            </a:extLst>
          </p:cNvPr>
          <p:cNvSpPr txBox="1"/>
          <p:nvPr/>
        </p:nvSpPr>
        <p:spPr>
          <a:xfrm>
            <a:off x="6461389" y="2744174"/>
            <a:ext cx="2357758" cy="892552"/>
          </a:xfrm>
          <a:prstGeom prst="rect">
            <a:avLst/>
          </a:prstGeom>
          <a:solidFill>
            <a:srgbClr val="0C99A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latin typeface="Calibri" panose="020F0502020204030204"/>
                <a:ea typeface="+mn-ea"/>
                <a:cs typeface="+mn-cs"/>
              </a:rPr>
              <a:t>RUN BY  COLLECTION</a:t>
            </a:r>
            <a:endParaRPr kumimoji="0" lang="en-US"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Select the TSDS Collection/ Submission to validate</a:t>
            </a:r>
            <a:endParaRPr kumimoji="0" lang="en-US" sz="1400" b="1" i="0" u="none" strike="noStrike" kern="1200" cap="none" spc="0" normalizeH="0" baseline="0" noProof="0" dirty="0">
              <a:ln>
                <a:noFill/>
              </a:ln>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81194E6-395F-4DD7-EA9B-36FBD7F09BD1}"/>
              </a:ext>
              <a:ext uri="{C183D7F6-B498-43B3-948B-1728B52AA6E4}">
                <adec:decorative xmlns:adec="http://schemas.microsoft.com/office/drawing/2017/decorative" val="1"/>
              </a:ext>
            </a:extLst>
          </p:cNvPr>
          <p:cNvSpPr/>
          <p:nvPr/>
        </p:nvSpPr>
        <p:spPr>
          <a:xfrm>
            <a:off x="9618133" y="1315850"/>
            <a:ext cx="1925720" cy="342046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2B38E2-4A8A-30DE-F7F1-59BCBD7EC72C}"/>
              </a:ext>
              <a:ext uri="{C183D7F6-B498-43B3-948B-1728B52AA6E4}">
                <adec:decorative xmlns:adec="http://schemas.microsoft.com/office/drawing/2017/decorative" val="0"/>
              </a:ext>
            </a:extLst>
          </p:cNvPr>
          <p:cNvSpPr/>
          <p:nvPr/>
        </p:nvSpPr>
        <p:spPr>
          <a:xfrm>
            <a:off x="9793038" y="2333361"/>
            <a:ext cx="1589247"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TEAL ROLE</a:t>
            </a:r>
          </a:p>
        </p:txBody>
      </p:sp>
      <p:sp>
        <p:nvSpPr>
          <p:cNvPr id="23" name="TextBox 22">
            <a:extLst>
              <a:ext uri="{FF2B5EF4-FFF2-40B4-BE49-F238E27FC236}">
                <a16:creationId xmlns:a16="http://schemas.microsoft.com/office/drawing/2014/main" id="{06C5EB13-1F5B-AB01-3120-A8CC1BBEF2E9}"/>
              </a:ext>
              <a:ext uri="{C183D7F6-B498-43B3-948B-1728B52AA6E4}">
                <adec:decorative xmlns:adec="http://schemas.microsoft.com/office/drawing/2017/decorative" val="0"/>
              </a:ext>
            </a:extLst>
          </p:cNvPr>
          <p:cNvSpPr txBox="1"/>
          <p:nvPr/>
        </p:nvSpPr>
        <p:spPr>
          <a:xfrm>
            <a:off x="9583485" y="2968887"/>
            <a:ext cx="1925720" cy="646331"/>
          </a:xfrm>
          <a:prstGeom prst="rect">
            <a:avLst/>
          </a:prstGeom>
          <a:noFill/>
        </p:spPr>
        <p:txBody>
          <a:bodyPr wrap="square" rtlCol="0">
            <a:spAutoFit/>
          </a:bodyPr>
          <a:lstStyle/>
          <a:p>
            <a:pPr algn="ctr"/>
            <a:r>
              <a:rPr lang="en-US" b="1">
                <a:solidFill>
                  <a:schemeClr val="bg1"/>
                </a:solidFill>
              </a:rPr>
              <a:t>DMC LEA L2 Validations</a:t>
            </a:r>
          </a:p>
        </p:txBody>
      </p:sp>
      <p:sp>
        <p:nvSpPr>
          <p:cNvPr id="25" name="TextBox 24">
            <a:extLst>
              <a:ext uri="{FF2B5EF4-FFF2-40B4-BE49-F238E27FC236}">
                <a16:creationId xmlns:a16="http://schemas.microsoft.com/office/drawing/2014/main" id="{8F026684-859A-EACE-5B26-F05C2D7BD1D2}"/>
              </a:ext>
            </a:extLst>
          </p:cNvPr>
          <p:cNvSpPr txBox="1"/>
          <p:nvPr/>
        </p:nvSpPr>
        <p:spPr>
          <a:xfrm>
            <a:off x="9773788" y="3845401"/>
            <a:ext cx="1925720" cy="246221"/>
          </a:xfrm>
          <a:prstGeom prst="rect">
            <a:avLst/>
          </a:prstGeom>
          <a:noFill/>
        </p:spPr>
        <p:txBody>
          <a:bodyPr wrap="square" rtlCol="0">
            <a:spAutoFit/>
          </a:bodyPr>
          <a:lstStyle/>
          <a:p>
            <a:pPr algn="ctr"/>
            <a:r>
              <a:rPr lang="en-US" sz="1000">
                <a:solidFill>
                  <a:schemeClr val="bg1"/>
                </a:solidFill>
              </a:rPr>
              <a:t>Class Roster Access</a:t>
            </a:r>
          </a:p>
        </p:txBody>
      </p:sp>
      <p:sp>
        <p:nvSpPr>
          <p:cNvPr id="8" name="Callout: Left Arrow 7" descr="Application Call Out &#10;&#10;LEAs will be able to view data loads and run local validations  &#10;">
            <a:extLst>
              <a:ext uri="{FF2B5EF4-FFF2-40B4-BE49-F238E27FC236}">
                <a16:creationId xmlns:a16="http://schemas.microsoft.com/office/drawing/2014/main" id="{F09D5E40-C015-DB61-D7C1-1EABEB6B9C07}"/>
              </a:ext>
              <a:ext uri="{C183D7F6-B498-43B3-948B-1728B52AA6E4}">
                <adec:decorative xmlns:adec="http://schemas.microsoft.com/office/drawing/2017/decorative" val="0"/>
              </a:ext>
            </a:extLst>
          </p:cNvPr>
          <p:cNvSpPr/>
          <p:nvPr/>
        </p:nvSpPr>
        <p:spPr>
          <a:xfrm>
            <a:off x="8576109" y="5437086"/>
            <a:ext cx="2967744" cy="1253639"/>
          </a:xfrm>
          <a:prstGeom prst="leftArrowCallout">
            <a:avLst/>
          </a:prstGeom>
          <a:solidFill>
            <a:srgbClr val="00B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008817-A4E4-48C4-38A6-244CBFC43940}"/>
              </a:ext>
            </a:extLst>
          </p:cNvPr>
          <p:cNvSpPr txBox="1"/>
          <p:nvPr/>
        </p:nvSpPr>
        <p:spPr>
          <a:xfrm>
            <a:off x="9677831" y="5472126"/>
            <a:ext cx="1866022" cy="1107996"/>
          </a:xfrm>
          <a:prstGeom prst="rect">
            <a:avLst/>
          </a:prstGeom>
          <a:solidFill>
            <a:srgbClr val="00B5C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alibri" panose="020F0502020204030204"/>
                <a:ea typeface="+mn-ea"/>
                <a:cs typeface="+mn-cs"/>
              </a:rPr>
              <a:t>SEVERITY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View Fatal, Special Warning,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Calibri" panose="020F0502020204030204"/>
                <a:ea typeface="+mn-ea"/>
                <a:cs typeface="+mn-cs"/>
              </a:rPr>
              <a:t>counts and results</a:t>
            </a:r>
            <a:endParaRPr kumimoji="0" lang="en-US" sz="1400" b="1" i="0" u="none" strike="noStrike" kern="1200" cap="none" spc="0" normalizeH="0" baseline="0" noProof="0" dirty="0">
              <a:ln>
                <a:noFill/>
              </a:ln>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6D17C16-390B-0354-6A6A-B633BA5E0EE1}"/>
              </a:ext>
            </a:extLst>
          </p:cNvPr>
          <p:cNvSpPr>
            <a:spLocks noGrp="1"/>
          </p:cNvSpPr>
          <p:nvPr>
            <p:ph type="sldNum" sz="quarter" idx="12"/>
          </p:nvPr>
        </p:nvSpPr>
        <p:spPr/>
        <p:txBody>
          <a:bodyPr/>
          <a:lstStyle/>
          <a:p>
            <a:fld id="{69C126A4-BD19-47E2-8A0E-0DE1B9D8C925}" type="slidenum">
              <a:rPr lang="en-US" sz="900" smtClean="0"/>
              <a:pPr/>
              <a:t>26</a:t>
            </a:fld>
            <a:endParaRPr lang="en-US" sz="900" dirty="0"/>
          </a:p>
        </p:txBody>
      </p:sp>
      <p:pic>
        <p:nvPicPr>
          <p:cNvPr id="24" name="Graphic 23">
            <a:extLst>
              <a:ext uri="{FF2B5EF4-FFF2-40B4-BE49-F238E27FC236}">
                <a16:creationId xmlns:a16="http://schemas.microsoft.com/office/drawing/2014/main" id="{E6595E03-5B62-C408-1EEE-D2516D5523D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7030" y="3752706"/>
            <a:ext cx="400999" cy="400999"/>
          </a:xfrm>
          <a:prstGeom prst="rect">
            <a:avLst/>
          </a:prstGeom>
        </p:spPr>
      </p:pic>
      <p:pic>
        <p:nvPicPr>
          <p:cNvPr id="26" name="Graphic 25">
            <a:extLst>
              <a:ext uri="{FF2B5EF4-FFF2-40B4-BE49-F238E27FC236}">
                <a16:creationId xmlns:a16="http://schemas.microsoft.com/office/drawing/2014/main" id="{CDA4B8F8-FE62-E9D5-0013-CC7E5B736CC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66857" y="1296600"/>
            <a:ext cx="1045317" cy="1045317"/>
          </a:xfrm>
          <a:prstGeom prst="rect">
            <a:avLst/>
          </a:prstGeom>
        </p:spPr>
      </p:pic>
      <p:sp>
        <p:nvSpPr>
          <p:cNvPr id="27" name="Oval 26">
            <a:extLst>
              <a:ext uri="{FF2B5EF4-FFF2-40B4-BE49-F238E27FC236}">
                <a16:creationId xmlns:a16="http://schemas.microsoft.com/office/drawing/2014/main" id="{46264BA8-979D-D471-AA37-B3648C500C23}"/>
              </a:ext>
              <a:ext uri="{C183D7F6-B498-43B3-948B-1728B52AA6E4}">
                <adec:decorative xmlns:adec="http://schemas.microsoft.com/office/drawing/2017/decorative" val="1"/>
              </a:ext>
            </a:extLst>
          </p:cNvPr>
          <p:cNvSpPr/>
          <p:nvPr/>
        </p:nvSpPr>
        <p:spPr>
          <a:xfrm>
            <a:off x="10677974" y="1781937"/>
            <a:ext cx="441439" cy="451770"/>
          </a:xfrm>
          <a:prstGeom prst="ellipse">
            <a:avLst/>
          </a:prstGeom>
          <a:solidFill>
            <a:schemeClr val="bg1"/>
          </a:solid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C94662C2-A59A-CDCF-BE9E-2C140DE4C88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46944" y="1852969"/>
            <a:ext cx="309060" cy="309060"/>
          </a:xfrm>
          <a:prstGeom prst="rect">
            <a:avLst/>
          </a:prstGeom>
        </p:spPr>
      </p:pic>
    </p:spTree>
    <p:custDataLst>
      <p:tags r:id="rId1"/>
    </p:custDataLst>
    <p:extLst>
      <p:ext uri="{BB962C8B-B14F-4D97-AF65-F5344CB8AC3E}">
        <p14:creationId xmlns:p14="http://schemas.microsoft.com/office/powerpoint/2010/main" val="15899100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18CEA0-776E-F472-F69B-F3E6E95A4766}"/>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VIEWING LEVEL 1.5 AND LEVEL 2</a:t>
            </a:r>
            <a:endParaRPr lang="en-US" dirty="0"/>
          </a:p>
        </p:txBody>
      </p:sp>
      <p:sp>
        <p:nvSpPr>
          <p:cNvPr id="7" name="Rectangle 6">
            <a:extLst>
              <a:ext uri="{FF2B5EF4-FFF2-40B4-BE49-F238E27FC236}">
                <a16:creationId xmlns:a16="http://schemas.microsoft.com/office/drawing/2014/main" id="{64DD4431-C246-1DD0-7EB9-7D27F320710D}"/>
              </a:ext>
              <a:ext uri="{C183D7F6-B498-43B3-948B-1728B52AA6E4}">
                <adec:decorative xmlns:adec="http://schemas.microsoft.com/office/drawing/2017/decorative" val="1"/>
              </a:ext>
            </a:extLst>
          </p:cNvPr>
          <p:cNvSpPr/>
          <p:nvPr/>
        </p:nvSpPr>
        <p:spPr>
          <a:xfrm>
            <a:off x="6943060" y="834886"/>
            <a:ext cx="5248940"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llout: Left Arrow 7">
            <a:extLst>
              <a:ext uri="{FF2B5EF4-FFF2-40B4-BE49-F238E27FC236}">
                <a16:creationId xmlns:a16="http://schemas.microsoft.com/office/drawing/2014/main" id="{871D2033-4844-1B84-95DC-08F26EB1E651}"/>
              </a:ext>
              <a:ext uri="{C183D7F6-B498-43B3-948B-1728B52AA6E4}">
                <adec:decorative xmlns:adec="http://schemas.microsoft.com/office/drawing/2017/decorative" val="1"/>
              </a:ext>
            </a:extLst>
          </p:cNvPr>
          <p:cNvSpPr/>
          <p:nvPr/>
        </p:nvSpPr>
        <p:spPr>
          <a:xfrm>
            <a:off x="6774863" y="827898"/>
            <a:ext cx="3777562" cy="1595723"/>
          </a:xfrm>
          <a:prstGeom prst="leftArrowCallout">
            <a:avLst/>
          </a:prstGeom>
          <a:solidFill>
            <a:srgbClr val="6D56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7D779D-5153-C372-20F5-63E900905762}"/>
              </a:ext>
            </a:extLst>
          </p:cNvPr>
          <p:cNvSpPr txBox="1"/>
          <p:nvPr/>
        </p:nvSpPr>
        <p:spPr>
          <a:xfrm>
            <a:off x="8156434" y="840737"/>
            <a:ext cx="2375210" cy="1384995"/>
          </a:xfrm>
          <a:prstGeom prst="rect">
            <a:avLst/>
          </a:prstGeom>
          <a:solidFill>
            <a:srgbClr val="6D568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VIEW IN DMC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Level 1.5 and Level 2 results are displayed in the DMC application.</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277BEF2-B5DE-1F9B-446E-A8DC0CC94FEC}"/>
              </a:ext>
              <a:ext uri="{C183D7F6-B498-43B3-948B-1728B52AA6E4}">
                <adec:decorative xmlns:adec="http://schemas.microsoft.com/office/drawing/2017/decorative" val="1"/>
              </a:ext>
            </a:extLst>
          </p:cNvPr>
          <p:cNvSpPr/>
          <p:nvPr/>
        </p:nvSpPr>
        <p:spPr>
          <a:xfrm>
            <a:off x="2594344" y="2254102"/>
            <a:ext cx="4407842" cy="301964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D16EA0E-26A7-91D4-EE52-CB2D6B9CFB75}"/>
              </a:ext>
              <a:ext uri="{C183D7F6-B498-43B3-948B-1728B52AA6E4}">
                <adec:decorative xmlns:adec="http://schemas.microsoft.com/office/drawing/2017/decorative" val="1"/>
              </a:ext>
            </a:extLst>
          </p:cNvPr>
          <p:cNvSpPr/>
          <p:nvPr/>
        </p:nvSpPr>
        <p:spPr>
          <a:xfrm>
            <a:off x="4798265" y="4471498"/>
            <a:ext cx="2178203" cy="199715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504447E-7CDF-C56C-BDB0-2B88859A4729}"/>
              </a:ext>
            </a:extLst>
          </p:cNvPr>
          <p:cNvSpPr>
            <a:spLocks noGrp="1"/>
          </p:cNvSpPr>
          <p:nvPr>
            <p:ph type="sldNum" sz="quarter" idx="4"/>
          </p:nvPr>
        </p:nvSpPr>
        <p:spPr/>
        <p:txBody>
          <a:bodyPr/>
          <a:lstStyle/>
          <a:p>
            <a:fld id="{69C126A4-BD19-47E2-8A0E-0DE1B9D8C925}" type="slidenum">
              <a:rPr lang="en-US" sz="900" smtClean="0">
                <a:solidFill>
                  <a:srgbClr val="0070C0"/>
                </a:solidFill>
              </a:rPr>
              <a:pPr/>
              <a:t>27</a:t>
            </a:fld>
            <a:endParaRPr lang="en-US" sz="900" dirty="0">
              <a:solidFill>
                <a:srgbClr val="0070C0"/>
              </a:solidFill>
            </a:endParaRPr>
          </a:p>
        </p:txBody>
      </p:sp>
    </p:spTree>
    <p:custDataLst>
      <p:tags r:id="rId1"/>
    </p:custDataLst>
    <p:extLst>
      <p:ext uri="{BB962C8B-B14F-4D97-AF65-F5344CB8AC3E}">
        <p14:creationId xmlns:p14="http://schemas.microsoft.com/office/powerpoint/2010/main" val="2107959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52977-D0EA-F99C-25A2-4FC26549DAA4}"/>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LEVEL 3 VALIDATIONS</a:t>
            </a:r>
            <a:endParaRPr lang="en-US" dirty="0"/>
          </a:p>
        </p:txBody>
      </p:sp>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3869628" y="999452"/>
            <a:ext cx="3739486" cy="547035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a:extLst>
              <a:ext uri="{FF2B5EF4-FFF2-40B4-BE49-F238E27FC236}">
                <a16:creationId xmlns:a16="http://schemas.microsoft.com/office/drawing/2014/main" id="{8902C038-AED9-4E5D-2877-6DB1C232FCB1}"/>
              </a:ext>
              <a:ext uri="{C183D7F6-B498-43B3-948B-1728B52AA6E4}">
                <adec:decorative xmlns:adec="http://schemas.microsoft.com/office/drawing/2017/decorative" val="1"/>
              </a:ext>
            </a:extLst>
          </p:cNvPr>
          <p:cNvSpPr/>
          <p:nvPr/>
        </p:nvSpPr>
        <p:spPr>
          <a:xfrm rot="10800000">
            <a:off x="3999769" y="2643106"/>
            <a:ext cx="3739487" cy="3738692"/>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4047605" y="2668908"/>
            <a:ext cx="2374340" cy="39087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Business rule validation checks that are run against the data </a:t>
            </a:r>
            <a:r>
              <a:rPr lang="en-US" sz="1400">
                <a:solidFill>
                  <a:prstClr val="white"/>
                </a:solidFill>
                <a:latin typeface="Calibri" panose="020F0502020204030204"/>
              </a:rPr>
              <a:t>after</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promoting to PEIMS or Core data mart. </a:t>
            </a:r>
            <a:r>
              <a:rPr lang="en-US" sz="1400">
                <a:solidFill>
                  <a:prstClr val="white"/>
                </a:solidFill>
                <a:latin typeface="Calibri" panose="020F0502020204030204"/>
              </a:rPr>
              <a:t>Will include some validations that could not be run at Level 2.</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include Fatals, Special Warnings, and Warnings.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Users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4768015-2E8D-CC9D-7B43-05385874BEA7}"/>
              </a:ext>
            </a:extLst>
          </p:cNvPr>
          <p:cNvSpPr>
            <a:spLocks noGrp="1"/>
          </p:cNvSpPr>
          <p:nvPr>
            <p:ph type="sldNum" sz="quarter" idx="4"/>
          </p:nvPr>
        </p:nvSpPr>
        <p:spPr/>
        <p:txBody>
          <a:bodyPr/>
          <a:lstStyle/>
          <a:p>
            <a:fld id="{69C126A4-BD19-47E2-8A0E-0DE1B9D8C925}" type="slidenum">
              <a:rPr lang="en-US" sz="900" smtClean="0">
                <a:solidFill>
                  <a:srgbClr val="0070C0"/>
                </a:solidFill>
              </a:rPr>
              <a:pPr/>
              <a:t>28</a:t>
            </a:fld>
            <a:endParaRPr lang="en-US" sz="900" dirty="0">
              <a:solidFill>
                <a:srgbClr val="0070C0"/>
              </a:solidFill>
            </a:endParaRPr>
          </a:p>
        </p:txBody>
      </p:sp>
      <p:sp>
        <p:nvSpPr>
          <p:cNvPr id="10" name="Rectangle 9">
            <a:extLst>
              <a:ext uri="{FF2B5EF4-FFF2-40B4-BE49-F238E27FC236}">
                <a16:creationId xmlns:a16="http://schemas.microsoft.com/office/drawing/2014/main" id="{3BF3BCA6-A409-B6BB-4422-AAA80C3DCB5E}"/>
              </a:ext>
              <a:ext uri="{C183D7F6-B498-43B3-948B-1728B52AA6E4}">
                <adec:decorative xmlns:adec="http://schemas.microsoft.com/office/drawing/2017/decorative" val="1"/>
              </a:ext>
            </a:extLst>
          </p:cNvPr>
          <p:cNvSpPr/>
          <p:nvPr/>
        </p:nvSpPr>
        <p:spPr>
          <a:xfrm>
            <a:off x="2375509" y="3189394"/>
            <a:ext cx="1494119" cy="16018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3" name="Rectangle 12">
            <a:extLst>
              <a:ext uri="{FF2B5EF4-FFF2-40B4-BE49-F238E27FC236}">
                <a16:creationId xmlns:a16="http://schemas.microsoft.com/office/drawing/2014/main" id="{F06E9943-BEDE-FF3B-3B65-038D5E2032EF}"/>
              </a:ext>
              <a:ext uri="{C183D7F6-B498-43B3-948B-1728B52AA6E4}">
                <adec:decorative xmlns:adec="http://schemas.microsoft.com/office/drawing/2017/decorative" val="1"/>
              </a:ext>
            </a:extLst>
          </p:cNvPr>
          <p:cNvSpPr/>
          <p:nvPr/>
        </p:nvSpPr>
        <p:spPr>
          <a:xfrm>
            <a:off x="7570202" y="6347508"/>
            <a:ext cx="1765183" cy="133683"/>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
        <p:nvSpPr>
          <p:cNvPr id="15" name="Rectangle 14">
            <a:extLst>
              <a:ext uri="{FF2B5EF4-FFF2-40B4-BE49-F238E27FC236}">
                <a16:creationId xmlns:a16="http://schemas.microsoft.com/office/drawing/2014/main" id="{5EB013EF-FAC5-0A9E-D53E-7CB5EF1AD1E5}"/>
              </a:ext>
              <a:ext uri="{C183D7F6-B498-43B3-948B-1728B52AA6E4}">
                <adec:decorative xmlns:adec="http://schemas.microsoft.com/office/drawing/2017/decorative" val="1"/>
              </a:ext>
            </a:extLst>
          </p:cNvPr>
          <p:cNvSpPr/>
          <p:nvPr/>
        </p:nvSpPr>
        <p:spPr>
          <a:xfrm>
            <a:off x="9335386" y="982132"/>
            <a:ext cx="2845464" cy="54876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FDC479D-0963-C3D0-21F2-AEDD195885D8}"/>
              </a:ext>
              <a:ext uri="{C183D7F6-B498-43B3-948B-1728B52AA6E4}">
                <adec:decorative xmlns:adec="http://schemas.microsoft.com/office/drawing/2017/decorative" val="1"/>
              </a:ext>
            </a:extLst>
          </p:cNvPr>
          <p:cNvSpPr/>
          <p:nvPr/>
        </p:nvSpPr>
        <p:spPr>
          <a:xfrm>
            <a:off x="7414745" y="1050663"/>
            <a:ext cx="1920641" cy="171539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Data</a:t>
            </a:r>
          </a:p>
        </p:txBody>
      </p:sp>
    </p:spTree>
    <p:custDataLst>
      <p:tags r:id="rId1"/>
    </p:custDataLst>
    <p:extLst>
      <p:ext uri="{BB962C8B-B14F-4D97-AF65-F5344CB8AC3E}">
        <p14:creationId xmlns:p14="http://schemas.microsoft.com/office/powerpoint/2010/main" val="2126228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400" dirty="0"/>
              <a:t>LEVEL 3 VALIDATION EXAMPLES</a:t>
            </a:r>
            <a:endParaRPr lang="en-US" sz="4400" dirty="0">
              <a:ea typeface="Calibri"/>
              <a:cs typeface="Calibri"/>
            </a:endParaRPr>
          </a:p>
        </p:txBody>
      </p:sp>
      <p:pic>
        <p:nvPicPr>
          <p:cNvPr id="3" name="Content Placeholder 2" descr="screenshot of validation errors in the PEIMS application">
            <a:extLst>
              <a:ext uri="{FF2B5EF4-FFF2-40B4-BE49-F238E27FC236}">
                <a16:creationId xmlns:a16="http://schemas.microsoft.com/office/drawing/2014/main" id="{95775E24-15D8-E01D-7A68-CF0041D9CAF9}"/>
              </a:ext>
            </a:extLst>
          </p:cNvPr>
          <p:cNvPicPr>
            <a:picLocks noGrp="1" noChangeAspect="1"/>
          </p:cNvPicPr>
          <p:nvPr>
            <p:ph idx="1"/>
          </p:nvPr>
        </p:nvPicPr>
        <p:blipFill>
          <a:blip r:embed="rId4"/>
          <a:stretch>
            <a:fillRect/>
          </a:stretch>
        </p:blipFill>
        <p:spPr>
          <a:xfrm>
            <a:off x="2463346" y="1341902"/>
            <a:ext cx="9097284" cy="5093360"/>
          </a:xfrm>
        </p:spPr>
      </p:pic>
      <p:sp>
        <p:nvSpPr>
          <p:cNvPr id="2" name="Slide Number Placeholder 1">
            <a:extLst>
              <a:ext uri="{FF2B5EF4-FFF2-40B4-BE49-F238E27FC236}">
                <a16:creationId xmlns:a16="http://schemas.microsoft.com/office/drawing/2014/main" id="{0697352C-5CF1-C376-2170-56CABD619785}"/>
              </a:ext>
            </a:extLst>
          </p:cNvPr>
          <p:cNvSpPr>
            <a:spLocks noGrp="1"/>
          </p:cNvSpPr>
          <p:nvPr>
            <p:ph type="sldNum" sz="quarter" idx="12"/>
          </p:nvPr>
        </p:nvSpPr>
        <p:spPr/>
        <p:txBody>
          <a:bodyPr/>
          <a:lstStyle/>
          <a:p>
            <a:fld id="{69C126A4-BD19-47E2-8A0E-0DE1B9D8C925}" type="slidenum">
              <a:rPr lang="en-US" sz="900" smtClean="0"/>
              <a:pPr/>
              <a:t>29</a:t>
            </a:fld>
            <a:endParaRPr lang="en-US" sz="900" dirty="0"/>
          </a:p>
        </p:txBody>
      </p:sp>
    </p:spTree>
    <p:custDataLst>
      <p:tags r:id="rId1"/>
    </p:custDataLst>
    <p:extLst>
      <p:ext uri="{BB962C8B-B14F-4D97-AF65-F5344CB8AC3E}">
        <p14:creationId xmlns:p14="http://schemas.microsoft.com/office/powerpoint/2010/main" val="333019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2086707" y="176900"/>
            <a:ext cx="9630770" cy="751350"/>
          </a:xfrm>
        </p:spPr>
        <p:txBody>
          <a:bodyPr>
            <a:normAutofit/>
          </a:bodyPr>
          <a:lstStyle/>
          <a:p>
            <a:pPr algn="ctr"/>
            <a:r>
              <a:rPr lang="en-US" sz="4400"/>
              <a:t>LEARNING OBJECTIVES</a:t>
            </a: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086707" y="1019458"/>
            <a:ext cx="9867168" cy="5655977"/>
          </a:xfrm>
        </p:spPr>
        <p:txBody>
          <a:bodyPr lIns="91440" tIns="45720" rIns="91440" bIns="45720" anchor="t"/>
          <a:lstStyle/>
          <a:p>
            <a:pPr marL="225425" lvl="1" indent="0">
              <a:buNone/>
            </a:pPr>
            <a:r>
              <a:rPr lang="en-US" sz="3200" b="1" dirty="0"/>
              <a:t>By the end of this course, the learner will be able to explain</a:t>
            </a:r>
            <a:r>
              <a:rPr lang="en-US" sz="3200" dirty="0"/>
              <a:t>:</a:t>
            </a:r>
          </a:p>
          <a:p>
            <a:pPr marL="225425" lvl="1" indent="0">
              <a:buNone/>
            </a:pPr>
            <a:endParaRPr lang="en-US" dirty="0">
              <a:cs typeface="Calibri" panose="020F0502020204030204"/>
            </a:endParaRPr>
          </a:p>
          <a:p>
            <a:pPr marL="742950" indent="-285750">
              <a:spcBef>
                <a:spcPts val="0"/>
              </a:spcBef>
            </a:pPr>
            <a:r>
              <a:rPr lang="en-US" dirty="0"/>
              <a:t>The components of the TSDS.</a:t>
            </a:r>
          </a:p>
          <a:p>
            <a:pPr marL="742950" indent="-285750">
              <a:spcBef>
                <a:spcPts val="0"/>
              </a:spcBef>
            </a:pPr>
            <a:endParaRPr lang="en-US" dirty="0">
              <a:cs typeface="Calibri"/>
            </a:endParaRPr>
          </a:p>
          <a:p>
            <a:pPr marL="737870" indent="-280670">
              <a:spcBef>
                <a:spcPts val="0"/>
              </a:spcBef>
            </a:pPr>
            <a:r>
              <a:rPr lang="en-US" dirty="0">
                <a:ea typeface="+mn-lt"/>
                <a:cs typeface="+mn-lt"/>
              </a:rPr>
              <a:t>How </a:t>
            </a:r>
            <a:r>
              <a:rPr lang="en-US" dirty="0"/>
              <a:t>data is loaded and promoted.</a:t>
            </a:r>
          </a:p>
          <a:p>
            <a:pPr marL="737870" indent="-280670">
              <a:spcBef>
                <a:spcPts val="0"/>
              </a:spcBef>
            </a:pPr>
            <a:endParaRPr lang="en-US" dirty="0">
              <a:cs typeface="Calibri"/>
            </a:endParaRPr>
          </a:p>
          <a:p>
            <a:pPr marL="737870" indent="-280670">
              <a:spcBef>
                <a:spcPts val="0"/>
              </a:spcBef>
            </a:pPr>
            <a:r>
              <a:rPr lang="en-US" dirty="0">
                <a:cs typeface="Calibri"/>
              </a:rPr>
              <a:t>Where the validations and filters </a:t>
            </a:r>
            <a:r>
              <a:rPr lang="en-US" dirty="0">
                <a:ea typeface="+mn-lt"/>
                <a:cs typeface="+mn-lt"/>
              </a:rPr>
              <a:t>will be executed and viewed.</a:t>
            </a:r>
            <a:endParaRPr lang="en-US" dirty="0">
              <a:ea typeface="Calibri"/>
              <a:cs typeface="Calibri"/>
            </a:endParaRPr>
          </a:p>
        </p:txBody>
      </p:sp>
      <p:sp>
        <p:nvSpPr>
          <p:cNvPr id="2" name="Slide Number Placeholder 1">
            <a:extLst>
              <a:ext uri="{FF2B5EF4-FFF2-40B4-BE49-F238E27FC236}">
                <a16:creationId xmlns:a16="http://schemas.microsoft.com/office/drawing/2014/main" id="{3AD10197-8A2A-08F6-1ACC-87328DED03B6}"/>
              </a:ext>
            </a:extLst>
          </p:cNvPr>
          <p:cNvSpPr>
            <a:spLocks noGrp="1"/>
          </p:cNvSpPr>
          <p:nvPr>
            <p:ph type="sldNum" sz="quarter" idx="12"/>
          </p:nvPr>
        </p:nvSpPr>
        <p:spPr/>
        <p:txBody>
          <a:bodyPr/>
          <a:lstStyle/>
          <a:p>
            <a:fld id="{69C126A4-BD19-47E2-8A0E-0DE1B9D8C925}" type="slidenum">
              <a:rPr lang="en-US" sz="900" smtClean="0"/>
              <a:pPr/>
              <a:t>3</a:t>
            </a:fld>
            <a:endParaRPr lang="en-US" sz="900" dirty="0"/>
          </a:p>
        </p:txBody>
      </p:sp>
    </p:spTree>
    <p:custDataLst>
      <p:tags r:id="rId1"/>
    </p:custDataLst>
    <p:extLst>
      <p:ext uri="{BB962C8B-B14F-4D97-AF65-F5344CB8AC3E}">
        <p14:creationId xmlns:p14="http://schemas.microsoft.com/office/powerpoint/2010/main" val="195617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A1168-A88D-4F00-5FB8-093DB066F792}"/>
              </a:ext>
            </a:extLst>
          </p:cNvPr>
          <p:cNvSpPr>
            <a:spLocks noGrp="1"/>
          </p:cNvSpPr>
          <p:nvPr>
            <p:ph type="title"/>
          </p:nvPr>
        </p:nvSpPr>
        <p:spPr/>
        <p:txBody>
          <a:bodyPr>
            <a:noAutofit/>
          </a:bodyPr>
          <a:lstStyle/>
          <a:p>
            <a:pPr algn="ctr"/>
            <a:r>
              <a:rPr lang="en-US" sz="4400" dirty="0"/>
              <a:t>LOAD SUMMARY REPORT</a:t>
            </a:r>
          </a:p>
        </p:txBody>
      </p:sp>
      <p:sp>
        <p:nvSpPr>
          <p:cNvPr id="5" name="Rectangle 4">
            <a:extLst>
              <a:ext uri="{FF2B5EF4-FFF2-40B4-BE49-F238E27FC236}">
                <a16:creationId xmlns:a16="http://schemas.microsoft.com/office/drawing/2014/main" id="{5B56F29E-DA07-8EF8-7856-00E969C82DB6}"/>
              </a:ext>
              <a:ext uri="{C183D7F6-B498-43B3-948B-1728B52AA6E4}">
                <adec:decorative xmlns:adec="http://schemas.microsoft.com/office/drawing/2017/decorative" val="1"/>
              </a:ext>
            </a:extLst>
          </p:cNvPr>
          <p:cNvSpPr/>
          <p:nvPr/>
        </p:nvSpPr>
        <p:spPr>
          <a:xfrm>
            <a:off x="2347415" y="1191479"/>
            <a:ext cx="8988726" cy="535751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E587BDC-ACF1-8874-1FBB-D56D32439F11}"/>
              </a:ext>
            </a:extLst>
          </p:cNvPr>
          <p:cNvSpPr>
            <a:spLocks noGrp="1"/>
          </p:cNvSpPr>
          <p:nvPr>
            <p:ph idx="1"/>
          </p:nvPr>
        </p:nvSpPr>
        <p:spPr>
          <a:xfrm>
            <a:off x="2347414" y="1413888"/>
            <a:ext cx="8988726" cy="5135105"/>
          </a:xfrm>
        </p:spPr>
        <p:txBody>
          <a:bodyPr lIns="91440" tIns="45720" rIns="91440" bIns="45720" anchor="t"/>
          <a:lstStyle/>
          <a:p>
            <a:r>
              <a:rPr lang="en-US" b="1" dirty="0"/>
              <a:t>LOAD SUMMARY REPORTING IN DMC:</a:t>
            </a:r>
            <a:endParaRPr lang="en-US" dirty="0"/>
          </a:p>
          <a:p>
            <a:pPr lvl="1"/>
            <a:r>
              <a:rPr lang="en-US" dirty="0"/>
              <a:t>Reports are available at both the LEA and ESC levels.</a:t>
            </a:r>
            <a:endParaRPr lang="en-US" dirty="0">
              <a:ea typeface="Calibri"/>
              <a:cs typeface="Calibri"/>
            </a:endParaRPr>
          </a:p>
          <a:p>
            <a:pPr lvl="1"/>
            <a:r>
              <a:rPr lang="en-US" dirty="0"/>
              <a:t>The report displays:</a:t>
            </a:r>
          </a:p>
          <a:p>
            <a:pPr lvl="2"/>
            <a:r>
              <a:rPr lang="en-US" dirty="0"/>
              <a:t>The number of </a:t>
            </a:r>
            <a:r>
              <a:rPr lang="en-US" b="1" dirty="0"/>
              <a:t>Domains loaded</a:t>
            </a:r>
            <a:r>
              <a:rPr lang="en-US" dirty="0"/>
              <a:t>, as well as a record </a:t>
            </a:r>
            <a:r>
              <a:rPr lang="en-US" b="1" dirty="0"/>
              <a:t>count</a:t>
            </a:r>
            <a:r>
              <a:rPr lang="en-US" dirty="0"/>
              <a:t> for each </a:t>
            </a:r>
            <a:r>
              <a:rPr lang="en-US" b="1" dirty="0"/>
              <a:t>Entity</a:t>
            </a:r>
            <a:r>
              <a:rPr lang="en-US" dirty="0"/>
              <a:t> within each Domain.</a:t>
            </a:r>
            <a:endParaRPr lang="en-US" dirty="0">
              <a:ea typeface="Calibri"/>
              <a:cs typeface="Calibri"/>
            </a:endParaRPr>
          </a:p>
          <a:p>
            <a:pPr lvl="2"/>
            <a:r>
              <a:rPr lang="en-US" dirty="0"/>
              <a:t>The ESC-level report separates LEAs with data loaded from those without any data loaded, allowing for </a:t>
            </a:r>
            <a:r>
              <a:rPr lang="en-US" b="1" dirty="0"/>
              <a:t>improved monitoring </a:t>
            </a:r>
            <a:r>
              <a:rPr lang="en-US" dirty="0"/>
              <a:t>of LEA activity.</a:t>
            </a:r>
            <a:endParaRPr lang="en-US" dirty="0">
              <a:ea typeface="Calibri"/>
              <a:cs typeface="Calibri"/>
            </a:endParaRPr>
          </a:p>
          <a:p>
            <a:pPr marL="0" indent="0">
              <a:buNone/>
            </a:pPr>
            <a:endParaRPr lang="en-US" dirty="0"/>
          </a:p>
          <a:p>
            <a:r>
              <a:rPr lang="en-US" b="1" dirty="0"/>
              <a:t>TEAL Access Needed</a:t>
            </a:r>
            <a:r>
              <a:rPr lang="en-US" dirty="0"/>
              <a:t>:</a:t>
            </a:r>
            <a:endParaRPr lang="en-US" dirty="0">
              <a:ea typeface="Calibri"/>
              <a:cs typeface="Calibri"/>
            </a:endParaRPr>
          </a:p>
          <a:p>
            <a:pPr lvl="1"/>
            <a:r>
              <a:rPr lang="en-US" dirty="0"/>
              <a:t>Role(s): DMC LEA Data Monitor / DMC ESC Data Monitor</a:t>
            </a:r>
            <a:endParaRPr lang="en-US" dirty="0">
              <a:ea typeface="Calibri"/>
              <a:cs typeface="Calibri"/>
            </a:endParaRPr>
          </a:p>
          <a:p>
            <a:pPr lvl="1"/>
            <a:r>
              <a:rPr lang="en-US" dirty="0"/>
              <a:t>Privilege: DMC Summary Access to LEA Data</a:t>
            </a:r>
          </a:p>
          <a:p>
            <a:pPr marL="457200" lvl="1" indent="0">
              <a:buNone/>
            </a:pPr>
            <a:endParaRPr lang="en-US" dirty="0"/>
          </a:p>
          <a:p>
            <a:pPr marL="457200" lvl="1" indent="0">
              <a:buNone/>
            </a:pPr>
            <a:endParaRPr lang="en-US" dirty="0"/>
          </a:p>
        </p:txBody>
      </p:sp>
      <p:sp>
        <p:nvSpPr>
          <p:cNvPr id="3" name="Slide Number Placeholder 1">
            <a:extLst>
              <a:ext uri="{FF2B5EF4-FFF2-40B4-BE49-F238E27FC236}">
                <a16:creationId xmlns:a16="http://schemas.microsoft.com/office/drawing/2014/main" id="{C3312DA6-0560-2296-60DC-FF58C65C4702}"/>
              </a:ext>
            </a:extLst>
          </p:cNvPr>
          <p:cNvSpPr>
            <a:spLocks noGrp="1"/>
          </p:cNvSpPr>
          <p:nvPr>
            <p:ph type="sldNum" sz="quarter" idx="12"/>
          </p:nvPr>
        </p:nvSpPr>
        <p:spPr>
          <a:xfrm>
            <a:off x="9210675" y="6492873"/>
            <a:ext cx="2743200" cy="365125"/>
          </a:xfrm>
        </p:spPr>
        <p:txBody>
          <a:bodyPr/>
          <a:lstStyle/>
          <a:p>
            <a:fld id="{69C126A4-BD19-47E2-8A0E-0DE1B9D8C925}" type="slidenum">
              <a:rPr lang="en-US" sz="900" smtClean="0"/>
              <a:pPr/>
              <a:t>30</a:t>
            </a:fld>
            <a:endParaRPr lang="en-US" sz="900" dirty="0"/>
          </a:p>
        </p:txBody>
      </p:sp>
    </p:spTree>
    <p:custDataLst>
      <p:tags r:id="rId1"/>
    </p:custDataLst>
    <p:extLst>
      <p:ext uri="{BB962C8B-B14F-4D97-AF65-F5344CB8AC3E}">
        <p14:creationId xmlns:p14="http://schemas.microsoft.com/office/powerpoint/2010/main" val="3054317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A1168-A88D-4F00-5FB8-093DB066F792}"/>
              </a:ext>
            </a:extLst>
          </p:cNvPr>
          <p:cNvSpPr>
            <a:spLocks noGrp="1"/>
          </p:cNvSpPr>
          <p:nvPr>
            <p:ph type="title"/>
          </p:nvPr>
        </p:nvSpPr>
        <p:spPr/>
        <p:txBody>
          <a:bodyPr>
            <a:noAutofit/>
          </a:bodyPr>
          <a:lstStyle/>
          <a:p>
            <a:pPr algn="ctr"/>
            <a:r>
              <a:rPr lang="en-US" sz="4400" dirty="0"/>
              <a:t>LOAD SUMMARY REPORT – LEA </a:t>
            </a:r>
          </a:p>
        </p:txBody>
      </p:sp>
      <p:pic>
        <p:nvPicPr>
          <p:cNvPr id="6" name="Content Placeholder 5" descr="screenshot of LEA load summary report &#10;uses arrows to point out Domains and entities loaded, and the number of records ">
            <a:extLst>
              <a:ext uri="{FF2B5EF4-FFF2-40B4-BE49-F238E27FC236}">
                <a16:creationId xmlns:a16="http://schemas.microsoft.com/office/drawing/2014/main" id="{AD417E8A-573F-43D3-D6E7-66CE8C374180}"/>
              </a:ext>
            </a:extLst>
          </p:cNvPr>
          <p:cNvPicPr>
            <a:picLocks noGrp="1" noChangeAspect="1"/>
          </p:cNvPicPr>
          <p:nvPr>
            <p:ph idx="1"/>
          </p:nvPr>
        </p:nvPicPr>
        <p:blipFill>
          <a:blip r:embed="rId3"/>
          <a:stretch>
            <a:fillRect/>
          </a:stretch>
        </p:blipFill>
        <p:spPr>
          <a:xfrm>
            <a:off x="2908323" y="2331225"/>
            <a:ext cx="8217806" cy="4403044"/>
          </a:xfrm>
          <a:ln w="28575">
            <a:solidFill>
              <a:schemeClr val="accent1"/>
            </a:solidFill>
          </a:ln>
        </p:spPr>
      </p:pic>
      <p:pic>
        <p:nvPicPr>
          <p:cNvPr id="8" name="Picture 7" descr="screenshot of how to access the load summary report via the view reports tab in the DMC">
            <a:extLst>
              <a:ext uri="{FF2B5EF4-FFF2-40B4-BE49-F238E27FC236}">
                <a16:creationId xmlns:a16="http://schemas.microsoft.com/office/drawing/2014/main" id="{00F362AC-8768-9D2A-DC27-8F4C32400345}"/>
              </a:ext>
            </a:extLst>
          </p:cNvPr>
          <p:cNvPicPr>
            <a:picLocks noChangeAspect="1"/>
          </p:cNvPicPr>
          <p:nvPr/>
        </p:nvPicPr>
        <p:blipFill>
          <a:blip r:embed="rId4"/>
          <a:stretch>
            <a:fillRect/>
          </a:stretch>
        </p:blipFill>
        <p:spPr>
          <a:xfrm>
            <a:off x="3290723" y="988616"/>
            <a:ext cx="7453006" cy="1229074"/>
          </a:xfrm>
          <a:prstGeom prst="rect">
            <a:avLst/>
          </a:prstGeom>
          <a:ln w="28575">
            <a:solidFill>
              <a:schemeClr val="accent1"/>
            </a:solidFill>
          </a:ln>
        </p:spPr>
      </p:pic>
      <p:sp>
        <p:nvSpPr>
          <p:cNvPr id="2" name="Slide Number Placeholder 1">
            <a:extLst>
              <a:ext uri="{FF2B5EF4-FFF2-40B4-BE49-F238E27FC236}">
                <a16:creationId xmlns:a16="http://schemas.microsoft.com/office/drawing/2014/main" id="{6972AD23-221E-792C-7B01-C4FEA28B8DF3}"/>
              </a:ext>
            </a:extLst>
          </p:cNvPr>
          <p:cNvSpPr>
            <a:spLocks noGrp="1"/>
          </p:cNvSpPr>
          <p:nvPr>
            <p:ph type="sldNum" sz="quarter" idx="12"/>
          </p:nvPr>
        </p:nvSpPr>
        <p:spPr>
          <a:xfrm>
            <a:off x="9210675" y="6492873"/>
            <a:ext cx="2743200" cy="365125"/>
          </a:xfrm>
        </p:spPr>
        <p:txBody>
          <a:bodyPr/>
          <a:lstStyle/>
          <a:p>
            <a:fld id="{69C126A4-BD19-47E2-8A0E-0DE1B9D8C925}" type="slidenum">
              <a:rPr lang="en-US" sz="900" smtClean="0"/>
              <a:pPr/>
              <a:t>31</a:t>
            </a:fld>
            <a:endParaRPr lang="en-US" sz="900" dirty="0"/>
          </a:p>
        </p:txBody>
      </p:sp>
    </p:spTree>
    <p:custDataLst>
      <p:tags r:id="rId1"/>
    </p:custDataLst>
    <p:extLst>
      <p:ext uri="{BB962C8B-B14F-4D97-AF65-F5344CB8AC3E}">
        <p14:creationId xmlns:p14="http://schemas.microsoft.com/office/powerpoint/2010/main" val="77958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A1168-A88D-4F00-5FB8-093DB066F792}"/>
              </a:ext>
            </a:extLst>
          </p:cNvPr>
          <p:cNvSpPr>
            <a:spLocks noGrp="1"/>
          </p:cNvSpPr>
          <p:nvPr>
            <p:ph type="title"/>
          </p:nvPr>
        </p:nvSpPr>
        <p:spPr/>
        <p:txBody>
          <a:bodyPr>
            <a:noAutofit/>
          </a:bodyPr>
          <a:lstStyle/>
          <a:p>
            <a:pPr algn="ctr"/>
            <a:r>
              <a:rPr lang="en-US" sz="4400" dirty="0"/>
              <a:t>LOAD SUMMARY REPORT – ESC  </a:t>
            </a:r>
          </a:p>
        </p:txBody>
      </p:sp>
      <p:pic>
        <p:nvPicPr>
          <p:cNvPr id="1032" name="Picture 8" descr="screenshot of the ESC-level load summary report">
            <a:extLst>
              <a:ext uri="{FF2B5EF4-FFF2-40B4-BE49-F238E27FC236}">
                <a16:creationId xmlns:a16="http://schemas.microsoft.com/office/drawing/2014/main" id="{B53CC78B-3C2C-12A3-46F4-B31D30BBE20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339"/>
          <a:stretch/>
        </p:blipFill>
        <p:spPr bwMode="auto">
          <a:xfrm>
            <a:off x="3896140" y="1106901"/>
            <a:ext cx="6440556" cy="5618804"/>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1">
            <a:extLst>
              <a:ext uri="{FF2B5EF4-FFF2-40B4-BE49-F238E27FC236}">
                <a16:creationId xmlns:a16="http://schemas.microsoft.com/office/drawing/2014/main" id="{F4537E15-41B7-E32E-1FDF-23C13DD7ADC0}"/>
              </a:ext>
            </a:extLst>
          </p:cNvPr>
          <p:cNvSpPr>
            <a:spLocks noGrp="1"/>
          </p:cNvSpPr>
          <p:nvPr>
            <p:ph type="sldNum" sz="quarter" idx="12"/>
          </p:nvPr>
        </p:nvSpPr>
        <p:spPr>
          <a:xfrm>
            <a:off x="9210675" y="6492873"/>
            <a:ext cx="2743200" cy="365125"/>
          </a:xfrm>
        </p:spPr>
        <p:txBody>
          <a:bodyPr/>
          <a:lstStyle/>
          <a:p>
            <a:fld id="{69C126A4-BD19-47E2-8A0E-0DE1B9D8C925}" type="slidenum">
              <a:rPr lang="en-US" sz="900" smtClean="0"/>
              <a:pPr/>
              <a:t>32</a:t>
            </a:fld>
            <a:endParaRPr lang="en-US" sz="900" dirty="0"/>
          </a:p>
        </p:txBody>
      </p:sp>
    </p:spTree>
    <p:custDataLst>
      <p:tags r:id="rId1"/>
    </p:custDataLst>
    <p:extLst>
      <p:ext uri="{BB962C8B-B14F-4D97-AF65-F5344CB8AC3E}">
        <p14:creationId xmlns:p14="http://schemas.microsoft.com/office/powerpoint/2010/main" val="26357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955C2-5CC5-63E9-FEC6-FD5682E6FC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B376A-D443-98BA-DEA8-1C8E34F1F405}"/>
              </a:ext>
            </a:extLst>
          </p:cNvPr>
          <p:cNvSpPr>
            <a:spLocks noGrp="1"/>
          </p:cNvSpPr>
          <p:nvPr>
            <p:ph type="sldNum" sz="quarter" idx="12"/>
          </p:nvPr>
        </p:nvSpPr>
        <p:spPr/>
        <p:txBody>
          <a:bodyPr/>
          <a:lstStyle/>
          <a:p>
            <a:fld id="{69C126A4-BD19-47E2-8A0E-0DE1B9D8C925}" type="slidenum">
              <a:rPr lang="en-US" sz="900" smtClean="0"/>
              <a:pPr/>
              <a:t>33</a:t>
            </a:fld>
            <a:endParaRPr lang="en-US" sz="900" dirty="0"/>
          </a:p>
        </p:txBody>
      </p:sp>
      <p:sp>
        <p:nvSpPr>
          <p:cNvPr id="13" name="Title 12">
            <a:extLst>
              <a:ext uri="{FF2B5EF4-FFF2-40B4-BE49-F238E27FC236}">
                <a16:creationId xmlns:a16="http://schemas.microsoft.com/office/drawing/2014/main" id="{526D64DA-E1F9-4625-4898-6F19711CFFDD}"/>
              </a:ext>
            </a:extLst>
          </p:cNvPr>
          <p:cNvSpPr>
            <a:spLocks noGrp="1"/>
          </p:cNvSpPr>
          <p:nvPr>
            <p:ph type="title"/>
          </p:nvPr>
        </p:nvSpPr>
        <p:spPr/>
        <p:txBody>
          <a:bodyPr>
            <a:normAutofit/>
          </a:bodyPr>
          <a:lstStyle/>
          <a:p>
            <a:pPr algn="ctr"/>
            <a:r>
              <a:rPr lang="en-US" sz="4400" dirty="0">
                <a:ea typeface="Calibri"/>
                <a:cs typeface="Calibri"/>
              </a:rPr>
              <a:t>UNAFFILIATED STAFF AND STUDENT</a:t>
            </a:r>
          </a:p>
        </p:txBody>
      </p:sp>
      <p:pic>
        <p:nvPicPr>
          <p:cNvPr id="8" name="Content Placeholder 7">
            <a:extLst>
              <a:ext uri="{FF2B5EF4-FFF2-40B4-BE49-F238E27FC236}">
                <a16:creationId xmlns:a16="http://schemas.microsoft.com/office/drawing/2014/main" id="{8DA9AB1C-3B50-526F-047D-5E5A14313CED}"/>
              </a:ext>
            </a:extLst>
          </p:cNvPr>
          <p:cNvPicPr>
            <a:picLocks noGrp="1" noChangeAspect="1"/>
          </p:cNvPicPr>
          <p:nvPr>
            <p:ph idx="1"/>
          </p:nvPr>
        </p:nvPicPr>
        <p:blipFill>
          <a:blip r:embed="rId4"/>
          <a:stretch>
            <a:fillRect/>
          </a:stretch>
        </p:blipFill>
        <p:spPr>
          <a:xfrm>
            <a:off x="2320119" y="1992561"/>
            <a:ext cx="4464050" cy="3322140"/>
          </a:xfrm>
          <a:ln w="28575">
            <a:solidFill>
              <a:schemeClr val="accent1"/>
            </a:solidFill>
          </a:ln>
        </p:spPr>
      </p:pic>
      <p:pic>
        <p:nvPicPr>
          <p:cNvPr id="15" name="Content Placeholder 14">
            <a:extLst>
              <a:ext uri="{FF2B5EF4-FFF2-40B4-BE49-F238E27FC236}">
                <a16:creationId xmlns:a16="http://schemas.microsoft.com/office/drawing/2014/main" id="{474DE457-126B-1513-4D7A-F33A1CBDBAB5}"/>
              </a:ext>
            </a:extLst>
          </p:cNvPr>
          <p:cNvPicPr>
            <a:picLocks noGrp="1" noChangeAspect="1"/>
          </p:cNvPicPr>
          <p:nvPr>
            <p:ph idx="13"/>
          </p:nvPr>
        </p:nvPicPr>
        <p:blipFill>
          <a:blip r:embed="rId5"/>
          <a:stretch>
            <a:fillRect/>
          </a:stretch>
        </p:blipFill>
        <p:spPr>
          <a:xfrm>
            <a:off x="7077075" y="1992562"/>
            <a:ext cx="4462463" cy="3322140"/>
          </a:xfrm>
          <a:ln w="28575">
            <a:solidFill>
              <a:schemeClr val="accent1"/>
            </a:solidFill>
          </a:ln>
        </p:spPr>
      </p:pic>
    </p:spTree>
    <p:custDataLst>
      <p:tags r:id="rId1"/>
    </p:custDataLst>
    <p:extLst>
      <p:ext uri="{BB962C8B-B14F-4D97-AF65-F5344CB8AC3E}">
        <p14:creationId xmlns:p14="http://schemas.microsoft.com/office/powerpoint/2010/main" val="2893130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B842F-94E6-34F2-309D-CF0255CE221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F9DE8E9-B0D2-30B7-AB2E-519A061345EC}"/>
              </a:ext>
            </a:extLst>
          </p:cNvPr>
          <p:cNvSpPr>
            <a:spLocks noGrp="1"/>
          </p:cNvSpPr>
          <p:nvPr>
            <p:ph type="title"/>
          </p:nvPr>
        </p:nvSpPr>
        <p:spPr/>
        <p:txBody>
          <a:bodyPr>
            <a:normAutofit/>
          </a:bodyPr>
          <a:lstStyle/>
          <a:p>
            <a:pPr algn="ctr"/>
            <a:r>
              <a:rPr lang="en-US" sz="4400">
                <a:ea typeface="Calibri"/>
                <a:cs typeface="Calibri"/>
              </a:rPr>
              <a:t>EXPORT DATA</a:t>
            </a:r>
            <a:endParaRPr lang="en-US" sz="4400" dirty="0">
              <a:ea typeface="Calibri"/>
              <a:cs typeface="Calibri"/>
            </a:endParaRPr>
          </a:p>
        </p:txBody>
      </p:sp>
      <p:sp>
        <p:nvSpPr>
          <p:cNvPr id="2" name="Slide Number Placeholder 1">
            <a:extLst>
              <a:ext uri="{FF2B5EF4-FFF2-40B4-BE49-F238E27FC236}">
                <a16:creationId xmlns:a16="http://schemas.microsoft.com/office/drawing/2014/main" id="{AE559F02-5368-7B97-63ED-0EB3E8BA29B0}"/>
              </a:ext>
            </a:extLst>
          </p:cNvPr>
          <p:cNvSpPr>
            <a:spLocks noGrp="1"/>
          </p:cNvSpPr>
          <p:nvPr>
            <p:ph type="sldNum" sz="quarter" idx="12"/>
          </p:nvPr>
        </p:nvSpPr>
        <p:spPr/>
        <p:txBody>
          <a:bodyPr/>
          <a:lstStyle/>
          <a:p>
            <a:fld id="{69C126A4-BD19-47E2-8A0E-0DE1B9D8C925}" type="slidenum">
              <a:rPr lang="en-US" sz="900" smtClean="0"/>
              <a:pPr/>
              <a:t>34</a:t>
            </a:fld>
            <a:endParaRPr lang="en-US" sz="900" dirty="0"/>
          </a:p>
        </p:txBody>
      </p:sp>
      <p:pic>
        <p:nvPicPr>
          <p:cNvPr id="4" name="Picture 3">
            <a:extLst>
              <a:ext uri="{FF2B5EF4-FFF2-40B4-BE49-F238E27FC236}">
                <a16:creationId xmlns:a16="http://schemas.microsoft.com/office/drawing/2014/main" id="{F8024989-0F20-BFB7-8A55-7A28C9857538}"/>
              </a:ext>
            </a:extLst>
          </p:cNvPr>
          <p:cNvPicPr>
            <a:picLocks noChangeAspect="1"/>
          </p:cNvPicPr>
          <p:nvPr/>
        </p:nvPicPr>
        <p:blipFill>
          <a:blip r:embed="rId4"/>
          <a:stretch>
            <a:fillRect/>
          </a:stretch>
        </p:blipFill>
        <p:spPr>
          <a:xfrm>
            <a:off x="3389522" y="1140726"/>
            <a:ext cx="6646844" cy="5404826"/>
          </a:xfrm>
          <a:prstGeom prst="rect">
            <a:avLst/>
          </a:prstGeom>
          <a:ln w="28575">
            <a:solidFill>
              <a:schemeClr val="accent1"/>
            </a:solidFill>
          </a:ln>
        </p:spPr>
      </p:pic>
    </p:spTree>
    <p:custDataLst>
      <p:tags r:id="rId1"/>
    </p:custDataLst>
    <p:extLst>
      <p:ext uri="{BB962C8B-B14F-4D97-AF65-F5344CB8AC3E}">
        <p14:creationId xmlns:p14="http://schemas.microsoft.com/office/powerpoint/2010/main" val="3884730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BBF9-1688-C3DA-A758-19AD551E7BC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46978F8-E235-A768-9DFE-14EBC44A5F47}"/>
              </a:ext>
            </a:extLst>
          </p:cNvPr>
          <p:cNvSpPr>
            <a:spLocks noGrp="1"/>
          </p:cNvSpPr>
          <p:nvPr>
            <p:ph type="title"/>
          </p:nvPr>
        </p:nvSpPr>
        <p:spPr/>
        <p:txBody>
          <a:bodyPr>
            <a:normAutofit/>
          </a:bodyPr>
          <a:lstStyle/>
          <a:p>
            <a:pPr algn="ctr"/>
            <a:r>
              <a:rPr lang="en-US" sz="4400" dirty="0">
                <a:ea typeface="Calibri"/>
                <a:cs typeface="Calibri"/>
              </a:rPr>
              <a:t>SEARCH DATA</a:t>
            </a:r>
          </a:p>
        </p:txBody>
      </p:sp>
      <p:sp>
        <p:nvSpPr>
          <p:cNvPr id="2" name="Slide Number Placeholder 1">
            <a:extLst>
              <a:ext uri="{FF2B5EF4-FFF2-40B4-BE49-F238E27FC236}">
                <a16:creationId xmlns:a16="http://schemas.microsoft.com/office/drawing/2014/main" id="{6439E0CD-9B95-00AC-E064-AEDF9D4BD530}"/>
              </a:ext>
            </a:extLst>
          </p:cNvPr>
          <p:cNvSpPr>
            <a:spLocks noGrp="1"/>
          </p:cNvSpPr>
          <p:nvPr>
            <p:ph type="sldNum" sz="quarter" idx="12"/>
          </p:nvPr>
        </p:nvSpPr>
        <p:spPr/>
        <p:txBody>
          <a:bodyPr/>
          <a:lstStyle/>
          <a:p>
            <a:fld id="{69C126A4-BD19-47E2-8A0E-0DE1B9D8C925}" type="slidenum">
              <a:rPr lang="en-US" sz="900" smtClean="0"/>
              <a:pPr/>
              <a:t>35</a:t>
            </a:fld>
            <a:endParaRPr lang="en-US" sz="900" dirty="0"/>
          </a:p>
        </p:txBody>
      </p:sp>
      <p:pic>
        <p:nvPicPr>
          <p:cNvPr id="4" name="Content Placeholder 3">
            <a:extLst>
              <a:ext uri="{FF2B5EF4-FFF2-40B4-BE49-F238E27FC236}">
                <a16:creationId xmlns:a16="http://schemas.microsoft.com/office/drawing/2014/main" id="{350BDD4F-6A6E-20C2-8234-3A0D6B46416E}"/>
              </a:ext>
            </a:extLst>
          </p:cNvPr>
          <p:cNvPicPr>
            <a:picLocks noGrp="1" noChangeAspect="1"/>
          </p:cNvPicPr>
          <p:nvPr>
            <p:ph idx="1"/>
          </p:nvPr>
        </p:nvPicPr>
        <p:blipFill>
          <a:blip r:embed="rId4"/>
          <a:stretch>
            <a:fillRect/>
          </a:stretch>
        </p:blipFill>
        <p:spPr>
          <a:xfrm>
            <a:off x="3682426" y="1138035"/>
            <a:ext cx="6188686" cy="5354838"/>
          </a:xfrm>
          <a:ln w="28575">
            <a:solidFill>
              <a:schemeClr val="accent1"/>
            </a:solidFill>
          </a:ln>
        </p:spPr>
      </p:pic>
    </p:spTree>
    <p:custDataLst>
      <p:tags r:id="rId1"/>
    </p:custDataLst>
    <p:extLst>
      <p:ext uri="{BB962C8B-B14F-4D97-AF65-F5344CB8AC3E}">
        <p14:creationId xmlns:p14="http://schemas.microsoft.com/office/powerpoint/2010/main" val="3783449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 uri="{C183D7F6-B498-43B3-948B-1728B52AA6E4}">
                <adec:decorative xmlns:adec="http://schemas.microsoft.com/office/drawing/2017/decorative" val="1"/>
              </a:ext>
            </a:extLst>
          </p:cNvPr>
          <p:cNvPicPr/>
          <p:nvPr/>
        </p:nvPicPr>
        <p:blipFill rotWithShape="1">
          <a:blip r:embed="rId4">
            <a:alphaModFix amt="70000"/>
            <a:extLst>
              <a:ext uri="{28A0092B-C50C-407E-A947-70E740481C1C}">
                <a14:useLocalDpi xmlns:a14="http://schemas.microsoft.com/office/drawing/2010/main" val="0"/>
              </a:ext>
            </a:extLst>
          </a:blip>
          <a:srcRect b="15562"/>
          <a:stretch/>
        </p:blipFill>
        <p:spPr>
          <a:xfrm>
            <a:off x="1524" y="1"/>
            <a:ext cx="12198002" cy="6858000"/>
          </a:xfrm>
          <a:prstGeom prst="rect">
            <a:avLst/>
          </a:prstGeom>
        </p:spPr>
      </p:pic>
      <p:sp>
        <p:nvSpPr>
          <p:cNvPr id="10" name="object 5">
            <a:extLst>
              <a:ext uri="{FF2B5EF4-FFF2-40B4-BE49-F238E27FC236}">
                <a16:creationId xmlns:a16="http://schemas.microsoft.com/office/drawing/2014/main" id="{C308AD4B-CE95-6928-946F-1FAD797EC909}"/>
              </a:ext>
              <a:ext uri="{C183D7F6-B498-43B3-948B-1728B52AA6E4}">
                <adec:decorative xmlns:adec="http://schemas.microsoft.com/office/drawing/2017/decorative" val="1"/>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a:spLocks noGrp="1"/>
          </p:cNvSpPr>
          <p:nvPr>
            <p:ph type="title" idx="4294967295"/>
          </p:nvPr>
        </p:nvSpPr>
        <p:spPr>
          <a:xfrm>
            <a:off x="7526" y="5031448"/>
            <a:ext cx="12192000" cy="1301638"/>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dirty="0">
                <a:ln>
                  <a:noFill/>
                </a:ln>
                <a:solidFill>
                  <a:srgbClr val="0D6CB8"/>
                </a:solidFill>
                <a:effectLst/>
                <a:uLnTx/>
                <a:uFillTx/>
                <a:latin typeface="Calibri"/>
                <a:ea typeface="+mn-ea"/>
                <a:cs typeface="Calibri"/>
              </a:rPr>
              <a:t>TRAINING ACTIVITY</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dirty="0">
                <a:ln>
                  <a:noFill/>
                </a:ln>
                <a:solidFill>
                  <a:srgbClr val="0D6CB8"/>
                </a:solidFill>
                <a:effectLst/>
                <a:uLnTx/>
                <a:uFillTx/>
                <a:latin typeface="Calibri"/>
                <a:ea typeface="+mn-ea"/>
                <a:cs typeface="Calibri"/>
              </a:rPr>
              <a:t>Knowledge Checks</a:t>
            </a:r>
          </a:p>
        </p:txBody>
      </p:sp>
      <p:pic>
        <p:nvPicPr>
          <p:cNvPr id="9" name="Picture 8" descr="tsds logo">
            <a:extLst>
              <a:ext uri="{FF2B5EF4-FFF2-40B4-BE49-F238E27FC236}">
                <a16:creationId xmlns:a16="http://schemas.microsoft.com/office/drawing/2014/main" id="{649B4FF2-3807-1CB0-8621-4ABFF229D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custDataLst>
      <p:tags r:id="rId1"/>
    </p:custDataLst>
    <p:extLst>
      <p:ext uri="{BB962C8B-B14F-4D97-AF65-F5344CB8AC3E}">
        <p14:creationId xmlns:p14="http://schemas.microsoft.com/office/powerpoint/2010/main" val="3196070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1</a:t>
            </a:r>
            <a:endParaRPr lang="en-US" dirty="0"/>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1986116" y="1495651"/>
            <a:ext cx="9967759" cy="4351338"/>
          </a:xfrm>
        </p:spPr>
        <p:txBody>
          <a:bodyPr lIns="91440" tIns="45720" rIns="91440" bIns="45720" anchor="t"/>
          <a:lstStyle/>
          <a:p>
            <a:pPr marL="514350" indent="-514350">
              <a:buAutoNum type="arabicPeriod"/>
            </a:pPr>
            <a:r>
              <a:rPr lang="en-US" b="1" dirty="0"/>
              <a:t>Which component in the TSDS Architecture diagram will allow the user to view Level 1.5 filters and Level 2 validations?</a:t>
            </a:r>
          </a:p>
          <a:p>
            <a:pPr marL="0" indent="0">
              <a:buNone/>
            </a:pPr>
            <a:endParaRPr lang="en-US" dirty="0">
              <a:ea typeface="Calibri" panose="020F0502020204030204"/>
              <a:cs typeface="Calibri" panose="020F0502020204030204"/>
            </a:endParaRPr>
          </a:p>
          <a:p>
            <a:pPr marL="971550" lvl="1" indent="-514350">
              <a:buClr>
                <a:schemeClr val="accent3"/>
              </a:buClr>
              <a:buFont typeface="+mj-lt"/>
              <a:buAutoNum type="alphaUcPeriod"/>
            </a:pPr>
            <a:r>
              <a:rPr lang="en-US" dirty="0"/>
              <a:t>Data Marts</a:t>
            </a:r>
            <a:endParaRPr lang="en-US" dirty="0">
              <a:ea typeface="Calibri"/>
              <a:cs typeface="Calibri"/>
            </a:endParaRPr>
          </a:p>
          <a:p>
            <a:pPr marL="971550" lvl="1" indent="-514350">
              <a:buClr>
                <a:schemeClr val="accent3"/>
              </a:buClr>
              <a:buFont typeface="+mj-lt"/>
              <a:buAutoNum type="alphaUcPeriod"/>
            </a:pPr>
            <a:r>
              <a:rPr lang="en-US" dirty="0"/>
              <a:t>IODS (Landing Zone)</a:t>
            </a:r>
            <a:endParaRPr lang="en-US" dirty="0">
              <a:ea typeface="Calibri"/>
              <a:cs typeface="Calibri"/>
            </a:endParaRPr>
          </a:p>
          <a:p>
            <a:pPr marL="971550" lvl="1" indent="-514350">
              <a:buClr>
                <a:schemeClr val="accent3"/>
              </a:buClr>
              <a:buFont typeface="+mj-lt"/>
              <a:buAutoNum type="alphaUcPeriod"/>
            </a:pPr>
            <a:r>
              <a:rPr lang="en-US" dirty="0"/>
              <a:t>Data Management Center</a:t>
            </a:r>
            <a:endParaRPr lang="en-US" dirty="0">
              <a:ea typeface="Calibri"/>
              <a:cs typeface="Calibri"/>
            </a:endParaRPr>
          </a:p>
          <a:p>
            <a:pPr marL="971550" lvl="1" indent="-514350">
              <a:buClr>
                <a:schemeClr val="accent3"/>
              </a:buClr>
              <a:buFont typeface="+mj-lt"/>
              <a:buAutoNum type="alphaUcPeriod"/>
            </a:pPr>
            <a:r>
              <a:rPr lang="en-US" dirty="0"/>
              <a:t>Vendor Source System</a:t>
            </a:r>
            <a:endParaRPr lang="en-US" dirty="0">
              <a:ea typeface="Calibri"/>
              <a:cs typeface="Calibri"/>
            </a:endParaRPr>
          </a:p>
          <a:p>
            <a:pPr marL="457200" lvl="1" indent="0">
              <a:buClr>
                <a:schemeClr val="accent3"/>
              </a:buClr>
              <a:buNone/>
            </a:pPr>
            <a:endParaRPr lang="en-US" dirty="0">
              <a:ea typeface="Calibri"/>
              <a:cs typeface="Calibri"/>
            </a:endParaRPr>
          </a:p>
          <a:p>
            <a:pPr marL="457200" lvl="1" indent="0">
              <a:buClr>
                <a:schemeClr val="accent3"/>
              </a:buClr>
              <a:buNone/>
            </a:pPr>
            <a:r>
              <a:rPr lang="en-US" sz="2000" dirty="0">
                <a:cs typeface="Calibri" panose="020F0502020204030204"/>
              </a:rPr>
              <a:t>Note: The DMC is your new eDM.</a:t>
            </a:r>
            <a:endParaRPr lang="en-US" sz="2000" dirty="0">
              <a:ea typeface="Calibri"/>
              <a:cs typeface="Calibri" panose="020F0502020204030204"/>
            </a:endParaRPr>
          </a:p>
          <a:p>
            <a:pPr marL="457200" lvl="1" indent="0">
              <a:buClr>
                <a:schemeClr val="accent3"/>
              </a:buClr>
              <a:buNone/>
            </a:pPr>
            <a:endParaRPr lang="en-US" dirty="0">
              <a:cs typeface="Calibri" panose="020F0502020204030204"/>
            </a:endParaRPr>
          </a:p>
        </p:txBody>
      </p:sp>
      <p:sp>
        <p:nvSpPr>
          <p:cNvPr id="2" name="Slide Number Placeholder 1">
            <a:extLst>
              <a:ext uri="{FF2B5EF4-FFF2-40B4-BE49-F238E27FC236}">
                <a16:creationId xmlns:a16="http://schemas.microsoft.com/office/drawing/2014/main" id="{9A3DF280-2FFA-5751-FC65-71463F1B683F}"/>
              </a:ext>
            </a:extLst>
          </p:cNvPr>
          <p:cNvSpPr>
            <a:spLocks noGrp="1"/>
          </p:cNvSpPr>
          <p:nvPr>
            <p:ph type="sldNum" sz="quarter" idx="12"/>
          </p:nvPr>
        </p:nvSpPr>
        <p:spPr/>
        <p:txBody>
          <a:bodyPr/>
          <a:lstStyle/>
          <a:p>
            <a:fld id="{69C126A4-BD19-47E2-8A0E-0DE1B9D8C925}" type="slidenum">
              <a:rPr lang="en-US" sz="900" smtClean="0"/>
              <a:pPr/>
              <a:t>37</a:t>
            </a:fld>
            <a:endParaRPr lang="en-US" sz="900" dirty="0"/>
          </a:p>
        </p:txBody>
      </p:sp>
    </p:spTree>
    <p:custDataLst>
      <p:tags r:id="rId1"/>
    </p:custDataLst>
    <p:extLst>
      <p:ext uri="{BB962C8B-B14F-4D97-AF65-F5344CB8AC3E}">
        <p14:creationId xmlns:p14="http://schemas.microsoft.com/office/powerpoint/2010/main" val="76502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2" end="2"/>
                                            </p:txEl>
                                          </p:spTgt>
                                        </p:tgtEl>
                                      </p:cBhvr>
                                    </p:animEffect>
                                    <p:set>
                                      <p:cBhvr>
                                        <p:cTn id="7" dur="1" fill="hold">
                                          <p:stCondLst>
                                            <p:cond delay="499"/>
                                          </p:stCondLst>
                                        </p:cTn>
                                        <p:tgtEl>
                                          <p:spTgt spid="4">
                                            <p:txEl>
                                              <p:pRg st="2" end="2"/>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3" end="3"/>
                                            </p:txEl>
                                          </p:spTgt>
                                        </p:tgtEl>
                                      </p:cBhvr>
                                    </p:animEffect>
                                    <p:set>
                                      <p:cBhvr>
                                        <p:cTn id="10" dur="1" fill="hold">
                                          <p:stCondLst>
                                            <p:cond delay="499"/>
                                          </p:stCondLst>
                                        </p:cTn>
                                        <p:tgtEl>
                                          <p:spTgt spid="4">
                                            <p:txEl>
                                              <p:pRg st="3" end="3"/>
                                            </p:txEl>
                                          </p:spTgt>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
                                            <p:txEl>
                                              <p:pRg st="7" end="7"/>
                                            </p:txEl>
                                          </p:spTgt>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2 </a:t>
            </a:r>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118091" y="1495651"/>
            <a:ext cx="9630770" cy="4351338"/>
          </a:xfrm>
        </p:spPr>
        <p:txBody>
          <a:bodyPr lIns="91440" tIns="45720" rIns="91440" bIns="45720" anchor="t"/>
          <a:lstStyle/>
          <a:p>
            <a:pPr marL="344170" indent="-344170">
              <a:buNone/>
            </a:pPr>
            <a:r>
              <a:rPr lang="en-US" dirty="0">
                <a:solidFill>
                  <a:schemeClr val="accent3"/>
                </a:solidFill>
              </a:rPr>
              <a:t>2. </a:t>
            </a:r>
            <a:r>
              <a:rPr lang="en-US" b="1" dirty="0"/>
              <a:t>How is data loaded?</a:t>
            </a:r>
          </a:p>
          <a:p>
            <a:pPr marL="344170" indent="-344170">
              <a:buNone/>
            </a:pPr>
            <a:endParaRPr lang="en-US" b="1" dirty="0">
              <a:ea typeface="Calibri" panose="020F0502020204030204"/>
              <a:cs typeface="Calibri" panose="020F0502020204030204"/>
            </a:endParaRPr>
          </a:p>
          <a:p>
            <a:pPr marL="971550" lvl="1" indent="-514350">
              <a:buClr>
                <a:schemeClr val="accent3"/>
              </a:buClr>
              <a:buFont typeface="+mj-lt"/>
              <a:buAutoNum type="alphaUcPeriod"/>
            </a:pPr>
            <a:r>
              <a:rPr lang="en-US" dirty="0"/>
              <a:t>XML files</a:t>
            </a:r>
            <a:endParaRPr lang="en-US" dirty="0">
              <a:ea typeface="Calibri"/>
              <a:cs typeface="Calibri"/>
            </a:endParaRPr>
          </a:p>
          <a:p>
            <a:pPr marL="971550" lvl="1" indent="-514350">
              <a:buClr>
                <a:schemeClr val="accent3"/>
              </a:buClr>
              <a:buFont typeface="+mj-lt"/>
              <a:buAutoNum type="alphaUcPeriod"/>
            </a:pPr>
            <a:r>
              <a:rPr lang="en-US" dirty="0"/>
              <a:t>API transactions </a:t>
            </a:r>
          </a:p>
          <a:p>
            <a:pPr marL="971550" lvl="1" indent="-514350">
              <a:buClr>
                <a:schemeClr val="accent3"/>
              </a:buClr>
              <a:buFont typeface="+mj-lt"/>
              <a:buAutoNum type="alphaUcPeriod"/>
            </a:pPr>
            <a:r>
              <a:rPr lang="en-US" dirty="0"/>
              <a:t>Comma delimited files </a:t>
            </a:r>
            <a:endParaRPr lang="en-US" dirty="0">
              <a:ea typeface="Calibri"/>
              <a:cs typeface="Calibri"/>
            </a:endParaRPr>
          </a:p>
          <a:p>
            <a:pPr marL="971550" lvl="1" indent="-514350">
              <a:buClr>
                <a:schemeClr val="accent3"/>
              </a:buClr>
              <a:buFont typeface="+mj-lt"/>
              <a:buAutoNum type="alphaUcPeriod"/>
            </a:pPr>
            <a:r>
              <a:rPr lang="en-US" dirty="0"/>
              <a:t>None of the above</a:t>
            </a:r>
            <a:endParaRPr lang="en-US" dirty="0">
              <a:ea typeface="Calibri"/>
              <a:cs typeface="Calibri"/>
            </a:endParaRPr>
          </a:p>
        </p:txBody>
      </p:sp>
      <p:sp>
        <p:nvSpPr>
          <p:cNvPr id="2" name="Slide Number Placeholder 1">
            <a:extLst>
              <a:ext uri="{FF2B5EF4-FFF2-40B4-BE49-F238E27FC236}">
                <a16:creationId xmlns:a16="http://schemas.microsoft.com/office/drawing/2014/main" id="{B3B8F6E2-8067-23F9-3526-957D203E16A2}"/>
              </a:ext>
            </a:extLst>
          </p:cNvPr>
          <p:cNvSpPr>
            <a:spLocks noGrp="1"/>
          </p:cNvSpPr>
          <p:nvPr>
            <p:ph type="sldNum" sz="quarter" idx="12"/>
          </p:nvPr>
        </p:nvSpPr>
        <p:spPr/>
        <p:txBody>
          <a:bodyPr/>
          <a:lstStyle/>
          <a:p>
            <a:fld id="{69C126A4-BD19-47E2-8A0E-0DE1B9D8C925}" type="slidenum">
              <a:rPr lang="en-US" sz="900" smtClean="0"/>
              <a:pPr/>
              <a:t>38</a:t>
            </a:fld>
            <a:endParaRPr lang="en-US" sz="900" dirty="0"/>
          </a:p>
        </p:txBody>
      </p:sp>
    </p:spTree>
    <p:custDataLst>
      <p:tags r:id="rId1"/>
    </p:custDataLst>
    <p:extLst>
      <p:ext uri="{BB962C8B-B14F-4D97-AF65-F5344CB8AC3E}">
        <p14:creationId xmlns:p14="http://schemas.microsoft.com/office/powerpoint/2010/main" val="306683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3</a:t>
            </a:r>
            <a:endParaRPr lang="en-US" dirty="0"/>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148123" y="1495651"/>
            <a:ext cx="9684488" cy="4351338"/>
          </a:xfrm>
        </p:spPr>
        <p:txBody>
          <a:bodyPr lIns="91440" tIns="45720" rIns="91440" bIns="45720" anchor="t"/>
          <a:lstStyle/>
          <a:p>
            <a:pPr marL="337820" indent="-337820">
              <a:buNone/>
            </a:pPr>
            <a:r>
              <a:rPr lang="en-US" dirty="0">
                <a:solidFill>
                  <a:schemeClr val="accent3"/>
                </a:solidFill>
              </a:rPr>
              <a:t>3. </a:t>
            </a:r>
            <a:r>
              <a:rPr lang="en-US" b="1" dirty="0"/>
              <a:t>Singular data transactions will ensure data entered in the LEA’s source systems is being automatically published to the IODS.</a:t>
            </a:r>
          </a:p>
          <a:p>
            <a:pPr marL="337820" indent="-337820">
              <a:buNone/>
            </a:pPr>
            <a:endParaRPr lang="en-US" b="1" dirty="0">
              <a:ea typeface="Calibri" panose="020F0502020204030204"/>
              <a:cs typeface="Calibri"/>
            </a:endParaRPr>
          </a:p>
          <a:p>
            <a:pPr marL="971550" lvl="1" indent="-514350">
              <a:buClr>
                <a:schemeClr val="accent3"/>
              </a:buClr>
              <a:buFont typeface="+mj-lt"/>
              <a:buAutoNum type="alphaUcPeriod"/>
            </a:pPr>
            <a:r>
              <a:rPr lang="en-US" dirty="0"/>
              <a:t>True</a:t>
            </a:r>
            <a:endParaRPr lang="en-US" dirty="0">
              <a:ea typeface="Calibri"/>
              <a:cs typeface="Calibri"/>
            </a:endParaRPr>
          </a:p>
          <a:p>
            <a:pPr marL="971550" lvl="1" indent="-514350">
              <a:buClr>
                <a:schemeClr val="accent3"/>
              </a:buClr>
              <a:buFont typeface="+mj-lt"/>
              <a:buAutoNum type="alphaUcPeriod"/>
            </a:pPr>
            <a:r>
              <a:rPr lang="en-US" dirty="0">
                <a:cs typeface="Calibri"/>
              </a:rPr>
              <a:t>False</a:t>
            </a:r>
          </a:p>
          <a:p>
            <a:pPr marL="457200" lvl="1" indent="0">
              <a:buClr>
                <a:schemeClr val="accent3"/>
              </a:buClr>
              <a:buNone/>
            </a:pPr>
            <a:endParaRPr lang="en-US" dirty="0">
              <a:ea typeface="Calibri"/>
              <a:cs typeface="Calibri"/>
            </a:endParaRPr>
          </a:p>
          <a:p>
            <a:pPr marL="463550" indent="0">
              <a:buNone/>
            </a:pPr>
            <a:r>
              <a:rPr lang="en-US" sz="2000" dirty="0">
                <a:cs typeface="Calibri" panose="020F0502020204030204"/>
              </a:rPr>
              <a:t>Note: Data will be seamlessly updated in the IODS to reflect updates and corrections the LEA makes in their local source systems. However, each vendor has their own process and timeline for when they load data.</a:t>
            </a:r>
          </a:p>
          <a:p>
            <a:pPr marL="463550" indent="0">
              <a:buNone/>
            </a:pPr>
            <a:endParaRPr lang="en-US" sz="2000" dirty="0">
              <a:ea typeface="Calibri"/>
              <a:cs typeface="Calibri" panose="020F0502020204030204"/>
            </a:endParaRPr>
          </a:p>
          <a:p>
            <a:pPr marL="457200" lvl="1" indent="0">
              <a:buClr>
                <a:schemeClr val="accent3"/>
              </a:buClr>
              <a:buNone/>
            </a:pPr>
            <a:endParaRPr lang="en-US" dirty="0">
              <a:cs typeface="Calibri" panose="020F0502020204030204"/>
            </a:endParaRPr>
          </a:p>
        </p:txBody>
      </p:sp>
      <p:sp>
        <p:nvSpPr>
          <p:cNvPr id="2" name="Slide Number Placeholder 1">
            <a:extLst>
              <a:ext uri="{FF2B5EF4-FFF2-40B4-BE49-F238E27FC236}">
                <a16:creationId xmlns:a16="http://schemas.microsoft.com/office/drawing/2014/main" id="{26C80640-E54B-4DDB-C0CE-9EA5B9E600BE}"/>
              </a:ext>
            </a:extLst>
          </p:cNvPr>
          <p:cNvSpPr>
            <a:spLocks noGrp="1"/>
          </p:cNvSpPr>
          <p:nvPr>
            <p:ph type="sldNum" sz="quarter" idx="12"/>
          </p:nvPr>
        </p:nvSpPr>
        <p:spPr/>
        <p:txBody>
          <a:bodyPr/>
          <a:lstStyle/>
          <a:p>
            <a:fld id="{69C126A4-BD19-47E2-8A0E-0DE1B9D8C925}" type="slidenum">
              <a:rPr lang="en-US" sz="900" smtClean="0"/>
              <a:pPr/>
              <a:t>39</a:t>
            </a:fld>
            <a:endParaRPr lang="en-US" sz="900" dirty="0"/>
          </a:p>
        </p:txBody>
      </p:sp>
    </p:spTree>
    <p:custDataLst>
      <p:tags r:id="rId1"/>
    </p:custDataLst>
    <p:extLst>
      <p:ext uri="{BB962C8B-B14F-4D97-AF65-F5344CB8AC3E}">
        <p14:creationId xmlns:p14="http://schemas.microsoft.com/office/powerpoint/2010/main" val="4249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3" end="3"/>
                                            </p:txEl>
                                          </p:spTgt>
                                        </p:tgtEl>
                                      </p:cBhvr>
                                    </p:animEffect>
                                    <p:set>
                                      <p:cBhvr>
                                        <p:cTn id="7" dur="1" fill="hold">
                                          <p:stCondLst>
                                            <p:cond delay="499"/>
                                          </p:stCondLst>
                                        </p:cTn>
                                        <p:tgtEl>
                                          <p:spTgt spid="4">
                                            <p:txEl>
                                              <p:pRg st="3" end="3"/>
                                            </p:txEl>
                                          </p:spTgt>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C53D-9CE6-E580-1ACF-ECC77CE8AAF4}"/>
              </a:ext>
            </a:extLst>
          </p:cNvPr>
          <p:cNvSpPr>
            <a:spLocks noGrp="1"/>
          </p:cNvSpPr>
          <p:nvPr>
            <p:ph type="title"/>
          </p:nvPr>
        </p:nvSpPr>
        <p:spPr>
          <a:xfrm>
            <a:off x="2109477" y="185748"/>
            <a:ext cx="9630771" cy="751350"/>
          </a:xfrm>
        </p:spPr>
        <p:txBody>
          <a:bodyPr>
            <a:normAutofit/>
          </a:bodyPr>
          <a:lstStyle/>
          <a:p>
            <a:pPr algn="ctr"/>
            <a:r>
              <a:rPr lang="en-US" sz="4400">
                <a:cs typeface="Calibri"/>
              </a:rPr>
              <a:t>WHY IS THIS COURSE IMPORTANT</a:t>
            </a:r>
          </a:p>
        </p:txBody>
      </p:sp>
      <p:sp>
        <p:nvSpPr>
          <p:cNvPr id="4" name="Content Placeholder 3">
            <a:extLst>
              <a:ext uri="{FF2B5EF4-FFF2-40B4-BE49-F238E27FC236}">
                <a16:creationId xmlns:a16="http://schemas.microsoft.com/office/drawing/2014/main" id="{81C5BBD1-4C07-F79F-E342-406B77CB47C0}"/>
              </a:ext>
            </a:extLst>
          </p:cNvPr>
          <p:cNvSpPr>
            <a:spLocks noGrp="1"/>
          </p:cNvSpPr>
          <p:nvPr>
            <p:ph idx="1"/>
          </p:nvPr>
        </p:nvSpPr>
        <p:spPr/>
        <p:txBody>
          <a:bodyPr lIns="91440" tIns="45720" rIns="91440" bIns="45720" anchor="t"/>
          <a:lstStyle/>
          <a:p>
            <a:pPr marL="0" indent="0">
              <a:buNone/>
            </a:pPr>
            <a:endParaRPr lang="en-US" sz="2800" dirty="0">
              <a:solidFill>
                <a:srgbClr val="0070C0"/>
              </a:solidFill>
              <a:highlight>
                <a:srgbClr val="FFFF00"/>
              </a:highlight>
            </a:endParaRPr>
          </a:p>
          <a:p>
            <a:pPr marL="290195" indent="-290195"/>
            <a:r>
              <a:rPr lang="en-US" sz="2800" dirty="0">
                <a:solidFill>
                  <a:srgbClr val="0070C0"/>
                </a:solidFill>
              </a:rPr>
              <a:t>To provide a foundation of knowledge and understanding for TSDS.</a:t>
            </a:r>
            <a:endParaRPr lang="en-US" sz="2800" dirty="0">
              <a:solidFill>
                <a:srgbClr val="0070C0"/>
              </a:solidFill>
              <a:cs typeface="Calibri" panose="020F0502020204030204"/>
            </a:endParaRPr>
          </a:p>
          <a:p>
            <a:pPr marL="290195" indent="-290195"/>
            <a:endParaRPr lang="en-US" sz="2800" dirty="0">
              <a:solidFill>
                <a:srgbClr val="0070C0"/>
              </a:solidFill>
              <a:cs typeface="Calibri" panose="020F0502020204030204"/>
            </a:endParaRPr>
          </a:p>
          <a:p>
            <a:pPr marL="290195" indent="-290195"/>
            <a:r>
              <a:rPr lang="en-US" sz="2800" dirty="0">
                <a:solidFill>
                  <a:srgbClr val="0070C0"/>
                </a:solidFill>
              </a:rPr>
              <a:t>To ensure that you can effectively teach these key concepts to the LEAs. </a:t>
            </a:r>
            <a:endParaRPr lang="en-US" sz="2800" strike="sngStrike" dirty="0">
              <a:ea typeface="Calibri" panose="020F0502020204030204"/>
              <a:cs typeface="Calibri" panose="020F0502020204030204"/>
            </a:endParaRPr>
          </a:p>
        </p:txBody>
      </p:sp>
      <p:sp>
        <p:nvSpPr>
          <p:cNvPr id="3" name="Slide Number Placeholder 2">
            <a:extLst>
              <a:ext uri="{FF2B5EF4-FFF2-40B4-BE49-F238E27FC236}">
                <a16:creationId xmlns:a16="http://schemas.microsoft.com/office/drawing/2014/main" id="{2CA5F378-5135-4C5C-9F84-26C058696DBA}"/>
              </a:ext>
            </a:extLst>
          </p:cNvPr>
          <p:cNvSpPr>
            <a:spLocks noGrp="1"/>
          </p:cNvSpPr>
          <p:nvPr>
            <p:ph type="sldNum" sz="quarter" idx="12"/>
          </p:nvPr>
        </p:nvSpPr>
        <p:spPr/>
        <p:txBody>
          <a:bodyPr/>
          <a:lstStyle/>
          <a:p>
            <a:fld id="{69C126A4-BD19-47E2-8A0E-0DE1B9D8C925}" type="slidenum">
              <a:rPr lang="en-US">
                <a:solidFill>
                  <a:srgbClr val="0D6CB9"/>
                </a:solidFill>
                <a:latin typeface="Calibri" panose="020F0502020204030204"/>
              </a:rPr>
              <a:pPr/>
              <a:t>4</a:t>
            </a:fld>
            <a:endParaRPr lang="en-US" dirty="0">
              <a:solidFill>
                <a:srgbClr val="0D6CB9"/>
              </a:solidFill>
              <a:latin typeface="Calibri" panose="020F0502020204030204"/>
            </a:endParaRPr>
          </a:p>
        </p:txBody>
      </p:sp>
    </p:spTree>
    <p:custDataLst>
      <p:tags r:id="rId1"/>
    </p:custDataLst>
    <p:extLst>
      <p:ext uri="{BB962C8B-B14F-4D97-AF65-F5344CB8AC3E}">
        <p14:creationId xmlns:p14="http://schemas.microsoft.com/office/powerpoint/2010/main" val="1212371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4</a:t>
            </a:r>
            <a:endParaRPr lang="en-US" dirty="0"/>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347415" y="1495651"/>
            <a:ext cx="9266830" cy="4351338"/>
          </a:xfrm>
        </p:spPr>
        <p:txBody>
          <a:bodyPr lIns="91440" tIns="45720" rIns="91440" bIns="45720" anchor="t"/>
          <a:lstStyle/>
          <a:p>
            <a:pPr marL="342900" indent="-342900">
              <a:buNone/>
            </a:pPr>
            <a:r>
              <a:rPr lang="en-US">
                <a:solidFill>
                  <a:schemeClr val="accent3"/>
                </a:solidFill>
              </a:rPr>
              <a:t>4. </a:t>
            </a:r>
            <a:r>
              <a:rPr lang="en-US" b="1"/>
              <a:t>Which of the following describes the checks performed in the IODS (Landing Zone) that will prevent data from being promoted to TSDS? </a:t>
            </a:r>
          </a:p>
          <a:p>
            <a:pPr marL="342900" indent="-342900">
              <a:buNone/>
            </a:pPr>
            <a:endParaRPr lang="en-US" b="1"/>
          </a:p>
          <a:p>
            <a:pPr marL="971550" lvl="1" indent="-514350">
              <a:buFont typeface="+mj-lt"/>
              <a:buAutoNum type="alphaUcPeriod"/>
            </a:pPr>
            <a:r>
              <a:rPr lang="en-US"/>
              <a:t>Level 1 </a:t>
            </a:r>
            <a:endParaRPr lang="en-US">
              <a:cs typeface="Calibri"/>
            </a:endParaRPr>
          </a:p>
          <a:p>
            <a:pPr marL="971550" lvl="1" indent="-514350">
              <a:buFont typeface="+mj-lt"/>
              <a:buAutoNum type="alphaUcPeriod"/>
            </a:pPr>
            <a:r>
              <a:rPr lang="en-US"/>
              <a:t>Level 1.5 </a:t>
            </a:r>
            <a:endParaRPr lang="en-US">
              <a:cs typeface="Calibri"/>
            </a:endParaRPr>
          </a:p>
          <a:p>
            <a:pPr marL="971550" lvl="1" indent="-514350">
              <a:buFont typeface="+mj-lt"/>
              <a:buAutoNum type="alphaUcPeriod"/>
            </a:pPr>
            <a:r>
              <a:rPr lang="en-US"/>
              <a:t>Level 2 </a:t>
            </a:r>
            <a:endParaRPr lang="en-US">
              <a:cs typeface="Calibri"/>
            </a:endParaRPr>
          </a:p>
          <a:p>
            <a:pPr marL="971550" lvl="1" indent="-514350">
              <a:buFont typeface="+mj-lt"/>
              <a:buAutoNum type="alphaUcPeriod"/>
            </a:pPr>
            <a:r>
              <a:rPr lang="en-US"/>
              <a:t>Level 3</a:t>
            </a:r>
          </a:p>
          <a:p>
            <a:pPr marL="457200" lvl="1" indent="0">
              <a:buNone/>
            </a:pPr>
            <a:endParaRPr lang="en-US"/>
          </a:p>
          <a:p>
            <a:pPr marL="457200" lvl="1" indent="0">
              <a:buNone/>
            </a:pPr>
            <a:r>
              <a:rPr lang="en-US" sz="2000">
                <a:ea typeface="Calibri"/>
                <a:cs typeface="Calibri"/>
              </a:rPr>
              <a:t>Note: The Level 1.5 filters will identify invalid course IDs, non-TSDS descriptor values, invalid or missing Unique IDs, and all data flagged as "Do Not Report".</a:t>
            </a:r>
          </a:p>
        </p:txBody>
      </p:sp>
      <p:sp>
        <p:nvSpPr>
          <p:cNvPr id="2" name="Slide Number Placeholder 1">
            <a:extLst>
              <a:ext uri="{FF2B5EF4-FFF2-40B4-BE49-F238E27FC236}">
                <a16:creationId xmlns:a16="http://schemas.microsoft.com/office/drawing/2014/main" id="{62C72507-F9B2-C0B5-2DA9-4701D82F5C20}"/>
              </a:ext>
            </a:extLst>
          </p:cNvPr>
          <p:cNvSpPr>
            <a:spLocks noGrp="1"/>
          </p:cNvSpPr>
          <p:nvPr>
            <p:ph type="sldNum" sz="quarter" idx="12"/>
          </p:nvPr>
        </p:nvSpPr>
        <p:spPr/>
        <p:txBody>
          <a:bodyPr/>
          <a:lstStyle/>
          <a:p>
            <a:fld id="{69C126A4-BD19-47E2-8A0E-0DE1B9D8C925}" type="slidenum">
              <a:rPr lang="en-US" sz="900" smtClean="0"/>
              <a:pPr/>
              <a:t>40</a:t>
            </a:fld>
            <a:endParaRPr lang="en-US" sz="900" dirty="0"/>
          </a:p>
        </p:txBody>
      </p:sp>
    </p:spTree>
    <p:custDataLst>
      <p:tags r:id="rId1"/>
    </p:custDataLst>
    <p:extLst>
      <p:ext uri="{BB962C8B-B14F-4D97-AF65-F5344CB8AC3E}">
        <p14:creationId xmlns:p14="http://schemas.microsoft.com/office/powerpoint/2010/main" val="194114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C97A7-BD99-087B-F826-528EAA365886}"/>
              </a:ext>
            </a:extLst>
          </p:cNvPr>
          <p:cNvSpPr>
            <a:spLocks noGrp="1"/>
          </p:cNvSpPr>
          <p:nvPr>
            <p:ph type="title"/>
          </p:nvPr>
        </p:nvSpPr>
        <p:spPr/>
        <p:txBody>
          <a:bodyPr>
            <a:normAutofit/>
          </a:bodyPr>
          <a:lstStyle/>
          <a:p>
            <a:pPr algn="ctr"/>
            <a:r>
              <a:rPr lang="en-US" sz="4400" dirty="0"/>
              <a:t>KNOWLEDGE CHECK 5</a:t>
            </a:r>
            <a:endParaRPr lang="en-US" dirty="0"/>
          </a:p>
        </p:txBody>
      </p:sp>
      <p:sp>
        <p:nvSpPr>
          <p:cNvPr id="4" name="Content Placeholder 3">
            <a:extLst>
              <a:ext uri="{FF2B5EF4-FFF2-40B4-BE49-F238E27FC236}">
                <a16:creationId xmlns:a16="http://schemas.microsoft.com/office/drawing/2014/main" id="{2D018B33-3F64-702A-13DE-4FFC165D9F0B}"/>
              </a:ext>
            </a:extLst>
          </p:cNvPr>
          <p:cNvSpPr>
            <a:spLocks noGrp="1"/>
          </p:cNvSpPr>
          <p:nvPr>
            <p:ph idx="1"/>
          </p:nvPr>
        </p:nvSpPr>
        <p:spPr>
          <a:xfrm>
            <a:off x="2201841" y="1396499"/>
            <a:ext cx="9211417" cy="4351338"/>
          </a:xfrm>
        </p:spPr>
        <p:txBody>
          <a:bodyPr lIns="91440" tIns="45720" rIns="91440" bIns="45720" anchor="t"/>
          <a:lstStyle/>
          <a:p>
            <a:pPr marL="340995" indent="-340995">
              <a:buNone/>
            </a:pPr>
            <a:r>
              <a:rPr lang="en-US" dirty="0">
                <a:solidFill>
                  <a:schemeClr val="accent3"/>
                </a:solidFill>
              </a:rPr>
              <a:t>5. </a:t>
            </a:r>
            <a:r>
              <a:rPr lang="en-US" b="1" dirty="0"/>
              <a:t>Where can Level 2 validations be run and viewed?</a:t>
            </a:r>
          </a:p>
          <a:p>
            <a:pPr marL="340995" indent="-340995">
              <a:buNone/>
            </a:pPr>
            <a:endParaRPr lang="en-US" b="1" dirty="0"/>
          </a:p>
          <a:p>
            <a:pPr marL="971550" lvl="1" indent="-514350">
              <a:buClr>
                <a:schemeClr val="accent3"/>
              </a:buClr>
              <a:buFont typeface="+mj-lt"/>
              <a:buAutoNum type="alphaUcPeriod"/>
            </a:pPr>
            <a:r>
              <a:rPr lang="en-US" dirty="0"/>
              <a:t>LEA’s local source system</a:t>
            </a:r>
            <a:endParaRPr lang="en-US" dirty="0">
              <a:cs typeface="Calibri"/>
            </a:endParaRPr>
          </a:p>
          <a:p>
            <a:pPr marL="971550" lvl="1" indent="-514350">
              <a:buClr>
                <a:schemeClr val="accent3"/>
              </a:buClr>
              <a:buFont typeface="+mj-lt"/>
              <a:buAutoNum type="alphaUcPeriod"/>
            </a:pPr>
            <a:r>
              <a:rPr lang="en-US" dirty="0"/>
              <a:t>Data Management Center (DMC)</a:t>
            </a:r>
            <a:endParaRPr lang="en-US" dirty="0">
              <a:cs typeface="Calibri"/>
            </a:endParaRPr>
          </a:p>
          <a:p>
            <a:pPr marL="971550" lvl="1" indent="-514350">
              <a:buClr>
                <a:schemeClr val="accent3"/>
              </a:buClr>
              <a:buFont typeface="+mj-lt"/>
              <a:buAutoNum type="alphaUcPeriod"/>
            </a:pPr>
            <a:r>
              <a:rPr lang="en-US" dirty="0"/>
              <a:t>PEIMS Application</a:t>
            </a:r>
            <a:endParaRPr lang="en-US" dirty="0">
              <a:cs typeface="Calibri"/>
            </a:endParaRPr>
          </a:p>
          <a:p>
            <a:pPr marL="971550" lvl="1" indent="-514350">
              <a:buClr>
                <a:schemeClr val="accent3"/>
              </a:buClr>
              <a:buFont typeface="+mj-lt"/>
              <a:buAutoNum type="alphaUcPeriod"/>
            </a:pPr>
            <a:r>
              <a:rPr lang="en-US" dirty="0"/>
              <a:t>Core Application</a:t>
            </a:r>
            <a:endParaRPr lang="en-US" dirty="0">
              <a:ea typeface="Calibri"/>
              <a:cs typeface="Calibri"/>
            </a:endParaRPr>
          </a:p>
          <a:p>
            <a:pPr marL="457200" lvl="1" indent="0">
              <a:buClr>
                <a:schemeClr val="accent3"/>
              </a:buClr>
              <a:buNone/>
            </a:pPr>
            <a:endParaRPr lang="en-US" dirty="0">
              <a:cs typeface="Calibri"/>
            </a:endParaRPr>
          </a:p>
          <a:p>
            <a:pPr marL="457200" lvl="1" indent="0">
              <a:buNone/>
            </a:pPr>
            <a:r>
              <a:rPr lang="en-US" sz="2000" dirty="0"/>
              <a:t>Note: The Level 2 validations can be run and viewed in the DMC.  This will allow the LEA to begin making corrections to their data earlier in the process.  These Level 2 validations will </a:t>
            </a:r>
            <a:r>
              <a:rPr lang="en-US" sz="2000" b="1" dirty="0"/>
              <a:t>not</a:t>
            </a:r>
            <a:r>
              <a:rPr lang="en-US" sz="2000" dirty="0"/>
              <a:t> stop the data from promoting to the TSDS Data Mart. The business rules executed at Level 2 will be run again as part as the Level 3 validations.</a:t>
            </a:r>
            <a:endParaRPr lang="en-US" sz="2000" dirty="0">
              <a:cs typeface="Calibri"/>
            </a:endParaRPr>
          </a:p>
          <a:p>
            <a:pPr marL="457200" lvl="1" indent="0">
              <a:buNone/>
            </a:pPr>
            <a:endParaRPr lang="en-US" dirty="0"/>
          </a:p>
          <a:p>
            <a:pPr marL="457200" lvl="1" indent="0">
              <a:buNone/>
            </a:pPr>
            <a:endParaRPr lang="en-US" dirty="0"/>
          </a:p>
        </p:txBody>
      </p:sp>
      <p:sp>
        <p:nvSpPr>
          <p:cNvPr id="2" name="Slide Number Placeholder 1">
            <a:extLst>
              <a:ext uri="{FF2B5EF4-FFF2-40B4-BE49-F238E27FC236}">
                <a16:creationId xmlns:a16="http://schemas.microsoft.com/office/drawing/2014/main" id="{8E1EC674-20CC-0684-2EC3-5BEED48A6349}"/>
              </a:ext>
            </a:extLst>
          </p:cNvPr>
          <p:cNvSpPr>
            <a:spLocks noGrp="1"/>
          </p:cNvSpPr>
          <p:nvPr>
            <p:ph type="sldNum" sz="quarter" idx="12"/>
          </p:nvPr>
        </p:nvSpPr>
        <p:spPr/>
        <p:txBody>
          <a:bodyPr/>
          <a:lstStyle/>
          <a:p>
            <a:fld id="{69C126A4-BD19-47E2-8A0E-0DE1B9D8C925}" type="slidenum">
              <a:rPr lang="en-US" sz="900" smtClean="0"/>
              <a:pPr/>
              <a:t>41</a:t>
            </a:fld>
            <a:endParaRPr lang="en-US" sz="900" dirty="0"/>
          </a:p>
        </p:txBody>
      </p:sp>
    </p:spTree>
    <p:custDataLst>
      <p:tags r:id="rId1"/>
    </p:custDataLst>
    <p:extLst>
      <p:ext uri="{BB962C8B-B14F-4D97-AF65-F5344CB8AC3E}">
        <p14:creationId xmlns:p14="http://schemas.microsoft.com/office/powerpoint/2010/main" val="355247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2" end="2"/>
                                            </p:txEl>
                                          </p:spTgt>
                                        </p:tgtEl>
                                      </p:cBhvr>
                                    </p:animEffect>
                                    <p:set>
                                      <p:cBhvr>
                                        <p:cTn id="7" dur="1" fill="hold">
                                          <p:stCondLst>
                                            <p:cond delay="499"/>
                                          </p:stCondLst>
                                        </p:cTn>
                                        <p:tgtEl>
                                          <p:spTgt spid="4">
                                            <p:txEl>
                                              <p:pRg st="2" end="2"/>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4" end="4"/>
                                            </p:txEl>
                                          </p:spTgt>
                                        </p:tgtEl>
                                      </p:cBhvr>
                                    </p:animEffect>
                                    <p:set>
                                      <p:cBhvr>
                                        <p:cTn id="10" dur="1" fill="hold">
                                          <p:stCondLst>
                                            <p:cond delay="499"/>
                                          </p:stCondLst>
                                        </p:cTn>
                                        <p:tgtEl>
                                          <p:spTgt spid="4">
                                            <p:txEl>
                                              <p:pRg st="4" end="4"/>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 uri="{C183D7F6-B498-43B3-948B-1728B52AA6E4}">
                <adec:decorative xmlns:adec="http://schemas.microsoft.com/office/drawing/2017/decorative" val="1"/>
              </a:ext>
            </a:extLst>
          </p:cNvPr>
          <p:cNvPicPr/>
          <p:nvPr/>
        </p:nvPicPr>
        <p:blipFill>
          <a:blip r:embed="rId4">
            <a:alphaModFix amt="70000"/>
            <a:extLst>
              <a:ext uri="{28A0092B-C50C-407E-A947-70E740481C1C}">
                <a14:useLocalDpi xmlns:a14="http://schemas.microsoft.com/office/drawing/2010/main" val="0"/>
              </a:ext>
            </a:extLst>
          </a:blip>
          <a:srcRect t="7854" b="7854"/>
          <a:stretch/>
        </p:blipFill>
        <p:spPr>
          <a:xfrm>
            <a:off x="1524" y="1"/>
            <a:ext cx="12198002" cy="6858000"/>
          </a:xfrm>
          <a:prstGeom prst="rect">
            <a:avLst/>
          </a:prstGeom>
        </p:spPr>
      </p:pic>
      <p:sp>
        <p:nvSpPr>
          <p:cNvPr id="10" name="object 5">
            <a:extLst>
              <a:ext uri="{FF2B5EF4-FFF2-40B4-BE49-F238E27FC236}">
                <a16:creationId xmlns:a16="http://schemas.microsoft.com/office/drawing/2014/main" id="{C308AD4B-CE95-6928-946F-1FAD797EC909}"/>
              </a:ext>
              <a:ext uri="{C183D7F6-B498-43B3-948B-1728B52AA6E4}">
                <adec:decorative xmlns:adec="http://schemas.microsoft.com/office/drawing/2017/decorative" val="1"/>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a:spLocks noGrp="1"/>
          </p:cNvSpPr>
          <p:nvPr>
            <p:ph type="title" idx="4294967295"/>
          </p:nvPr>
        </p:nvSpPr>
        <p:spPr>
          <a:xfrm>
            <a:off x="7526" y="5031448"/>
            <a:ext cx="12192000" cy="1301638"/>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dirty="0">
                <a:ln>
                  <a:noFill/>
                </a:ln>
                <a:solidFill>
                  <a:srgbClr val="0D6CB8"/>
                </a:solidFill>
                <a:effectLst/>
                <a:uLnTx/>
                <a:uFillTx/>
                <a:latin typeface="Calibri"/>
                <a:ea typeface="+mn-ea"/>
                <a:cs typeface="Calibri"/>
              </a:rPr>
              <a:t>WRAP UP</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dirty="0">
                <a:ln>
                  <a:noFill/>
                </a:ln>
                <a:solidFill>
                  <a:srgbClr val="0D6CB8"/>
                </a:solidFill>
                <a:effectLst/>
                <a:uLnTx/>
                <a:uFillTx/>
                <a:latin typeface="Calibri"/>
                <a:ea typeface="+mn-ea"/>
                <a:cs typeface="Calibri"/>
              </a:rPr>
              <a:t>Key Takeaways, Resources, and Next Steps</a:t>
            </a:r>
          </a:p>
        </p:txBody>
      </p:sp>
      <p:pic>
        <p:nvPicPr>
          <p:cNvPr id="9" name="Picture 8" descr="tsds logo">
            <a:extLst>
              <a:ext uri="{FF2B5EF4-FFF2-40B4-BE49-F238E27FC236}">
                <a16:creationId xmlns:a16="http://schemas.microsoft.com/office/drawing/2014/main" id="{649B4FF2-3807-1CB0-8621-4ABFF229D8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custDataLst>
      <p:tags r:id="rId1"/>
    </p:custDataLst>
    <p:extLst>
      <p:ext uri="{BB962C8B-B14F-4D97-AF65-F5344CB8AC3E}">
        <p14:creationId xmlns:p14="http://schemas.microsoft.com/office/powerpoint/2010/main" val="8815358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795346" y="252702"/>
            <a:ext cx="10396654" cy="575136"/>
          </a:xfrm>
        </p:spPr>
        <p:txBody>
          <a:bodyPr vert="horz" lIns="91440" tIns="45720" rIns="91440" bIns="45720" rtlCol="0" anchor="ctr">
            <a:noAutofit/>
          </a:bodyPr>
          <a:lstStyle/>
          <a:p>
            <a:pPr algn="ctr"/>
            <a:r>
              <a:rPr lang="en-US" sz="5400" dirty="0"/>
              <a:t>KEY TAKEAWAYS</a:t>
            </a:r>
            <a:endParaRPr lang="en-US" sz="5000" b="1" kern="1200" dirty="0">
              <a:solidFill>
                <a:schemeClr val="tx1"/>
              </a:solidFill>
              <a:latin typeface="+mn-lt"/>
              <a:ea typeface="+mj-ea"/>
              <a:cs typeface="+mj-cs"/>
            </a:endParaRPr>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2608546979"/>
              </p:ext>
            </p:extLst>
          </p:nvPr>
        </p:nvGraphicFramePr>
        <p:xfrm>
          <a:off x="2356884" y="1162053"/>
          <a:ext cx="5015466" cy="53308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a:extLst>
              <a:ext uri="{FF2B5EF4-FFF2-40B4-BE49-F238E27FC236}">
                <a16:creationId xmlns:a16="http://schemas.microsoft.com/office/drawing/2014/main" id="{569F8971-E508-4964-9A5D-4A76339376E5}"/>
              </a:ext>
              <a:ext uri="{C183D7F6-B498-43B3-948B-1728B52AA6E4}">
                <adec:decorative xmlns:adec="http://schemas.microsoft.com/office/drawing/2017/decorative" val="1"/>
              </a:ext>
            </a:extLst>
          </p:cNvPr>
          <p:cNvSpPr/>
          <p:nvPr/>
        </p:nvSpPr>
        <p:spPr>
          <a:xfrm>
            <a:off x="7719237" y="1162052"/>
            <a:ext cx="4116230" cy="537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B0CA719-BA0D-49B8-940C-47939F3453CC}"/>
              </a:ext>
            </a:extLst>
          </p:cNvPr>
          <p:cNvSpPr>
            <a:spLocks noGrp="1"/>
          </p:cNvSpPr>
          <p:nvPr>
            <p:ph type="body" sz="quarter" idx="4294967295"/>
          </p:nvPr>
        </p:nvSpPr>
        <p:spPr>
          <a:xfrm>
            <a:off x="7719237" y="1344323"/>
            <a:ext cx="4090987" cy="5260975"/>
          </a:xfrm>
          <a:prstGeom prst="rect">
            <a:avLst/>
          </a:prstGeom>
        </p:spPr>
        <p:txBody>
          <a:bodyPr>
            <a:normAutofit/>
          </a:bodyPr>
          <a:lstStyle/>
          <a:p>
            <a:pPr marL="0" indent="0" algn="ctr">
              <a:buFont typeface="Wingdings" panose="05000000000000000000" pitchFamily="2" charset="2"/>
              <a:buNone/>
            </a:pPr>
            <a:r>
              <a:rPr lang="en-US" b="1" dirty="0"/>
              <a:t>TRAINING RESOURCE</a:t>
            </a:r>
          </a:p>
          <a:p>
            <a:pPr marL="228600" lvl="1" indent="0">
              <a:buNone/>
            </a:pPr>
            <a:endParaRPr lang="en-US" sz="2000" dirty="0"/>
          </a:p>
          <a:p>
            <a:pPr marL="857250" lvl="2" indent="-171450">
              <a:buNone/>
            </a:pPr>
            <a:r>
              <a:rPr lang="en-US" sz="2400" dirty="0"/>
              <a:t>   </a:t>
            </a:r>
            <a:r>
              <a:rPr lang="en-US" sz="2400" dirty="0">
                <a:hlinkClick r:id="rId9">
                  <a:extLst>
                    <a:ext uri="{A12FA001-AC4F-418D-AE19-62706E023703}">
                      <ahyp:hlinkClr xmlns:ahyp="http://schemas.microsoft.com/office/drawing/2018/hyperlinkcolor" val="tx"/>
                    </a:ext>
                  </a:extLst>
                </a:hlinkClick>
              </a:rPr>
              <a:t>Key Terms and Definitions </a:t>
            </a:r>
            <a:endParaRPr lang="en-US" sz="2400" dirty="0"/>
          </a:p>
          <a:p>
            <a:pPr marL="685800" lvl="2" indent="0">
              <a:buNone/>
            </a:pPr>
            <a:endParaRPr lang="en-US" sz="1600" dirty="0"/>
          </a:p>
          <a:p>
            <a:pPr marL="914400" lvl="2"/>
            <a:endParaRPr lang="en-US" sz="1600" dirty="0"/>
          </a:p>
        </p:txBody>
      </p:sp>
      <p:pic>
        <p:nvPicPr>
          <p:cNvPr id="4" name="Graphic 3" descr="Internet with solid fill">
            <a:extLst>
              <a:ext uri="{FF2B5EF4-FFF2-40B4-BE49-F238E27FC236}">
                <a16:creationId xmlns:a16="http://schemas.microsoft.com/office/drawing/2014/main" id="{F8A52097-A430-022F-3022-6E6BE85C75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04832" y="2132475"/>
            <a:ext cx="740101" cy="740101"/>
          </a:xfrm>
          <a:prstGeom prst="rect">
            <a:avLst/>
          </a:prstGeom>
        </p:spPr>
      </p:pic>
      <p:sp>
        <p:nvSpPr>
          <p:cNvPr id="2" name="Slide Number Placeholder 1">
            <a:extLst>
              <a:ext uri="{FF2B5EF4-FFF2-40B4-BE49-F238E27FC236}">
                <a16:creationId xmlns:a16="http://schemas.microsoft.com/office/drawing/2014/main" id="{EC0EEE0B-B675-0BC1-AAF0-BE611C861594}"/>
              </a:ext>
            </a:extLst>
          </p:cNvPr>
          <p:cNvSpPr>
            <a:spLocks noGrp="1"/>
          </p:cNvSpPr>
          <p:nvPr>
            <p:ph type="sldNum" sz="quarter" idx="12"/>
          </p:nvPr>
        </p:nvSpPr>
        <p:spPr>
          <a:xfrm>
            <a:off x="9210675" y="6492873"/>
            <a:ext cx="2743200" cy="365125"/>
          </a:xfrm>
        </p:spPr>
        <p:txBody>
          <a:bodyPr/>
          <a:lstStyle/>
          <a:p>
            <a:fld id="{69C126A4-BD19-47E2-8A0E-0DE1B9D8C925}" type="slidenum">
              <a:rPr lang="en-US" sz="900" smtClean="0"/>
              <a:pPr/>
              <a:t>43</a:t>
            </a:fld>
            <a:endParaRPr lang="en-US" sz="900" dirty="0"/>
          </a:p>
        </p:txBody>
      </p:sp>
    </p:spTree>
    <p:custDataLst>
      <p:tags r:id="rId1"/>
    </p:custDataLst>
    <p:extLst>
      <p:ext uri="{BB962C8B-B14F-4D97-AF65-F5344CB8AC3E}">
        <p14:creationId xmlns:p14="http://schemas.microsoft.com/office/powerpoint/2010/main" val="1733528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570A73-7318-C9F6-F40B-4AF05AF7288B}"/>
              </a:ext>
            </a:extLst>
          </p:cNvPr>
          <p:cNvSpPr>
            <a:spLocks noGrp="1"/>
          </p:cNvSpPr>
          <p:nvPr>
            <p:ph type="sldNum" sz="quarter" idx="12"/>
          </p:nvPr>
        </p:nvSpPr>
        <p:spPr>
          <a:xfrm>
            <a:off x="9210675" y="6492873"/>
            <a:ext cx="2743200" cy="365125"/>
          </a:xfrm>
        </p:spPr>
        <p:txBody>
          <a:bodyPr anchor="ctr">
            <a:normAutofit/>
          </a:bodyPr>
          <a:lstStyle/>
          <a:p>
            <a:pPr>
              <a:spcAft>
                <a:spcPts val="600"/>
              </a:spcAft>
            </a:pPr>
            <a:fld id="{69C126A4-BD19-47E2-8A0E-0DE1B9D8C925}" type="slidenum">
              <a:rPr lang="en-US" sz="900" dirty="0" smtClean="0"/>
              <a:pPr>
                <a:spcAft>
                  <a:spcPts val="600"/>
                </a:spcAft>
              </a:pPr>
              <a:t>44</a:t>
            </a:fld>
            <a:endParaRPr lang="en-US" sz="900" dirty="0"/>
          </a:p>
        </p:txBody>
      </p:sp>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2201841" y="167275"/>
            <a:ext cx="9630770" cy="751350"/>
          </a:xfrm>
        </p:spPr>
        <p:txBody>
          <a:bodyPr anchor="ctr">
            <a:normAutofit/>
          </a:bodyPr>
          <a:lstStyle/>
          <a:p>
            <a:pPr algn="ctr"/>
            <a:r>
              <a:rPr lang="en-US" sz="4400" dirty="0"/>
              <a:t>NEXT STEPS</a:t>
            </a:r>
          </a:p>
        </p:txBody>
      </p:sp>
      <p:graphicFrame>
        <p:nvGraphicFramePr>
          <p:cNvPr id="9" name="Content Placeholder 6">
            <a:extLst>
              <a:ext uri="{FF2B5EF4-FFF2-40B4-BE49-F238E27FC236}">
                <a16:creationId xmlns:a16="http://schemas.microsoft.com/office/drawing/2014/main" id="{BE9E45B2-0BDB-F71B-AAE6-00187CDE1A93}"/>
              </a:ext>
            </a:extLst>
          </p:cNvPr>
          <p:cNvGraphicFramePr>
            <a:graphicFrameLocks noGrp="1"/>
          </p:cNvGraphicFramePr>
          <p:nvPr>
            <p:ph idx="1"/>
            <p:extLst>
              <p:ext uri="{D42A27DB-BD31-4B8C-83A1-F6EECF244321}">
                <p14:modId xmlns:p14="http://schemas.microsoft.com/office/powerpoint/2010/main" val="1087053482"/>
              </p:ext>
            </p:extLst>
          </p:nvPr>
        </p:nvGraphicFramePr>
        <p:xfrm>
          <a:off x="2347415" y="1495651"/>
          <a:ext cx="898872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34249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3DA64-43B9-C623-52AA-F47FFB02D5B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B5CCC2B-450C-BF75-1971-4F37E6DA75D4}"/>
              </a:ext>
            </a:extLst>
          </p:cNvPr>
          <p:cNvSpPr>
            <a:spLocks noGrp="1"/>
          </p:cNvSpPr>
          <p:nvPr>
            <p:ph type="title"/>
          </p:nvPr>
        </p:nvSpPr>
        <p:spPr>
          <a:xfrm>
            <a:off x="2086707" y="176900"/>
            <a:ext cx="9630770" cy="751350"/>
          </a:xfrm>
        </p:spPr>
        <p:txBody>
          <a:bodyPr>
            <a:normAutofit/>
          </a:bodyPr>
          <a:lstStyle/>
          <a:p>
            <a:pPr algn="ctr"/>
            <a:r>
              <a:rPr lang="en-US" sz="4400" dirty="0"/>
              <a:t>WRAP UP</a:t>
            </a:r>
          </a:p>
        </p:txBody>
      </p:sp>
      <p:sp>
        <p:nvSpPr>
          <p:cNvPr id="7" name="Content Placeholder 6">
            <a:extLst>
              <a:ext uri="{FF2B5EF4-FFF2-40B4-BE49-F238E27FC236}">
                <a16:creationId xmlns:a16="http://schemas.microsoft.com/office/drawing/2014/main" id="{0EBCCDA3-5321-E59C-68ED-43A3850189BE}"/>
              </a:ext>
            </a:extLst>
          </p:cNvPr>
          <p:cNvSpPr>
            <a:spLocks noGrp="1"/>
          </p:cNvSpPr>
          <p:nvPr>
            <p:ph idx="1"/>
          </p:nvPr>
        </p:nvSpPr>
        <p:spPr>
          <a:xfrm>
            <a:off x="2086707" y="1019458"/>
            <a:ext cx="9867168" cy="5655977"/>
          </a:xfrm>
        </p:spPr>
        <p:txBody>
          <a:bodyPr lIns="91440" tIns="45720" rIns="91440" bIns="45720" anchor="t"/>
          <a:lstStyle/>
          <a:p>
            <a:pPr marL="225425" lvl="1" indent="0">
              <a:buNone/>
            </a:pPr>
            <a:r>
              <a:rPr lang="en-US" sz="3200" b="1" dirty="0">
                <a:cs typeface="Calibri" panose="020F0502020204030204"/>
              </a:rPr>
              <a:t>In this training we talked about:</a:t>
            </a:r>
          </a:p>
          <a:p>
            <a:pPr marL="225425" lvl="1" indent="0">
              <a:buNone/>
            </a:pPr>
            <a:endParaRPr lang="en-US" dirty="0">
              <a:cs typeface="Calibri" panose="020F0502020204030204"/>
            </a:endParaRPr>
          </a:p>
          <a:p>
            <a:pPr marL="742950" indent="-285750">
              <a:spcBef>
                <a:spcPts val="0"/>
              </a:spcBef>
            </a:pPr>
            <a:r>
              <a:rPr lang="en-US" dirty="0"/>
              <a:t>The components of the TSDS.</a:t>
            </a:r>
          </a:p>
          <a:p>
            <a:pPr marL="742950" indent="-285750">
              <a:spcBef>
                <a:spcPts val="0"/>
              </a:spcBef>
            </a:pPr>
            <a:endParaRPr lang="en-US" dirty="0">
              <a:cs typeface="Calibri"/>
            </a:endParaRPr>
          </a:p>
          <a:p>
            <a:pPr marL="737870" indent="-280670">
              <a:spcBef>
                <a:spcPts val="0"/>
              </a:spcBef>
            </a:pPr>
            <a:r>
              <a:rPr lang="en-US" dirty="0">
                <a:ea typeface="+mn-lt"/>
                <a:cs typeface="+mn-lt"/>
              </a:rPr>
              <a:t>How </a:t>
            </a:r>
            <a:r>
              <a:rPr lang="en-US" dirty="0"/>
              <a:t>data is loaded and promoted.</a:t>
            </a:r>
          </a:p>
          <a:p>
            <a:pPr marL="737870" indent="-280670">
              <a:spcBef>
                <a:spcPts val="0"/>
              </a:spcBef>
            </a:pPr>
            <a:endParaRPr lang="en-US" dirty="0">
              <a:cs typeface="Calibri"/>
            </a:endParaRPr>
          </a:p>
          <a:p>
            <a:pPr marL="737870" indent="-280670">
              <a:spcBef>
                <a:spcPts val="0"/>
              </a:spcBef>
            </a:pPr>
            <a:r>
              <a:rPr lang="en-US" dirty="0">
                <a:cs typeface="Calibri"/>
              </a:rPr>
              <a:t>Where the validations and filters </a:t>
            </a:r>
            <a:r>
              <a:rPr lang="en-US" dirty="0">
                <a:ea typeface="+mn-lt"/>
                <a:cs typeface="+mn-lt"/>
              </a:rPr>
              <a:t>will be executed and viewed.</a:t>
            </a:r>
            <a:endParaRPr lang="en-US" dirty="0">
              <a:ea typeface="Calibri"/>
              <a:cs typeface="Calibri"/>
            </a:endParaRPr>
          </a:p>
        </p:txBody>
      </p:sp>
      <p:sp>
        <p:nvSpPr>
          <p:cNvPr id="2" name="Slide Number Placeholder 1">
            <a:extLst>
              <a:ext uri="{FF2B5EF4-FFF2-40B4-BE49-F238E27FC236}">
                <a16:creationId xmlns:a16="http://schemas.microsoft.com/office/drawing/2014/main" id="{FF43D76F-909A-32B8-88C9-6EC32C232475}"/>
              </a:ext>
            </a:extLst>
          </p:cNvPr>
          <p:cNvSpPr>
            <a:spLocks noGrp="1"/>
          </p:cNvSpPr>
          <p:nvPr>
            <p:ph type="sldNum" sz="quarter" idx="12"/>
          </p:nvPr>
        </p:nvSpPr>
        <p:spPr/>
        <p:txBody>
          <a:bodyPr/>
          <a:lstStyle/>
          <a:p>
            <a:fld id="{69C126A4-BD19-47E2-8A0E-0DE1B9D8C925}" type="slidenum">
              <a:rPr lang="en-US" sz="900" smtClean="0"/>
              <a:pPr/>
              <a:t>45</a:t>
            </a:fld>
            <a:endParaRPr lang="en-US" sz="900" dirty="0"/>
          </a:p>
        </p:txBody>
      </p:sp>
    </p:spTree>
    <p:custDataLst>
      <p:tags r:id="rId1"/>
    </p:custDataLst>
    <p:extLst>
      <p:ext uri="{BB962C8B-B14F-4D97-AF65-F5344CB8AC3E}">
        <p14:creationId xmlns:p14="http://schemas.microsoft.com/office/powerpoint/2010/main" val="39383506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a:extLst>
              <a:ext uri="{C183D7F6-B498-43B3-948B-1728B52AA6E4}">
                <adec:decorative xmlns:adec="http://schemas.microsoft.com/office/drawing/2017/decorative" val="1"/>
              </a:ext>
            </a:extLst>
          </p:cNvPr>
          <p:cNvPicPr/>
          <p:nvPr/>
        </p:nvPicPr>
        <p:blipFill rotWithShape="1">
          <a:blip r:embed="rId4">
            <a:extLst>
              <a:ext uri="{28A0092B-C50C-407E-A947-70E740481C1C}">
                <a14:useLocalDpi xmlns:a14="http://schemas.microsoft.com/office/drawing/2010/main" val="0"/>
              </a:ext>
            </a:extLst>
          </a:blip>
          <a:srcRect l="31442" t="7187" r="12927" b="54185"/>
          <a:stretch/>
        </p:blipFill>
        <p:spPr>
          <a:xfrm>
            <a:off x="-1066" y="1085424"/>
            <a:ext cx="12192000" cy="5643797"/>
          </a:xfrm>
          <a:prstGeom prst="rect">
            <a:avLst/>
          </a:prstGeom>
        </p:spPr>
      </p:pic>
      <p:sp>
        <p:nvSpPr>
          <p:cNvPr id="9" name="object 5">
            <a:extLst>
              <a:ext uri="{FF2B5EF4-FFF2-40B4-BE49-F238E27FC236}">
                <a16:creationId xmlns:a16="http://schemas.microsoft.com/office/drawing/2014/main" id="{C8AF6C62-F9EB-56C2-115D-228C87CC4891}"/>
              </a:ext>
              <a:ext uri="{C183D7F6-B498-43B3-948B-1728B52AA6E4}">
                <adec:decorative xmlns:adec="http://schemas.microsoft.com/office/drawing/2017/decorative" val="1"/>
              </a:ext>
            </a:extLst>
          </p:cNvPr>
          <p:cNvSpPr/>
          <p:nvPr/>
        </p:nvSpPr>
        <p:spPr>
          <a:xfrm>
            <a:off x="6943" y="5371321"/>
            <a:ext cx="5346962" cy="1239793"/>
          </a:xfrm>
          <a:prstGeom prst="rect">
            <a:avLst/>
          </a:prstGeom>
          <a:solidFill>
            <a:srgbClr val="FFFFFF">
              <a:alpha val="9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6">
            <a:extLst>
              <a:ext uri="{FF2B5EF4-FFF2-40B4-BE49-F238E27FC236}">
                <a16:creationId xmlns:a16="http://schemas.microsoft.com/office/drawing/2014/main" id="{55F8864E-B9C1-EF99-A58C-09059F161B91}"/>
              </a:ext>
            </a:extLst>
          </p:cNvPr>
          <p:cNvSpPr txBox="1">
            <a:spLocks noGrp="1"/>
          </p:cNvSpPr>
          <p:nvPr>
            <p:ph type="title" idx="4294967295"/>
          </p:nvPr>
        </p:nvSpPr>
        <p:spPr>
          <a:xfrm>
            <a:off x="-286134" y="5524611"/>
            <a:ext cx="5346962"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0" i="0" u="none" strike="noStrike" kern="0" cap="none" spc="0" normalizeH="0" baseline="0" noProof="0" dirty="0">
                <a:ln>
                  <a:noFill/>
                </a:ln>
                <a:solidFill>
                  <a:srgbClr val="0D6CB8"/>
                </a:solidFill>
                <a:effectLst/>
                <a:uLnTx/>
                <a:uFillTx/>
                <a:latin typeface="Calibri"/>
                <a:ea typeface="+mn-ea"/>
                <a:cs typeface="Calibri"/>
              </a:rPr>
              <a:t>QUESTIONS</a:t>
            </a:r>
            <a:endParaRPr kumimoji="0" lang="en-US" sz="4800"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custDataLst>
      <p:tags r:id="rId1"/>
    </p:custDataLst>
    <p:extLst>
      <p:ext uri="{BB962C8B-B14F-4D97-AF65-F5344CB8AC3E}">
        <p14:creationId xmlns:p14="http://schemas.microsoft.com/office/powerpoint/2010/main" val="285495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400" dirty="0"/>
              <a:t>COURSE AGENDA</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314442" y="1257952"/>
            <a:ext cx="5490613" cy="105233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GETTING STARTED</a:t>
            </a:r>
          </a:p>
          <a:p>
            <a:pPr algn="l"/>
            <a:r>
              <a:rPr lang="en-US" sz="1900" b="0" i="0">
                <a:solidFill>
                  <a:schemeClr val="bg1"/>
                </a:solidFill>
                <a:effectLst/>
                <a:latin typeface="+mj-lt"/>
              </a:rPr>
              <a:t>High Level Architecture</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314443" y="2483458"/>
            <a:ext cx="5490614" cy="105156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prstClr val="white"/>
                </a:solidFill>
                <a:effectLst/>
                <a:uLnTx/>
                <a:uFillTx/>
                <a:latin typeface="Calibri"/>
                <a:ea typeface="+mn-ea"/>
                <a:cs typeface="+mn-cs"/>
              </a:rPr>
              <a:t>Key Concepts</a:t>
            </a:r>
          </a:p>
          <a:p>
            <a:pPr>
              <a:defRPr/>
            </a:pPr>
            <a:r>
              <a:rPr lang="en-US" sz="1900" dirty="0">
                <a:latin typeface="Calibri"/>
              </a:rPr>
              <a:t>Data Loading, Promotion, Validation, Load Summary</a:t>
            </a:r>
            <a:endParaRPr lang="en-US" sz="1900" b="0" i="0" u="none" strike="noStrike" kern="1200" cap="none" spc="0" normalizeH="0" baseline="0" noProof="0" dirty="0">
              <a:ln>
                <a:noFill/>
              </a:ln>
              <a:effectLst/>
              <a:uLnTx/>
              <a:uFillTx/>
              <a:latin typeface="Calibri"/>
              <a:cs typeface="Calibri"/>
            </a:endParaRP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2314439" y="3708021"/>
            <a:ext cx="5490613" cy="105156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Training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Calibri"/>
                <a:ea typeface="+mn-ea"/>
                <a:cs typeface="+mn-cs"/>
              </a:rPr>
              <a:t>Demo and Knowledge Checks</a:t>
            </a:r>
          </a:p>
        </p:txBody>
      </p:sp>
      <p:sp>
        <p:nvSpPr>
          <p:cNvPr id="2" name="Rectangle: Rounded Corners 1">
            <a:extLst>
              <a:ext uri="{FF2B5EF4-FFF2-40B4-BE49-F238E27FC236}">
                <a16:creationId xmlns:a16="http://schemas.microsoft.com/office/drawing/2014/main" id="{ED6C3C5C-A51C-B2D1-F58A-17D74B585A9D}"/>
              </a:ext>
            </a:extLst>
          </p:cNvPr>
          <p:cNvSpPr/>
          <p:nvPr/>
        </p:nvSpPr>
        <p:spPr>
          <a:xfrm>
            <a:off x="2314439" y="4932584"/>
            <a:ext cx="5490613" cy="105156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WRAP-UP</a:t>
            </a:r>
            <a:endParaRPr kumimoji="0" lang="en" sz="32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white"/>
                </a:solidFill>
                <a:effectLst/>
                <a:uLnTx/>
                <a:uFillTx/>
                <a:latin typeface="Calibri"/>
                <a:ea typeface="+mn-ea"/>
                <a:cs typeface="+mn-cs"/>
              </a:rPr>
              <a:t>Key Takeaways, Resources, and Next Steps</a:t>
            </a:r>
          </a:p>
        </p:txBody>
      </p:sp>
      <p:pic>
        <p:nvPicPr>
          <p:cNvPr id="9" name="Picture 8" descr="tsds logo">
            <a:extLst>
              <a:ext uri="{FF2B5EF4-FFF2-40B4-BE49-F238E27FC236}">
                <a16:creationId xmlns:a16="http://schemas.microsoft.com/office/drawing/2014/main" id="{DD62E46C-ACD8-F173-1FF6-9421989B44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998" b="-1393"/>
          <a:stretch/>
        </p:blipFill>
        <p:spPr>
          <a:xfrm>
            <a:off x="8414657" y="2310282"/>
            <a:ext cx="3295410" cy="2467780"/>
          </a:xfrm>
          <a:prstGeom prst="rect">
            <a:avLst/>
          </a:prstGeom>
        </p:spPr>
      </p:pic>
      <p:sp>
        <p:nvSpPr>
          <p:cNvPr id="3" name="Slide Number Placeholder 2">
            <a:extLst>
              <a:ext uri="{FF2B5EF4-FFF2-40B4-BE49-F238E27FC236}">
                <a16:creationId xmlns:a16="http://schemas.microsoft.com/office/drawing/2014/main" id="{A3920C1A-BF9C-864F-B765-93E70AAC6030}"/>
              </a:ext>
            </a:extLst>
          </p:cNvPr>
          <p:cNvSpPr>
            <a:spLocks noGrp="1"/>
          </p:cNvSpPr>
          <p:nvPr>
            <p:ph type="sldNum" sz="quarter" idx="12"/>
          </p:nvPr>
        </p:nvSpPr>
        <p:spPr>
          <a:xfrm>
            <a:off x="9210675" y="6492875"/>
            <a:ext cx="2743200" cy="138499"/>
          </a:xfrm>
        </p:spPr>
        <p:txBody>
          <a:bodyPr/>
          <a:lstStyle/>
          <a:p>
            <a:fld id="{69C126A4-BD19-47E2-8A0E-0DE1B9D8C925}" type="slidenum">
              <a:rPr lang="en-US" sz="900">
                <a:solidFill>
                  <a:srgbClr val="0D6CB9"/>
                </a:solidFill>
                <a:latin typeface="Calibri" panose="020F0502020204030204"/>
              </a:rPr>
              <a:pPr/>
              <a:t>5</a:t>
            </a:fld>
            <a:endParaRPr lang="en-US" sz="900" dirty="0">
              <a:solidFill>
                <a:srgbClr val="0D6CB9"/>
              </a:solidFill>
              <a:latin typeface="Calibri" panose="020F0502020204030204"/>
            </a:endParaRPr>
          </a:p>
        </p:txBody>
      </p:sp>
    </p:spTree>
    <p:custDataLst>
      <p:tags r:id="rId1"/>
    </p:custDataLst>
    <p:extLst>
      <p:ext uri="{BB962C8B-B14F-4D97-AF65-F5344CB8AC3E}">
        <p14:creationId xmlns:p14="http://schemas.microsoft.com/office/powerpoint/2010/main" val="88210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9CEE5C-5340-3547-CD9C-118ECABF8C89}"/>
              </a:ext>
              <a:ext uri="{C183D7F6-B498-43B3-948B-1728B52AA6E4}">
                <adec:decorative xmlns:adec="http://schemas.microsoft.com/office/drawing/2017/decorative" val="1"/>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63" t="4195" r="354" b="-356"/>
          <a:stretch/>
        </p:blipFill>
        <p:spPr>
          <a:xfrm>
            <a:off x="-13649" y="0"/>
            <a:ext cx="12213175" cy="6912590"/>
          </a:xfrm>
          <a:prstGeom prst="rect">
            <a:avLst/>
          </a:prstGeom>
        </p:spPr>
      </p:pic>
      <p:sp>
        <p:nvSpPr>
          <p:cNvPr id="11" name="object 5">
            <a:extLst>
              <a:ext uri="{FF2B5EF4-FFF2-40B4-BE49-F238E27FC236}">
                <a16:creationId xmlns:a16="http://schemas.microsoft.com/office/drawing/2014/main" id="{7B85BE40-D5A8-151F-B42F-D7E345CDE9D8}"/>
              </a:ext>
              <a:ext uri="{C183D7F6-B498-43B3-948B-1728B52AA6E4}">
                <adec:decorative xmlns:adec="http://schemas.microsoft.com/office/drawing/2017/decorative" val="1"/>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2" name="object 6">
            <a:extLst>
              <a:ext uri="{FF2B5EF4-FFF2-40B4-BE49-F238E27FC236}">
                <a16:creationId xmlns:a16="http://schemas.microsoft.com/office/drawing/2014/main" id="{EBA40602-6085-795E-4818-8AD040D7B33D}"/>
              </a:ext>
            </a:extLst>
          </p:cNvPr>
          <p:cNvSpPr txBox="1">
            <a:spLocks noGrp="1"/>
          </p:cNvSpPr>
          <p:nvPr>
            <p:ph type="title" idx="4294967295"/>
          </p:nvPr>
        </p:nvSpPr>
        <p:spPr>
          <a:xfrm>
            <a:off x="7526" y="5031448"/>
            <a:ext cx="12192000" cy="1301638"/>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dirty="0">
                <a:ln>
                  <a:noFill/>
                </a:ln>
                <a:solidFill>
                  <a:srgbClr val="0D6CB8"/>
                </a:solidFill>
                <a:effectLst/>
                <a:uLnTx/>
                <a:uFillTx/>
                <a:latin typeface="Calibri"/>
                <a:ea typeface="+mn-ea"/>
                <a:cs typeface="Calibri"/>
              </a:rPr>
              <a:t>GETTING STARTED</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b="0" i="0" u="none" strike="noStrike" kern="0" cap="none" spc="0" normalizeH="0" baseline="0" noProof="0" dirty="0">
                <a:ln>
                  <a:noFill/>
                </a:ln>
                <a:solidFill>
                  <a:srgbClr val="0D6CB8"/>
                </a:solidFill>
                <a:effectLst/>
                <a:uLnTx/>
                <a:uFillTx/>
                <a:latin typeface="Calibri"/>
                <a:ea typeface="+mn-ea"/>
                <a:cs typeface="Calibri"/>
              </a:rPr>
              <a:t>High Level Architecture</a:t>
            </a:r>
          </a:p>
        </p:txBody>
      </p:sp>
      <p:pic>
        <p:nvPicPr>
          <p:cNvPr id="16" name="Picture 15" descr="tsds logo">
            <a:extLst>
              <a:ext uri="{FF2B5EF4-FFF2-40B4-BE49-F238E27FC236}">
                <a16:creationId xmlns:a16="http://schemas.microsoft.com/office/drawing/2014/main" id="{29B088F4-DE52-BCA3-67EA-EA6D34D7B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custDataLst>
      <p:tags r:id="rId1"/>
    </p:custDataLst>
    <p:extLst>
      <p:ext uri="{BB962C8B-B14F-4D97-AF65-F5344CB8AC3E}">
        <p14:creationId xmlns:p14="http://schemas.microsoft.com/office/powerpoint/2010/main" val="1597146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HIGH-LEVEL ARCHITECTURE 1</a:t>
            </a:r>
            <a:endParaRPr lang="en-US" dirty="0"/>
          </a:p>
        </p:txBody>
      </p:sp>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34720D61-11E5-D6C8-8656-FEC06B0C4CF9}"/>
              </a:ext>
            </a:extLst>
          </p:cNvPr>
          <p:cNvSpPr>
            <a:spLocks noGrp="1"/>
          </p:cNvSpPr>
          <p:nvPr>
            <p:ph type="sldNum" sz="quarter" idx="4"/>
          </p:nvPr>
        </p:nvSpPr>
        <p:spPr/>
        <p:txBody>
          <a:bodyPr/>
          <a:lstStyle/>
          <a:p>
            <a:fld id="{69C126A4-BD19-47E2-8A0E-0DE1B9D8C925}" type="slidenum">
              <a:rPr lang="en-US" sz="900" smtClean="0">
                <a:solidFill>
                  <a:srgbClr val="0070C0"/>
                </a:solidFill>
              </a:rPr>
              <a:pPr/>
              <a:t>7</a:t>
            </a:fld>
            <a:endParaRPr lang="en-US" sz="900" dirty="0">
              <a:solidFill>
                <a:srgbClr val="0070C0"/>
              </a:solidFill>
            </a:endParaRPr>
          </a:p>
        </p:txBody>
      </p:sp>
      <p:pic>
        <p:nvPicPr>
          <p:cNvPr id="7" name="Picture 6">
            <a:extLst>
              <a:ext uri="{FF2B5EF4-FFF2-40B4-BE49-F238E27FC236}">
                <a16:creationId xmlns:a16="http://schemas.microsoft.com/office/drawing/2014/main" id="{B48D63D8-9FF8-1EF9-AF5C-9D986744A5CA}"/>
              </a:ext>
            </a:extLst>
          </p:cNvPr>
          <p:cNvPicPr>
            <a:picLocks noChangeAspect="1"/>
          </p:cNvPicPr>
          <p:nvPr/>
        </p:nvPicPr>
        <p:blipFill>
          <a:blip r:embed="rId4"/>
          <a:stretch>
            <a:fillRect/>
          </a:stretch>
        </p:blipFill>
        <p:spPr>
          <a:xfrm>
            <a:off x="1" y="836049"/>
            <a:ext cx="12192000" cy="5664393"/>
          </a:xfrm>
          <a:prstGeom prst="rect">
            <a:avLst/>
          </a:prstGeom>
        </p:spPr>
      </p:pic>
    </p:spTree>
    <p:custDataLst>
      <p:tags r:id="rId1"/>
    </p:custDataLst>
    <p:extLst>
      <p:ext uri="{BB962C8B-B14F-4D97-AF65-F5344CB8AC3E}">
        <p14:creationId xmlns:p14="http://schemas.microsoft.com/office/powerpoint/2010/main" val="1394277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05F96B3-6EF9-CEE7-BB7B-6A307F64D58B}"/>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HIGH-LEVEL ARCHITECTURE 2</a:t>
            </a:r>
            <a:endParaRPr lang="en-US" dirty="0"/>
          </a:p>
        </p:txBody>
      </p:sp>
      <p:sp>
        <p:nvSpPr>
          <p:cNvPr id="2" name="Rectangle 1">
            <a:extLst>
              <a:ext uri="{FF2B5EF4-FFF2-40B4-BE49-F238E27FC236}">
                <a16:creationId xmlns:a16="http://schemas.microsoft.com/office/drawing/2014/main" id="{60112394-157E-E274-87F8-8319C6DA1EAA}"/>
              </a:ext>
              <a:ext uri="{C183D7F6-B498-43B3-948B-1728B52AA6E4}">
                <adec:decorative xmlns:adec="http://schemas.microsoft.com/office/drawing/2017/decorative" val="1"/>
              </a:ext>
            </a:extLst>
          </p:cNvPr>
          <p:cNvSpPr/>
          <p:nvPr/>
        </p:nvSpPr>
        <p:spPr>
          <a:xfrm>
            <a:off x="6983730" y="697383"/>
            <a:ext cx="5208270" cy="56337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grpSp>
        <p:nvGrpSpPr>
          <p:cNvPr id="6" name="Group 5">
            <a:extLst>
              <a:ext uri="{FF2B5EF4-FFF2-40B4-BE49-F238E27FC236}">
                <a16:creationId xmlns:a16="http://schemas.microsoft.com/office/drawing/2014/main" id="{A7810E54-04F2-6830-8129-030C462188F1}"/>
              </a:ext>
              <a:ext uri="{C183D7F6-B498-43B3-948B-1728B52AA6E4}">
                <adec:decorative xmlns:adec="http://schemas.microsoft.com/office/drawing/2017/decorative" val="1"/>
              </a:ext>
            </a:extLst>
          </p:cNvPr>
          <p:cNvGrpSpPr/>
          <p:nvPr/>
        </p:nvGrpSpPr>
        <p:grpSpPr>
          <a:xfrm>
            <a:off x="6983729" y="1448733"/>
            <a:ext cx="3969376" cy="3682105"/>
            <a:chOff x="4862823" y="3898239"/>
            <a:chExt cx="4865395" cy="3023717"/>
          </a:xfrm>
          <a:solidFill>
            <a:srgbClr val="007BBD"/>
          </a:solidFill>
        </p:grpSpPr>
        <p:sp>
          <p:nvSpPr>
            <p:cNvPr id="7" name="Callout: Left Arrow 6"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FC96D9AC-8221-FE04-2A20-F18835565DC9}"/>
                </a:ext>
              </a:extLst>
            </p:cNvPr>
            <p:cNvSpPr/>
            <p:nvPr/>
          </p:nvSpPr>
          <p:spPr>
            <a:xfrm>
              <a:off x="4862823" y="3898239"/>
              <a:ext cx="4865395" cy="3023717"/>
            </a:xfrm>
            <a:prstGeom prst="leftArrowCallout">
              <a:avLst/>
            </a:prstGeom>
            <a:solidFill>
              <a:srgbClr val="6A5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E8C2F1-96F5-5326-9C31-193896451DC7}"/>
                </a:ext>
              </a:extLst>
            </p:cNvPr>
            <p:cNvSpPr txBox="1"/>
            <p:nvPr/>
          </p:nvSpPr>
          <p:spPr>
            <a:xfrm>
              <a:off x="6672355" y="4045341"/>
              <a:ext cx="3045130" cy="2768684"/>
            </a:xfrm>
            <a:prstGeom prst="rect">
              <a:avLst/>
            </a:prstGeom>
            <a:solidFill>
              <a:srgbClr val="6A5487"/>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Landing Zone</a:t>
              </a:r>
              <a:endParaRPr lang="en-US" sz="24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285750" indent="-285750">
                <a:buFont typeface="Wingdings" panose="05000000000000000000" pitchFamily="2" charset="2"/>
                <a:buChar char="§"/>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Each LEA will be provided a local </a:t>
              </a:r>
              <a:r>
                <a:rPr lang="en-US">
                  <a:solidFill>
                    <a:schemeClr val="bg1"/>
                  </a:solidFill>
                  <a:latin typeface="Calibri" panose="020F0502020204030204"/>
                </a:rPr>
                <a:t>Individual Operational</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 Data Store (</a:t>
              </a:r>
              <a:r>
                <a:rPr lang="en-US">
                  <a:solidFill>
                    <a:schemeClr val="bg1"/>
                  </a:solidFill>
                  <a:latin typeface="Calibri" panose="020F0502020204030204"/>
                </a:rPr>
                <a:t>IODS</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a:t>
              </a:r>
              <a:endParaRPr lang="en-US" sz="18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0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285750" indent="-285750">
                <a:buFont typeface="Wingdings" panose="05000000000000000000" pitchFamily="2" charset="2"/>
                <a:buChar char="§"/>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Source system vendors will publish data via </a:t>
              </a: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API transactions </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at near real-time.</a:t>
              </a:r>
              <a:r>
                <a:rPr lang="en-US">
                  <a:solidFill>
                    <a:schemeClr val="bg1"/>
                  </a:solidFill>
                  <a:latin typeface="Calibri" panose="020F0502020204030204"/>
                </a:rPr>
                <a:t> </a:t>
              </a:r>
              <a:endParaRPr lang="en-US"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F1E3049A-B52F-F008-C2CE-A84C19B9ED66}"/>
              </a:ext>
            </a:extLst>
          </p:cNvPr>
          <p:cNvSpPr>
            <a:spLocks noGrp="1"/>
          </p:cNvSpPr>
          <p:nvPr>
            <p:ph type="sldNum" sz="quarter" idx="4"/>
          </p:nvPr>
        </p:nvSpPr>
        <p:spPr/>
        <p:txBody>
          <a:bodyPr/>
          <a:lstStyle/>
          <a:p>
            <a:fld id="{69C126A4-BD19-47E2-8A0E-0DE1B9D8C925}" type="slidenum">
              <a:rPr lang="en-US" sz="900" smtClean="0">
                <a:solidFill>
                  <a:srgbClr val="0070C0"/>
                </a:solidFill>
              </a:rPr>
              <a:pPr/>
              <a:t>8</a:t>
            </a:fld>
            <a:endParaRPr lang="en-US" sz="900" dirty="0">
              <a:solidFill>
                <a:srgbClr val="0070C0"/>
              </a:solidFill>
            </a:endParaRPr>
          </a:p>
        </p:txBody>
      </p:sp>
    </p:spTree>
    <p:custDataLst>
      <p:tags r:id="rId1"/>
    </p:custDataLst>
    <p:extLst>
      <p:ext uri="{BB962C8B-B14F-4D97-AF65-F5344CB8AC3E}">
        <p14:creationId xmlns:p14="http://schemas.microsoft.com/office/powerpoint/2010/main" val="323296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 uri="{C183D7F6-B498-43B3-948B-1728B52AA6E4}">
                <adec:decorative xmlns:adec="http://schemas.microsoft.com/office/drawing/2017/decorative" val="1"/>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DE2E7E9-887B-36C8-204D-77ED6DF47242}"/>
              </a:ext>
            </a:extLst>
          </p:cNvPr>
          <p:cNvPicPr>
            <a:picLocks noChangeAspect="1"/>
          </p:cNvPicPr>
          <p:nvPr/>
        </p:nvPicPr>
        <p:blipFill>
          <a:blip r:embed="rId4"/>
          <a:stretch>
            <a:fillRect/>
          </a:stretch>
        </p:blipFill>
        <p:spPr>
          <a:xfrm>
            <a:off x="1" y="836049"/>
            <a:ext cx="12192000" cy="5664393"/>
          </a:xfrm>
          <a:prstGeom prst="rect">
            <a:avLst/>
          </a:prstGeom>
        </p:spPr>
      </p:pic>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dirty="0"/>
              <a:t>HIGH-LEVEL ARCHITECTURE 3</a:t>
            </a:r>
            <a:endParaRPr lang="en-US" dirty="0"/>
          </a:p>
        </p:txBody>
      </p:sp>
      <p:sp>
        <p:nvSpPr>
          <p:cNvPr id="2" name="Rectangle 1">
            <a:extLst>
              <a:ext uri="{FF2B5EF4-FFF2-40B4-BE49-F238E27FC236}">
                <a16:creationId xmlns:a16="http://schemas.microsoft.com/office/drawing/2014/main" id="{21739884-BBC7-4D77-3AC0-3841F67EA2F3}"/>
              </a:ext>
              <a:ext uri="{C183D7F6-B498-43B3-948B-1728B52AA6E4}">
                <adec:decorative xmlns:adec="http://schemas.microsoft.com/office/drawing/2017/decorative" val="1"/>
              </a:ext>
            </a:extLst>
          </p:cNvPr>
          <p:cNvSpPr/>
          <p:nvPr/>
        </p:nvSpPr>
        <p:spPr>
          <a:xfrm>
            <a:off x="6732270" y="904578"/>
            <a:ext cx="5459730" cy="54876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a:extLst>
              <a:ext uri="{FF2B5EF4-FFF2-40B4-BE49-F238E27FC236}">
                <a16:creationId xmlns:a16="http://schemas.microsoft.com/office/drawing/2014/main" id="{0CFE716D-331A-A9AE-9D16-3D0EE9408BDA}"/>
              </a:ext>
              <a:ext uri="{C183D7F6-B498-43B3-948B-1728B52AA6E4}">
                <adec:decorative xmlns:adec="http://schemas.microsoft.com/office/drawing/2017/decorative" val="1"/>
              </a:ext>
            </a:extLst>
          </p:cNvPr>
          <p:cNvSpPr/>
          <p:nvPr/>
        </p:nvSpPr>
        <p:spPr>
          <a:xfrm>
            <a:off x="6732269" y="836048"/>
            <a:ext cx="3341830" cy="1654839"/>
          </a:xfrm>
          <a:prstGeom prst="leftArrowCallout">
            <a:avLst/>
          </a:prstGeom>
          <a:solidFill>
            <a:srgbClr val="6A5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B96E0A89-543D-9F48-9906-627E60C5A41E}"/>
              </a:ext>
            </a:extLst>
          </p:cNvPr>
          <p:cNvSpPr txBox="1"/>
          <p:nvPr/>
        </p:nvSpPr>
        <p:spPr>
          <a:xfrm>
            <a:off x="8080994" y="970898"/>
            <a:ext cx="2101475" cy="153888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LEAs will be able to view data loads and run validations on local IODS data.</a:t>
            </a:r>
            <a:endPar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66980F1-4BAA-0625-D46A-845AB17A8AA5}"/>
              </a:ext>
            </a:extLst>
          </p:cNvPr>
          <p:cNvSpPr>
            <a:spLocks noGrp="1"/>
          </p:cNvSpPr>
          <p:nvPr>
            <p:ph type="sldNum" sz="quarter" idx="4"/>
          </p:nvPr>
        </p:nvSpPr>
        <p:spPr/>
        <p:txBody>
          <a:bodyPr/>
          <a:lstStyle/>
          <a:p>
            <a:fld id="{69C126A4-BD19-47E2-8A0E-0DE1B9D8C925}" type="slidenum">
              <a:rPr lang="en-US" sz="900" smtClean="0">
                <a:solidFill>
                  <a:srgbClr val="0070C0"/>
                </a:solidFill>
              </a:rPr>
              <a:pPr/>
              <a:t>9</a:t>
            </a:fld>
            <a:endParaRPr lang="en-US" sz="900" dirty="0">
              <a:solidFill>
                <a:srgbClr val="0070C0"/>
              </a:solidFill>
            </a:endParaRPr>
          </a:p>
        </p:txBody>
      </p:sp>
    </p:spTree>
    <p:custDataLst>
      <p:tags r:id="rId1"/>
    </p:custDataLst>
    <p:extLst>
      <p:ext uri="{BB962C8B-B14F-4D97-AF65-F5344CB8AC3E}">
        <p14:creationId xmlns:p14="http://schemas.microsoft.com/office/powerpoint/2010/main" val="31437808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7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1_Theme2">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2669BCAF-E2CD-4A70-A2F4-3D40AC0F34C7}" vid="{07AF1A9D-9645-4D0C-8E88-B416EC6141C1}"/>
    </a:ext>
  </a:extLst>
</a:theme>
</file>

<file path=ppt/theme/theme7.xml><?xml version="1.0" encoding="utf-8"?>
<a:theme xmlns:a="http://schemas.openxmlformats.org/drawingml/2006/main" name="8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2C63937BB2F94EBD997F10CCE1947C" ma:contentTypeVersion="17" ma:contentTypeDescription="Create a new document." ma:contentTypeScope="" ma:versionID="9f66166718858f033150991d615f795e">
  <xsd:schema xmlns:xsd="http://www.w3.org/2001/XMLSchema" xmlns:xs="http://www.w3.org/2001/XMLSchema" xmlns:p="http://schemas.microsoft.com/office/2006/metadata/properties" xmlns:ns2="35f781a9-e71b-49c6-8106-b7c75ed6bd41" xmlns:ns3="87e2d1a1-bc46-4a2e-9183-f6cd616358bc" targetNamespace="http://schemas.microsoft.com/office/2006/metadata/properties" ma:root="true" ma:fieldsID="0a98b2f990df92fbb8a76cc5e4f8179c" ns2:_="" ns3:_="">
    <xsd:import namespace="35f781a9-e71b-49c6-8106-b7c75ed6bd41"/>
    <xsd:import namespace="87e2d1a1-bc46-4a2e-9183-f6cd616358b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781a9-e71b-49c6-8106-b7c75ed6b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7e2d1a1-bc46-4a2e-9183-f6cd616358b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0d57c7-dd3f-46a7-86f7-eba303b80f20}" ma:internalName="TaxCatchAll" ma:showField="CatchAllData" ma:web="87e2d1a1-bc46-4a2e-9183-f6cd616358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7e2d1a1-bc46-4a2e-9183-f6cd616358bc">
      <UserInfo>
        <DisplayName>Deberry, Deborah</DisplayName>
        <AccountId>14</AccountId>
        <AccountType/>
      </UserInfo>
      <UserInfo>
        <DisplayName>Butler, David</DisplayName>
        <AccountId>11</AccountId>
        <AccountType/>
      </UserInfo>
      <UserInfo>
        <DisplayName>Curry, Wayne</DisplayName>
        <AccountId>13</AccountId>
        <AccountType/>
      </UserInfo>
    </SharedWithUsers>
    <TaxCatchAll xmlns="87e2d1a1-bc46-4a2e-9183-f6cd616358bc" xsi:nil="true"/>
    <lcf76f155ced4ddcb4097134ff3c332f xmlns="35f781a9-e71b-49c6-8106-b7c75ed6bd4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98AE80-F671-4541-9A21-70B3975F380B}">
  <ds:schemaRefs>
    <ds:schemaRef ds:uri="http://schemas.microsoft.com/sharepoint/v3/contenttype/forms"/>
  </ds:schemaRefs>
</ds:datastoreItem>
</file>

<file path=customXml/itemProps2.xml><?xml version="1.0" encoding="utf-8"?>
<ds:datastoreItem xmlns:ds="http://schemas.openxmlformats.org/officeDocument/2006/customXml" ds:itemID="{B4621576-D4C5-4AB2-B645-76173D0E5517}">
  <ds:schemaRefs>
    <ds:schemaRef ds:uri="35f781a9-e71b-49c6-8106-b7c75ed6bd41"/>
    <ds:schemaRef ds:uri="87e2d1a1-bc46-4a2e-9183-f6cd616358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44D837-92A5-48AB-AFD6-8E4E5683B3F5}">
  <ds:schemaRefs>
    <ds:schemaRef ds:uri="35f781a9-e71b-49c6-8106-b7c75ed6bd41"/>
    <ds:schemaRef ds:uri="87e2d1a1-bc46-4a2e-9183-f6cd616358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189</TotalTime>
  <Words>2697</Words>
  <Application>Microsoft Office PowerPoint</Application>
  <PresentationFormat>Widescreen</PresentationFormat>
  <Paragraphs>419</Paragraphs>
  <Slides>46</Slides>
  <Notes>43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46</vt:i4>
      </vt:variant>
    </vt:vector>
  </HeadingPairs>
  <TitlesOfParts>
    <vt:vector size="62" baseType="lpstr">
      <vt:lpstr>Arial</vt:lpstr>
      <vt:lpstr>Calibri</vt:lpstr>
      <vt:lpstr>Calibri Light</vt:lpstr>
      <vt:lpstr>Courier New</vt:lpstr>
      <vt:lpstr>Open Sans (Headings)</vt:lpstr>
      <vt:lpstr>Open Sans Light</vt:lpstr>
      <vt:lpstr>Open Sans Semibold</vt:lpstr>
      <vt:lpstr>Wingdings</vt:lpstr>
      <vt:lpstr>Wingdings,Sans-Serif</vt:lpstr>
      <vt:lpstr>1_Office Theme</vt:lpstr>
      <vt:lpstr>2_Office Theme</vt:lpstr>
      <vt:lpstr>3_Office Theme</vt:lpstr>
      <vt:lpstr>4_Office Theme</vt:lpstr>
      <vt:lpstr>7_Office Theme</vt:lpstr>
      <vt:lpstr>1_Theme2</vt:lpstr>
      <vt:lpstr>8_Office Theme</vt:lpstr>
      <vt:lpstr>TEXAS STUDENT DATA SYSTEM (TSDS) Overview, Key Concepts, and TEAL </vt:lpstr>
      <vt:lpstr>KEY TERMS</vt:lpstr>
      <vt:lpstr>LEARNING OBJECTIVES</vt:lpstr>
      <vt:lpstr>WHY IS THIS COURSE IMPORTANT</vt:lpstr>
      <vt:lpstr>COURSE AGENDA</vt:lpstr>
      <vt:lpstr>GETTING STARTED High Level Architecture</vt:lpstr>
      <vt:lpstr>HIGH-LEVEL ARCHITECTURE 1</vt:lpstr>
      <vt:lpstr>HIGH-LEVEL ARCHITECTURE 2</vt:lpstr>
      <vt:lpstr>HIGH-LEVEL ARCHITECTURE 3</vt:lpstr>
      <vt:lpstr>HIGH-LEVEL ARCHITECTURE 4</vt:lpstr>
      <vt:lpstr>KEY CONCEPTS Data Loading, Promotion, and Validation</vt:lpstr>
      <vt:lpstr>TSDS DMC AND VALIDATIONS</vt:lpstr>
      <vt:lpstr> DATA LOADING PROCESS</vt:lpstr>
      <vt:lpstr>HOW DATA IS LOADED</vt:lpstr>
      <vt:lpstr>GENERAL PROMOTION LOGIC  </vt:lpstr>
      <vt:lpstr>BEGIN AND END DATES</vt:lpstr>
      <vt:lpstr>BEGIN/END DATE EXAMPLE 1</vt:lpstr>
      <vt:lpstr>BEGIN/END DATE EXAMPLE 2</vt:lpstr>
      <vt:lpstr>DEMONSTRATION</vt:lpstr>
      <vt:lpstr>LEVELS OF VALIDATIONS</vt:lpstr>
      <vt:lpstr>LEVEL 1 VALIDATIONS</vt:lpstr>
      <vt:lpstr>LEVEL 1 VALIDATION EXAMPLES</vt:lpstr>
      <vt:lpstr>LEVEL 1.5 FILTERS</vt:lpstr>
      <vt:lpstr>LEVEL 1.5 FILTER EXAMPLES</vt:lpstr>
      <vt:lpstr>LEVEL 2 VALIDATIONS</vt:lpstr>
      <vt:lpstr>LEVEL 2 VALIDATION EXAMPLES</vt:lpstr>
      <vt:lpstr>VIEWING LEVEL 1.5 AND LEVEL 2</vt:lpstr>
      <vt:lpstr>LEVEL 3 VALIDATIONS</vt:lpstr>
      <vt:lpstr>LEVEL 3 VALIDATION EXAMPLES</vt:lpstr>
      <vt:lpstr>LOAD SUMMARY REPORT</vt:lpstr>
      <vt:lpstr>LOAD SUMMARY REPORT – LEA </vt:lpstr>
      <vt:lpstr>LOAD SUMMARY REPORT – ESC  </vt:lpstr>
      <vt:lpstr>UNAFFILIATED STAFF AND STUDENT</vt:lpstr>
      <vt:lpstr>EXPORT DATA</vt:lpstr>
      <vt:lpstr>SEARCH DATA</vt:lpstr>
      <vt:lpstr>TRAINING ACTIVITY Knowledge Checks</vt:lpstr>
      <vt:lpstr>KNOWLEDGE CHECK 1</vt:lpstr>
      <vt:lpstr>KNOWLEDGE CHECK 2 </vt:lpstr>
      <vt:lpstr>KNOWLEDGE CHECK 3</vt:lpstr>
      <vt:lpstr>KNOWLEDGE CHECK 4</vt:lpstr>
      <vt:lpstr>KNOWLEDGE CHECK 5</vt:lpstr>
      <vt:lpstr>WRAP UP Key Takeaways, Resources, and Next Steps</vt:lpstr>
      <vt:lpstr>KEY TAKEAWAYS</vt:lpstr>
      <vt:lpstr>NEXT STEPS</vt:lpstr>
      <vt:lpstr>WRAP UP</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Curry, Wayne</dc:creator>
  <cp:lastModifiedBy>Curry, Wayne</cp:lastModifiedBy>
  <cp:revision>13</cp:revision>
  <dcterms:created xsi:type="dcterms:W3CDTF">2023-02-27T14:00:16Z</dcterms:created>
  <dcterms:modified xsi:type="dcterms:W3CDTF">2026-02-05T17:45:28Z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0x010100032C63937BB2F94EBD997F10CCE1947C</vt:lpwstr>
  </property>
  <property fmtid="{D5CDD505-2E9C-101B-9397-08002B2CF9AE}" pid="3" name="MediaServiceImageTags">
    <vt:lpwstr/>
  </property>
  <property fmtid="{D5CDD505-2E9C-101B-9397-08002B2CF9AE}" pid="4" name="ArticulateGUID">
    <vt:lpwstr>1FAF551A-006D-4DD9-80B0-D179AFCA1B3A</vt:lpwstr>
  </property>
  <property fmtid="{D5CDD505-2E9C-101B-9397-08002B2CF9AE}" pid="5" name="ArticulatePath">
    <vt:lpwstr>TSDS_Overview_and_Key_Concepts (1)</vt:lpwstr>
  </property>
</Properties>
</file>