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3.xml" ContentType="application/vnd.openxmlformats-officedocument.presentationml.tags+xml"/>
  <Override PartName="/ppt/notesSlides/notesSlide53.xml" ContentType="application/vnd.openxmlformats-officedocument.presentationml.notesSlide+xml"/>
  <Override PartName="/ppt/tags/tag54.xml" ContentType="application/vnd.openxmlformats-officedocument.presentationml.tags+xml"/>
  <Override PartName="/ppt/notesSlides/notesSlide54.xml" ContentType="application/vnd.openxmlformats-officedocument.presentationml.notesSlide+xml"/>
  <Override PartName="/ppt/tags/tag55.xml" ContentType="application/vnd.openxmlformats-officedocument.presentationml.tags+xml"/>
  <Override PartName="/ppt/notesSlides/notesSlide55.xml" ContentType="application/vnd.openxmlformats-officedocument.presentationml.notesSlide+xml"/>
  <Override PartName="/ppt/tags/tag56.xml" ContentType="application/vnd.openxmlformats-officedocument.presentationml.tags+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9" r:id="rId2"/>
    <p:sldMasterId id="2147483783" r:id="rId3"/>
  </p:sldMasterIdLst>
  <p:notesMasterIdLst>
    <p:notesMasterId r:id="rId60"/>
  </p:notesMasterIdLst>
  <p:sldIdLst>
    <p:sldId id="2145707039" r:id="rId4"/>
    <p:sldId id="2145707376" r:id="rId5"/>
    <p:sldId id="2145707375" r:id="rId6"/>
    <p:sldId id="2145707333" r:id="rId7"/>
    <p:sldId id="2145707045" r:id="rId8"/>
    <p:sldId id="2145707037" r:id="rId9"/>
    <p:sldId id="1449" r:id="rId10"/>
    <p:sldId id="1342" r:id="rId11"/>
    <p:sldId id="1474" r:id="rId12"/>
    <p:sldId id="1061" r:id="rId13"/>
    <p:sldId id="1446" r:id="rId14"/>
    <p:sldId id="2145707151" r:id="rId15"/>
    <p:sldId id="1344" r:id="rId16"/>
    <p:sldId id="1065" r:id="rId17"/>
    <p:sldId id="1467" r:id="rId18"/>
    <p:sldId id="1340" r:id="rId19"/>
    <p:sldId id="1468" r:id="rId20"/>
    <p:sldId id="1069" r:id="rId21"/>
    <p:sldId id="2145707380" r:id="rId22"/>
    <p:sldId id="1469" r:id="rId23"/>
    <p:sldId id="2145707328" r:id="rId24"/>
    <p:sldId id="1463" r:id="rId25"/>
    <p:sldId id="1071" r:id="rId26"/>
    <p:sldId id="1476" r:id="rId27"/>
    <p:sldId id="1456" r:id="rId28"/>
    <p:sldId id="1457" r:id="rId29"/>
    <p:sldId id="1464" r:id="rId30"/>
    <p:sldId id="1072" r:id="rId31"/>
    <p:sldId id="1462" r:id="rId32"/>
    <p:sldId id="1459" r:id="rId33"/>
    <p:sldId id="1460" r:id="rId34"/>
    <p:sldId id="1458" r:id="rId35"/>
    <p:sldId id="1461" r:id="rId36"/>
    <p:sldId id="1471" r:id="rId37"/>
    <p:sldId id="2145707320" r:id="rId38"/>
    <p:sldId id="945" r:id="rId39"/>
    <p:sldId id="1346" r:id="rId40"/>
    <p:sldId id="1084" r:id="rId41"/>
    <p:sldId id="1088" r:id="rId42"/>
    <p:sldId id="1454" r:id="rId43"/>
    <p:sldId id="1091" r:id="rId44"/>
    <p:sldId id="1453" r:id="rId45"/>
    <p:sldId id="1085" r:id="rId46"/>
    <p:sldId id="1087" r:id="rId47"/>
    <p:sldId id="1083" r:id="rId48"/>
    <p:sldId id="2145707309" r:id="rId49"/>
    <p:sldId id="2145707374" r:id="rId50"/>
    <p:sldId id="2145707311" r:id="rId51"/>
    <p:sldId id="2145707313" r:id="rId52"/>
    <p:sldId id="2145707314" r:id="rId53"/>
    <p:sldId id="2145707307" r:id="rId54"/>
    <p:sldId id="2145707315" r:id="rId55"/>
    <p:sldId id="1163" r:id="rId56"/>
    <p:sldId id="2145707304" r:id="rId57"/>
    <p:sldId id="2145707264" r:id="rId58"/>
    <p:sldId id="2145707056"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93" d="100"/>
          <a:sy n="93" d="100"/>
        </p:scale>
        <p:origin x="144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iagrams/_rels/data2.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image" Target="../media/image9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image" Target="../media/image9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220E3-5E96-4DC6-82F6-1BC33C8373C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3CAAFF7-5B08-4405-8D03-7FAB1D264721}">
      <dgm:prSet phldrT="[Text]"/>
      <dgm:spPr>
        <a:solidFill>
          <a:srgbClr val="00B4CB"/>
        </a:solidFill>
        <a:ln w="57150">
          <a:solidFill>
            <a:schemeClr val="accent2"/>
          </a:solidFill>
        </a:ln>
      </dgm:spPr>
      <dgm:t>
        <a:bodyPr/>
        <a:lstStyle/>
        <a:p>
          <a:r>
            <a:rPr lang="en-US">
              <a:solidFill>
                <a:schemeClr val="tx1"/>
              </a:solidFill>
            </a:rPr>
            <a:t>Ready</a:t>
          </a:r>
        </a:p>
      </dgm:t>
    </dgm:pt>
    <dgm:pt modelId="{BE92F702-1882-4941-B412-75BA4ACF472E}" type="parTrans" cxnId="{A6637C23-FDB5-4D40-9994-2700CD83B9BA}">
      <dgm:prSet/>
      <dgm:spPr/>
      <dgm:t>
        <a:bodyPr/>
        <a:lstStyle/>
        <a:p>
          <a:endParaRPr lang="en-US"/>
        </a:p>
      </dgm:t>
    </dgm:pt>
    <dgm:pt modelId="{9F18C544-562D-4040-913A-9B88F2E08B0D}" type="sibTrans" cxnId="{A6637C23-FDB5-4D40-9994-2700CD83B9BA}">
      <dgm:prSet/>
      <dgm:spPr>
        <a:solidFill>
          <a:schemeClr val="bg1">
            <a:lumMod val="65000"/>
            <a:alpha val="90000"/>
          </a:schemeClr>
        </a:solidFill>
      </dgm:spPr>
      <dgm:t>
        <a:bodyPr/>
        <a:lstStyle/>
        <a:p>
          <a:endParaRPr lang="en-US"/>
        </a:p>
      </dgm:t>
    </dgm:pt>
    <dgm:pt modelId="{23CC0934-7BAE-4C06-8316-17D1D31186FE}">
      <dgm:prSet phldrT="[Text]"/>
      <dgm:spPr>
        <a:solidFill>
          <a:srgbClr val="FFC000"/>
        </a:solidFill>
        <a:ln w="57150">
          <a:solidFill>
            <a:schemeClr val="accent2"/>
          </a:solidFill>
        </a:ln>
      </dgm:spPr>
      <dgm:t>
        <a:bodyPr/>
        <a:lstStyle/>
        <a:p>
          <a:r>
            <a:rPr lang="en-US">
              <a:solidFill>
                <a:schemeClr val="tx1"/>
              </a:solidFill>
            </a:rPr>
            <a:t>Set</a:t>
          </a:r>
        </a:p>
      </dgm:t>
    </dgm:pt>
    <dgm:pt modelId="{4985863F-C8FA-4C32-8C11-ABC1F668F711}" type="parTrans" cxnId="{05C7C363-8573-4050-AB94-DE81319C2CFA}">
      <dgm:prSet/>
      <dgm:spPr/>
      <dgm:t>
        <a:bodyPr/>
        <a:lstStyle/>
        <a:p>
          <a:endParaRPr lang="en-US"/>
        </a:p>
      </dgm:t>
    </dgm:pt>
    <dgm:pt modelId="{CF89BD6B-6756-4ADE-8238-DF1B8A08D90F}" type="sibTrans" cxnId="{05C7C363-8573-4050-AB94-DE81319C2CFA}">
      <dgm:prSet/>
      <dgm:spPr>
        <a:solidFill>
          <a:schemeClr val="bg1">
            <a:lumMod val="65000"/>
            <a:alpha val="90000"/>
          </a:schemeClr>
        </a:solidFill>
      </dgm:spPr>
      <dgm:t>
        <a:bodyPr/>
        <a:lstStyle/>
        <a:p>
          <a:endParaRPr lang="en-US"/>
        </a:p>
      </dgm:t>
    </dgm:pt>
    <dgm:pt modelId="{7FBFE300-EAD7-45CE-A0FA-66D5FEF63A0C}">
      <dgm:prSet phldrT="[Text]"/>
      <dgm:spPr>
        <a:solidFill>
          <a:srgbClr val="0082C8"/>
        </a:solidFill>
        <a:ln w="57150">
          <a:solidFill>
            <a:schemeClr val="accent2"/>
          </a:solidFill>
        </a:ln>
      </dgm:spPr>
      <dgm:t>
        <a:bodyPr/>
        <a:lstStyle/>
        <a:p>
          <a:r>
            <a:rPr lang="en-US">
              <a:solidFill>
                <a:schemeClr val="tx1"/>
              </a:solidFill>
            </a:rPr>
            <a:t>Go</a:t>
          </a:r>
        </a:p>
      </dgm:t>
    </dgm:pt>
    <dgm:pt modelId="{DF61F6EB-E542-4FFB-95C5-C5D02073A358}" type="parTrans" cxnId="{1D95B194-8D4E-4110-8AA6-5E592D8EF97A}">
      <dgm:prSet/>
      <dgm:spPr/>
      <dgm:t>
        <a:bodyPr/>
        <a:lstStyle/>
        <a:p>
          <a:endParaRPr lang="en-US"/>
        </a:p>
      </dgm:t>
    </dgm:pt>
    <dgm:pt modelId="{78BB7454-8CAD-48B2-AD45-332A78B7C1D1}" type="sibTrans" cxnId="{1D95B194-8D4E-4110-8AA6-5E592D8EF97A}">
      <dgm:prSet/>
      <dgm:spPr/>
      <dgm:t>
        <a:bodyPr/>
        <a:lstStyle/>
        <a:p>
          <a:endParaRPr lang="en-US"/>
        </a:p>
      </dgm:t>
    </dgm:pt>
    <dgm:pt modelId="{0590917E-A1C4-4D93-BDCA-93A5479D7F34}" type="pres">
      <dgm:prSet presAssocID="{937220E3-5E96-4DC6-82F6-1BC33C8373CF}" presName="outerComposite" presStyleCnt="0">
        <dgm:presLayoutVars>
          <dgm:chMax val="5"/>
          <dgm:dir/>
          <dgm:resizeHandles val="exact"/>
        </dgm:presLayoutVars>
      </dgm:prSet>
      <dgm:spPr/>
    </dgm:pt>
    <dgm:pt modelId="{719C042F-613A-45FC-BBE6-FD67B65D86A1}" type="pres">
      <dgm:prSet presAssocID="{937220E3-5E96-4DC6-82F6-1BC33C8373CF}" presName="dummyMaxCanvas" presStyleCnt="0">
        <dgm:presLayoutVars/>
      </dgm:prSet>
      <dgm:spPr/>
    </dgm:pt>
    <dgm:pt modelId="{BAA7237E-621D-4FB7-8991-CF38C0A6358A}" type="pres">
      <dgm:prSet presAssocID="{937220E3-5E96-4DC6-82F6-1BC33C8373CF}" presName="ThreeNodes_1" presStyleLbl="node1" presStyleIdx="0" presStyleCnt="3">
        <dgm:presLayoutVars>
          <dgm:bulletEnabled val="1"/>
        </dgm:presLayoutVars>
      </dgm:prSet>
      <dgm:spPr/>
    </dgm:pt>
    <dgm:pt modelId="{13C106B1-4CAA-452F-AA66-E5E8F85BAFB5}" type="pres">
      <dgm:prSet presAssocID="{937220E3-5E96-4DC6-82F6-1BC33C8373CF}" presName="ThreeNodes_2" presStyleLbl="node1" presStyleIdx="1" presStyleCnt="3">
        <dgm:presLayoutVars>
          <dgm:bulletEnabled val="1"/>
        </dgm:presLayoutVars>
      </dgm:prSet>
      <dgm:spPr/>
    </dgm:pt>
    <dgm:pt modelId="{0C67E674-FD7D-463B-A260-D04C033466D2}" type="pres">
      <dgm:prSet presAssocID="{937220E3-5E96-4DC6-82F6-1BC33C8373CF}" presName="ThreeNodes_3" presStyleLbl="node1" presStyleIdx="2" presStyleCnt="3">
        <dgm:presLayoutVars>
          <dgm:bulletEnabled val="1"/>
        </dgm:presLayoutVars>
      </dgm:prSet>
      <dgm:spPr/>
    </dgm:pt>
    <dgm:pt modelId="{1B61E77A-6BB8-46AC-8A8D-E765E6094CD7}" type="pres">
      <dgm:prSet presAssocID="{937220E3-5E96-4DC6-82F6-1BC33C8373CF}" presName="ThreeConn_1-2" presStyleLbl="fgAccFollowNode1" presStyleIdx="0" presStyleCnt="2">
        <dgm:presLayoutVars>
          <dgm:bulletEnabled val="1"/>
        </dgm:presLayoutVars>
      </dgm:prSet>
      <dgm:spPr/>
    </dgm:pt>
    <dgm:pt modelId="{FA1BB1E8-A32E-4A62-B7AE-4F6A57872813}" type="pres">
      <dgm:prSet presAssocID="{937220E3-5E96-4DC6-82F6-1BC33C8373CF}" presName="ThreeConn_2-3" presStyleLbl="fgAccFollowNode1" presStyleIdx="1" presStyleCnt="2">
        <dgm:presLayoutVars>
          <dgm:bulletEnabled val="1"/>
        </dgm:presLayoutVars>
      </dgm:prSet>
      <dgm:spPr/>
    </dgm:pt>
    <dgm:pt modelId="{10DB2AC7-FABC-4F05-8E08-B142D71387E8}" type="pres">
      <dgm:prSet presAssocID="{937220E3-5E96-4DC6-82F6-1BC33C8373CF}" presName="ThreeNodes_1_text" presStyleLbl="node1" presStyleIdx="2" presStyleCnt="3">
        <dgm:presLayoutVars>
          <dgm:bulletEnabled val="1"/>
        </dgm:presLayoutVars>
      </dgm:prSet>
      <dgm:spPr/>
    </dgm:pt>
    <dgm:pt modelId="{A5C5BA2A-BC29-46FC-B56B-83D96ABE94D1}" type="pres">
      <dgm:prSet presAssocID="{937220E3-5E96-4DC6-82F6-1BC33C8373CF}" presName="ThreeNodes_2_text" presStyleLbl="node1" presStyleIdx="2" presStyleCnt="3">
        <dgm:presLayoutVars>
          <dgm:bulletEnabled val="1"/>
        </dgm:presLayoutVars>
      </dgm:prSet>
      <dgm:spPr/>
    </dgm:pt>
    <dgm:pt modelId="{95F44007-E622-41BF-A8A5-354EF314FE6E}" type="pres">
      <dgm:prSet presAssocID="{937220E3-5E96-4DC6-82F6-1BC33C8373CF}" presName="ThreeNodes_3_text" presStyleLbl="node1" presStyleIdx="2" presStyleCnt="3">
        <dgm:presLayoutVars>
          <dgm:bulletEnabled val="1"/>
        </dgm:presLayoutVars>
      </dgm:prSet>
      <dgm:spPr/>
    </dgm:pt>
  </dgm:ptLst>
  <dgm:cxnLst>
    <dgm:cxn modelId="{40C4411B-8E1D-4836-95C9-28D50CB4BD88}" type="presOf" srcId="{9F18C544-562D-4040-913A-9B88F2E08B0D}" destId="{1B61E77A-6BB8-46AC-8A8D-E765E6094CD7}" srcOrd="0" destOrd="0" presId="urn:microsoft.com/office/officeart/2005/8/layout/vProcess5"/>
    <dgm:cxn modelId="{A6637C23-FDB5-4D40-9994-2700CD83B9BA}" srcId="{937220E3-5E96-4DC6-82F6-1BC33C8373CF}" destId="{03CAAFF7-5B08-4405-8D03-7FAB1D264721}" srcOrd="0" destOrd="0" parTransId="{BE92F702-1882-4941-B412-75BA4ACF472E}" sibTransId="{9F18C544-562D-4040-913A-9B88F2E08B0D}"/>
    <dgm:cxn modelId="{83294636-057D-460A-8368-3B0D321EBF94}" type="presOf" srcId="{7FBFE300-EAD7-45CE-A0FA-66D5FEF63A0C}" destId="{95F44007-E622-41BF-A8A5-354EF314FE6E}" srcOrd="1" destOrd="0" presId="urn:microsoft.com/office/officeart/2005/8/layout/vProcess5"/>
    <dgm:cxn modelId="{C4B2D53B-422C-408C-B474-619884C5D174}" type="presOf" srcId="{23CC0934-7BAE-4C06-8316-17D1D31186FE}" destId="{A5C5BA2A-BC29-46FC-B56B-83D96ABE94D1}" srcOrd="1" destOrd="0" presId="urn:microsoft.com/office/officeart/2005/8/layout/vProcess5"/>
    <dgm:cxn modelId="{5C917540-01BB-42AA-93B3-74FE0807D7AD}" type="presOf" srcId="{937220E3-5E96-4DC6-82F6-1BC33C8373CF}" destId="{0590917E-A1C4-4D93-BDCA-93A5479D7F34}" srcOrd="0" destOrd="0" presId="urn:microsoft.com/office/officeart/2005/8/layout/vProcess5"/>
    <dgm:cxn modelId="{05C7C363-8573-4050-AB94-DE81319C2CFA}" srcId="{937220E3-5E96-4DC6-82F6-1BC33C8373CF}" destId="{23CC0934-7BAE-4C06-8316-17D1D31186FE}" srcOrd="1" destOrd="0" parTransId="{4985863F-C8FA-4C32-8C11-ABC1F668F711}" sibTransId="{CF89BD6B-6756-4ADE-8238-DF1B8A08D90F}"/>
    <dgm:cxn modelId="{673F0558-4D60-4C3C-95ED-7FA9FD29A1F1}" type="presOf" srcId="{03CAAFF7-5B08-4405-8D03-7FAB1D264721}" destId="{BAA7237E-621D-4FB7-8991-CF38C0A6358A}" srcOrd="0" destOrd="0" presId="urn:microsoft.com/office/officeart/2005/8/layout/vProcess5"/>
    <dgm:cxn modelId="{1D95B194-8D4E-4110-8AA6-5E592D8EF97A}" srcId="{937220E3-5E96-4DC6-82F6-1BC33C8373CF}" destId="{7FBFE300-EAD7-45CE-A0FA-66D5FEF63A0C}" srcOrd="2" destOrd="0" parTransId="{DF61F6EB-E542-4FFB-95C5-C5D02073A358}" sibTransId="{78BB7454-8CAD-48B2-AD45-332A78B7C1D1}"/>
    <dgm:cxn modelId="{CFCDC995-4EC5-4628-B5EF-8A8D54703F8D}" type="presOf" srcId="{23CC0934-7BAE-4C06-8316-17D1D31186FE}" destId="{13C106B1-4CAA-452F-AA66-E5E8F85BAFB5}" srcOrd="0" destOrd="0" presId="urn:microsoft.com/office/officeart/2005/8/layout/vProcess5"/>
    <dgm:cxn modelId="{81C9FAAB-2527-4F58-BEBD-420B6EC64A36}" type="presOf" srcId="{03CAAFF7-5B08-4405-8D03-7FAB1D264721}" destId="{10DB2AC7-FABC-4F05-8E08-B142D71387E8}" srcOrd="1" destOrd="0" presId="urn:microsoft.com/office/officeart/2005/8/layout/vProcess5"/>
    <dgm:cxn modelId="{85C83BBE-EF97-42C7-BA66-ACF4230F4232}" type="presOf" srcId="{CF89BD6B-6756-4ADE-8238-DF1B8A08D90F}" destId="{FA1BB1E8-A32E-4A62-B7AE-4F6A57872813}" srcOrd="0" destOrd="0" presId="urn:microsoft.com/office/officeart/2005/8/layout/vProcess5"/>
    <dgm:cxn modelId="{357593F9-30B0-4C82-B595-88D031F31D14}" type="presOf" srcId="{7FBFE300-EAD7-45CE-A0FA-66D5FEF63A0C}" destId="{0C67E674-FD7D-463B-A260-D04C033466D2}" srcOrd="0" destOrd="0" presId="urn:microsoft.com/office/officeart/2005/8/layout/vProcess5"/>
    <dgm:cxn modelId="{78EC9534-16AE-4988-B238-1E283380F112}" type="presParOf" srcId="{0590917E-A1C4-4D93-BDCA-93A5479D7F34}" destId="{719C042F-613A-45FC-BBE6-FD67B65D86A1}" srcOrd="0" destOrd="0" presId="urn:microsoft.com/office/officeart/2005/8/layout/vProcess5"/>
    <dgm:cxn modelId="{1EADFF37-A605-4488-8E10-D2F0E70C5017}" type="presParOf" srcId="{0590917E-A1C4-4D93-BDCA-93A5479D7F34}" destId="{BAA7237E-621D-4FB7-8991-CF38C0A6358A}" srcOrd="1" destOrd="0" presId="urn:microsoft.com/office/officeart/2005/8/layout/vProcess5"/>
    <dgm:cxn modelId="{E6E1840F-C8D2-4E01-932F-1474F2D0A2FD}" type="presParOf" srcId="{0590917E-A1C4-4D93-BDCA-93A5479D7F34}" destId="{13C106B1-4CAA-452F-AA66-E5E8F85BAFB5}" srcOrd="2" destOrd="0" presId="urn:microsoft.com/office/officeart/2005/8/layout/vProcess5"/>
    <dgm:cxn modelId="{0762724A-8375-453B-9526-1CA172B44D48}" type="presParOf" srcId="{0590917E-A1C4-4D93-BDCA-93A5479D7F34}" destId="{0C67E674-FD7D-463B-A260-D04C033466D2}" srcOrd="3" destOrd="0" presId="urn:microsoft.com/office/officeart/2005/8/layout/vProcess5"/>
    <dgm:cxn modelId="{B0EEED09-1074-43E9-8D7D-53B80A87D017}" type="presParOf" srcId="{0590917E-A1C4-4D93-BDCA-93A5479D7F34}" destId="{1B61E77A-6BB8-46AC-8A8D-E765E6094CD7}" srcOrd="4" destOrd="0" presId="urn:microsoft.com/office/officeart/2005/8/layout/vProcess5"/>
    <dgm:cxn modelId="{AAA78802-A4CE-4036-8A5D-4B7BD5E1ABC5}" type="presParOf" srcId="{0590917E-A1C4-4D93-BDCA-93A5479D7F34}" destId="{FA1BB1E8-A32E-4A62-B7AE-4F6A57872813}" srcOrd="5" destOrd="0" presId="urn:microsoft.com/office/officeart/2005/8/layout/vProcess5"/>
    <dgm:cxn modelId="{CA54C9E8-9E54-4AB8-9E94-CAF30DEE0C7A}" type="presParOf" srcId="{0590917E-A1C4-4D93-BDCA-93A5479D7F34}" destId="{10DB2AC7-FABC-4F05-8E08-B142D71387E8}" srcOrd="6" destOrd="0" presId="urn:microsoft.com/office/officeart/2005/8/layout/vProcess5"/>
    <dgm:cxn modelId="{B7A26F78-988A-4ADE-ADE9-D8C0F6F343B5}" type="presParOf" srcId="{0590917E-A1C4-4D93-BDCA-93A5479D7F34}" destId="{A5C5BA2A-BC29-46FC-B56B-83D96ABE94D1}" srcOrd="7" destOrd="0" presId="urn:microsoft.com/office/officeart/2005/8/layout/vProcess5"/>
    <dgm:cxn modelId="{74E029A7-DDA8-4C31-927E-7C5BC002534D}" type="presParOf" srcId="{0590917E-A1C4-4D93-BDCA-93A5479D7F34}" destId="{95F44007-E622-41BF-A8A5-354EF314FE6E}"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nchor="ctr" anchorCtr="0"/>
        <a:lstStyle/>
        <a:p>
          <a:pPr>
            <a:lnSpc>
              <a:spcPct val="100000"/>
            </a:lnSpc>
          </a:pPr>
          <a:r>
            <a:rPr lang="en-US" sz="1600" b="0" dirty="0"/>
            <a:t>TIMS allows users to submit incidents when a problem is encountered or there are questions about TSDS applications.</a:t>
          </a:r>
        </a:p>
      </dgm:t>
    </dgm:pt>
    <dgm:pt modelId="{33327C62-3D7D-40A2-8758-64D856EC2178}" type="parTrans" cxnId="{A68AC32B-28B1-4F05-95D3-C932320D0AE9}">
      <dgm:prSet/>
      <dgm:spPr/>
      <dgm:t>
        <a:bodyPr/>
        <a:lstStyle/>
        <a:p>
          <a:endParaRPr lang="en-US"/>
        </a:p>
      </dgm:t>
    </dgm:pt>
    <dgm:pt modelId="{C2406D30-8123-4F5E-B403-B1B3FCB34B71}" type="sibTrans" cxnId="{A68AC32B-28B1-4F05-95D3-C932320D0AE9}">
      <dgm:prSet/>
      <dgm:spPr/>
      <dgm:t>
        <a:bodyPr/>
        <a:lstStyle/>
        <a:p>
          <a:endParaRPr lang="en-US"/>
        </a:p>
      </dgm:t>
    </dgm:pt>
    <dgm:pt modelId="{36DC280A-CD55-4665-B5E4-5E8E0F906C65}">
      <dgm:prSet custT="1"/>
      <dgm:spPr/>
      <dgm:t>
        <a:bodyPr anchor="ctr" anchorCtr="0"/>
        <a:lstStyle/>
        <a:p>
          <a:pPr>
            <a:lnSpc>
              <a:spcPct val="100000"/>
            </a:lnSpc>
          </a:pPr>
          <a:r>
            <a:rPr lang="en-US" sz="1600" dirty="0">
              <a:solidFill>
                <a:schemeClr val="tx1"/>
              </a:solidFill>
            </a:rPr>
            <a:t>When creating an incident, be sure to attach screenshots and/or images, and include previous troubleshooting steps.</a:t>
          </a:r>
          <a:endParaRPr lang="en-US" sz="1600" b="0" dirty="0"/>
        </a:p>
      </dgm:t>
    </dgm:pt>
    <dgm:pt modelId="{0CC82F48-325C-4FB6-8F12-B49759A8635D}" type="parTrans" cxnId="{DE9CEA54-B3A7-4B0E-9088-1ED0EF0EA229}">
      <dgm:prSet/>
      <dgm:spPr/>
      <dgm:t>
        <a:bodyPr/>
        <a:lstStyle/>
        <a:p>
          <a:endParaRPr lang="en-US"/>
        </a:p>
      </dgm:t>
    </dgm:pt>
    <dgm:pt modelId="{A9BF894B-46C7-4F4C-8B7A-FCC2EF089CFD}" type="sibTrans" cxnId="{DE9CEA54-B3A7-4B0E-9088-1ED0EF0EA229}">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2"/>
      <dgm:spPr/>
    </dgm:pt>
    <dgm:pt modelId="{3D9E6714-B90C-486F-84EA-6FB8F8760170}" type="pres">
      <dgm:prSet presAssocID="{25F4D30D-B72E-464F-8A20-0A530DA80C9B}" presName="iconRect" presStyleLbl="node1" presStyleIdx="0" presStyleCnt="2" custScaleX="161589" custScaleY="161589"/>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Bar graph with upward trend with solid fill"/>
        </a:ext>
      </dgm:extLst>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2" custScaleX="115242" custScaleY="97155" custLinFactNeighborX="-47" custLinFactNeighborY="3268">
        <dgm:presLayoutVars>
          <dgm:chMax val="0"/>
          <dgm:chPref val="0"/>
        </dgm:presLayoutVars>
      </dgm:prSet>
      <dgm:spPr/>
    </dgm:pt>
    <dgm:pt modelId="{F9342A9D-F449-4B47-A855-2D1F7182749F}" type="pres">
      <dgm:prSet presAssocID="{C2406D30-8123-4F5E-B403-B1B3FCB34B71}" presName="sibTrans" presStyleCnt="0"/>
      <dgm:spPr/>
    </dgm:pt>
    <dgm:pt modelId="{2803EC2F-0318-4E1A-8030-752A541B0830}" type="pres">
      <dgm:prSet presAssocID="{36DC280A-CD55-4665-B5E4-5E8E0F906C65}" presName="compNode" presStyleCnt="0"/>
      <dgm:spPr/>
    </dgm:pt>
    <dgm:pt modelId="{68BD6996-D400-4D00-8693-FA5F10A0358F}" type="pres">
      <dgm:prSet presAssocID="{36DC280A-CD55-4665-B5E4-5E8E0F906C65}" presName="bgRect" presStyleLbl="bgShp" presStyleIdx="1" presStyleCnt="2" custLinFactNeighborX="2029" custLinFactNeighborY="611"/>
      <dgm:spPr/>
    </dgm:pt>
    <dgm:pt modelId="{E4D36D34-F92B-4722-8F1F-C4428A78967E}" type="pres">
      <dgm:prSet presAssocID="{36DC280A-CD55-4665-B5E4-5E8E0F906C65}" presName="iconRect" presStyleLbl="node1" presStyleIdx="1" presStyleCnt="2" custScaleX="171621" custScaleY="171621"/>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EE1C654A-AF15-4EFE-A75A-B9A841AC5095}" type="pres">
      <dgm:prSet presAssocID="{36DC280A-CD55-4665-B5E4-5E8E0F906C65}" presName="spaceRect" presStyleCnt="0"/>
      <dgm:spPr/>
    </dgm:pt>
    <dgm:pt modelId="{046F1691-E7D8-4985-85C7-DABB4EF5F651}" type="pres">
      <dgm:prSet presAssocID="{36DC280A-CD55-4665-B5E4-5E8E0F906C65}" presName="parTx" presStyleLbl="revTx" presStyleIdx="1" presStyleCnt="2" custScaleX="104171">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DE9CEA54-B3A7-4B0E-9088-1ED0EF0EA229}" srcId="{8DB7A836-5143-409B-9A16-731EFADB2763}" destId="{36DC280A-CD55-4665-B5E4-5E8E0F906C65}" srcOrd="1" destOrd="0" parTransId="{0CC82F48-325C-4FB6-8F12-B49759A8635D}" sibTransId="{A9BF894B-46C7-4F4C-8B7A-FCC2EF089CFD}"/>
    <dgm:cxn modelId="{7DB7B4D0-C008-4870-9433-A89D55BF61B9}" type="presOf" srcId="{25F4D30D-B72E-464F-8A20-0A530DA80C9B}" destId="{301C03B9-0EA4-47EC-96AC-E50056961504}" srcOrd="0" destOrd="0" presId="urn:microsoft.com/office/officeart/2018/2/layout/IconVerticalSolidList"/>
    <dgm:cxn modelId="{B81D8EE7-0D49-479A-A7AD-527DAB3CA996}" type="presOf" srcId="{36DC280A-CD55-4665-B5E4-5E8E0F906C65}" destId="{046F1691-E7D8-4985-85C7-DABB4EF5F651}"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CDEF10B8-E4F9-4148-807D-565939C1C3C6}" type="presParOf" srcId="{40785628-3722-4E66-99DD-32BDCAA824B0}" destId="{2803EC2F-0318-4E1A-8030-752A541B0830}" srcOrd="2" destOrd="0" presId="urn:microsoft.com/office/officeart/2018/2/layout/IconVerticalSolidList"/>
    <dgm:cxn modelId="{D45E7C32-56CA-4E06-8D19-3385DA51F349}" type="presParOf" srcId="{2803EC2F-0318-4E1A-8030-752A541B0830}" destId="{68BD6996-D400-4D00-8693-FA5F10A0358F}" srcOrd="0" destOrd="0" presId="urn:microsoft.com/office/officeart/2018/2/layout/IconVerticalSolidList"/>
    <dgm:cxn modelId="{96C2DC08-9E92-410F-96C0-4F7FDB55A7D6}" type="presParOf" srcId="{2803EC2F-0318-4E1A-8030-752A541B0830}" destId="{E4D36D34-F92B-4722-8F1F-C4428A78967E}" srcOrd="1" destOrd="0" presId="urn:microsoft.com/office/officeart/2018/2/layout/IconVerticalSolidList"/>
    <dgm:cxn modelId="{A20E9535-A9AC-4D7B-99AA-AAE01E8F8A89}" type="presParOf" srcId="{2803EC2F-0318-4E1A-8030-752A541B0830}" destId="{EE1C654A-AF15-4EFE-A75A-B9A841AC5095}" srcOrd="2" destOrd="0" presId="urn:microsoft.com/office/officeart/2018/2/layout/IconVerticalSolidList"/>
    <dgm:cxn modelId="{B237A5C5-0EED-4C5D-A929-56D7531F8B71}" type="presParOf" srcId="{2803EC2F-0318-4E1A-8030-752A541B0830}" destId="{046F1691-E7D8-4985-85C7-DABB4EF5F65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7237E-621D-4FB7-8991-CF38C0A6358A}">
      <dsp:nvSpPr>
        <dsp:cNvPr id="0" name=""/>
        <dsp:cNvSpPr/>
      </dsp:nvSpPr>
      <dsp:spPr>
        <a:xfrm>
          <a:off x="0" y="0"/>
          <a:ext cx="6290207" cy="1043991"/>
        </a:xfrm>
        <a:prstGeom prst="roundRect">
          <a:avLst>
            <a:gd name="adj" fmla="val 10000"/>
          </a:avLst>
        </a:prstGeom>
        <a:solidFill>
          <a:srgbClr val="00B4CB"/>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solidFill>
                <a:schemeClr val="tx1"/>
              </a:solidFill>
            </a:rPr>
            <a:t>Ready</a:t>
          </a:r>
        </a:p>
      </dsp:txBody>
      <dsp:txXfrm>
        <a:off x="30577" y="30577"/>
        <a:ext cx="5163659" cy="982837"/>
      </dsp:txXfrm>
    </dsp:sp>
    <dsp:sp modelId="{13C106B1-4CAA-452F-AA66-E5E8F85BAFB5}">
      <dsp:nvSpPr>
        <dsp:cNvPr id="0" name=""/>
        <dsp:cNvSpPr/>
      </dsp:nvSpPr>
      <dsp:spPr>
        <a:xfrm>
          <a:off x="555018" y="1217990"/>
          <a:ext cx="6290207" cy="1043991"/>
        </a:xfrm>
        <a:prstGeom prst="roundRect">
          <a:avLst>
            <a:gd name="adj" fmla="val 10000"/>
          </a:avLst>
        </a:prstGeom>
        <a:solidFill>
          <a:srgbClr val="FFC000"/>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solidFill>
                <a:schemeClr val="tx1"/>
              </a:solidFill>
            </a:rPr>
            <a:t>Set</a:t>
          </a:r>
        </a:p>
      </dsp:txBody>
      <dsp:txXfrm>
        <a:off x="585595" y="1248567"/>
        <a:ext cx="4995440" cy="982837"/>
      </dsp:txXfrm>
    </dsp:sp>
    <dsp:sp modelId="{0C67E674-FD7D-463B-A260-D04C033466D2}">
      <dsp:nvSpPr>
        <dsp:cNvPr id="0" name=""/>
        <dsp:cNvSpPr/>
      </dsp:nvSpPr>
      <dsp:spPr>
        <a:xfrm>
          <a:off x="1110036" y="2435980"/>
          <a:ext cx="6290207" cy="1043991"/>
        </a:xfrm>
        <a:prstGeom prst="roundRect">
          <a:avLst>
            <a:gd name="adj" fmla="val 10000"/>
          </a:avLst>
        </a:prstGeom>
        <a:solidFill>
          <a:srgbClr val="0082C8"/>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solidFill>
                <a:schemeClr val="tx1"/>
              </a:solidFill>
            </a:rPr>
            <a:t>Go</a:t>
          </a:r>
        </a:p>
      </dsp:txBody>
      <dsp:txXfrm>
        <a:off x="1140613" y="2466557"/>
        <a:ext cx="4995440" cy="982837"/>
      </dsp:txXfrm>
    </dsp:sp>
    <dsp:sp modelId="{1B61E77A-6BB8-46AC-8A8D-E765E6094CD7}">
      <dsp:nvSpPr>
        <dsp:cNvPr id="0" name=""/>
        <dsp:cNvSpPr/>
      </dsp:nvSpPr>
      <dsp:spPr>
        <a:xfrm>
          <a:off x="5611612" y="791693"/>
          <a:ext cx="678594" cy="678594"/>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764296" y="791693"/>
        <a:ext cx="373226" cy="510642"/>
      </dsp:txXfrm>
    </dsp:sp>
    <dsp:sp modelId="{FA1BB1E8-A32E-4A62-B7AE-4F6A57872813}">
      <dsp:nvSpPr>
        <dsp:cNvPr id="0" name=""/>
        <dsp:cNvSpPr/>
      </dsp:nvSpPr>
      <dsp:spPr>
        <a:xfrm>
          <a:off x="6166631" y="2002723"/>
          <a:ext cx="678594" cy="678594"/>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6319315" y="2002723"/>
        <a:ext cx="373226" cy="510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75671" y="887132"/>
          <a:ext cx="4131833" cy="16270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128674" y="1018577"/>
          <a:ext cx="1364160" cy="1364160"/>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1518321" y="957256"/>
          <a:ext cx="2688087" cy="145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222" tIns="158222" rIns="158222" bIns="158222" numCol="1" spcCol="1270" anchor="ctr" anchorCtr="0">
          <a:noAutofit/>
        </a:bodyPr>
        <a:lstStyle/>
        <a:p>
          <a:pPr marL="0" lvl="0" indent="0" algn="l" defTabSz="711200">
            <a:lnSpc>
              <a:spcPct val="100000"/>
            </a:lnSpc>
            <a:spcBef>
              <a:spcPct val="0"/>
            </a:spcBef>
            <a:spcAft>
              <a:spcPct val="35000"/>
            </a:spcAft>
            <a:buNone/>
          </a:pPr>
          <a:r>
            <a:rPr lang="en-US" sz="1600" b="0" kern="1200" dirty="0"/>
            <a:t>TIMS allows users to submit incidents when a problem is encountered or there are questions about TSDS applications.</a:t>
          </a:r>
        </a:p>
      </dsp:txBody>
      <dsp:txXfrm>
        <a:off x="1518321" y="957256"/>
        <a:ext cx="2688087" cy="1452479"/>
      </dsp:txXfrm>
    </dsp:sp>
    <dsp:sp modelId="{68BD6996-D400-4D00-8693-FA5F10A0358F}">
      <dsp:nvSpPr>
        <dsp:cNvPr id="0" name=""/>
        <dsp:cNvSpPr/>
      </dsp:nvSpPr>
      <dsp:spPr>
        <a:xfrm>
          <a:off x="0" y="2930110"/>
          <a:ext cx="4131833" cy="16270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36D34-F92B-4722-8F1F-C4428A78967E}">
      <dsp:nvSpPr>
        <dsp:cNvPr id="0" name=""/>
        <dsp:cNvSpPr/>
      </dsp:nvSpPr>
      <dsp:spPr>
        <a:xfrm>
          <a:off x="86329" y="3009268"/>
          <a:ext cx="1448851" cy="1448851"/>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6F1691-E7D8-4985-85C7-DABB4EF5F651}">
      <dsp:nvSpPr>
        <dsp:cNvPr id="0" name=""/>
        <dsp:cNvSpPr/>
      </dsp:nvSpPr>
      <dsp:spPr>
        <a:xfrm>
          <a:off x="1648536" y="2920169"/>
          <a:ext cx="2429849" cy="149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222" tIns="158222" rIns="158222" bIns="158222" numCol="1" spcCol="1270" anchor="ctr" anchorCtr="0">
          <a:noAutofit/>
        </a:bodyPr>
        <a:lstStyle/>
        <a:p>
          <a:pPr marL="0" lvl="0" indent="0" algn="l" defTabSz="711200">
            <a:lnSpc>
              <a:spcPct val="100000"/>
            </a:lnSpc>
            <a:spcBef>
              <a:spcPct val="0"/>
            </a:spcBef>
            <a:spcAft>
              <a:spcPct val="35000"/>
            </a:spcAft>
            <a:buNone/>
          </a:pPr>
          <a:r>
            <a:rPr lang="en-US" sz="1600" kern="1200" dirty="0">
              <a:solidFill>
                <a:schemeClr val="tx1"/>
              </a:solidFill>
            </a:rPr>
            <a:t>When creating an incident, be sure to attach screenshots and/or images, and include previous troubleshooting steps.</a:t>
          </a:r>
          <a:endParaRPr lang="en-US" sz="1600" b="0" kern="1200" dirty="0"/>
        </a:p>
      </dsp:txBody>
      <dsp:txXfrm>
        <a:off x="1648536" y="2920169"/>
        <a:ext cx="2429849" cy="149501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EA659-FA60-4ADA-8F2F-B7302B411CF8}" type="datetimeFigureOut">
              <a:rPr lang="en-US" smtClean="0"/>
              <a:t>7/23/2025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B0698-1048-45D3-852F-9CD564F2AAF7}" type="slidenum">
              <a:rPr lang="en-US" smtClean="0"/>
              <a:t>‹#›</a:t>
            </a:fld>
            <a:endParaRPr lang="en-US"/>
          </a:p>
        </p:txBody>
      </p:sp>
    </p:spTree>
    <p:extLst>
      <p:ext uri="{BB962C8B-B14F-4D97-AF65-F5344CB8AC3E}">
        <p14:creationId xmlns:p14="http://schemas.microsoft.com/office/powerpoint/2010/main" val="258206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3ABF2-6959-5FF6-0BFD-F1247B02F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506F9-4FB8-DEA1-65DE-2B11D045F4F6}"/>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97A69835-9168-ABC2-F00C-FDDBE90470E6}"/>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Arial"/>
                <a:cs typeface="Arial"/>
              </a:rPr>
              <a:t>Trainer Notes</a:t>
            </a:r>
            <a:r>
              <a:rPr lang="en-US" sz="1200" b="0" i="0" u="none" strike="noStrike">
                <a:solidFill>
                  <a:srgbClr val="444444"/>
                </a:solidFill>
                <a:effectLst/>
                <a:latin typeface="Arial"/>
                <a:cs typeface="Arial"/>
              </a:rPr>
              <a:t>​</a:t>
            </a:r>
            <a:endParaRPr lang="en-US" b="0" i="0" u="none" strike="noStrike">
              <a:solidFill>
                <a:srgbClr val="444444"/>
              </a:solidFill>
              <a:effectLst/>
              <a:latin typeface="Arial"/>
              <a:cs typeface="Arial"/>
            </a:endParaRPr>
          </a:p>
          <a:p>
            <a:endParaRPr lang="en-US"/>
          </a:p>
          <a:p>
            <a:r>
              <a:rPr lang="en-US" u="sng"/>
              <a:t>Top image</a:t>
            </a:r>
          </a:p>
          <a:p>
            <a:pPr marL="0" indent="0">
              <a:buFont typeface="Arial" panose="020B0604020202020204" pitchFamily="34" charset="0"/>
              <a:buNone/>
            </a:pPr>
            <a:r>
              <a:rPr lang="en-US"/>
              <a:t>To Search the Knowledge Base for KB Articles:</a:t>
            </a:r>
          </a:p>
          <a:p>
            <a:pPr marL="685800" lvl="1" indent="-228600">
              <a:buFont typeface="Arial" panose="020B0604020202020204" pitchFamily="34" charset="0"/>
              <a:buChar char="•"/>
            </a:pPr>
            <a:r>
              <a:rPr lang="en-US"/>
              <a:t>Scroll through the list of KB articles. </a:t>
            </a:r>
          </a:p>
          <a:p>
            <a:pPr marL="685800" lvl="1" indent="-228600">
              <a:buFont typeface="Arial" panose="020B0604020202020204" pitchFamily="34" charset="0"/>
              <a:buChar char="•"/>
            </a:pPr>
            <a:r>
              <a:rPr lang="en-US"/>
              <a:t>To narrow your search, enter a word, key phrase, or KB article number (</a:t>
            </a:r>
            <a:r>
              <a:rPr lang="en-US" b="1"/>
              <a:t>TSDS-###) </a:t>
            </a:r>
            <a:r>
              <a:rPr lang="en-US"/>
              <a:t>in the search box and click </a:t>
            </a:r>
            <a:r>
              <a:rPr lang="en-US" b="1"/>
              <a:t>Go</a:t>
            </a:r>
            <a:r>
              <a:rPr lang="en-US"/>
              <a:t>.</a:t>
            </a:r>
          </a:p>
          <a:p>
            <a:pPr marL="685800" lvl="1" indent="-228600">
              <a:buFont typeface="Arial" panose="020B0604020202020204" pitchFamily="34" charset="0"/>
              <a:buChar char="•"/>
            </a:pPr>
            <a:r>
              <a:rPr lang="en-US"/>
              <a:t>The search results will return KB articles based on the search you executed. </a:t>
            </a:r>
          </a:p>
          <a:p>
            <a:pPr marL="228600" lvl="0" indent="-228600">
              <a:buFont typeface="Arial" panose="020B0604020202020204" pitchFamily="34" charset="0"/>
              <a:buChar char="•"/>
            </a:pPr>
            <a:endParaRPr lang="en-US"/>
          </a:p>
          <a:p>
            <a:pPr marL="0" lvl="0" indent="0">
              <a:buFont typeface="Arial" panose="020B0604020202020204" pitchFamily="34" charset="0"/>
              <a:buNone/>
            </a:pPr>
            <a:r>
              <a:rPr lang="en-US" u="sng"/>
              <a:t>Bottom image</a:t>
            </a:r>
          </a:p>
          <a:p>
            <a:pPr marL="171450" lvl="0" indent="-171450">
              <a:buFont typeface="Arial" panose="020B0604020202020204" pitchFamily="34" charset="0"/>
              <a:buChar char="•"/>
            </a:pPr>
            <a:r>
              <a:rPr lang="en-US"/>
              <a:t>When you click on the </a:t>
            </a:r>
            <a:r>
              <a:rPr lang="en-US" b="1"/>
              <a:t>KB article </a:t>
            </a:r>
            <a:r>
              <a:rPr lang="en-US"/>
              <a:t>number in the </a:t>
            </a:r>
            <a:r>
              <a:rPr lang="en-US" b="0"/>
              <a:t>Key</a:t>
            </a:r>
            <a:r>
              <a:rPr lang="en-US"/>
              <a:t> column, </a:t>
            </a:r>
            <a:r>
              <a:rPr lang="en-US" b="0"/>
              <a:t>the window displaying the details of the KB article will open.</a:t>
            </a:r>
          </a:p>
          <a:p>
            <a:pPr marL="171450" lvl="0" indent="-171450">
              <a:buFont typeface="Arial" panose="020B0604020202020204" pitchFamily="34" charset="0"/>
              <a:buChar char="•"/>
            </a:pPr>
            <a:r>
              <a:rPr lang="en-US" b="0"/>
              <a:t>Click </a:t>
            </a:r>
            <a:r>
              <a:rPr lang="en-US" b="1"/>
              <a:t>Return</a:t>
            </a:r>
            <a:r>
              <a:rPr lang="en-US" b="0"/>
              <a:t> to go back to the homepage.</a:t>
            </a:r>
          </a:p>
          <a:p>
            <a:pPr marL="0" lvl="0" indent="0">
              <a:buFont typeface="Arial" panose="020B0604020202020204" pitchFamily="34" charset="0"/>
              <a:buNone/>
            </a:pPr>
            <a:r>
              <a:rPr lang="en-US" b="0"/>
              <a:t>	</a:t>
            </a:r>
            <a:endParaRPr lang="en-US" b="1"/>
          </a:p>
        </p:txBody>
      </p:sp>
      <p:sp>
        <p:nvSpPr>
          <p:cNvPr id="4" name="Slide Number Placeholder 3">
            <a:extLst>
              <a:ext uri="{FF2B5EF4-FFF2-40B4-BE49-F238E27FC236}">
                <a16:creationId xmlns:a16="http://schemas.microsoft.com/office/drawing/2014/main" id="{24D9743C-30F5-FDE3-E84D-296A9A8164C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0135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066CA-B6A1-4B83-15A4-6B9D8DC52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5161E-FFC4-40FB-28A8-4E57EC92C27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0E55685-371D-0C06-ADB1-927BC9A7D2D7}"/>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Arial"/>
                <a:cs typeface="Arial"/>
              </a:rPr>
              <a:t>Trainer Notes</a:t>
            </a:r>
            <a:r>
              <a:rPr lang="en-US" sz="1200" b="0" i="0" u="none" strike="noStrike">
                <a:solidFill>
                  <a:srgbClr val="444444"/>
                </a:solidFill>
                <a:effectLst/>
                <a:latin typeface="Arial"/>
                <a:cs typeface="Arial"/>
              </a:rPr>
              <a:t>​</a:t>
            </a:r>
            <a:endParaRPr lang="en-US" b="0" i="0" u="none" strike="noStrike">
              <a:solidFill>
                <a:srgbClr val="444444"/>
              </a:solidFill>
              <a:effectLst/>
              <a:latin typeface="Arial"/>
              <a:cs typeface="Arial"/>
            </a:endParaRPr>
          </a:p>
          <a:p>
            <a:endParaRPr lang="en-US"/>
          </a:p>
          <a:p>
            <a:r>
              <a:rPr lang="en-US" u="sng"/>
              <a:t>Top left image</a:t>
            </a:r>
          </a:p>
          <a:p>
            <a:r>
              <a:rPr lang="en-US"/>
              <a:t>A user who is not support staff and does not have the TIMS Level 1 or Level 2 Support role will access TIMS to submit or view incidents by clicking on the </a:t>
            </a:r>
            <a:r>
              <a:rPr lang="en-US" b="1"/>
              <a:t>Submit &amp; View Incidents </a:t>
            </a:r>
            <a:r>
              <a:rPr lang="en-US"/>
              <a:t>easy button.</a:t>
            </a:r>
          </a:p>
          <a:p>
            <a:endParaRPr lang="en-US"/>
          </a:p>
          <a:p>
            <a:r>
              <a:rPr lang="en-US" u="sng"/>
              <a:t>Bottom left image</a:t>
            </a:r>
          </a:p>
          <a:p>
            <a:pPr marL="228600" lvl="0" indent="-228600">
              <a:buFont typeface="Arial" panose="020B0604020202020204" pitchFamily="34" charset="0"/>
              <a:buChar char="•"/>
            </a:pPr>
            <a:r>
              <a:rPr lang="en-US"/>
              <a:t>B</a:t>
            </a:r>
            <a:r>
              <a:rPr lang="en-US" baseline="0"/>
              <a:t>efore creating an incident, research the Knowledge Base and the Known Issues Report for known/resolved incidents.</a:t>
            </a:r>
          </a:p>
          <a:p>
            <a:pPr marL="228600" lvl="0" indent="-228600">
              <a:buFont typeface="Arial" panose="020B0604020202020204" pitchFamily="34" charset="0"/>
              <a:buChar char="•"/>
            </a:pPr>
            <a:r>
              <a:rPr lang="en-US"/>
              <a:t>Click </a:t>
            </a:r>
            <a:r>
              <a:rPr lang="en-US" b="1"/>
              <a:t>+ Create Issue</a:t>
            </a:r>
            <a:r>
              <a:rPr lang="en-US"/>
              <a:t>.</a:t>
            </a:r>
          </a:p>
          <a:p>
            <a:endParaRPr lang="en-US"/>
          </a:p>
          <a:p>
            <a:r>
              <a:rPr lang="en-US" u="sng"/>
              <a:t>Right image</a:t>
            </a:r>
          </a:p>
          <a:p>
            <a:pPr marL="0" indent="0">
              <a:buFont typeface="Arial" panose="020B0604020202020204" pitchFamily="34" charset="0"/>
              <a:buNone/>
            </a:pPr>
            <a:r>
              <a:rPr lang="en-US"/>
              <a:t>To submit an incident:, fill out the Create Issue form, then click </a:t>
            </a:r>
            <a:r>
              <a:rPr lang="en-US" b="1"/>
              <a:t>Create Issue</a:t>
            </a:r>
            <a:r>
              <a:rPr lang="en-US"/>
              <a:t>.</a:t>
            </a:r>
            <a:endParaRPr lang="en-US" baseline="0"/>
          </a:p>
        </p:txBody>
      </p:sp>
      <p:sp>
        <p:nvSpPr>
          <p:cNvPr id="4" name="Slide Number Placeholder 3">
            <a:extLst>
              <a:ext uri="{FF2B5EF4-FFF2-40B4-BE49-F238E27FC236}">
                <a16:creationId xmlns:a16="http://schemas.microsoft.com/office/drawing/2014/main" id="{CA9C2C72-2E82-96AD-11B6-947EE9BBCB0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610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72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dirty="0"/>
              <a:t>Trainer Notes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Log in to TIMS and complete a demo. The steps to be included in the demo are covered on slides 35-43.</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471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fontAlgn="base"/>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endParaRPr lang="en-US" b="0" i="0" u="none" strike="noStrike">
              <a:solidFill>
                <a:srgbClr val="444444"/>
              </a:solidFill>
              <a:effectLst/>
              <a:latin typeface="Calibri" panose="020F0502020204030204" pitchFamily="34" charset="0"/>
            </a:endParaRPr>
          </a:p>
          <a:p>
            <a:endParaRPr lang="en-US"/>
          </a:p>
          <a:p>
            <a:r>
              <a:rPr lang="en-US"/>
              <a:t>To create an incident in TIMS:</a:t>
            </a:r>
          </a:p>
          <a:p>
            <a:pPr marL="228600" indent="-228600">
              <a:buFont typeface="+mj-lt"/>
              <a:buAutoNum type="arabicPeriod"/>
            </a:pPr>
            <a:r>
              <a:rPr lang="en-US"/>
              <a:t>From the dashboard homepage, click the </a:t>
            </a:r>
            <a:r>
              <a:rPr lang="en-US" b="1"/>
              <a:t>Create</a:t>
            </a:r>
            <a:r>
              <a:rPr lang="en-US"/>
              <a:t> button. </a:t>
            </a:r>
          </a:p>
          <a:p>
            <a:pPr marL="685800" lvl="1" indent="-228600">
              <a:buFont typeface="Arial" panose="020B0604020202020204" pitchFamily="34" charset="0"/>
              <a:buChar char="•"/>
            </a:pPr>
            <a:r>
              <a:rPr lang="en-US"/>
              <a:t>This process is the same for TSDS users, except for the Subsystem and Subcategory dropdowns.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154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Trainer Notes</a:t>
            </a:r>
          </a:p>
          <a:p>
            <a:endParaRPr lang="en-US"/>
          </a:p>
          <a:p>
            <a:r>
              <a:rPr lang="en-US"/>
              <a:t>This image shows a screen capture of the incident creation form that will appear once you click the </a:t>
            </a:r>
            <a:r>
              <a:rPr lang="en-US" b="1"/>
              <a:t>Create</a:t>
            </a:r>
            <a:r>
              <a:rPr lang="en-US"/>
              <a:t> button shown on the previous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441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pPr algn="l" rtl="0" fontAlgn="base"/>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endParaRPr lang="en-US" b="0" i="0" u="none" strike="noStrike">
              <a:solidFill>
                <a:srgbClr val="444444"/>
              </a:solidFill>
              <a:effectLst/>
              <a:latin typeface="Calibri" panose="020F0502020204030204" pitchFamily="34" charset="0"/>
            </a:endParaRPr>
          </a:p>
          <a:p>
            <a:pPr algn="l" rtl="0" fontAlgn="base"/>
            <a:r>
              <a:rPr lang="en-US" sz="1200" b="0" i="0" u="none" strike="noStrike">
                <a:solidFill>
                  <a:srgbClr val="444444"/>
                </a:solidFill>
                <a:effectLst/>
                <a:latin typeface="Arial" panose="020B0604020202020204" pitchFamily="34" charset="0"/>
              </a:rPr>
              <a:t>​</a:t>
            </a:r>
            <a:endParaRPr lang="en-US" b="0" i="0" u="none" strike="noStrike">
              <a:solidFill>
                <a:srgbClr val="444444"/>
              </a:solidFill>
              <a:effectLst/>
              <a:latin typeface="Calibri" panose="020F0502020204030204" pitchFamily="34" charset="0"/>
            </a:endParaRPr>
          </a:p>
          <a:p>
            <a:pPr marL="228600" indent="-228600">
              <a:buFont typeface="+mj-lt"/>
              <a:buAutoNum type="arabicPeriod" startAt="2"/>
            </a:pPr>
            <a:r>
              <a:rPr lang="en-US"/>
              <a:t>Click </a:t>
            </a:r>
            <a:r>
              <a:rPr lang="en-US" b="1"/>
              <a:t>Auto-fill my name, telephone and email</a:t>
            </a:r>
            <a:r>
              <a:rPr lang="en-US"/>
              <a:t>. </a:t>
            </a:r>
          </a:p>
          <a:p>
            <a:pPr marL="685800" lvl="1" indent="-228600">
              <a:buFont typeface="Arial" panose="020B0604020202020204" pitchFamily="34" charset="0"/>
              <a:buChar char="•"/>
            </a:pPr>
            <a:r>
              <a:rPr lang="en-US"/>
              <a:t>If your information does not auto-populate, enter your name in </a:t>
            </a:r>
            <a:r>
              <a:rPr lang="en-US" b="1"/>
              <a:t>Submitter Name</a:t>
            </a:r>
            <a:r>
              <a:rPr lang="en-US"/>
              <a:t>, your phone number in </a:t>
            </a:r>
            <a:r>
              <a:rPr lang="en-US" b="1"/>
              <a:t>Submitter Phone</a:t>
            </a:r>
            <a:r>
              <a:rPr lang="en-US"/>
              <a:t>, and your email address in </a:t>
            </a:r>
            <a:r>
              <a:rPr lang="en-US" b="1"/>
              <a:t>Submitter Email</a:t>
            </a:r>
            <a:r>
              <a:rPr lang="en-US" b="0"/>
              <a:t>.</a:t>
            </a:r>
          </a:p>
          <a:p>
            <a:pPr marL="228600" indent="-228600">
              <a:buFont typeface="+mj-lt"/>
              <a:buAutoNum type="arabicPeriod" startAt="2"/>
            </a:pPr>
            <a:r>
              <a:rPr lang="en-US"/>
              <a:t>Click the </a:t>
            </a:r>
            <a:r>
              <a:rPr lang="en-US" b="1"/>
              <a:t>Submitter Org </a:t>
            </a:r>
            <a:r>
              <a:rPr lang="en-US"/>
              <a:t>dropdown menu and select the submitter’s organization from the list.</a:t>
            </a:r>
          </a:p>
          <a:p>
            <a:pPr marL="685800" lvl="1" indent="-228600">
              <a:buFont typeface="Arial" panose="020B0604020202020204" pitchFamily="34" charset="0"/>
              <a:buChar char="•"/>
            </a:pPr>
            <a:r>
              <a:rPr lang="en-US"/>
              <a:t>If you are creating an incident on behalf of another organization, select their organization from the dropdown menu.</a:t>
            </a:r>
          </a:p>
          <a:p>
            <a:pPr marL="171450" indent="-171450">
              <a:buFont typeface="Arial" panose="020B0604020202020204" pitchFamily="34" charset="0"/>
              <a:buChar char="•"/>
            </a:pPr>
            <a:endParaRPr lang="en-US"/>
          </a:p>
          <a:p>
            <a:pPr marL="0" indent="0">
              <a:buFont typeface="Arial" panose="020B0604020202020204" pitchFamily="34" charset="0"/>
              <a:buNone/>
            </a:pPr>
            <a:r>
              <a:rPr lang="en-US" b="1"/>
              <a:t>Optional Steps</a:t>
            </a:r>
          </a:p>
          <a:p>
            <a:pPr marL="171450" indent="-171450">
              <a:buFont typeface="Arial" panose="020B0604020202020204" pitchFamily="34" charset="0"/>
              <a:buChar char="•"/>
            </a:pPr>
            <a:r>
              <a:rPr lang="en-US"/>
              <a:t>If applicable, in the </a:t>
            </a:r>
            <a:r>
              <a:rPr lang="en-US" b="1"/>
              <a:t>Campus Name </a:t>
            </a:r>
            <a:r>
              <a:rPr lang="en-US"/>
              <a:t>field, enter the name of the campus that was affected by the incident.</a:t>
            </a:r>
          </a:p>
          <a:p>
            <a:pPr marL="171450" indent="-171450">
              <a:buFont typeface="Arial" panose="020B0604020202020204" pitchFamily="34" charset="0"/>
              <a:buChar char="•"/>
            </a:pPr>
            <a:r>
              <a:rPr lang="en-US"/>
              <a:t>If applicable, in the </a:t>
            </a:r>
            <a:r>
              <a:rPr lang="en-US" b="1"/>
              <a:t>Campus CDN </a:t>
            </a:r>
            <a:r>
              <a:rPr lang="en-US"/>
              <a:t>field, enter the county-district number of the campus that was affected by the incident. </a:t>
            </a:r>
          </a:p>
          <a:p>
            <a:pPr marL="171450" indent="-171450">
              <a:buFont typeface="Arial" panose="020B0604020202020204" pitchFamily="34" charset="0"/>
              <a:buChar char="•"/>
            </a:pPr>
            <a:r>
              <a:rPr lang="en-US"/>
              <a:t>The </a:t>
            </a:r>
            <a:r>
              <a:rPr lang="en-US" b="1"/>
              <a:t>Submission Date </a:t>
            </a:r>
            <a:r>
              <a:rPr lang="en-US"/>
              <a:t>field is automatically set for the current date and time. If the incident occurred at a different date and time, click the calendar to select the correct date, and change the time at the bottom of the calendar.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194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Trainer Notes</a:t>
            </a:r>
          </a:p>
          <a:p>
            <a:endParaRPr lang="en-US"/>
          </a:p>
          <a:p>
            <a:r>
              <a:rPr lang="en-US" sz="2400" u="sng">
                <a:solidFill>
                  <a:schemeClr val="tx1"/>
                </a:solidFill>
              </a:rPr>
              <a:t>Top image</a:t>
            </a:r>
          </a:p>
          <a:p>
            <a:pPr marL="457200" indent="-457200">
              <a:buFont typeface="+mj-lt"/>
              <a:buAutoNum type="arabicPeriod" startAt="4"/>
            </a:pPr>
            <a:r>
              <a:rPr lang="en-US" sz="2400">
                <a:solidFill>
                  <a:schemeClr val="tx1"/>
                </a:solidFill>
              </a:rPr>
              <a:t>Click on the appropriate </a:t>
            </a:r>
            <a:r>
              <a:rPr lang="en-US" sz="2400" b="1">
                <a:solidFill>
                  <a:schemeClr val="tx1"/>
                </a:solidFill>
              </a:rPr>
              <a:t>Subsystem</a:t>
            </a:r>
            <a:r>
              <a:rPr lang="en-US" sz="2400">
                <a:solidFill>
                  <a:schemeClr val="tx1"/>
                </a:solidFill>
              </a:rPr>
              <a:t>. </a:t>
            </a:r>
          </a:p>
          <a:p>
            <a:pPr marL="914400" lvl="1" indent="-457200">
              <a:buFont typeface="Arial" panose="020B0604020202020204" pitchFamily="34" charset="0"/>
              <a:buChar char="•"/>
            </a:pPr>
            <a:r>
              <a:rPr lang="en-US" sz="2400">
                <a:solidFill>
                  <a:schemeClr val="tx1"/>
                </a:solidFill>
              </a:rPr>
              <a:t>The Subsystem has a list of applications and products to choose from based on where the incident occurred.</a:t>
            </a:r>
          </a:p>
          <a:p>
            <a:pPr marL="342900" lvl="1" indent="0">
              <a:buNone/>
            </a:pPr>
            <a:endParaRPr lang="en-US" sz="2000">
              <a:solidFill>
                <a:schemeClr val="tx1"/>
              </a:solidFill>
            </a:endParaRPr>
          </a:p>
          <a:p>
            <a:r>
              <a:rPr lang="en-US" sz="2400" u="sng">
                <a:solidFill>
                  <a:schemeClr val="tx1"/>
                </a:solidFill>
              </a:rPr>
              <a:t>Bottom image</a:t>
            </a:r>
          </a:p>
          <a:p>
            <a:pPr marL="457200" indent="-457200">
              <a:buFont typeface="+mj-lt"/>
              <a:buAutoNum type="arabicPeriod" startAt="5"/>
            </a:pPr>
            <a:r>
              <a:rPr lang="en-US" sz="2400">
                <a:solidFill>
                  <a:schemeClr val="tx1"/>
                </a:solidFill>
              </a:rPr>
              <a:t>Click the appropriate </a:t>
            </a:r>
            <a:r>
              <a:rPr lang="en-US" sz="2400" b="1">
                <a:solidFill>
                  <a:schemeClr val="tx1"/>
                </a:solidFill>
              </a:rPr>
              <a:t>Subcategory</a:t>
            </a:r>
            <a:r>
              <a:rPr lang="en-US" sz="2400" b="0">
                <a:solidFill>
                  <a:schemeClr val="tx1"/>
                </a:solidFill>
              </a:rPr>
              <a:t>.</a:t>
            </a:r>
            <a:r>
              <a:rPr lang="en-US" sz="2400">
                <a:solidFill>
                  <a:schemeClr val="tx1"/>
                </a:solidFill>
              </a:rPr>
              <a:t> </a:t>
            </a:r>
          </a:p>
          <a:p>
            <a:pPr marL="914400" lvl="1" indent="-457200">
              <a:buFont typeface="Arial" panose="020B0604020202020204" pitchFamily="34" charset="0"/>
              <a:buChar char="•"/>
            </a:pPr>
            <a:r>
              <a:rPr lang="en-US" sz="2400">
                <a:solidFill>
                  <a:schemeClr val="tx1"/>
                </a:solidFill>
              </a:rPr>
              <a:t>The Subcategory is the </a:t>
            </a:r>
            <a:r>
              <a:rPr lang="en-US" sz="2000">
                <a:solidFill>
                  <a:schemeClr val="tx1"/>
                </a:solidFill>
              </a:rPr>
              <a:t>second dropdown menu next to the Subsystem dropdown.</a:t>
            </a:r>
          </a:p>
          <a:p>
            <a:pPr marL="914400" lvl="1" indent="-457200">
              <a:buFont typeface="Arial" panose="020B0604020202020204" pitchFamily="34" charset="0"/>
              <a:buChar char="•"/>
            </a:pPr>
            <a:r>
              <a:rPr lang="en-US" sz="2000">
                <a:solidFill>
                  <a:schemeClr val="tx1"/>
                </a:solidFill>
              </a:rPr>
              <a:t>This menu provides multiple options depending on the Subcategory. </a:t>
            </a:r>
          </a:p>
          <a:p>
            <a:pPr marL="1371600" lvl="2" indent="-457200">
              <a:buFont typeface="Arial" panose="020B0604020202020204" pitchFamily="34" charset="0"/>
              <a:buChar char="•"/>
            </a:pPr>
            <a:r>
              <a:rPr lang="en-US" sz="2000">
                <a:solidFill>
                  <a:schemeClr val="tx1"/>
                </a:solidFill>
              </a:rPr>
              <a:t>Example: If you select the subsystem Census Block, the available subcategories are Calculator and Map.</a:t>
            </a:r>
          </a:p>
          <a:p>
            <a:pPr marL="914400" lvl="1" indent="-457200">
              <a:buFont typeface="Arial" panose="020B0604020202020204" pitchFamily="34" charset="0"/>
              <a:buChar char="•"/>
            </a:pPr>
            <a:r>
              <a:rPr lang="en-US" sz="2000">
                <a:solidFill>
                  <a:schemeClr val="tx1"/>
                </a:solidFill>
              </a:rPr>
              <a:t>For </a:t>
            </a:r>
            <a:r>
              <a:rPr lang="en-US" sz="2000" u="sng">
                <a:solidFill>
                  <a:schemeClr val="tx1"/>
                </a:solidFill>
              </a:rPr>
              <a:t>TSDS users</a:t>
            </a:r>
            <a:r>
              <a:rPr lang="en-US" sz="2000">
                <a:solidFill>
                  <a:schemeClr val="tx1"/>
                </a:solidFill>
              </a:rPr>
              <a:t>, the </a:t>
            </a:r>
            <a:r>
              <a:rPr lang="en-US" sz="2000" b="0">
                <a:solidFill>
                  <a:schemeClr val="tx1"/>
                </a:solidFill>
              </a:rPr>
              <a:t>Subcategory</a:t>
            </a:r>
            <a:r>
              <a:rPr lang="en-US" sz="2000">
                <a:solidFill>
                  <a:schemeClr val="tx1"/>
                </a:solidFill>
              </a:rPr>
              <a:t> dropdown menu is intuitive. </a:t>
            </a:r>
          </a:p>
          <a:p>
            <a:pPr marL="1371600" lvl="2" indent="-457200">
              <a:buFont typeface="Arial" panose="020B0604020202020204" pitchFamily="34" charset="0"/>
              <a:buChar char="•"/>
            </a:pPr>
            <a:r>
              <a:rPr lang="en-US" sz="2000">
                <a:solidFill>
                  <a:schemeClr val="tx1"/>
                </a:solidFill>
              </a:rPr>
              <a:t>Once you select the subsystem from the</a:t>
            </a:r>
            <a:r>
              <a:rPr lang="en-US" sz="2000" b="0">
                <a:solidFill>
                  <a:schemeClr val="tx1"/>
                </a:solidFill>
              </a:rPr>
              <a:t> Subsystem </a:t>
            </a:r>
            <a:r>
              <a:rPr lang="en-US" sz="2000">
                <a:solidFill>
                  <a:schemeClr val="tx1"/>
                </a:solidFill>
              </a:rPr>
              <a:t>dropdown menu, the </a:t>
            </a:r>
            <a:r>
              <a:rPr lang="en-US" sz="2000" b="0" i="0">
                <a:solidFill>
                  <a:schemeClr val="tx1"/>
                </a:solidFill>
              </a:rPr>
              <a:t>Subcategory</a:t>
            </a:r>
            <a:r>
              <a:rPr lang="en-US" sz="2000">
                <a:solidFill>
                  <a:schemeClr val="tx1"/>
                </a:solidFill>
              </a:rPr>
              <a:t> menu appears if there are subcategories available to choose.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165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55000" lnSpcReduction="20000"/>
          </a:bodyPr>
          <a:lstStyle/>
          <a:p>
            <a:pPr algn="l" rtl="0" fontAlgn="base"/>
            <a:r>
              <a:rPr lang="en-US" sz="1200" b="1" i="0" u="none" strike="noStrike" dirty="0">
                <a:solidFill>
                  <a:srgbClr val="000000"/>
                </a:solidFill>
                <a:effectLst/>
                <a:latin typeface="Arial"/>
                <a:cs typeface="Arial"/>
              </a:rPr>
              <a:t>Trainer Notes</a:t>
            </a:r>
            <a:r>
              <a:rPr lang="en-US" sz="1200" b="0" i="0" u="none" strike="noStrike" dirty="0">
                <a:solidFill>
                  <a:srgbClr val="444444"/>
                </a:solidFill>
                <a:effectLst/>
                <a:latin typeface="Arial"/>
                <a:cs typeface="Arial"/>
              </a:rPr>
              <a:t>​</a:t>
            </a:r>
            <a:endParaRPr lang="en-US" b="0" i="0" u="none" strike="noStrike" dirty="0">
              <a:solidFill>
                <a:srgbClr val="444444"/>
              </a:solidFill>
              <a:effectLst/>
              <a:latin typeface="Arial"/>
              <a:cs typeface="Arial"/>
            </a:endParaRPr>
          </a:p>
          <a:p>
            <a:endParaRPr lang="en-US" dirty="0"/>
          </a:p>
          <a:p>
            <a:pPr marL="228600" indent="-228600">
              <a:buFont typeface="+mj-lt"/>
              <a:buAutoNum type="arabicPeriod" startAt="6"/>
            </a:pPr>
            <a:r>
              <a:rPr lang="en-US" baseline="0" dirty="0"/>
              <a:t>In the Summary field, enter a summary of the incident that identifies where the incident occurred.</a:t>
            </a:r>
          </a:p>
          <a:p>
            <a:pPr marL="914400" lvl="1" indent="-457200" algn="l" defTabSz="914400" rtl="0" eaLnBrk="1" latinLnBrk="0" hangingPunct="1">
              <a:buFont typeface="Arial" panose="020B0604020202020204" pitchFamily="34" charset="0"/>
              <a:buChar char="•"/>
            </a:pPr>
            <a:r>
              <a:rPr lang="en-US" sz="2400" kern="1200" dirty="0">
                <a:solidFill>
                  <a:schemeClr val="tx1"/>
                </a:solidFill>
                <a:latin typeface="Arial" pitchFamily="34" charset="0"/>
                <a:ea typeface="+mn-ea"/>
                <a:cs typeface="Arial" pitchFamily="34" charset="0"/>
              </a:rPr>
              <a:t>Example: PDM1-120-009 is blank.</a:t>
            </a:r>
          </a:p>
          <a:p>
            <a:pPr marL="1371600" lvl="2" indent="-457200" algn="l" defTabSz="914400" rtl="0" eaLnBrk="1" latinLnBrk="0" hangingPunct="1">
              <a:buFont typeface="Arial" panose="020B0604020202020204" pitchFamily="34" charset="0"/>
              <a:buChar char="•"/>
            </a:pPr>
            <a:r>
              <a:rPr lang="en-US" sz="2400" kern="1200" dirty="0">
                <a:solidFill>
                  <a:schemeClr val="tx1"/>
                </a:solidFill>
                <a:latin typeface="Arial" pitchFamily="34" charset="0"/>
                <a:ea typeface="+mn-ea"/>
                <a:cs typeface="Arial" pitchFamily="34" charset="0"/>
              </a:rPr>
              <a:t>Do not include personal identifying information in the summary field (student or staff names, social security numbers, student or staff IDs, DOB, addresses, </a:t>
            </a:r>
            <a:r>
              <a:rPr lang="en-US" sz="2400" kern="1200" dirty="0" err="1">
                <a:solidFill>
                  <a:schemeClr val="tx1"/>
                </a:solidFill>
                <a:latin typeface="Arial" pitchFamily="34" charset="0"/>
                <a:ea typeface="+mn-ea"/>
                <a:cs typeface="Arial" pitchFamily="34" charset="0"/>
              </a:rPr>
              <a:t>etc</a:t>
            </a:r>
            <a:r>
              <a:rPr lang="en-US" sz="2400" kern="1200" dirty="0">
                <a:solidFill>
                  <a:schemeClr val="tx1"/>
                </a:solidFill>
                <a:latin typeface="Arial" pitchFamily="34" charset="0"/>
                <a:ea typeface="+mn-ea"/>
                <a:cs typeface="Arial" pitchFamily="34" charset="0"/>
              </a:rPr>
              <a:t>).</a:t>
            </a:r>
          </a:p>
          <a:p>
            <a:pPr marL="0" indent="0">
              <a:buFont typeface="Arial" panose="020B0604020202020204" pitchFamily="34" charset="0"/>
              <a:buNone/>
            </a:pPr>
            <a:endParaRPr lang="en-US" baseline="0" dirty="0"/>
          </a:p>
          <a:p>
            <a:pPr marL="228600" indent="-228600">
              <a:buFont typeface="+mj-lt"/>
              <a:buAutoNum type="arabicPeriod" startAt="7"/>
            </a:pPr>
            <a:r>
              <a:rPr lang="en-US" baseline="0" dirty="0"/>
              <a:t>Type a brief, but detailed </a:t>
            </a:r>
            <a:r>
              <a:rPr lang="en-US" b="1" baseline="0" dirty="0"/>
              <a:t>Description</a:t>
            </a:r>
            <a:r>
              <a:rPr lang="en-US" baseline="0" dirty="0"/>
              <a:t> about the incident.</a:t>
            </a:r>
          </a:p>
          <a:p>
            <a:pPr marL="914400" lvl="1" indent="-457200" algn="l" defTabSz="914400" rtl="0" eaLnBrk="1" latinLnBrk="0" hangingPunct="1">
              <a:buFont typeface="Arial" panose="020B0604020202020204" pitchFamily="34" charset="0"/>
              <a:buChar char="•"/>
            </a:pPr>
            <a:r>
              <a:rPr lang="en-US" sz="2400" kern="1200" dirty="0">
                <a:solidFill>
                  <a:schemeClr val="tx1"/>
                </a:solidFill>
                <a:latin typeface="Arial" pitchFamily="34" charset="0"/>
                <a:ea typeface="+mn-ea"/>
                <a:cs typeface="Arial" pitchFamily="34" charset="0"/>
              </a:rPr>
              <a:t>Include what you were doing in the system when the incident occurred.</a:t>
            </a:r>
          </a:p>
          <a:p>
            <a:pPr marL="914400" lvl="1" indent="-457200" algn="l" defTabSz="914400" rtl="0" eaLnBrk="1" latinLnBrk="0" hangingPunct="1">
              <a:buFont typeface="Arial" panose="020B0604020202020204" pitchFamily="34" charset="0"/>
              <a:buChar char="•"/>
            </a:pPr>
            <a:r>
              <a:rPr lang="en-US" sz="2400" kern="1200" dirty="0">
                <a:solidFill>
                  <a:schemeClr val="tx1"/>
                </a:solidFill>
                <a:latin typeface="Arial" pitchFamily="34" charset="0"/>
                <a:ea typeface="+mn-ea"/>
                <a:cs typeface="Arial" pitchFamily="34" charset="0"/>
              </a:rPr>
              <a:t>Include what troubleshooting steps you executed to try and resolve the problem.</a:t>
            </a:r>
          </a:p>
          <a:p>
            <a:pPr marL="914400" lvl="1" indent="-457200" algn="l" defTabSz="914400" rtl="0" eaLnBrk="1" latinLnBrk="0" hangingPunct="1">
              <a:buFont typeface="Arial" panose="020B0604020202020204" pitchFamily="34" charset="0"/>
              <a:buChar char="•"/>
            </a:pPr>
            <a:r>
              <a:rPr lang="en-US" sz="2400" kern="1200" dirty="0">
                <a:solidFill>
                  <a:schemeClr val="tx1"/>
                </a:solidFill>
                <a:latin typeface="Arial" pitchFamily="34" charset="0"/>
                <a:ea typeface="+mn-ea"/>
                <a:cs typeface="Arial" pitchFamily="34" charset="0"/>
              </a:rPr>
              <a:t>If it is necessary to help resolve the incident, you may add personal identifying information in the description field, or you can create and refer to attachments that contain personal information.</a:t>
            </a:r>
          </a:p>
          <a:p>
            <a:pPr marL="0" indent="0">
              <a:buFont typeface="Arial" panose="020B0604020202020204" pitchFamily="34" charset="0"/>
              <a:buNone/>
            </a:pPr>
            <a:endParaRPr lang="en-US" baseline="0" dirty="0"/>
          </a:p>
          <a:p>
            <a:pPr marL="228600" indent="-228600">
              <a:buFont typeface="+mj-lt"/>
              <a:buAutoNum type="arabicPeriod" startAt="8"/>
            </a:pPr>
            <a:r>
              <a:rPr lang="en-US" b="0" baseline="0" dirty="0">
                <a:cs typeface="+mn-cs"/>
              </a:rPr>
              <a:t>Click the </a:t>
            </a:r>
            <a:r>
              <a:rPr lang="en-US" b="1" baseline="0" dirty="0">
                <a:cs typeface="+mn-cs"/>
              </a:rPr>
              <a:t>Priority </a:t>
            </a:r>
            <a:r>
              <a:rPr lang="en-US" b="0" baseline="0" dirty="0">
                <a:cs typeface="+mn-cs"/>
              </a:rPr>
              <a:t>dropdown menu to select the severity of the incident. See definitions on slide 44.</a:t>
            </a:r>
          </a:p>
          <a:p>
            <a:pPr marL="0" indent="0">
              <a:buFont typeface="Arial" panose="020B0604020202020204" pitchFamily="34" charset="0"/>
              <a:buNone/>
            </a:pPr>
            <a:endParaRPr lang="en-US" b="0" baseline="0" dirty="0">
              <a:cs typeface="+mn-cs"/>
            </a:endParaRPr>
          </a:p>
          <a:p>
            <a:pPr marL="228600" indent="-228600">
              <a:buFont typeface="+mj-lt"/>
              <a:buAutoNum type="arabicPeriod" startAt="9"/>
            </a:pPr>
            <a:r>
              <a:rPr lang="en-US" b="0" baseline="0" dirty="0">
                <a:cs typeface="+mn-cs"/>
              </a:rPr>
              <a:t>To include an attachment, click </a:t>
            </a:r>
            <a:r>
              <a:rPr lang="en-US" b="1" baseline="0" dirty="0">
                <a:cs typeface="+mn-cs"/>
              </a:rPr>
              <a:t>browse</a:t>
            </a:r>
            <a:r>
              <a:rPr lang="en-US" b="0" baseline="0" dirty="0">
                <a:cs typeface="+mn-cs"/>
              </a:rPr>
              <a:t> or drag and drop files.</a:t>
            </a:r>
          </a:p>
          <a:p>
            <a:endParaRPr lang="en-US" b="0" dirty="0">
              <a:cs typeface="Calibri" panose="020F0502020204030204"/>
            </a:endParaRPr>
          </a:p>
          <a:p>
            <a:pPr marL="228600" indent="-228600">
              <a:buFont typeface="+mj-lt"/>
              <a:buAutoNum type="arabicPeriod" startAt="10"/>
            </a:pPr>
            <a:r>
              <a:rPr lang="en-US" b="0" dirty="0">
                <a:cs typeface="Calibri" panose="020F0502020204030204"/>
              </a:rPr>
              <a:t>In the Environment</a:t>
            </a:r>
            <a:r>
              <a:rPr lang="en-US" b="1" dirty="0">
                <a:cs typeface="Calibri" panose="020F0502020204030204"/>
              </a:rPr>
              <a:t> </a:t>
            </a:r>
            <a:r>
              <a:rPr lang="en-US" b="0" dirty="0">
                <a:cs typeface="Calibri" panose="020F0502020204030204"/>
              </a:rPr>
              <a:t>field, type information about the user’s workspace such as browser type, URL link where the error occurred, software platform, or hardware information.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6142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151C6-F497-466F-B1CE-81E90B98F7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50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006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dirty="0"/>
              <a:t>Trainer Notes</a:t>
            </a:r>
          </a:p>
          <a:p>
            <a:endParaRPr lang="en-US" dirty="0"/>
          </a:p>
          <a:p>
            <a:pPr marL="228600" indent="-228600">
              <a:buFont typeface="+mj-lt"/>
              <a:buAutoNum type="arabicPeriod" startAt="11"/>
            </a:pPr>
            <a:r>
              <a:rPr lang="en-US" dirty="0"/>
              <a:t>To escalate an incident when creating an incident, </a:t>
            </a:r>
            <a:r>
              <a:rPr lang="en-US" b="1" dirty="0"/>
              <a:t>read the data use agreement</a:t>
            </a:r>
            <a:r>
              <a:rPr lang="en-US" dirty="0"/>
              <a:t>, then click the box next to </a:t>
            </a:r>
            <a:r>
              <a:rPr lang="en-US" b="1" dirty="0"/>
              <a:t>Escalation</a:t>
            </a:r>
            <a:r>
              <a:rPr lang="en-US" dirty="0"/>
              <a:t>.</a:t>
            </a:r>
          </a:p>
          <a:p>
            <a:pPr marL="914400" lvl="1" indent="-457200" algn="l" defTabSz="914400" rtl="0" eaLnBrk="1" latinLnBrk="0" hangingPunct="1">
              <a:buFont typeface="Arial" panose="020B0604020202020204" pitchFamily="34" charset="0"/>
              <a:buChar char="•"/>
            </a:pPr>
            <a:r>
              <a:rPr lang="en-US" sz="2400" kern="1200" dirty="0">
                <a:solidFill>
                  <a:schemeClr val="tx1"/>
                </a:solidFill>
                <a:latin typeface="Arial" pitchFamily="34" charset="0"/>
                <a:ea typeface="+mn-ea"/>
                <a:cs typeface="Arial" pitchFamily="34" charset="0"/>
              </a:rPr>
              <a:t>This will allow TIMS Level 1 Support to escalate the incident to TIMS Level 2 Support. </a:t>
            </a:r>
          </a:p>
          <a:p>
            <a:pPr marL="228600" indent="-228600">
              <a:buFont typeface="+mj-lt"/>
              <a:buAutoNum type="arabicPeriod" startAt="11"/>
            </a:pPr>
            <a:endParaRPr lang="en-US" dirty="0"/>
          </a:p>
          <a:p>
            <a:pPr marL="228600" indent="-228600">
              <a:buFont typeface="+mj-lt"/>
              <a:buAutoNum type="arabicPeriod" startAt="12"/>
            </a:pPr>
            <a:r>
              <a:rPr lang="en-US" dirty="0"/>
              <a:t>To submit the incident, click the </a:t>
            </a:r>
            <a:r>
              <a:rPr lang="en-US" b="1" dirty="0"/>
              <a:t>Create</a:t>
            </a:r>
            <a:r>
              <a:rPr lang="en-US" dirty="0"/>
              <a:t>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634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544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dirty="0"/>
              <a:t>Trainer Notes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Log into TIMS and complete a demo. The steps for this Demo are covered on slides 48-59. Slides 57-59 are for ESC/Vendors </a:t>
            </a:r>
            <a:r>
              <a:rPr lang="en-US" b="0" u="sng" dirty="0"/>
              <a:t>only</a:t>
            </a:r>
            <a:r>
              <a:rPr lang="en-US" b="0"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010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33237">
              <a:defRPr/>
            </a:pPr>
            <a:r>
              <a:rPr lang="en-US" b="1"/>
              <a:t>Trainer Note: </a:t>
            </a:r>
          </a:p>
          <a:p>
            <a:pPr defTabSz="933237">
              <a:defRPr/>
            </a:pPr>
            <a:endParaRPr lang="en-US" b="1"/>
          </a:p>
          <a:p>
            <a:pPr defTabSz="933237">
              <a:defRPr/>
            </a:pPr>
            <a:r>
              <a:rPr lang="en-US" b="0" u="sng"/>
              <a:t>Top image</a:t>
            </a:r>
          </a:p>
          <a:p>
            <a:pPr defTabSz="933237">
              <a:defRPr/>
            </a:pPr>
            <a:r>
              <a:rPr lang="en-US" b="0"/>
              <a:t>This image displays the L1 Support Queue with the incoming incidents that need to be worked.</a:t>
            </a:r>
          </a:p>
          <a:p>
            <a:pPr defTabSz="933237">
              <a:defRPr/>
            </a:pPr>
            <a:endParaRPr lang="en-US" b="0"/>
          </a:p>
          <a:p>
            <a:pPr defTabSz="933237">
              <a:defRPr/>
            </a:pPr>
            <a:r>
              <a:rPr lang="en-US" b="0" u="sng"/>
              <a:t>Second image</a:t>
            </a:r>
          </a:p>
          <a:p>
            <a:pPr defTabSz="933237">
              <a:defRPr/>
            </a:pPr>
            <a:r>
              <a:rPr lang="en-US" b="0"/>
              <a:t>This image displays the Assigned to Me queue where an incident will move to once it has been assigned to you to work.</a:t>
            </a:r>
          </a:p>
          <a:p>
            <a:pPr defTabSz="933237">
              <a:defRPr/>
            </a:pPr>
            <a:endParaRPr lang="en-US" b="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657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33237">
              <a:defRPr/>
            </a:pPr>
            <a:r>
              <a:rPr lang="en-US" b="1"/>
              <a:t>Trainer Note: </a:t>
            </a:r>
          </a:p>
          <a:p>
            <a:pPr defTabSz="933237">
              <a:defRPr/>
            </a:pPr>
            <a:endParaRPr lang="en-US" b="1"/>
          </a:p>
          <a:p>
            <a:pPr defTabSz="933237">
              <a:defRPr/>
            </a:pPr>
            <a:r>
              <a:rPr lang="en-US" b="0" u="sng"/>
              <a:t>Top image</a:t>
            </a:r>
          </a:p>
          <a:p>
            <a:pPr defTabSz="933237">
              <a:defRPr/>
            </a:pPr>
            <a:r>
              <a:rPr lang="en-US" b="0"/>
              <a:t>To start work on an incident:</a:t>
            </a:r>
          </a:p>
          <a:p>
            <a:pPr marL="685800" marR="0" lvl="1" indent="-22860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The initial status of the incident shows Open.</a:t>
            </a:r>
          </a:p>
          <a:p>
            <a:pPr marL="685800" lvl="1" indent="-228600" defTabSz="933237">
              <a:buFont typeface="Arial" panose="020B0604020202020204" pitchFamily="34" charset="0"/>
              <a:buChar char="•"/>
              <a:defRPr/>
            </a:pPr>
            <a:r>
              <a:rPr lang="en-US" b="0"/>
              <a:t>From the detail view of the incident, click the </a:t>
            </a:r>
            <a:r>
              <a:rPr lang="en-US" b="1"/>
              <a:t>Open</a:t>
            </a:r>
            <a:r>
              <a:rPr lang="en-US" b="0"/>
              <a:t> dropdown menu, then click </a:t>
            </a:r>
            <a:r>
              <a:rPr lang="en-US" b="1"/>
              <a:t>Start Progress</a:t>
            </a:r>
            <a:r>
              <a:rPr lang="en-US" b="0"/>
              <a:t>. </a:t>
            </a:r>
          </a:p>
          <a:p>
            <a:pPr marL="457200" lvl="1" indent="0" defTabSz="933237">
              <a:buFont typeface="Arial" panose="020B0604020202020204" pitchFamily="34" charset="0"/>
              <a:buNone/>
              <a:defRPr/>
            </a:pPr>
            <a:endParaRPr lang="en-US" b="0"/>
          </a:p>
          <a:p>
            <a:pPr marL="0" lvl="0" indent="0" defTabSz="933237">
              <a:buFont typeface="Arial" panose="020B0604020202020204" pitchFamily="34" charset="0"/>
              <a:buNone/>
              <a:defRPr/>
            </a:pPr>
            <a:r>
              <a:rPr lang="en-US" b="0" u="sng"/>
              <a:t>Right image</a:t>
            </a:r>
          </a:p>
          <a:p>
            <a:pPr marL="685800" lvl="1" indent="-228600" defTabSz="933237">
              <a:buFont typeface="Arial" panose="020B0604020202020204" pitchFamily="34" charset="0"/>
              <a:buChar char="•"/>
              <a:defRPr/>
            </a:pPr>
            <a:r>
              <a:rPr lang="en-US" b="0"/>
              <a:t>From the dashboard queues, hover over the right side of the incident, click the </a:t>
            </a:r>
            <a:r>
              <a:rPr lang="en-US" b="1"/>
              <a:t>ellipsis</a:t>
            </a:r>
            <a:r>
              <a:rPr lang="en-US" b="0"/>
              <a:t>, and click </a:t>
            </a:r>
            <a:r>
              <a:rPr lang="en-US" b="1"/>
              <a:t>Start Progress</a:t>
            </a:r>
            <a:r>
              <a:rPr lang="en-US" b="0"/>
              <a:t>.</a:t>
            </a:r>
          </a:p>
          <a:p>
            <a:pPr marL="0" lvl="0" indent="0" defTabSz="933237">
              <a:buFont typeface="Arial" panose="020B0604020202020204" pitchFamily="34" charset="0"/>
              <a:buNone/>
              <a:defRPr/>
            </a:pPr>
            <a:endParaRPr lang="en-US" b="0"/>
          </a:p>
          <a:p>
            <a:pPr marL="0" lvl="0" indent="0" defTabSz="933237">
              <a:buFont typeface="Arial" panose="020B0604020202020204" pitchFamily="34" charset="0"/>
              <a:buNone/>
              <a:defRPr/>
            </a:pPr>
            <a:r>
              <a:rPr lang="en-US" b="0" u="sng"/>
              <a:t>Bottom image</a:t>
            </a:r>
          </a:p>
          <a:p>
            <a:pPr marL="228600" lvl="0" indent="-228600" defTabSz="933237">
              <a:buFont typeface="Arial" panose="020B0604020202020204" pitchFamily="34" charset="0"/>
              <a:buChar char="•"/>
              <a:defRPr/>
            </a:pPr>
            <a:r>
              <a:rPr lang="en-US" b="0"/>
              <a:t>Once you click </a:t>
            </a:r>
            <a:r>
              <a:rPr lang="en-US" b="1"/>
              <a:t>Start Progress</a:t>
            </a:r>
            <a:r>
              <a:rPr lang="en-US" b="0"/>
              <a:t>, the status changes to In Progress.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787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849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912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dirty="0"/>
              <a:t>Trainer Notes</a:t>
            </a:r>
          </a:p>
          <a:p>
            <a:endParaRPr lang="en-US" dirty="0"/>
          </a:p>
          <a:p>
            <a:r>
              <a:rPr lang="en-US" u="sng" dirty="0"/>
              <a:t>Top left image</a:t>
            </a:r>
          </a:p>
          <a:p>
            <a:pPr marL="171450" indent="-171450">
              <a:buFont typeface="Arial" panose="020B0604020202020204" pitchFamily="34" charset="0"/>
              <a:buChar char="•"/>
            </a:pPr>
            <a:r>
              <a:rPr lang="en-US" dirty="0"/>
              <a:t>To attach a file:</a:t>
            </a:r>
          </a:p>
          <a:p>
            <a:pPr marL="685800" lvl="1" indent="-228600">
              <a:buFont typeface="+mj-lt"/>
              <a:buAutoNum type="arabicPeriod"/>
            </a:pPr>
            <a:r>
              <a:rPr lang="en-US" dirty="0"/>
              <a:t>Click on </a:t>
            </a:r>
            <a:r>
              <a:rPr lang="en-US" b="1" dirty="0"/>
              <a:t>More</a:t>
            </a:r>
            <a:r>
              <a:rPr lang="en-US" dirty="0"/>
              <a:t>, then click </a:t>
            </a:r>
            <a:r>
              <a:rPr lang="en-US" b="1" dirty="0"/>
              <a:t>Add files</a:t>
            </a:r>
            <a:r>
              <a:rPr lang="en-US" dirty="0"/>
              <a:t>.</a:t>
            </a:r>
          </a:p>
          <a:p>
            <a:pPr marL="685800" lvl="1" indent="-228600">
              <a:buFont typeface="+mj-lt"/>
              <a:buAutoNum type="arabicPeriod"/>
            </a:pPr>
            <a:r>
              <a:rPr lang="en-US" dirty="0"/>
              <a:t>From the queues, hover over the right side of the incident, click the </a:t>
            </a:r>
            <a:r>
              <a:rPr lang="en-US" b="1" dirty="0"/>
              <a:t>ellipsis</a:t>
            </a:r>
            <a:r>
              <a:rPr lang="en-US" dirty="0"/>
              <a:t>, and then click </a:t>
            </a:r>
            <a:r>
              <a:rPr lang="en-US" b="1" dirty="0"/>
              <a:t>Attach files</a:t>
            </a:r>
            <a:r>
              <a:rPr lang="en-US" dirty="0"/>
              <a:t>.</a:t>
            </a:r>
          </a:p>
          <a:p>
            <a:pPr marL="685800" lvl="1" indent="-228600">
              <a:buFont typeface="+mj-lt"/>
              <a:buAutoNum type="arabicPeriod"/>
            </a:pPr>
            <a:r>
              <a:rPr lang="en-US" dirty="0"/>
              <a:t>This will open a dialogue box where you can search your computer for the files you want to upload.</a:t>
            </a:r>
          </a:p>
          <a:p>
            <a:pPr marL="685800" lvl="1" indent="-228600">
              <a:buFont typeface="+mj-lt"/>
              <a:buAutoNum type="arabicPeriod"/>
            </a:pPr>
            <a:r>
              <a:rPr lang="en-US" dirty="0"/>
              <a:t>Once you have selected your file, click </a:t>
            </a:r>
            <a:r>
              <a:rPr lang="en-US" b="1" dirty="0"/>
              <a:t>Open</a:t>
            </a:r>
            <a:r>
              <a:rPr lang="en-US" dirty="0"/>
              <a:t>.</a:t>
            </a:r>
          </a:p>
          <a:p>
            <a:pPr marL="171450" lvl="0" indent="-171450">
              <a:buFont typeface="Arial" panose="020B0604020202020204" pitchFamily="34" charset="0"/>
              <a:buChar char="•"/>
            </a:pPr>
            <a:r>
              <a:rPr lang="en-US" dirty="0"/>
              <a:t>To delete a file, go to the Attachments section and click the </a:t>
            </a:r>
            <a:r>
              <a:rPr lang="en-US" b="1" dirty="0"/>
              <a:t>trash can icon </a:t>
            </a:r>
            <a:r>
              <a:rPr lang="en-US" dirty="0"/>
              <a:t>next to the file.</a:t>
            </a:r>
          </a:p>
          <a:p>
            <a:endParaRPr lang="en-US" dirty="0"/>
          </a:p>
          <a:p>
            <a:r>
              <a:rPr lang="en-US" u="sng" dirty="0"/>
              <a:t>Top right image</a:t>
            </a:r>
          </a:p>
          <a:p>
            <a:pPr marL="171450" indent="-171450">
              <a:buFont typeface="Arial" panose="020B0604020202020204" pitchFamily="34" charset="0"/>
              <a:buChar char="•"/>
            </a:pPr>
            <a:r>
              <a:rPr lang="en-US" dirty="0"/>
              <a:t>To attach a screen capture:</a:t>
            </a:r>
          </a:p>
          <a:p>
            <a:pPr marL="685800" lvl="1" indent="-228600">
              <a:buFont typeface="+mj-lt"/>
              <a:buAutoNum type="arabicPeriod"/>
            </a:pPr>
            <a:r>
              <a:rPr lang="en-US" dirty="0"/>
              <a:t>Click on </a:t>
            </a:r>
            <a:r>
              <a:rPr lang="en-US" b="1" dirty="0"/>
              <a:t>More</a:t>
            </a:r>
            <a:r>
              <a:rPr lang="en-US" dirty="0"/>
              <a:t>, then click </a:t>
            </a:r>
            <a:r>
              <a:rPr lang="en-US" b="1" dirty="0"/>
              <a:t>Attach Screenshot</a:t>
            </a:r>
            <a:r>
              <a:rPr lang="en-US" dirty="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From the queues, hover over the right side of the incident, click the </a:t>
            </a:r>
            <a:r>
              <a:rPr lang="en-US" b="1" dirty="0"/>
              <a:t>ellipsis</a:t>
            </a:r>
            <a:r>
              <a:rPr lang="en-US" dirty="0"/>
              <a:t>, and then click </a:t>
            </a:r>
            <a:r>
              <a:rPr lang="en-US" b="1" dirty="0"/>
              <a:t>Add Screenshot</a:t>
            </a:r>
            <a:r>
              <a:rPr lang="en-US" dirty="0"/>
              <a:t>.</a:t>
            </a:r>
          </a:p>
          <a:p>
            <a:pPr marL="685800" lvl="1" indent="-228600">
              <a:buFont typeface="+mj-lt"/>
              <a:buAutoNum type="arabicPeriod"/>
            </a:pPr>
            <a:r>
              <a:rPr lang="en-US" dirty="0"/>
              <a:t>This will open a dialogue box where you can insert your screen capture.</a:t>
            </a:r>
          </a:p>
          <a:p>
            <a:pPr marL="1143000" lvl="2" indent="-228600">
              <a:buFont typeface="+mj-lt"/>
              <a:buAutoNum type="arabicPeriod"/>
            </a:pPr>
            <a:r>
              <a:rPr lang="en-US" dirty="0"/>
              <a:t>You can insert your screen capture by dragging and dropping your image or copying and pasting your image in the box that says, ‘y</a:t>
            </a:r>
            <a:r>
              <a:rPr lang="en-US" b="0" dirty="0"/>
              <a:t>our image will be pasted here’</a:t>
            </a:r>
            <a:r>
              <a:rPr lang="en-US" dirty="0"/>
              <a:t>. </a:t>
            </a:r>
          </a:p>
          <a:p>
            <a:pPr marL="685800" lvl="1" indent="-228600">
              <a:buFont typeface="+mj-lt"/>
              <a:buAutoNum type="arabicPeriod"/>
            </a:pPr>
            <a:r>
              <a:rPr lang="en-US" dirty="0"/>
              <a:t>Once you have your screen capture inserted, name your file, and then click Upload.</a:t>
            </a:r>
          </a:p>
          <a:p>
            <a:pPr marL="171450" lvl="0" indent="-171450">
              <a:buFont typeface="Arial" panose="020B0604020202020204" pitchFamily="34" charset="0"/>
              <a:buChar char="•"/>
            </a:pPr>
            <a:r>
              <a:rPr lang="en-US" dirty="0"/>
              <a:t>To delete a screen capture, go to the Attachments section and click the </a:t>
            </a:r>
            <a:r>
              <a:rPr lang="en-US" b="1" dirty="0"/>
              <a:t>trash can icon </a:t>
            </a:r>
            <a:r>
              <a:rPr lang="en-US" dirty="0"/>
              <a:t>next to the image.</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u="sng" dirty="0"/>
              <a:t>Snipping Tool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If using Windows, the Snipping tool can capture a screenshot.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Use </a:t>
            </a:r>
            <a:r>
              <a:rPr lang="en-US" sz="1800" dirty="0" err="1">
                <a:effectLst/>
                <a:latin typeface="Segoe UI" panose="020B0502040204020203" pitchFamily="34" charset="0"/>
              </a:rPr>
              <a:t>ctrl+c</a:t>
            </a:r>
            <a:r>
              <a:rPr lang="en-US" sz="1800" dirty="0">
                <a:effectLst/>
                <a:latin typeface="Segoe UI" panose="020B0502040204020203" pitchFamily="34" charset="0"/>
              </a:rPr>
              <a:t> or copy the screenshot in Snipping Tool.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Then </a:t>
            </a:r>
            <a:r>
              <a:rPr lang="en-US" sz="1800" dirty="0" err="1">
                <a:effectLst/>
                <a:latin typeface="Segoe UI" panose="020B0502040204020203" pitchFamily="34" charset="0"/>
              </a:rPr>
              <a:t>ctrl+v</a:t>
            </a:r>
            <a:r>
              <a:rPr lang="en-US" sz="1800" dirty="0">
                <a:effectLst/>
                <a:latin typeface="Segoe UI" panose="020B0502040204020203" pitchFamily="34" charset="0"/>
              </a:rPr>
              <a:t> or paste to paste the image into the TIMS issue</a:t>
            </a:r>
            <a:endParaRPr lang="en-US" sz="1800" dirty="0">
              <a:effectLst/>
              <a:latin typeface="Arial" panose="020B0604020202020204" pitchFamily="34" charset="0"/>
            </a:endParaRPr>
          </a:p>
          <a:p>
            <a:endParaRPr lang="en-US" u="sng" dirty="0"/>
          </a:p>
          <a:p>
            <a:r>
              <a:rPr lang="en-US" u="sng" dirty="0"/>
              <a:t>Top Middle image</a:t>
            </a:r>
          </a:p>
          <a:p>
            <a:r>
              <a:rPr lang="en-US" dirty="0"/>
              <a:t>This image displays the option to drag and drop files in the </a:t>
            </a:r>
            <a:r>
              <a:rPr lang="en-US" b="1" dirty="0"/>
              <a:t>Attachment</a:t>
            </a:r>
            <a:r>
              <a:rPr lang="en-US" dirty="0"/>
              <a:t> section of an incident.</a:t>
            </a:r>
          </a:p>
          <a:p>
            <a:endParaRPr lang="en-US" dirty="0"/>
          </a:p>
          <a:p>
            <a:r>
              <a:rPr lang="en-US" u="sng" dirty="0"/>
              <a:t>Bottom image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use the attachment feature in the comments sections:</a:t>
            </a:r>
          </a:p>
          <a:p>
            <a:pPr marL="685800" lvl="1" indent="-228600">
              <a:buFont typeface="+mj-lt"/>
              <a:buAutoNum type="arabicPeriod"/>
            </a:pPr>
            <a:r>
              <a:rPr lang="en-US" dirty="0"/>
              <a:t>Click on </a:t>
            </a:r>
            <a:r>
              <a:rPr lang="en-US" b="1" dirty="0"/>
              <a:t>Add Comment.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From the queues, hover over the right side of the incident, click the </a:t>
            </a:r>
            <a:r>
              <a:rPr lang="en-US" b="1" dirty="0"/>
              <a:t>ellipsis</a:t>
            </a:r>
            <a:r>
              <a:rPr lang="en-US" dirty="0"/>
              <a:t>, and then click </a:t>
            </a:r>
            <a:r>
              <a:rPr lang="en-US" b="1" dirty="0"/>
              <a:t>Add Comment</a:t>
            </a:r>
            <a:r>
              <a:rPr lang="en-US" dirty="0"/>
              <a:t>.</a:t>
            </a:r>
          </a:p>
          <a:p>
            <a:pPr marL="685800" lvl="1" indent="-228600">
              <a:buFont typeface="+mj-lt"/>
              <a:buAutoNum type="arabicPeriod"/>
            </a:pPr>
            <a:r>
              <a:rPr lang="en-US" b="0" dirty="0"/>
              <a:t>Click the attachment icon (paper clip symbol) and click </a:t>
            </a:r>
            <a:r>
              <a:rPr lang="en-US" b="1" dirty="0"/>
              <a:t>+Browse. </a:t>
            </a:r>
          </a:p>
          <a:p>
            <a:pPr marL="685800" lvl="1" indent="-228600">
              <a:buFont typeface="+mj-lt"/>
              <a:buAutoNum type="arabicPeriod"/>
            </a:pPr>
            <a:r>
              <a:rPr lang="en-US" dirty="0"/>
              <a:t>This will open a dialogue box where you can search your computer for the files or image you want to upload.</a:t>
            </a:r>
          </a:p>
          <a:p>
            <a:pPr marL="685800" lvl="1" indent="-228600">
              <a:buFont typeface="+mj-lt"/>
              <a:buAutoNum type="arabicPeriod"/>
            </a:pPr>
            <a:r>
              <a:rPr lang="en-US" dirty="0"/>
              <a:t>Once you have selected your file, click </a:t>
            </a:r>
            <a:r>
              <a:rPr lang="en-US" b="1" dirty="0"/>
              <a:t>Open</a:t>
            </a:r>
            <a:r>
              <a:rPr lang="en-US" dirty="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You can restrict the view to a set of users by clicking the </a:t>
            </a:r>
            <a:r>
              <a:rPr lang="en-US" sz="1200" b="1" dirty="0"/>
              <a:t>lock icon</a:t>
            </a:r>
            <a:r>
              <a:rPr lang="en-US" sz="1200" dirty="0"/>
              <a:t>. </a:t>
            </a:r>
            <a:endParaRPr lang="en-US" dirty="0"/>
          </a:p>
          <a:p>
            <a:pPr marL="171450" lvl="0" indent="-171450">
              <a:buFont typeface="Arial" panose="020B0604020202020204" pitchFamily="34" charset="0"/>
              <a:buChar char="•"/>
            </a:pPr>
            <a:r>
              <a:rPr lang="en-US" dirty="0"/>
              <a:t>To delete a file, go to the Attachments section and click the </a:t>
            </a:r>
            <a:r>
              <a:rPr lang="en-US" b="1" dirty="0"/>
              <a:t>trash can icon </a:t>
            </a:r>
            <a:r>
              <a:rPr lang="en-US" dirty="0"/>
              <a:t>next to the file.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647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158750"/>
            <a:ext cx="2895600" cy="2171700"/>
          </a:xfrm>
        </p:spPr>
      </p:sp>
      <p:sp>
        <p:nvSpPr>
          <p:cNvPr id="3" name="Notes Placeholder 2"/>
          <p:cNvSpPr>
            <a:spLocks noGrp="1"/>
          </p:cNvSpPr>
          <p:nvPr>
            <p:ph type="body" idx="1"/>
          </p:nvPr>
        </p:nvSpPr>
        <p:spPr>
          <a:xfrm>
            <a:off x="234950" y="2444750"/>
            <a:ext cx="6553200" cy="6319071"/>
          </a:xfrm>
        </p:spPr>
        <p:txBody>
          <a:bodyPr>
            <a:normAutofit/>
          </a:bodyPr>
          <a:lstStyle/>
          <a:p>
            <a:pPr algn="l" rtl="0" fontAlgn="base"/>
            <a:r>
              <a:rPr lang="en-US" sz="1400" b="1" i="0" u="none" strike="noStrike" dirty="0">
                <a:solidFill>
                  <a:srgbClr val="000000"/>
                </a:solidFill>
                <a:effectLst/>
                <a:latin typeface="Arial" panose="020B0604020202020204" pitchFamily="34" charset="0"/>
              </a:rPr>
              <a:t>Trainer Notes</a:t>
            </a:r>
            <a:r>
              <a:rPr lang="en-US" sz="1400" b="0" i="0" u="none" strike="noStrike" dirty="0">
                <a:solidFill>
                  <a:srgbClr val="444444"/>
                </a:solidFill>
                <a:effectLst/>
                <a:latin typeface="Arial" panose="020B0604020202020204" pitchFamily="34" charset="0"/>
              </a:rPr>
              <a:t>​</a:t>
            </a:r>
            <a:endParaRPr lang="en-US" sz="1400" b="0" i="0" u="none" strike="noStrike" dirty="0">
              <a:solidFill>
                <a:srgbClr val="444444"/>
              </a:solidFill>
              <a:effectLst/>
              <a:latin typeface="Calibri" panose="020F0502020204030204" pitchFamily="34" charset="0"/>
            </a:endParaRPr>
          </a:p>
          <a:p>
            <a:endParaRPr lang="en-US" sz="1300" b="1" dirty="0"/>
          </a:p>
          <a:p>
            <a:pPr marL="285750" lvl="0" indent="-285750">
              <a:buFont typeface="Arial" panose="020B0604020202020204" pitchFamily="34" charset="0"/>
              <a:buChar char="•"/>
            </a:pPr>
            <a:r>
              <a:rPr lang="en-US" sz="1300" dirty="0"/>
              <a:t>Be sure to remember FERPA and read the data use agreement. </a:t>
            </a:r>
          </a:p>
          <a:p>
            <a:pPr marL="285750" lvl="0" indent="-285750">
              <a:buFont typeface="Arial" panose="020B0604020202020204" pitchFamily="34" charset="0"/>
              <a:buChar char="•"/>
            </a:pPr>
            <a:r>
              <a:rPr lang="en-US" sz="1300" dirty="0"/>
              <a:t>This is where Level 1 gives authority for Level 2 along with TEA, to view the data specific to that incident.</a:t>
            </a:r>
          </a:p>
          <a:p>
            <a:pPr marL="0" lvl="0" indent="0">
              <a:buFont typeface="Arial" panose="020B0604020202020204" pitchFamily="34" charset="0"/>
              <a:buNone/>
            </a:pPr>
            <a:endParaRPr lang="en-US" sz="1300" dirty="0"/>
          </a:p>
          <a:p>
            <a:pPr marL="0" lvl="0" indent="0">
              <a:buFont typeface="Arial" panose="020B0604020202020204" pitchFamily="34" charset="0"/>
              <a:buNone/>
            </a:pPr>
            <a:r>
              <a:rPr lang="en-US" sz="1300" b="1" dirty="0"/>
              <a:t>For ESCs/Vendors ONLY:</a:t>
            </a:r>
          </a:p>
          <a:p>
            <a:r>
              <a:rPr lang="en-US" sz="1300" b="0" dirty="0"/>
              <a:t>Escalation reasons for escalating from Level 2 to Level 3 (</a:t>
            </a:r>
            <a:r>
              <a:rPr lang="en-US" sz="1300" b="0" i="1" dirty="0"/>
              <a:t>image not shown</a:t>
            </a:r>
            <a:r>
              <a:rPr lang="en-US" sz="1300" b="0" dirty="0"/>
              <a:t>):</a:t>
            </a:r>
          </a:p>
          <a:p>
            <a:r>
              <a:rPr lang="en-US" sz="1300" b="1" dirty="0"/>
              <a:t>Exhausted Troubleshooting Steps: </a:t>
            </a:r>
            <a:r>
              <a:rPr lang="en-US" sz="1300" b="0" dirty="0"/>
              <a:t>Select this step after you have exhausted all options to resolve the incident.</a:t>
            </a:r>
            <a:endParaRPr lang="en-US" sz="1300" b="1" dirty="0"/>
          </a:p>
          <a:p>
            <a:r>
              <a:rPr lang="en-US" sz="1300" b="1" dirty="0"/>
              <a:t>Required for TEA Action: </a:t>
            </a:r>
            <a:r>
              <a:rPr lang="en-US" sz="1300" b="0" dirty="0"/>
              <a:t>Select this if the reason you are escalating requires TEA assistance such as retiring a UID.</a:t>
            </a:r>
            <a:endParaRPr lang="en-US" sz="1300" b="1" dirty="0"/>
          </a:p>
          <a:p>
            <a:r>
              <a:rPr lang="en-US" sz="1300" b="1" dirty="0"/>
              <a:t>Need more Training: </a:t>
            </a:r>
            <a:r>
              <a:rPr lang="en-US" sz="1300" b="0" dirty="0"/>
              <a:t>Select this if you require additional training related to the incident.</a:t>
            </a:r>
          </a:p>
          <a:p>
            <a:r>
              <a:rPr lang="en-US" sz="1300" b="0" dirty="0"/>
              <a:t>TEA Recommended Escalation:</a:t>
            </a:r>
          </a:p>
          <a:p>
            <a:r>
              <a:rPr lang="en-US" sz="1300" b="1" dirty="0"/>
              <a:t>Don’t Support this LEA: </a:t>
            </a:r>
            <a:r>
              <a:rPr lang="en-US" sz="1300" b="0" dirty="0"/>
              <a:t>Select this if you do not have a support contract with this LEA or this LEA is not in your region.</a:t>
            </a:r>
          </a:p>
          <a:p>
            <a:r>
              <a:rPr lang="en-US" sz="1300" b="1" dirty="0"/>
              <a:t>Support Staff Unavailable: </a:t>
            </a:r>
            <a:r>
              <a:rPr lang="en-US" sz="1300" b="0" dirty="0"/>
              <a:t>Select this if you lack the bandwidth to work this incident. </a:t>
            </a:r>
          </a:p>
          <a:p>
            <a:r>
              <a:rPr lang="en-US" sz="1300" b="1" dirty="0"/>
              <a:t>Other – See Comments</a:t>
            </a:r>
            <a:r>
              <a:rPr lang="en-US" sz="1300" b="0" dirty="0"/>
              <a:t>: Select this and enter a comment if the reason you are escalating is not covered in any of the other available options.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0117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Trainer Notes</a:t>
            </a:r>
          </a:p>
          <a:p>
            <a:endParaRPr lang="en-US"/>
          </a:p>
          <a:p>
            <a:r>
              <a:rPr lang="en-US"/>
              <a:t>From the Resolution dropdown menu, select:</a:t>
            </a:r>
          </a:p>
          <a:p>
            <a:pPr marL="171450" indent="-171450">
              <a:buFont typeface="Arial" panose="020B0604020202020204" pitchFamily="34" charset="0"/>
              <a:buChar char="•"/>
            </a:pPr>
            <a:r>
              <a:rPr lang="en-US" b="1"/>
              <a:t>Resolved</a:t>
            </a:r>
            <a:r>
              <a:rPr lang="en-US"/>
              <a:t> if a resolution has been found.</a:t>
            </a:r>
          </a:p>
          <a:p>
            <a:pPr marL="171450" indent="-171450">
              <a:buFont typeface="Arial" panose="020B0604020202020204" pitchFamily="34" charset="0"/>
              <a:buChar char="•"/>
            </a:pPr>
            <a:r>
              <a:rPr lang="en-US" b="1"/>
              <a:t>Work-around Provided to Customer </a:t>
            </a:r>
            <a:r>
              <a:rPr lang="en-US"/>
              <a:t>if a workaround for the problem was found and provided to the customer.</a:t>
            </a:r>
          </a:p>
          <a:p>
            <a:pPr marL="171450" indent="-171450">
              <a:buFont typeface="Arial" panose="020B0604020202020204" pitchFamily="34" charset="0"/>
              <a:buChar char="•"/>
            </a:pPr>
            <a:r>
              <a:rPr lang="en-US" b="1"/>
              <a:t>Won’t Fix </a:t>
            </a:r>
            <a:r>
              <a:rPr lang="en-US"/>
              <a:t>if the incident will not be fixed.</a:t>
            </a:r>
          </a:p>
          <a:p>
            <a:pPr marL="171450" indent="-171450">
              <a:buFont typeface="Arial" panose="020B0604020202020204" pitchFamily="34" charset="0"/>
              <a:buChar char="•"/>
            </a:pPr>
            <a:r>
              <a:rPr lang="en-US" b="1"/>
              <a:t>Duplicate</a:t>
            </a:r>
            <a:r>
              <a:rPr lang="en-US"/>
              <a:t> if the incident is a duplicate of another incident.</a:t>
            </a:r>
          </a:p>
          <a:p>
            <a:pPr marL="171450" indent="-171450">
              <a:buFont typeface="Arial" panose="020B0604020202020204" pitchFamily="34" charset="0"/>
              <a:buChar char="•"/>
            </a:pPr>
            <a:r>
              <a:rPr lang="en-US" b="1"/>
              <a:t>Incomplete</a:t>
            </a:r>
            <a:r>
              <a:rPr lang="en-US"/>
              <a:t> if there is not enough information has been provided to understand the incident.</a:t>
            </a:r>
          </a:p>
          <a:p>
            <a:pPr marL="171450" indent="-171450">
              <a:buFont typeface="Arial" panose="020B0604020202020204" pitchFamily="34" charset="0"/>
              <a:buChar char="•"/>
            </a:pPr>
            <a:r>
              <a:rPr lang="en-US" b="1"/>
              <a:t>Cannot Reproduce </a:t>
            </a:r>
            <a:r>
              <a:rPr lang="en-US"/>
              <a:t>when attempts were made to reproduce the incident, they were not successful.</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81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454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Trainer Notes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reason you would want to put an incident on hold is if you are working the incident and do not have enough information or need more clarification to help resolve the incident.</a:t>
            </a:r>
          </a:p>
          <a:p>
            <a:endParaRPr lang="en-US"/>
          </a:p>
          <a:p>
            <a:pPr marL="171450" indent="-171450">
              <a:buFont typeface="Arial" panose="020B0604020202020204" pitchFamily="34" charset="0"/>
              <a:buChar char="•"/>
            </a:pPr>
            <a:r>
              <a:rPr lang="en-US"/>
              <a:t>For levels higher than Level 1, you will click </a:t>
            </a:r>
            <a:r>
              <a:rPr lang="en-US" b="1"/>
              <a:t>Level # Hold, </a:t>
            </a:r>
            <a:r>
              <a:rPr lang="en-US" b="0"/>
              <a:t>where</a:t>
            </a:r>
            <a:r>
              <a:rPr lang="en-US"/>
              <a:t> ”</a:t>
            </a:r>
            <a:r>
              <a:rPr lang="en-US" b="1"/>
              <a:t>#</a:t>
            </a:r>
            <a:r>
              <a:rPr lang="en-US" b="0"/>
              <a:t>” corresponds to your support level.</a:t>
            </a:r>
            <a:endParaRPr lang="en-US"/>
          </a:p>
          <a:p>
            <a:pPr marL="171450" indent="-171450">
              <a:buFont typeface="Arial" panose="020B0604020202020204" pitchFamily="34" charset="0"/>
              <a:buChar char="•"/>
            </a:pPr>
            <a:r>
              <a:rPr lang="en-US"/>
              <a:t>The dialogue box appears slightly different depending on whether it is opened from the detail view or queues.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You can restrict the view to a set of users by clicking the lock icon. </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592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dirty="0"/>
              <a:t>Trainer Notes</a:t>
            </a:r>
          </a:p>
          <a:p>
            <a:endParaRPr lang="en-US" dirty="0"/>
          </a:p>
          <a:p>
            <a:pPr marL="171450" indent="-171450">
              <a:buFont typeface="Arial" panose="020B0604020202020204" pitchFamily="34" charset="0"/>
              <a:buChar char="•"/>
            </a:pPr>
            <a:r>
              <a:rPr lang="en-US" dirty="0"/>
              <a:t>You would return an incident to get more information to help with resolving the incident.</a:t>
            </a:r>
          </a:p>
          <a:p>
            <a:pPr marL="171450" indent="-171450">
              <a:buFont typeface="Arial" panose="020B0604020202020204" pitchFamily="34" charset="0"/>
              <a:buChar char="•"/>
            </a:pPr>
            <a:r>
              <a:rPr lang="en-US" dirty="0"/>
              <a:t>Level 1 Support cannot Return to a lower level since they are the lowest level. </a:t>
            </a:r>
          </a:p>
          <a:p>
            <a:pPr marL="628650" lvl="1" indent="-171450">
              <a:buFont typeface="Arial" panose="020B0604020202020204" pitchFamily="34" charset="0"/>
              <a:buChar char="•"/>
            </a:pPr>
            <a:r>
              <a:rPr lang="en-US" dirty="0"/>
              <a:t>The options available to Level 1 Support are </a:t>
            </a:r>
            <a:r>
              <a:rPr lang="en-US" b="1" dirty="0"/>
              <a:t>Hold for Customer </a:t>
            </a:r>
            <a:r>
              <a:rPr lang="en-US" dirty="0"/>
              <a:t>or to resolve the incident.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669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Trainer Notes</a:t>
            </a:r>
          </a:p>
          <a:p>
            <a:endParaRPr lang="en-US"/>
          </a:p>
          <a:p>
            <a:pPr marL="171450" indent="-171450">
              <a:buFont typeface="Arial" panose="020B0604020202020204" pitchFamily="34" charset="0"/>
              <a:buChar char="•"/>
            </a:pPr>
            <a:r>
              <a:rPr lang="en-US"/>
              <a:t>This section does not apply to TIMS LEA (Level 1) Support. </a:t>
            </a:r>
          </a:p>
          <a:p>
            <a:pPr marL="171450" indent="-171450">
              <a:buFont typeface="Arial" panose="020B0604020202020204" pitchFamily="34" charset="0"/>
              <a:buChar char="•"/>
            </a:pPr>
            <a:r>
              <a:rPr lang="en-US"/>
              <a:t>The incident has to be in Progress for Level 2 to access Log Data Access.</a:t>
            </a:r>
          </a:p>
          <a:p>
            <a:pPr marL="171450" indent="-171450">
              <a:buFont typeface="Arial" panose="020B0604020202020204" pitchFamily="34" charset="0"/>
              <a:buChar char="•"/>
            </a:pPr>
            <a:r>
              <a:rPr lang="en-US"/>
              <a:t>To maintain compliance with TEA policies and with the FERPA:</a:t>
            </a:r>
          </a:p>
          <a:p>
            <a:pPr marL="628650" lvl="1" indent="-171450">
              <a:buFont typeface="Arial" panose="020B0604020202020204" pitchFamily="34" charset="0"/>
              <a:buChar char="•"/>
            </a:pPr>
            <a:r>
              <a:rPr lang="en-US"/>
              <a:t>The LEA or ESC data that is escalated beyond Level 1 (TIMS LEA) Support must be logged into the system by Level 2 Support or higher. </a:t>
            </a:r>
          </a:p>
          <a:p>
            <a:pPr marL="628650" lvl="1" indent="-171450">
              <a:buFont typeface="Arial" panose="020B0604020202020204" pitchFamily="34" charset="0"/>
              <a:buChar char="•"/>
            </a:pPr>
            <a:r>
              <a:rPr lang="en-US"/>
              <a:t>Once an incident that has student or teacher data attached to it reaches Level 2, 3, or 4 and is put in </a:t>
            </a:r>
            <a:r>
              <a:rPr lang="en-US" b="1"/>
              <a:t>In Progress </a:t>
            </a:r>
            <a:r>
              <a:rPr lang="en-US"/>
              <a:t>or </a:t>
            </a:r>
            <a:r>
              <a:rPr lang="en-US" b="1"/>
              <a:t>Follow-up</a:t>
            </a:r>
            <a:r>
              <a:rPr lang="en-US"/>
              <a:t> status, use Log Data Access to comply with this requirement.</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413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Trainer Notes</a:t>
            </a:r>
          </a:p>
          <a:p>
            <a:endParaRPr lang="en-US"/>
          </a:p>
          <a:p>
            <a:r>
              <a:rPr lang="en-US"/>
              <a:t>For the Remaining Estimate section, select  one of the choices below for how you would like to update the work estimation. </a:t>
            </a:r>
          </a:p>
          <a:p>
            <a:pPr marL="171450" indent="-171450">
              <a:buFont typeface="Arial" panose="020B0604020202020204" pitchFamily="34" charset="0"/>
              <a:buChar char="•"/>
            </a:pPr>
            <a:r>
              <a:rPr lang="en-US" b="1"/>
              <a:t>Adjust automatically </a:t>
            </a:r>
            <a:r>
              <a:rPr lang="en-US"/>
              <a:t>to have the system update the estimate as time is added.</a:t>
            </a:r>
          </a:p>
          <a:p>
            <a:pPr marL="171450" indent="-171450">
              <a:buFont typeface="Arial" panose="020B0604020202020204" pitchFamily="34" charset="0"/>
              <a:buChar char="•"/>
            </a:pPr>
            <a:r>
              <a:rPr lang="en-US" b="1"/>
              <a:t>Use existing time estimate of # minutes </a:t>
            </a:r>
            <a:r>
              <a:rPr lang="en-US"/>
              <a:t>which will not track time worked.</a:t>
            </a:r>
          </a:p>
          <a:p>
            <a:pPr marL="171450" indent="-171450">
              <a:buFont typeface="Arial" panose="020B0604020202020204" pitchFamily="34" charset="0"/>
              <a:buChar char="•"/>
            </a:pPr>
            <a:r>
              <a:rPr lang="en-US" b="1"/>
              <a:t>Set to </a:t>
            </a:r>
            <a:r>
              <a:rPr lang="en-US"/>
              <a:t>which allows the user to set a specific estimate for work time remaining.</a:t>
            </a:r>
          </a:p>
          <a:p>
            <a:pPr marL="171450" indent="-171450">
              <a:buFont typeface="Arial" panose="020B0604020202020204" pitchFamily="34" charset="0"/>
              <a:buChar char="•"/>
            </a:pPr>
            <a:r>
              <a:rPr lang="en-US" b="1"/>
              <a:t>Reduce by </a:t>
            </a:r>
            <a:r>
              <a:rPr lang="en-US"/>
              <a:t>which reduces the estimate already entered that seems excessive.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131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Trainer Notes</a:t>
            </a:r>
          </a:p>
          <a:p>
            <a:endParaRPr lang="en-US"/>
          </a:p>
          <a:p>
            <a:r>
              <a:rPr lang="en-US"/>
              <a:t>If your information does not upload when you click the </a:t>
            </a:r>
            <a:r>
              <a:rPr lang="en-US" b="1"/>
              <a:t>Auto-fill my name, telephone and email</a:t>
            </a:r>
            <a:r>
              <a:rPr lang="en-US"/>
              <a:t>, enter your name in </a:t>
            </a:r>
            <a:r>
              <a:rPr lang="en-US" b="0"/>
              <a:t>Submitter Org</a:t>
            </a:r>
            <a:r>
              <a:rPr lang="en-US"/>
              <a:t>, your email address in </a:t>
            </a:r>
            <a:r>
              <a:rPr lang="en-US" b="0" i="0"/>
              <a:t>Submitter Email</a:t>
            </a:r>
            <a:r>
              <a:rPr lang="en-US"/>
              <a:t>, and your contact number in </a:t>
            </a:r>
            <a:r>
              <a:rPr lang="en-US" b="0"/>
              <a:t>Submitter Phone</a:t>
            </a:r>
            <a:r>
              <a:rPr lang="en-US"/>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116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071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D20BAAE9-6236-4ED8-BD2B-5E110328C1F3}"/>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3939601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Trainer Notes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a:t>Log into TIMS and complete a demo. The steps for this Demo are covered slides 67-74.</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897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fontAlgn="base"/>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endParaRPr lang="en-US" b="0" i="0" u="none" strike="noStrike">
              <a:solidFill>
                <a:srgbClr val="444444"/>
              </a:solidFill>
              <a:effectLst/>
              <a:latin typeface="Calibri" panose="020F0502020204030204" pitchFamily="34" charset="0"/>
            </a:endParaRPr>
          </a:p>
          <a:p>
            <a:endParaRPr lang="en-US"/>
          </a:p>
          <a:p>
            <a:r>
              <a:rPr lang="en-US" u="sng"/>
              <a:t>Top image</a:t>
            </a:r>
          </a:p>
          <a:p>
            <a:r>
              <a:rPr lang="en-US"/>
              <a:t>To search for an incident, click the</a:t>
            </a:r>
            <a:r>
              <a:rPr lang="en-US" b="1"/>
              <a:t> Issues </a:t>
            </a:r>
            <a:r>
              <a:rPr lang="en-US"/>
              <a:t>dropdown and then click </a:t>
            </a:r>
            <a:r>
              <a:rPr lang="en-US" b="1"/>
              <a:t>Search for issues</a:t>
            </a:r>
            <a:r>
              <a:rPr lang="en-US"/>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You may also type your search criteria in the Quick Search box and click </a:t>
            </a:r>
            <a:r>
              <a:rPr lang="en-US" b="1"/>
              <a:t>Enter </a:t>
            </a:r>
            <a:r>
              <a:rPr lang="en-US" b="0"/>
              <a:t>on keyboard </a:t>
            </a:r>
            <a:r>
              <a:rPr lang="en-US"/>
              <a:t>(</a:t>
            </a:r>
            <a:r>
              <a:rPr lang="en-US" i="1"/>
              <a:t>image not shown</a:t>
            </a:r>
            <a:r>
              <a:rPr lang="en-US"/>
              <a:t>).</a:t>
            </a:r>
            <a:endParaRPr lang="en-US">
              <a:cs typeface="Calibri" panose="020F0502020204030204"/>
            </a:endParaRPr>
          </a:p>
          <a:p>
            <a:pPr marL="628650" lvl="1" indent="-171450">
              <a:buFont typeface="Arial" panose="020B0604020202020204" pitchFamily="34" charset="0"/>
              <a:buChar char="•"/>
            </a:pPr>
            <a:endParaRPr lang="en-US"/>
          </a:p>
          <a:p>
            <a:r>
              <a:rPr lang="en-US" u="sng"/>
              <a:t>Bottom image</a:t>
            </a:r>
            <a:endParaRPr lang="en-US" b="0" u="sng"/>
          </a:p>
          <a:p>
            <a:pPr marL="0" indent="0">
              <a:buFont typeface="Arial" panose="020B0604020202020204" pitchFamily="34" charset="0"/>
              <a:buNone/>
            </a:pPr>
            <a:r>
              <a:rPr lang="en-US" b="0"/>
              <a:t>Use search parameters to narrow search:</a:t>
            </a:r>
          </a:p>
          <a:p>
            <a:pPr marL="628650" lvl="1" indent="-171450">
              <a:buFont typeface="Arial" panose="020B0604020202020204" pitchFamily="34" charset="0"/>
              <a:buChar char="•"/>
            </a:pPr>
            <a:r>
              <a:rPr lang="en-US" b="1"/>
              <a:t>Project</a:t>
            </a:r>
            <a:r>
              <a:rPr lang="en-US" b="0"/>
              <a:t>: TSDS Support</a:t>
            </a:r>
          </a:p>
          <a:p>
            <a:pPr marL="628650" lvl="1" indent="-171450">
              <a:buFont typeface="Arial" panose="020B0604020202020204" pitchFamily="34" charset="0"/>
              <a:buChar char="•"/>
            </a:pPr>
            <a:r>
              <a:rPr lang="en-US" b="1"/>
              <a:t>Type</a:t>
            </a:r>
            <a:r>
              <a:rPr lang="en-US" b="0"/>
              <a:t>: Enhancement Request, Problem, Question, or User Request</a:t>
            </a:r>
          </a:p>
          <a:p>
            <a:pPr marL="628650" lvl="1" indent="-171450">
              <a:buFont typeface="Arial" panose="020B0604020202020204" pitchFamily="34" charset="0"/>
              <a:buChar char="•"/>
            </a:pPr>
            <a:r>
              <a:rPr lang="en-US" b="1"/>
              <a:t>Status</a:t>
            </a:r>
            <a:r>
              <a:rPr lang="en-US" b="0"/>
              <a:t>: Open, In Progress, etc.</a:t>
            </a:r>
          </a:p>
          <a:p>
            <a:pPr marL="628650" lvl="1" indent="-171450">
              <a:buFont typeface="Arial" panose="020B0604020202020204" pitchFamily="34" charset="0"/>
              <a:buChar char="•"/>
            </a:pPr>
            <a:r>
              <a:rPr lang="en-US" b="1"/>
              <a:t>More</a:t>
            </a:r>
            <a:r>
              <a:rPr lang="en-US" b="0"/>
              <a:t>: Additional search parameters such as </a:t>
            </a:r>
            <a:r>
              <a:rPr lang="en-US" b="1"/>
              <a:t>Subsystem</a:t>
            </a:r>
          </a:p>
          <a:p>
            <a:pPr marL="171450" lvl="0" indent="-171450">
              <a:buFont typeface="Arial" panose="020B0604020202020204" pitchFamily="34" charset="0"/>
              <a:buChar char="•"/>
            </a:pPr>
            <a:r>
              <a:rPr lang="en-US" b="0"/>
              <a:t>Narrow search further by entering word(s) or key phrases and click</a:t>
            </a:r>
            <a:r>
              <a:rPr lang="en-US" b="1"/>
              <a:t> Search</a:t>
            </a:r>
            <a:r>
              <a:rPr lang="en-US" b="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8303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fontAlgn="base"/>
            <a:r>
              <a:rPr lang="en-US" sz="1200" b="1" i="0" u="none" strike="noStrike" dirty="0">
                <a:solidFill>
                  <a:srgbClr val="000000"/>
                </a:solidFill>
                <a:effectLst/>
                <a:latin typeface="Arial" panose="020B0604020202020204" pitchFamily="34" charset="0"/>
              </a:rPr>
              <a:t>Trainer Notes</a:t>
            </a:r>
            <a:r>
              <a:rPr lang="en-US" sz="1200" b="0" i="0" u="none" strike="noStrike" dirty="0">
                <a:solidFill>
                  <a:srgbClr val="444444"/>
                </a:solidFill>
                <a:effectLst/>
                <a:latin typeface="Arial" panose="020B0604020202020204" pitchFamily="34" charset="0"/>
              </a:rPr>
              <a:t>​</a:t>
            </a:r>
          </a:p>
          <a:p>
            <a:pPr algn="l" rtl="0" fontAlgn="base"/>
            <a:endParaRPr lang="en-US" sz="1200" b="0" i="0" u="none" strike="noStrike" dirty="0">
              <a:solidFill>
                <a:srgbClr val="444444"/>
              </a:solidFill>
              <a:effectLst/>
              <a:latin typeface="Arial" panose="020B0604020202020204" pitchFamily="34" charset="0"/>
            </a:endParaRPr>
          </a:p>
          <a:p>
            <a:pPr algn="l" rtl="0" fontAlgn="base"/>
            <a:r>
              <a:rPr lang="en-US" sz="1200" b="0" i="0" u="none" strike="noStrike" dirty="0">
                <a:solidFill>
                  <a:srgbClr val="444444"/>
                </a:solidFill>
                <a:effectLst/>
                <a:latin typeface="Arial" panose="020B0604020202020204" pitchFamily="34" charset="0"/>
              </a:rPr>
              <a:t>A filter is a saved issue search.</a:t>
            </a:r>
            <a:endParaRPr lang="en-US" b="0" i="0" u="none" strike="noStrike" dirty="0">
              <a:solidFill>
                <a:srgbClr val="444444"/>
              </a:solidFill>
              <a:effectLst/>
              <a:latin typeface="Calibri" panose="020F0502020204030204" pitchFamily="34" charset="0"/>
            </a:endParaRPr>
          </a:p>
          <a:p>
            <a:endParaRPr lang="en-US" dirty="0"/>
          </a:p>
          <a:p>
            <a:r>
              <a:rPr lang="en-US" u="sng" dirty="0">
                <a:cs typeface="Calibri" panose="020F0502020204030204"/>
              </a:rPr>
              <a:t>Top image</a:t>
            </a:r>
          </a:p>
          <a:p>
            <a:pPr marL="171450" indent="-171450">
              <a:buFont typeface="Arial" panose="020B0604020202020204" pitchFamily="34" charset="0"/>
              <a:buChar char="•"/>
            </a:pPr>
            <a:r>
              <a:rPr lang="en-US" dirty="0">
                <a:cs typeface="Calibri" panose="020F0502020204030204"/>
              </a:rPr>
              <a:t>To create a filter, click the </a:t>
            </a:r>
            <a:r>
              <a:rPr lang="en-US" b="1" dirty="0">
                <a:cs typeface="Calibri"/>
              </a:rPr>
              <a:t>Issues</a:t>
            </a:r>
            <a:r>
              <a:rPr lang="en-US" dirty="0">
                <a:cs typeface="Calibri"/>
              </a:rPr>
              <a:t> dropdown, then click </a:t>
            </a:r>
            <a:r>
              <a:rPr lang="en-US" b="1" dirty="0">
                <a:cs typeface="Calibri"/>
              </a:rPr>
              <a:t>Search for Issues</a:t>
            </a:r>
            <a:r>
              <a:rPr lang="en-US" dirty="0">
                <a:cs typeface="Calibri"/>
              </a:rPr>
              <a:t>.</a:t>
            </a:r>
            <a:endParaRPr lang="en-US" dirty="0"/>
          </a:p>
          <a:p>
            <a:endParaRPr lang="en-US" dirty="0">
              <a:cs typeface="Calibri"/>
            </a:endParaRPr>
          </a:p>
          <a:p>
            <a:r>
              <a:rPr lang="en-US" u="sng" dirty="0">
                <a:cs typeface="Calibri"/>
              </a:rPr>
              <a:t>Middle image</a:t>
            </a:r>
          </a:p>
          <a:p>
            <a:pPr marL="171450" indent="-171450">
              <a:buFont typeface="Arial" panose="020B0604020202020204" pitchFamily="34" charset="0"/>
              <a:buChar char="•"/>
            </a:pPr>
            <a:r>
              <a:rPr lang="en-US" b="0" dirty="0"/>
              <a:t>Use search parameters to narrow search.</a:t>
            </a:r>
          </a:p>
          <a:p>
            <a:pPr marL="628650" lvl="1" indent="-171450">
              <a:buFont typeface="Arial" panose="020B0604020202020204" pitchFamily="34" charset="0"/>
              <a:buChar char="•"/>
            </a:pPr>
            <a:r>
              <a:rPr lang="en-US" b="1" dirty="0"/>
              <a:t>Project</a:t>
            </a:r>
            <a:r>
              <a:rPr lang="en-US" b="0" dirty="0"/>
              <a:t>: TSDS Support</a:t>
            </a:r>
          </a:p>
          <a:p>
            <a:pPr marL="628650" lvl="1" indent="-171450">
              <a:buFont typeface="Arial" panose="020B0604020202020204" pitchFamily="34" charset="0"/>
              <a:buChar char="•"/>
            </a:pPr>
            <a:r>
              <a:rPr lang="en-US" b="1" dirty="0"/>
              <a:t>Type</a:t>
            </a:r>
            <a:r>
              <a:rPr lang="en-US" b="0" dirty="0"/>
              <a:t>: Enhancement Request, Problem, Question, or User Request</a:t>
            </a:r>
          </a:p>
          <a:p>
            <a:pPr marL="628650" lvl="1" indent="-171450">
              <a:buFont typeface="Arial" panose="020B0604020202020204" pitchFamily="34" charset="0"/>
              <a:buChar char="•"/>
            </a:pPr>
            <a:r>
              <a:rPr lang="en-US" b="1" dirty="0"/>
              <a:t>Status</a:t>
            </a:r>
            <a:r>
              <a:rPr lang="en-US" b="0" dirty="0"/>
              <a:t>: Open, In Progress, etc.</a:t>
            </a:r>
          </a:p>
          <a:p>
            <a:pPr marL="628650" lvl="1" indent="-171450">
              <a:buFont typeface="Arial" panose="020B0604020202020204" pitchFamily="34" charset="0"/>
              <a:buChar char="•"/>
            </a:pPr>
            <a:r>
              <a:rPr lang="en-US" b="1" dirty="0"/>
              <a:t>More</a:t>
            </a:r>
            <a:r>
              <a:rPr lang="en-US" b="0" dirty="0"/>
              <a:t>: Additional search parameters such as </a:t>
            </a:r>
            <a:r>
              <a:rPr lang="en-US" b="1" dirty="0"/>
              <a:t>Subsystem</a:t>
            </a:r>
          </a:p>
          <a:p>
            <a:pPr marL="171450" lvl="0" indent="-171450">
              <a:buFont typeface="Arial" panose="020B0604020202020204" pitchFamily="34" charset="0"/>
              <a:buChar char="•"/>
            </a:pPr>
            <a:r>
              <a:rPr lang="en-US" b="0" dirty="0"/>
              <a:t>To narrow your search more, enter word(s) or key phrase.</a:t>
            </a:r>
            <a:endParaRPr lang="en-US" b="1" dirty="0"/>
          </a:p>
          <a:p>
            <a:endParaRPr lang="en-US" dirty="0">
              <a:cs typeface="Calibri"/>
            </a:endParaRPr>
          </a:p>
          <a:p>
            <a:r>
              <a:rPr lang="en-US" u="sng" dirty="0">
                <a:cs typeface="Calibri"/>
              </a:rPr>
              <a:t>Bottom image</a:t>
            </a:r>
            <a:endParaRPr lang="en-US" u="sng" dirty="0"/>
          </a:p>
          <a:p>
            <a:pPr marL="0" lvl="0" indent="0">
              <a:buFont typeface="Arial" panose="020B0604020202020204" pitchFamily="34" charset="0"/>
              <a:buNone/>
            </a:pPr>
            <a:r>
              <a:rPr lang="en-US" b="0" dirty="0"/>
              <a:t>Once you have finished choosing your search parameters, click</a:t>
            </a:r>
            <a:r>
              <a:rPr lang="en-US" b="1" dirty="0"/>
              <a:t> Save as</a:t>
            </a:r>
            <a:r>
              <a:rPr lang="en-US" b="0"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767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151C6-F497-466F-B1CE-81E90B98F7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4699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fontAlgn="base"/>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endParaRPr lang="en-US" b="0" i="0" u="none" strike="noStrike">
              <a:solidFill>
                <a:srgbClr val="444444"/>
              </a:solidFill>
              <a:effectLst/>
              <a:latin typeface="Calibri" panose="020F0502020204030204" pitchFamily="34" charset="0"/>
            </a:endParaRPr>
          </a:p>
          <a:p>
            <a:endParaRPr lang="en-US"/>
          </a:p>
          <a:p>
            <a:r>
              <a:rPr lang="en-US" b="0" u="sng"/>
              <a:t>Top left image</a:t>
            </a:r>
          </a:p>
          <a:p>
            <a:r>
              <a:rPr lang="en-US" b="0" u="none"/>
              <a:t>To create a Filter, enter a</a:t>
            </a:r>
            <a:r>
              <a:rPr lang="en-US"/>
              <a:t> name for your filter, and click </a:t>
            </a:r>
            <a:r>
              <a:rPr lang="en-US" b="1"/>
              <a:t>Save</a:t>
            </a:r>
            <a:r>
              <a:rPr lang="en-US"/>
              <a:t>. </a:t>
            </a:r>
          </a:p>
          <a:p>
            <a:endParaRPr lang="en-US"/>
          </a:p>
          <a:p>
            <a:r>
              <a:rPr lang="en-US" b="0" u="sng"/>
              <a:t>Bottom left image</a:t>
            </a:r>
          </a:p>
          <a:p>
            <a:pPr marL="171450" indent="-171450">
              <a:buFont typeface="Arial" panose="020B0604020202020204" pitchFamily="34" charset="0"/>
              <a:buChar char="•"/>
            </a:pPr>
            <a:r>
              <a:rPr lang="en-US" b="0" u="none"/>
              <a:t>Locate the name of your filter by looking under the Favorite Filters section on the left-hand side of the Search landing page. </a:t>
            </a:r>
          </a:p>
          <a:p>
            <a:pPr marL="0" indent="0">
              <a:buFont typeface="Arial" panose="020B0604020202020204" pitchFamily="34" charset="0"/>
              <a:buNone/>
            </a:pPr>
            <a:endParaRPr lang="en-US" b="0" u="none"/>
          </a:p>
          <a:p>
            <a:r>
              <a:rPr lang="en-US" b="0" u="sng"/>
              <a:t>Right image</a:t>
            </a:r>
          </a:p>
          <a:p>
            <a:pPr marL="171450" indent="-171450">
              <a:buFont typeface="Arial" panose="020B0604020202020204" pitchFamily="34" charset="0"/>
              <a:buChar char="•"/>
            </a:pPr>
            <a:r>
              <a:rPr lang="en-US" b="0" u="none"/>
              <a:t>To access your newly created filter from the homepage, click the </a:t>
            </a:r>
            <a:r>
              <a:rPr lang="en-US" b="1" u="none"/>
              <a:t>Issues</a:t>
            </a:r>
            <a:r>
              <a:rPr lang="en-US" b="0" u="none"/>
              <a:t> dropdown menu, and look under the Filters section.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864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fontAlgn="base"/>
            <a:r>
              <a:rPr lang="en-US" sz="1200" b="1" i="0" u="none" strike="noStrike" dirty="0">
                <a:solidFill>
                  <a:srgbClr val="000000"/>
                </a:solidFill>
                <a:effectLst/>
                <a:latin typeface="Arial" panose="020B0604020202020204" pitchFamily="34" charset="0"/>
              </a:rPr>
              <a:t>Trainer Notes</a:t>
            </a:r>
            <a:r>
              <a:rPr lang="en-US" sz="1200" b="0" i="0" u="none" strike="noStrike" dirty="0">
                <a:solidFill>
                  <a:srgbClr val="444444"/>
                </a:solidFill>
                <a:effectLst/>
                <a:latin typeface="Arial" panose="020B0604020202020204" pitchFamily="34" charset="0"/>
              </a:rPr>
              <a:t>​</a:t>
            </a:r>
            <a:endParaRPr lang="en-US" b="0" i="0" u="none" strike="noStrike" dirty="0">
              <a:solidFill>
                <a:srgbClr val="444444"/>
              </a:solidFill>
              <a:effectLst/>
              <a:latin typeface="Calibri" panose="020F0502020204030204" pitchFamily="34" charset="0"/>
            </a:endParaRPr>
          </a:p>
          <a:p>
            <a:endParaRPr lang="en-US" dirty="0"/>
          </a:p>
          <a:p>
            <a:r>
              <a:rPr lang="en-US" b="0" u="none" dirty="0"/>
              <a:t>A subscription is a query that will run a scheduled basis and email the result to you via a push notification.</a:t>
            </a:r>
          </a:p>
          <a:p>
            <a:endParaRPr lang="en-US" b="0" u="sng" dirty="0"/>
          </a:p>
          <a:p>
            <a:r>
              <a:rPr lang="en-US" b="0" u="sng" dirty="0"/>
              <a:t>Top image</a:t>
            </a:r>
          </a:p>
          <a:p>
            <a:r>
              <a:rPr lang="en-US" b="0" u="none" dirty="0"/>
              <a:t> a Subscription, rom the Search page, next to Save as, click </a:t>
            </a:r>
            <a:r>
              <a:rPr lang="en-US" b="1" u="none" dirty="0"/>
              <a:t>Details</a:t>
            </a:r>
            <a:r>
              <a:rPr lang="en-US" b="0" u="none" dirty="0"/>
              <a:t>.</a:t>
            </a:r>
          </a:p>
          <a:p>
            <a:pPr marL="171450" indent="-171450">
              <a:buFont typeface="Arial" panose="020B0604020202020204" pitchFamily="34" charset="0"/>
              <a:buChar char="•"/>
            </a:pPr>
            <a:r>
              <a:rPr lang="en-US" b="0" u="none" dirty="0"/>
              <a:t>At the bottom, click </a:t>
            </a:r>
            <a:r>
              <a:rPr lang="en-US" b="1" u="none" dirty="0"/>
              <a:t>New subscription</a:t>
            </a:r>
            <a:r>
              <a:rPr lang="en-US" b="0" u="none" dirty="0"/>
              <a:t>.</a:t>
            </a:r>
          </a:p>
          <a:p>
            <a:pPr marL="171450" indent="-171450">
              <a:buFont typeface="Arial" panose="020B0604020202020204" pitchFamily="34" charset="0"/>
              <a:buChar char="•"/>
            </a:pPr>
            <a:endParaRPr lang="en-US" b="0" u="sng" dirty="0"/>
          </a:p>
          <a:p>
            <a:pPr marL="0" indent="0">
              <a:buFont typeface="Arial" panose="020B0604020202020204" pitchFamily="34" charset="0"/>
              <a:buNone/>
            </a:pPr>
            <a:r>
              <a:rPr lang="en-US" b="0" u="sng" dirty="0"/>
              <a:t>Bottom image</a:t>
            </a:r>
          </a:p>
          <a:p>
            <a:pPr marL="171450" indent="-171450">
              <a:buFont typeface="Arial" panose="020B0604020202020204" pitchFamily="34" charset="0"/>
              <a:buChar char="•"/>
            </a:pPr>
            <a:r>
              <a:rPr lang="en-US" b="0" u="none" dirty="0"/>
              <a:t>Select the schedule and interval for the push notifications you will receive about your filter via email.</a:t>
            </a:r>
          </a:p>
          <a:p>
            <a:pPr marL="628650" lvl="1" indent="-171450">
              <a:buFont typeface="Arial" panose="020B0604020202020204" pitchFamily="34" charset="0"/>
              <a:buChar char="•"/>
            </a:pPr>
            <a:r>
              <a:rPr lang="en-US" b="0" u="none" dirty="0"/>
              <a:t>Check the box </a:t>
            </a:r>
            <a:r>
              <a:rPr lang="en-US" b="1" u="none" dirty="0"/>
              <a:t>Email this filter, even if there are no issues found </a:t>
            </a:r>
            <a:r>
              <a:rPr lang="en-US" b="0" u="none" dirty="0"/>
              <a:t>to receive a push notification.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Click </a:t>
            </a:r>
            <a:r>
              <a:rPr lang="en-US" b="1" u="none" dirty="0"/>
              <a:t>Subscribe</a:t>
            </a:r>
            <a:r>
              <a:rPr lang="en-US" b="0" u="none" dirty="0"/>
              <a:t>.</a:t>
            </a:r>
          </a:p>
          <a:p>
            <a:endParaRPr lang="en-US" b="0"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9143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fontAlgn="base"/>
            <a:r>
              <a:rPr lang="en-US" sz="1200" b="1" i="0" u="none" strike="noStrike">
                <a:solidFill>
                  <a:srgbClr val="000000"/>
                </a:solidFill>
                <a:effectLst/>
                <a:latin typeface="Arial"/>
                <a:cs typeface="Arial"/>
              </a:rPr>
              <a:t>Trainer Notes</a:t>
            </a:r>
            <a:r>
              <a:rPr lang="en-US" sz="1200" b="0" i="0" u="none" strike="noStrike">
                <a:solidFill>
                  <a:srgbClr val="444444"/>
                </a:solidFill>
                <a:effectLst/>
                <a:latin typeface="Arial"/>
                <a:cs typeface="Arial"/>
              </a:rPr>
              <a:t>​</a:t>
            </a:r>
            <a:endParaRPr lang="en-US" b="0" i="0" u="none" strike="noStrike">
              <a:solidFill>
                <a:srgbClr val="444444"/>
              </a:solidFill>
              <a:effectLst/>
              <a:latin typeface="Arial"/>
              <a:cs typeface="Arial"/>
            </a:endParaRPr>
          </a:p>
          <a:p>
            <a:endParaRPr lang="en-US"/>
          </a:p>
          <a:p>
            <a:r>
              <a:rPr lang="en-US" b="0" u="sng"/>
              <a:t>Left image</a:t>
            </a:r>
          </a:p>
          <a:p>
            <a:pPr marL="171450" indent="-171450">
              <a:buFont typeface="Arial" panose="020B0604020202020204" pitchFamily="34" charset="0"/>
              <a:buChar char="•"/>
            </a:pPr>
            <a:r>
              <a:rPr lang="en-US"/>
              <a:t>Another method to create a subscription is to click the</a:t>
            </a:r>
            <a:r>
              <a:rPr lang="en-US" b="1"/>
              <a:t> Issues </a:t>
            </a:r>
            <a:r>
              <a:rPr lang="en-US"/>
              <a:t>dropdown menu and click </a:t>
            </a:r>
            <a:r>
              <a:rPr lang="en-US" b="1"/>
              <a:t>Manage filters</a:t>
            </a:r>
            <a:r>
              <a:rPr lang="en-US"/>
              <a:t>.</a:t>
            </a:r>
          </a:p>
          <a:p>
            <a:endParaRPr lang="en-US" b="0" u="none"/>
          </a:p>
          <a:p>
            <a:r>
              <a:rPr lang="en-US" b="0" u="sng"/>
              <a:t>Right image</a:t>
            </a:r>
          </a:p>
          <a:p>
            <a:pPr marL="171450" indent="-171450">
              <a:buFont typeface="Arial" panose="020B0604020202020204" pitchFamily="34" charset="0"/>
              <a:buChar char="•"/>
            </a:pPr>
            <a:r>
              <a:rPr lang="en-US"/>
              <a:t>On the </a:t>
            </a:r>
            <a:r>
              <a:rPr lang="en-US" b="0"/>
              <a:t>Manage Filters </a:t>
            </a:r>
            <a:r>
              <a:rPr lang="en-US"/>
              <a:t>page, click </a:t>
            </a:r>
            <a:r>
              <a:rPr lang="en-US" b="1"/>
              <a:t>My </a:t>
            </a:r>
            <a:r>
              <a:rPr lang="en-US" b="0"/>
              <a:t>or</a:t>
            </a:r>
            <a:r>
              <a:rPr lang="en-US" b="1"/>
              <a:t> Search</a:t>
            </a:r>
            <a:r>
              <a:rPr lang="en-US"/>
              <a:t>.</a:t>
            </a:r>
          </a:p>
          <a:p>
            <a:pPr marL="171450" indent="-171450">
              <a:buFont typeface="Arial" panose="020B0604020202020204" pitchFamily="34" charset="0"/>
              <a:buChar char="•"/>
            </a:pPr>
            <a:r>
              <a:rPr lang="en-US"/>
              <a:t>Click </a:t>
            </a:r>
            <a:r>
              <a:rPr lang="en-US" b="1"/>
              <a:t>Subscribe</a:t>
            </a:r>
            <a:r>
              <a:rPr lang="en-US"/>
              <a:t> for the filter that you want to create a subscription. </a:t>
            </a:r>
          </a:p>
          <a:p>
            <a:pPr marL="171450" indent="-171450">
              <a:buFont typeface="Arial" panose="020B0604020202020204" pitchFamily="34" charset="0"/>
              <a:buChar char="•"/>
            </a:pPr>
            <a:r>
              <a:rPr lang="en-US" b="0" u="none"/>
              <a:t>Select the schedule and interval for the push notifications you will receive about your filter via email.</a:t>
            </a:r>
          </a:p>
          <a:p>
            <a:pPr marL="628650" lvl="1" indent="-171450">
              <a:buFont typeface="Arial" panose="020B0604020202020204" pitchFamily="34" charset="0"/>
              <a:buChar char="•"/>
            </a:pPr>
            <a:r>
              <a:rPr lang="en-US" b="0" u="none"/>
              <a:t>Check the box </a:t>
            </a:r>
            <a:r>
              <a:rPr lang="en-US" b="1" u="none"/>
              <a:t>Email this filter, even if there are no issues found </a:t>
            </a:r>
            <a:r>
              <a:rPr lang="en-US" b="0" u="none"/>
              <a:t>to receive a push notification.</a:t>
            </a:r>
          </a:p>
          <a:p>
            <a:pPr marL="171450" lvl="0" indent="-171450">
              <a:buFont typeface="Arial" panose="020B0604020202020204" pitchFamily="34" charset="0"/>
              <a:buChar char="•"/>
            </a:pPr>
            <a:r>
              <a:rPr lang="en-US" b="0" u="none"/>
              <a:t>Click </a:t>
            </a:r>
            <a:r>
              <a:rPr lang="en-US" b="1" u="none"/>
              <a:t>Subscribe</a:t>
            </a:r>
            <a:r>
              <a:rPr lang="en-US" b="0" u="none"/>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You’re now subscribed!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gear icon on the far-right side of the screen allows you to edit or delete the subscription.</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75689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fontAlgn="base"/>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endParaRPr lang="en-US" b="0" i="0" u="none" strike="noStrike">
              <a:solidFill>
                <a:srgbClr val="444444"/>
              </a:solidFill>
              <a:effectLst/>
              <a:latin typeface="Calibri" panose="020F0502020204030204" pitchFamily="34" charset="0"/>
            </a:endParaRPr>
          </a:p>
          <a:p>
            <a:endParaRPr lang="en-US"/>
          </a:p>
          <a:p>
            <a:pPr marL="171450" marR="0" lvl="0" indent="-171450" algn="l" defTabSz="94350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You can manually send email updates to other TIMS Support users from the detail view of the incident. </a:t>
            </a:r>
          </a:p>
          <a:p>
            <a:pPr marL="171450" marR="0" lvl="0" indent="-171450" algn="l" defTabSz="94350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sng"/>
              <a:t>Do not put any</a:t>
            </a:r>
            <a:r>
              <a:rPr lang="en-US" b="0" i="0" u="sng" baseline="0"/>
              <a:t> personally identifying information in this email.</a:t>
            </a:r>
            <a:endParaRPr lang="en-US" b="0" i="0" u="sng"/>
          </a:p>
          <a:p>
            <a:pPr defTabSz="943502">
              <a:defRPr/>
            </a:pPr>
            <a:endParaRPr lang="en-US"/>
          </a:p>
          <a:p>
            <a:pPr defTabSz="943502">
              <a:defRPr/>
            </a:pPr>
            <a:r>
              <a:rPr lang="en-US" u="sng"/>
              <a:t>Top image</a:t>
            </a:r>
          </a:p>
          <a:p>
            <a:pPr marL="171450" indent="-171450" defTabSz="943502">
              <a:buFont typeface="Arial" panose="020B0604020202020204" pitchFamily="34" charset="0"/>
              <a:buChar char="•"/>
              <a:defRPr/>
            </a:pPr>
            <a:r>
              <a:rPr lang="en-US"/>
              <a:t>From the detail view of the incident, click </a:t>
            </a:r>
            <a:r>
              <a:rPr lang="en-US" b="1"/>
              <a:t>Email</a:t>
            </a:r>
            <a:r>
              <a:rPr lang="en-US"/>
              <a:t>.</a:t>
            </a:r>
          </a:p>
          <a:p>
            <a:pPr marL="171450" indent="-171450" defTabSz="943502">
              <a:buFont typeface="Arial" panose="020B0604020202020204" pitchFamily="34" charset="0"/>
              <a:buChar char="•"/>
              <a:defRPr/>
            </a:pPr>
            <a:r>
              <a:rPr lang="en-US"/>
              <a:t>Enter in the recipient's email.</a:t>
            </a:r>
          </a:p>
          <a:p>
            <a:pPr marL="171450" indent="-171450" defTabSz="943502">
              <a:buFont typeface="Arial" panose="020B0604020202020204" pitchFamily="34" charset="0"/>
              <a:buChar char="•"/>
              <a:defRPr/>
            </a:pPr>
            <a:r>
              <a:rPr lang="en-US"/>
              <a:t>Enter an optional comment in the Body.</a:t>
            </a:r>
          </a:p>
          <a:p>
            <a:pPr marL="171450" indent="-171450" defTabSz="943502">
              <a:buFont typeface="Arial" panose="020B0604020202020204" pitchFamily="34" charset="0"/>
              <a:buChar char="•"/>
              <a:defRPr/>
            </a:pPr>
            <a:r>
              <a:rPr lang="en-US"/>
              <a:t>Click </a:t>
            </a:r>
            <a:r>
              <a:rPr lang="en-US" b="1"/>
              <a:t>Send</a:t>
            </a:r>
            <a:r>
              <a:rPr lang="en-US" b="0"/>
              <a:t>.</a:t>
            </a:r>
            <a:endParaRPr lang="en-US"/>
          </a:p>
          <a:p>
            <a:pPr marL="0" indent="0" defTabSz="943502">
              <a:buFont typeface="Arial" panose="020B0604020202020204" pitchFamily="34" charset="0"/>
              <a:buNone/>
              <a:defRPr/>
            </a:pPr>
            <a:endParaRPr lang="en-US"/>
          </a:p>
          <a:p>
            <a:pPr marL="0" indent="0" defTabSz="943502">
              <a:buFont typeface="Arial" panose="020B0604020202020204" pitchFamily="34" charset="0"/>
              <a:buNone/>
              <a:defRPr/>
            </a:pPr>
            <a:r>
              <a:rPr lang="en-US" u="sng"/>
              <a:t>Image not displayed</a:t>
            </a:r>
          </a:p>
          <a:p>
            <a:pPr marL="171450" indent="-171450" defTabSz="943502">
              <a:buFont typeface="Arial" panose="020B0604020202020204" pitchFamily="34" charset="0"/>
              <a:buChar char="•"/>
              <a:defRPr/>
            </a:pPr>
            <a:r>
              <a:rPr lang="en-US"/>
              <a:t>From the queues, hover over the right side of the incident, click the </a:t>
            </a:r>
            <a:r>
              <a:rPr lang="en-US" b="1"/>
              <a:t>ellipsis</a:t>
            </a:r>
            <a:r>
              <a:rPr lang="en-US"/>
              <a:t>, and click </a:t>
            </a:r>
            <a:r>
              <a:rPr lang="en-US" b="1"/>
              <a:t>Email</a:t>
            </a:r>
            <a:r>
              <a:rPr lang="en-US"/>
              <a:t> </a:t>
            </a:r>
            <a:r>
              <a:rPr lang="en-US" b="1"/>
              <a:t>This Issue</a:t>
            </a:r>
            <a:r>
              <a:rPr lang="en-US"/>
              <a:t>.</a:t>
            </a:r>
          </a:p>
          <a:p>
            <a:pPr marL="171450" indent="-171450" defTabSz="943502">
              <a:buFont typeface="Arial" panose="020B0604020202020204" pitchFamily="34" charset="0"/>
              <a:buChar char="•"/>
              <a:defRPr/>
            </a:pPr>
            <a:r>
              <a:rPr lang="en-US"/>
              <a:t>Click the More dropdown menu and click </a:t>
            </a:r>
            <a:r>
              <a:rPr lang="en-US" b="1"/>
              <a:t>Email</a:t>
            </a:r>
            <a:r>
              <a:rPr lang="en-US"/>
              <a:t> </a:t>
            </a:r>
            <a:r>
              <a:rPr lang="en-US" b="1"/>
              <a:t>This Issue</a:t>
            </a:r>
            <a:r>
              <a:rPr lang="en-US"/>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20261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fontAlgn="base"/>
            <a:r>
              <a:rPr lang="en-US" sz="1200" b="1" i="0" u="none" strike="noStrike">
                <a:solidFill>
                  <a:srgbClr val="000000"/>
                </a:solidFill>
                <a:effectLst/>
                <a:latin typeface="Arial" panose="020B0604020202020204" pitchFamily="34" charset="0"/>
              </a:rPr>
              <a:t>Trainer Notes</a:t>
            </a:r>
            <a:r>
              <a:rPr lang="en-US" sz="1200" b="0" i="0" u="none" strike="noStrike">
                <a:solidFill>
                  <a:srgbClr val="444444"/>
                </a:solidFill>
                <a:effectLst/>
                <a:latin typeface="Arial" panose="020B0604020202020204" pitchFamily="34" charset="0"/>
              </a:rPr>
              <a:t>​</a:t>
            </a:r>
            <a:endParaRPr lang="en-US"/>
          </a:p>
          <a:p>
            <a:endParaRPr lang="en-US"/>
          </a:p>
          <a:p>
            <a:endParaRPr lang="en-US"/>
          </a:p>
          <a:p>
            <a:r>
              <a:rPr lang="en-US" u="sng"/>
              <a:t>Top image</a:t>
            </a:r>
          </a:p>
          <a:p>
            <a:pPr marL="171450" indent="-171450">
              <a:buFont typeface="Arial" panose="020B0604020202020204" pitchFamily="34" charset="0"/>
              <a:buChar char="•"/>
            </a:pPr>
            <a:r>
              <a:rPr lang="en-US"/>
              <a:t>To watch an issue, click </a:t>
            </a:r>
            <a:r>
              <a:rPr lang="en-US" b="1"/>
              <a:t>Start watching this issue</a:t>
            </a:r>
            <a:r>
              <a:rPr lang="en-US" b="0"/>
              <a:t>,</a:t>
            </a:r>
            <a:r>
              <a:rPr lang="en-US" b="1"/>
              <a:t> </a:t>
            </a:r>
            <a:r>
              <a:rPr lang="en-US" b="0"/>
              <a:t>or click the </a:t>
            </a:r>
            <a:r>
              <a:rPr lang="en-US" b="1"/>
              <a:t>More </a:t>
            </a:r>
            <a:r>
              <a:rPr lang="en-US" b="0"/>
              <a:t>dropdown menu and click </a:t>
            </a:r>
            <a:r>
              <a:rPr lang="en-US" b="1"/>
              <a:t>Watch issue.</a:t>
            </a:r>
          </a:p>
          <a:p>
            <a:pPr marL="0" indent="0">
              <a:buFont typeface="Arial" panose="020B0604020202020204" pitchFamily="34" charset="0"/>
              <a:buNone/>
            </a:pPr>
            <a:endParaRPr lang="en-US"/>
          </a:p>
          <a:p>
            <a:pPr marL="0" indent="0">
              <a:buFont typeface="Arial" panose="020B0604020202020204" pitchFamily="34" charset="0"/>
              <a:buNone/>
            </a:pPr>
            <a:r>
              <a:rPr lang="en-US" u="sng"/>
              <a:t>Bottom image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name of the water and the number of people watching is indicated.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Anytime there is a change in status of this incident, the watcher feature will notify you via email.</a:t>
            </a:r>
          </a:p>
          <a:p>
            <a:pPr marL="171450" indent="-171450">
              <a:buFont typeface="Arial" panose="020B0604020202020204" pitchFamily="34" charset="0"/>
              <a:buChar char="•"/>
            </a:pPr>
            <a:r>
              <a:rPr lang="en-US"/>
              <a:t>To stopping watching an issue, click </a:t>
            </a:r>
            <a:r>
              <a:rPr lang="en-US" b="1"/>
              <a:t>Stop watching this issue</a:t>
            </a:r>
            <a:r>
              <a:rPr lang="en-US" b="0"/>
              <a:t> or click the </a:t>
            </a:r>
            <a:r>
              <a:rPr lang="en-US" b="1"/>
              <a:t>More</a:t>
            </a:r>
            <a:r>
              <a:rPr lang="en-US" b="0"/>
              <a:t> dropdown menu and click </a:t>
            </a:r>
            <a:r>
              <a:rPr lang="en-US" b="1"/>
              <a:t>Stop watching</a:t>
            </a:r>
            <a:r>
              <a:rPr lang="en-US" b="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4594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79375"/>
            <a:ext cx="3124200" cy="2343150"/>
          </a:xfrm>
        </p:spPr>
      </p:sp>
      <p:sp>
        <p:nvSpPr>
          <p:cNvPr id="3" name="Notes Placeholder 2"/>
          <p:cNvSpPr>
            <a:spLocks noGrp="1"/>
          </p:cNvSpPr>
          <p:nvPr>
            <p:ph type="body" idx="1"/>
          </p:nvPr>
        </p:nvSpPr>
        <p:spPr>
          <a:xfrm>
            <a:off x="158750" y="2597150"/>
            <a:ext cx="6629400" cy="6019800"/>
          </a:xfrm>
        </p:spPr>
        <p:txBody>
          <a:bodyPr>
            <a:normAutofit fontScale="85000" lnSpcReduction="20000"/>
          </a:bodyPr>
          <a:lstStyle/>
          <a:p>
            <a:r>
              <a:rPr lang="en-US" b="1" dirty="0"/>
              <a:t>Trainer Notes</a:t>
            </a:r>
          </a:p>
          <a:p>
            <a:endParaRPr lang="en-US" dirty="0"/>
          </a:p>
          <a:p>
            <a:r>
              <a:rPr lang="en-US" u="none" dirty="0"/>
              <a:t>Why would you link an incident?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If an incident is related to another incident</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If an incident is a duplicate of another</a:t>
            </a:r>
            <a:endParaRPr lang="en-US" sz="1800" b="1" i="0" u="none" strike="noStrike" baseline="0" dirty="0">
              <a:solidFill>
                <a:srgbClr val="000000"/>
              </a:solidFill>
              <a:latin typeface="Calibri" panose="020F0502020204030204" pitchFamily="34" charset="0"/>
            </a:endParaRPr>
          </a:p>
          <a:p>
            <a:pPr algn="l"/>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Reasons for Linking:</a:t>
            </a:r>
          </a:p>
          <a:p>
            <a:pPr marL="285750" indent="-285750">
              <a:buFont typeface="Arial" panose="020B0604020202020204" pitchFamily="34" charset="0"/>
              <a:buChar char="•"/>
            </a:pPr>
            <a:r>
              <a:rPr lang="en-US" sz="1800" b="1" i="0" u="none" strike="noStrike" baseline="0" dirty="0">
                <a:solidFill>
                  <a:srgbClr val="000000"/>
                </a:solidFill>
                <a:latin typeface="Calibri" panose="020F0502020204030204" pitchFamily="34" charset="0"/>
              </a:rPr>
              <a:t>Blocks</a:t>
            </a:r>
            <a:r>
              <a:rPr lang="en-US" sz="1800" b="0" i="0" u="none" strike="noStrike" baseline="0" dirty="0">
                <a:solidFill>
                  <a:srgbClr val="000000"/>
                </a:solidFill>
                <a:latin typeface="Calibri" panose="020F0502020204030204" pitchFamily="34" charset="0"/>
              </a:rPr>
              <a:t>: For TEA use only</a:t>
            </a:r>
          </a:p>
          <a:p>
            <a:pPr marL="285750" indent="-285750">
              <a:buFont typeface="Arial" panose="020B0604020202020204" pitchFamily="34" charset="0"/>
              <a:buChar char="•"/>
            </a:pPr>
            <a:r>
              <a:rPr lang="en-US" sz="1800" b="1" i="0" u="none" strike="noStrike" baseline="0" dirty="0">
                <a:solidFill>
                  <a:srgbClr val="000000"/>
                </a:solidFill>
                <a:latin typeface="Calibri" panose="020F0502020204030204" pitchFamily="34" charset="0"/>
              </a:rPr>
              <a:t>Is blocked by</a:t>
            </a:r>
            <a:r>
              <a:rPr lang="en-US" sz="1800" b="0" i="0" u="none" strike="noStrike" baseline="0" dirty="0">
                <a:solidFill>
                  <a:srgbClr val="000000"/>
                </a:solidFill>
                <a:latin typeface="Calibri" panose="020F0502020204030204" pitchFamily="34" charset="0"/>
              </a:rPr>
              <a:t>: For TEA use only</a:t>
            </a:r>
          </a:p>
          <a:p>
            <a:pPr marL="285750" indent="-285750">
              <a:buFont typeface="Arial" panose="020B0604020202020204" pitchFamily="34" charset="0"/>
              <a:buChar char="•"/>
            </a:pPr>
            <a:r>
              <a:rPr lang="en-US" sz="1800" b="1" i="0" u="none" strike="noStrike" baseline="0" dirty="0">
                <a:solidFill>
                  <a:srgbClr val="000000"/>
                </a:solidFill>
                <a:latin typeface="Calibri" panose="020F0502020204030204" pitchFamily="34" charset="0"/>
              </a:rPr>
              <a:t>Clones</a:t>
            </a:r>
            <a:r>
              <a:rPr lang="en-US" sz="1800" b="0" i="0" u="none" strike="noStrike" baseline="0" dirty="0">
                <a:solidFill>
                  <a:srgbClr val="000000"/>
                </a:solidFill>
                <a:latin typeface="Calibri" panose="020F0502020204030204" pitchFamily="34" charset="0"/>
              </a:rPr>
              <a:t>: a clone of the original incident</a:t>
            </a:r>
          </a:p>
          <a:p>
            <a:pPr marL="285750" indent="-285750">
              <a:buFont typeface="Arial" panose="020B0604020202020204" pitchFamily="34" charset="0"/>
              <a:buChar char="•"/>
            </a:pPr>
            <a:r>
              <a:rPr lang="en-US" sz="1800" b="1" i="0" u="none" strike="noStrike" baseline="0" dirty="0">
                <a:solidFill>
                  <a:srgbClr val="000000"/>
                </a:solidFill>
                <a:latin typeface="Calibri" panose="020F0502020204030204" pitchFamily="34" charset="0"/>
              </a:rPr>
              <a:t>Is cloned by</a:t>
            </a:r>
            <a:r>
              <a:rPr lang="en-US" sz="1800" b="0" i="0" u="none" strike="noStrike" baseline="0" dirty="0">
                <a:solidFill>
                  <a:srgbClr val="000000"/>
                </a:solidFill>
                <a:latin typeface="Calibri" panose="020F0502020204030204" pitchFamily="34" charset="0"/>
              </a:rPr>
              <a:t>: the other incident is a clone of this incident</a:t>
            </a:r>
          </a:p>
          <a:p>
            <a:pPr marL="285750" indent="-285750">
              <a:buFont typeface="Arial" panose="020B0604020202020204" pitchFamily="34" charset="0"/>
              <a:buChar char="•"/>
            </a:pPr>
            <a:r>
              <a:rPr lang="en-US" sz="1800" b="1" i="0" u="none" strike="noStrike" baseline="0" dirty="0">
                <a:solidFill>
                  <a:srgbClr val="000000"/>
                </a:solidFill>
                <a:latin typeface="Calibri" panose="020F0502020204030204" pitchFamily="34" charset="0"/>
              </a:rPr>
              <a:t>Duplicates</a:t>
            </a:r>
            <a:r>
              <a:rPr lang="en-US" sz="1800" b="0" i="0" u="none" strike="noStrike" baseline="0" dirty="0">
                <a:solidFill>
                  <a:srgbClr val="000000"/>
                </a:solidFill>
                <a:latin typeface="Calibri" panose="020F0502020204030204" pitchFamily="34" charset="0"/>
              </a:rPr>
              <a:t>: a duplicate of the other incident</a:t>
            </a:r>
          </a:p>
          <a:p>
            <a:pPr marL="285750" indent="-285750">
              <a:buFont typeface="Arial" panose="020B0604020202020204" pitchFamily="34" charset="0"/>
              <a:buChar char="•"/>
            </a:pPr>
            <a:r>
              <a:rPr lang="en-US" sz="1800" b="1" i="0" u="none" strike="noStrike" baseline="0" dirty="0">
                <a:solidFill>
                  <a:srgbClr val="000000"/>
                </a:solidFill>
                <a:latin typeface="Calibri" panose="020F0502020204030204" pitchFamily="34" charset="0"/>
              </a:rPr>
              <a:t>Is duplicated by</a:t>
            </a:r>
            <a:r>
              <a:rPr lang="en-US" sz="1800" b="0" i="0" u="none" strike="noStrike" baseline="0" dirty="0">
                <a:solidFill>
                  <a:srgbClr val="000000"/>
                </a:solidFill>
                <a:latin typeface="Calibri" panose="020F0502020204030204" pitchFamily="34" charset="0"/>
              </a:rPr>
              <a:t>: the other incident is a duplicate of this incident</a:t>
            </a:r>
          </a:p>
          <a:p>
            <a:pPr marL="285750" indent="-285750">
              <a:buFont typeface="Arial" panose="020B0604020202020204" pitchFamily="34" charset="0"/>
              <a:buChar char="•"/>
            </a:pPr>
            <a:r>
              <a:rPr lang="en-US" sz="1800" b="1" i="0" u="none" strike="noStrike" baseline="0" dirty="0">
                <a:solidFill>
                  <a:srgbClr val="000000"/>
                </a:solidFill>
                <a:latin typeface="Calibri" panose="020F0502020204030204" pitchFamily="34" charset="0"/>
              </a:rPr>
              <a:t>Relates to</a:t>
            </a:r>
            <a:r>
              <a:rPr lang="en-US" sz="1800" b="0" i="0" u="none" strike="noStrike" baseline="0" dirty="0">
                <a:solidFill>
                  <a:srgbClr val="000000"/>
                </a:solidFill>
                <a:latin typeface="Calibri" panose="020F0502020204030204" pitchFamily="34" charset="0"/>
              </a:rPr>
              <a:t>: is related to the other incident</a:t>
            </a:r>
          </a:p>
          <a:p>
            <a:pPr marL="285750" indent="-285750">
              <a:buFont typeface="Arial" panose="020B0604020202020204" pitchFamily="34" charset="0"/>
              <a:buChar char="•"/>
            </a:pPr>
            <a:endParaRPr lang="en-US" sz="1800" b="0" i="0" u="none" strike="noStrike" baseline="0" dirty="0">
              <a:solidFill>
                <a:srgbClr val="000000"/>
              </a:solidFill>
              <a:latin typeface="Calibri" panose="020F0502020204030204" pitchFamily="34" charset="0"/>
            </a:endParaRPr>
          </a:p>
          <a:p>
            <a:pPr marL="0" indent="0">
              <a:buFont typeface="Arial" panose="020B0604020202020204" pitchFamily="34" charset="0"/>
              <a:buNone/>
            </a:pPr>
            <a:r>
              <a:rPr lang="en-US" sz="1800" b="1" i="0" u="none" strike="noStrike" baseline="0" dirty="0">
                <a:solidFill>
                  <a:srgbClr val="000000"/>
                </a:solidFill>
                <a:latin typeface="Calibri" panose="020F0502020204030204" pitchFamily="34" charset="0"/>
              </a:rPr>
              <a:t>NOTE:</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You would link an incident as a clone when you are reporting the same incident this month that you did last month. You would need to update the incident details such as date, time, etc.</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You would link an incident as a duplicate when you have submitted multiple incidents about the same problem.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**To Search for an Incident: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000000"/>
                </a:solidFill>
                <a:latin typeface="Calibri" panose="020F0502020204030204" pitchFamily="34" charset="0"/>
              </a:rPr>
              <a:t>Select the incident from the queues or click</a:t>
            </a:r>
            <a:r>
              <a:rPr lang="en-US" sz="1800" b="1"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the</a:t>
            </a:r>
            <a:r>
              <a:rPr lang="en-US" sz="1800" b="1" i="0" u="none" strike="noStrike" baseline="0" dirty="0">
                <a:solidFill>
                  <a:srgbClr val="000000"/>
                </a:solidFill>
                <a:latin typeface="Calibri" panose="020F0502020204030204" pitchFamily="34" charset="0"/>
              </a:rPr>
              <a:t> Issues </a:t>
            </a:r>
            <a:r>
              <a:rPr lang="en-US" sz="1800" b="0" i="0" u="none" strike="noStrike" baseline="0" dirty="0">
                <a:solidFill>
                  <a:srgbClr val="000000"/>
                </a:solidFill>
                <a:latin typeface="Calibri" panose="020F0502020204030204" pitchFamily="34" charset="0"/>
              </a:rPr>
              <a:t>dropdown menu and </a:t>
            </a:r>
            <a:r>
              <a:rPr lang="en-US" sz="1800" b="1" i="0" u="none" strike="noStrike" baseline="0" dirty="0">
                <a:solidFill>
                  <a:srgbClr val="000000"/>
                </a:solidFill>
                <a:latin typeface="Calibri" panose="020F0502020204030204" pitchFamily="34" charset="0"/>
              </a:rPr>
              <a:t>click Search for issues</a:t>
            </a:r>
            <a:r>
              <a:rPr lang="en-US" sz="1800" b="0" i="0" u="none" strike="noStrike" baseline="0" dirty="0">
                <a:solidFill>
                  <a:srgbClr val="000000"/>
                </a:solidFill>
                <a:latin typeface="Calibri" panose="020F0502020204030204" pitchFamily="34" charset="0"/>
              </a:rPr>
              <a:t>. </a:t>
            </a:r>
          </a:p>
          <a:p>
            <a:pPr marL="742950" lvl="1"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Type part of the description of the incident or the incident number in the search field. </a:t>
            </a:r>
          </a:p>
          <a:p>
            <a:pPr marL="742950" lvl="1"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Click </a:t>
            </a:r>
            <a:r>
              <a:rPr lang="en-US" sz="1800" b="1" i="0" u="none" strike="noStrike" baseline="0" dirty="0">
                <a:solidFill>
                  <a:srgbClr val="000000"/>
                </a:solidFill>
                <a:latin typeface="Calibri" panose="020F0502020204030204" pitchFamily="34" charset="0"/>
              </a:rPr>
              <a:t>Search</a:t>
            </a:r>
            <a:r>
              <a:rPr lang="en-US" sz="1800" b="0" i="0" u="none" strike="noStrike" baseline="0" dirty="0">
                <a:solidFill>
                  <a:srgbClr val="000000"/>
                </a:solidFill>
                <a:latin typeface="Calibri" panose="020F0502020204030204" pitchFamily="34" charset="0"/>
              </a:rPr>
              <a:t>.</a:t>
            </a:r>
          </a:p>
          <a:p>
            <a:pPr marL="285750" lvl="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Select the appropriate incident. </a:t>
            </a:r>
          </a:p>
          <a:p>
            <a:pPr marL="285750" lvl="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Type a comment explaining why the incidents are connected.</a:t>
            </a:r>
          </a:p>
          <a:p>
            <a:pPr marL="285750" lvl="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Click </a:t>
            </a:r>
            <a:r>
              <a:rPr lang="en-US" sz="1800" b="1" i="0" u="none" strike="noStrike" baseline="0" dirty="0">
                <a:solidFill>
                  <a:srgbClr val="000000"/>
                </a:solidFill>
                <a:latin typeface="Calibri" panose="020F0502020204030204" pitchFamily="34" charset="0"/>
              </a:rPr>
              <a:t>Link. </a:t>
            </a:r>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2419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421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377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1558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63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67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1811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0163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defTabSz="923018">
              <a:buNone/>
              <a:defRPr/>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9146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2B8715F9-E565-46E8-99D2-F4EB30F8A036}"/>
              </a:ext>
            </a:extLst>
          </p:cNvPr>
          <p:cNvSpPr>
            <a:spLocks noGrp="1" noRot="1" noChangeAspect="1"/>
          </p:cNvSpPr>
          <p:nvPr>
            <p:ph type="sldImg"/>
          </p:nvPr>
        </p:nvSpPr>
        <p:spPr>
          <a:xfrm>
            <a:off x="3071813" y="876300"/>
            <a:ext cx="3152775" cy="2365375"/>
          </a:xfrm>
        </p:spPr>
      </p:sp>
      <p:sp>
        <p:nvSpPr>
          <p:cNvPr id="7" name="Notes Placeholder 6">
            <a:extLst>
              <a:ext uri="{FF2B5EF4-FFF2-40B4-BE49-F238E27FC236}">
                <a16:creationId xmlns:a16="http://schemas.microsoft.com/office/drawing/2014/main" id="{9163F676-97DE-45F8-8C6B-1A372F2396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2619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555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675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50115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9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34950"/>
            <a:ext cx="2566988" cy="1924050"/>
          </a:xfrm>
        </p:spPr>
      </p:sp>
      <p:sp>
        <p:nvSpPr>
          <p:cNvPr id="3" name="Notes Placeholder 2"/>
          <p:cNvSpPr>
            <a:spLocks noGrp="1"/>
          </p:cNvSpPr>
          <p:nvPr>
            <p:ph type="body" idx="1"/>
          </p:nvPr>
        </p:nvSpPr>
        <p:spPr>
          <a:xfrm>
            <a:off x="539750" y="2444750"/>
            <a:ext cx="5696761" cy="5791200"/>
          </a:xfrm>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0" u="none" strike="noStrike">
                <a:solidFill>
                  <a:srgbClr val="000000"/>
                </a:solidFill>
                <a:effectLst/>
                <a:latin typeface="Arial" panose="020B0604020202020204" pitchFamily="34" charset="0"/>
              </a:rPr>
              <a:t>Trainer Notes</a:t>
            </a:r>
            <a:r>
              <a:rPr lang="en-US" sz="4800" b="0" i="0" u="none" strike="noStrike">
                <a:solidFill>
                  <a:srgbClr val="444444"/>
                </a:solidFill>
                <a:effectLst/>
                <a:latin typeface="Arial" panose="020B0604020202020204" pitchFamily="34" charset="0"/>
              </a:rPr>
              <a:t>​</a:t>
            </a:r>
            <a:endParaRPr lang="en-US" sz="4800" b="0" i="0" u="none" strike="noStrike">
              <a:solidFill>
                <a:srgbClr val="444444"/>
              </a:solidFill>
              <a:effectLst/>
              <a:latin typeface="Calibri" panose="020F0502020204030204" pitchFamily="34" charset="0"/>
            </a:endParaRPr>
          </a:p>
          <a:p>
            <a:endParaRPr lang="en-US" sz="4800"/>
          </a:p>
          <a:p>
            <a:r>
              <a:rPr lang="en-US" sz="4800"/>
              <a:t>On this screen, you will learn about the TIMS TSDS User, TIMS Level 1 Support, and TIMS Level 2 Support roles. </a:t>
            </a:r>
          </a:p>
          <a:p>
            <a:endParaRPr lang="en-US" sz="48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525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6783C-6D81-A364-F9A9-9188E7E64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50591-1BAF-CC86-C76D-C99307B0A95F}"/>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ED976D0F-92EF-C4A1-5D00-BFAEE4C85539}"/>
              </a:ext>
            </a:extLst>
          </p:cNvPr>
          <p:cNvSpPr>
            <a:spLocks noGrp="1"/>
          </p:cNvSpPr>
          <p:nvPr>
            <p:ph type="body" idx="1"/>
          </p:nvPr>
        </p:nvSpPr>
        <p:spPr/>
        <p:txBody>
          <a:bodyPr/>
          <a:lstStyle/>
          <a:p>
            <a:r>
              <a:rPr lang="en-US" b="1"/>
              <a:t>Trainer Notes</a:t>
            </a:r>
          </a:p>
          <a:p>
            <a:endParaRPr lang="en-US" b="1"/>
          </a:p>
          <a:p>
            <a:r>
              <a:rPr lang="en-US" b="0"/>
              <a:t>Log in to TIMS and complete a demo. The steps to be included in the demo are covered on slides 62-64.</a:t>
            </a:r>
          </a:p>
          <a:p>
            <a:endParaRPr lang="en-US" b="0"/>
          </a:p>
        </p:txBody>
      </p:sp>
      <p:sp>
        <p:nvSpPr>
          <p:cNvPr id="4" name="Slide Number Placeholder 3">
            <a:extLst>
              <a:ext uri="{FF2B5EF4-FFF2-40B4-BE49-F238E27FC236}">
                <a16:creationId xmlns:a16="http://schemas.microsoft.com/office/drawing/2014/main" id="{10EE9746-546E-2069-08C1-EE8D546985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954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F897D-9596-7F82-E65D-BD6FF511B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38E209-5DFF-CC92-ECDD-9E3EE6D30B3B}"/>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C91A5FB3-490C-9F97-C5B8-C94B171B8B15}"/>
              </a:ext>
            </a:extLst>
          </p:cNvPr>
          <p:cNvSpPr>
            <a:spLocks noGrp="1"/>
          </p:cNvSpPr>
          <p:nvPr>
            <p:ph type="body" idx="1"/>
          </p:nvPr>
        </p:nvSpPr>
        <p:spPr/>
        <p:txBody>
          <a:bodyPr/>
          <a:lstStyle/>
          <a:p>
            <a:r>
              <a:rPr lang="en-US" b="1"/>
              <a:t>Trainer Notes </a:t>
            </a:r>
          </a:p>
          <a:p>
            <a:endParaRPr lang="en-US"/>
          </a:p>
          <a:p>
            <a:r>
              <a:rPr lang="en-US" u="sng"/>
              <a:t>Top image</a:t>
            </a:r>
          </a:p>
          <a:p>
            <a:pPr marL="0" indent="0">
              <a:buFont typeface="Arial" panose="020B0604020202020204" pitchFamily="34" charset="0"/>
              <a:buNone/>
            </a:pPr>
            <a:r>
              <a:rPr lang="en-US"/>
              <a:t>To access the TSDS Support portal:</a:t>
            </a:r>
          </a:p>
          <a:p>
            <a:pPr marL="628650" lvl="1" indent="-171450">
              <a:buFont typeface="Arial" panose="020B0604020202020204" pitchFamily="34" charset="0"/>
              <a:buChar char="•"/>
            </a:pPr>
            <a:r>
              <a:rPr lang="en-US"/>
              <a:t>Log in to TEAL with your username and password.</a:t>
            </a:r>
          </a:p>
          <a:p>
            <a:pPr marL="628650" lvl="1" indent="-171450">
              <a:buFont typeface="Arial" panose="020B0604020202020204" pitchFamily="34" charset="0"/>
              <a:buChar char="•"/>
            </a:pPr>
            <a:r>
              <a:rPr lang="en-US"/>
              <a:t>Click on the blue hyperlink for Texas Student Data System Portal.</a:t>
            </a:r>
          </a:p>
          <a:p>
            <a:endParaRPr lang="en-US"/>
          </a:p>
          <a:p>
            <a:r>
              <a:rPr lang="en-US" u="sng"/>
              <a:t>Bottom image</a:t>
            </a:r>
          </a:p>
          <a:p>
            <a:pPr marL="0" indent="0">
              <a:buFont typeface="Arial" panose="020B0604020202020204" pitchFamily="34" charset="0"/>
              <a:buNone/>
            </a:pPr>
            <a:r>
              <a:rPr lang="en-US"/>
              <a:t>This image displays the Support tab for the TSDS Support Portal.</a:t>
            </a:r>
          </a:p>
          <a:p>
            <a:pPr marL="628650" lvl="1" indent="-171450">
              <a:buFont typeface="Arial" panose="020B0604020202020204" pitchFamily="34" charset="0"/>
              <a:buChar char="•"/>
            </a:pPr>
            <a:r>
              <a:rPr lang="en-US"/>
              <a:t>To access the Knowledge Base, click the </a:t>
            </a:r>
            <a:r>
              <a:rPr lang="en-US" b="1"/>
              <a:t>Search Knowledge Base </a:t>
            </a:r>
            <a:r>
              <a:rPr lang="en-US"/>
              <a:t>easy button. </a:t>
            </a:r>
          </a:p>
        </p:txBody>
      </p:sp>
      <p:sp>
        <p:nvSpPr>
          <p:cNvPr id="4" name="Slide Number Placeholder 3">
            <a:extLst>
              <a:ext uri="{FF2B5EF4-FFF2-40B4-BE49-F238E27FC236}">
                <a16:creationId xmlns:a16="http://schemas.microsoft.com/office/drawing/2014/main" id="{D9EE11A2-0463-1106-8D9A-F961F4C5A3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125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ctrTitle"/>
          </p:nvPr>
        </p:nvSpPr>
        <p:spPr>
          <a:xfrm>
            <a:off x="2932439" y="4670101"/>
            <a:ext cx="3279124" cy="507831"/>
          </a:xfrm>
          <a:prstGeom prst="rect">
            <a:avLst/>
          </a:prstGeom>
        </p:spPr>
        <p:txBody>
          <a:bodyPr wrap="square" lIns="0" tIns="0" rIns="0" bIns="0">
            <a:spAutoFit/>
          </a:bodyPr>
          <a:lstStyle>
            <a:lvl1pPr>
              <a:defRPr sz="33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2932439" y="4670101"/>
            <a:ext cx="327912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7ABBBB3-9FBF-4BA3-BA6D-5BFFFEBC865E}" type="datetime1">
              <a:rPr lang="en-US" smtClean="0"/>
              <a:t>7/23/2025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5717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1278849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F2B4B6AB-69DF-4368-BE10-874BAFB3FCFC}" type="datetime1">
              <a:rPr lang="en-US" smtClean="0"/>
              <a:t>7/23/2025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7/23/2025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397178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409CD2E1-1202-4773-9571-A670EC4DCE60}" type="datetime1">
              <a:rPr lang="en-US" smtClean="0"/>
              <a:t>7/23/2025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063921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04786996-DC76-4DE0-8813-FDE50F93B412}" type="datetime1">
              <a:rPr lang="en-US" smtClean="0"/>
              <a:t>7/23/2025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3570667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8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3EA211B7-9428-44F8-85F8-E567F898C072}" type="datetime1">
              <a:rPr lang="en-US" smtClean="0"/>
              <a:t>7/23/2025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1156534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FA2BDED4-F8E6-4581-A5CA-0A989CBF092A}" type="datetime1">
              <a:rPr lang="en-US" smtClean="0"/>
              <a:t>7/23/2025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707368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8F8D5A41-8504-410F-A741-B9522B0F16F4}" type="datetime1">
              <a:rPr lang="en-US" smtClean="0"/>
              <a:t>7/23/2025</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33274320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7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23EE33D2-CB57-4AE2-84A1-DC8C9334F9F3}" type="datetime1">
              <a:rPr lang="en-US" smtClean="0"/>
              <a:t>7/23/2025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0537627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1B0F99B-3B76-4E18-BD7D-7A20EEE3E21B}" type="datetime1">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628650" y="1825626"/>
            <a:ext cx="7886699" cy="4302459"/>
          </a:xfrm>
        </p:spPr>
        <p:txBody>
          <a:bodyPr/>
          <a:lstStyle>
            <a:lvl1pPr>
              <a:defRPr b="1">
                <a:latin typeface="Open Sans Semibold" panose="020B0606030504020204"/>
              </a:defRPr>
            </a:lvl1pPr>
            <a:lvl2pPr marL="514350" indent="-17145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200150" indent="-17145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8925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319573" y="153230"/>
            <a:ext cx="8506674" cy="962338"/>
          </a:xfrm>
        </p:spPr>
        <p:txBody>
          <a:bodyPr anchor="ctr">
            <a:normAutofit/>
          </a:bodyPr>
          <a:lstStyle>
            <a:lvl1pPr algn="l">
              <a:defRPr sz="285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329184" y="1310990"/>
            <a:ext cx="8497118" cy="449668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8481182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3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858440"/>
            <a:ext cx="6858000" cy="1455651"/>
          </a:xfrm>
          <a:solidFill>
            <a:schemeClr val="bg1">
              <a:lumMod val="95000"/>
            </a:schemeClr>
          </a:solidFill>
        </p:spPr>
        <p:txBody>
          <a:bodyPr anchor="ctr">
            <a:normAutofit/>
          </a:bodyPr>
          <a:lstStyle>
            <a:lvl1pPr algn="ctr">
              <a:defRPr sz="42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143000" y="4315096"/>
            <a:ext cx="6858000" cy="851564"/>
          </a:xfrm>
          <a:solidFill>
            <a:schemeClr val="bg1">
              <a:lumMod val="95000"/>
            </a:schemeClr>
          </a:solidFill>
        </p:spPr>
        <p:txBody>
          <a:bodyPr anchor="t"/>
          <a:lstStyle>
            <a:lvl1pPr marL="0" indent="0" algn="ctr">
              <a:buNone/>
              <a:defRPr sz="1800" b="1" spc="105" baseline="0">
                <a:solidFill>
                  <a:srgbClr val="44546A"/>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EDIT MASTER SUBTITLE</a:t>
            </a:r>
          </a:p>
        </p:txBody>
      </p:sp>
      <p:sp>
        <p:nvSpPr>
          <p:cNvPr id="4" name="Date Placeholder 3"/>
          <p:cNvSpPr>
            <a:spLocks noGrp="1"/>
          </p:cNvSpPr>
          <p:nvPr>
            <p:ph type="dt" sz="half" idx="10"/>
          </p:nvPr>
        </p:nvSpPr>
        <p:spPr/>
        <p:txBody>
          <a:bodyPr/>
          <a:lstStyle/>
          <a:p>
            <a:fld id="{C8382D9D-B765-4BE3-A1CF-947D7278CAC2}" type="datetime1">
              <a:rPr lang="en-US" smtClean="0"/>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9144000" cy="5589588"/>
          </a:xfrm>
        </p:spPr>
        <p:txBody>
          <a:bodyPr/>
          <a:lstStyle/>
          <a:p>
            <a:endParaRPr lang="en-US"/>
          </a:p>
        </p:txBody>
      </p:sp>
    </p:spTree>
    <p:extLst>
      <p:ext uri="{BB962C8B-B14F-4D97-AF65-F5344CB8AC3E}">
        <p14:creationId xmlns:p14="http://schemas.microsoft.com/office/powerpoint/2010/main" val="354367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9957681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75972"/>
            <a:ext cx="4130749" cy="2389625"/>
          </a:xfrm>
          <a:noFill/>
          <a:ln>
            <a:noFill/>
          </a:ln>
        </p:spPr>
        <p:txBody>
          <a:bodyPr anchor="b">
            <a:noAutofit/>
          </a:bodyPr>
          <a:lstStyle>
            <a:lvl1pPr algn="l">
              <a:defRPr sz="294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6" y="6173310"/>
            <a:ext cx="648925" cy="524798"/>
          </a:xfrm>
          <a:prstGeom prst="rect">
            <a:avLst/>
          </a:prstGeom>
        </p:spPr>
      </p:pic>
    </p:spTree>
    <p:extLst>
      <p:ext uri="{BB962C8B-B14F-4D97-AF65-F5344CB8AC3E}">
        <p14:creationId xmlns:p14="http://schemas.microsoft.com/office/powerpoint/2010/main" val="8744720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48669"/>
            <a:ext cx="4130749" cy="2416920"/>
          </a:xfrm>
          <a:noFill/>
          <a:ln>
            <a:noFill/>
          </a:ln>
        </p:spPr>
        <p:txBody>
          <a:bodyPr anchor="b">
            <a:noAutofit/>
          </a:bodyPr>
          <a:lstStyle>
            <a:lvl1pPr algn="l">
              <a:defRPr sz="294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6" y="6173310"/>
            <a:ext cx="648925" cy="524798"/>
          </a:xfrm>
          <a:prstGeom prst="rect">
            <a:avLst/>
          </a:prstGeom>
        </p:spPr>
      </p:pic>
    </p:spTree>
    <p:extLst>
      <p:ext uri="{BB962C8B-B14F-4D97-AF65-F5344CB8AC3E}">
        <p14:creationId xmlns:p14="http://schemas.microsoft.com/office/powerpoint/2010/main" val="2065932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3"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6"/>
            <a:ext cx="4130749" cy="2457864"/>
          </a:xfrm>
          <a:noFill/>
          <a:ln>
            <a:noFill/>
          </a:ln>
        </p:spPr>
        <p:txBody>
          <a:bodyPr anchor="b">
            <a:noAutofit/>
          </a:bodyPr>
          <a:lstStyle>
            <a:lvl1pPr algn="l">
              <a:defRPr sz="294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6" y="6173310"/>
            <a:ext cx="648925" cy="524798"/>
          </a:xfrm>
          <a:prstGeom prst="rect">
            <a:avLst/>
          </a:prstGeom>
        </p:spPr>
      </p:pic>
    </p:spTree>
    <p:extLst>
      <p:ext uri="{BB962C8B-B14F-4D97-AF65-F5344CB8AC3E}">
        <p14:creationId xmlns:p14="http://schemas.microsoft.com/office/powerpoint/2010/main" val="39582376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3"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6"/>
            <a:ext cx="4130749" cy="2457864"/>
          </a:xfrm>
          <a:noFill/>
          <a:ln>
            <a:noFill/>
          </a:ln>
        </p:spPr>
        <p:txBody>
          <a:bodyPr anchor="b">
            <a:noAutofit/>
          </a:bodyPr>
          <a:lstStyle>
            <a:lvl1pPr algn="l">
              <a:defRPr sz="294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6" y="6173310"/>
            <a:ext cx="648925" cy="524798"/>
          </a:xfrm>
          <a:prstGeom prst="rect">
            <a:avLst/>
          </a:prstGeom>
        </p:spPr>
      </p:pic>
    </p:spTree>
    <p:extLst>
      <p:ext uri="{BB962C8B-B14F-4D97-AF65-F5344CB8AC3E}">
        <p14:creationId xmlns:p14="http://schemas.microsoft.com/office/powerpoint/2010/main" val="17104357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5" y="5"/>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8"/>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81"/>
            <a:ext cx="795528" cy="643359"/>
          </a:xfrm>
          <a:prstGeom prst="rect">
            <a:avLst/>
          </a:prstGeom>
        </p:spPr>
      </p:pic>
    </p:spTree>
    <p:extLst>
      <p:ext uri="{BB962C8B-B14F-4D97-AF65-F5344CB8AC3E}">
        <p14:creationId xmlns:p14="http://schemas.microsoft.com/office/powerpoint/2010/main" val="19152799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8"/>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81"/>
            <a:ext cx="795528" cy="643359"/>
          </a:xfrm>
          <a:prstGeom prst="rect">
            <a:avLst/>
          </a:prstGeom>
        </p:spPr>
      </p:pic>
    </p:spTree>
    <p:extLst>
      <p:ext uri="{BB962C8B-B14F-4D97-AF65-F5344CB8AC3E}">
        <p14:creationId xmlns:p14="http://schemas.microsoft.com/office/powerpoint/2010/main" val="13975869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5"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8"/>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81"/>
            <a:ext cx="795528" cy="643359"/>
          </a:xfrm>
          <a:prstGeom prst="rect">
            <a:avLst/>
          </a:prstGeom>
        </p:spPr>
      </p:pic>
    </p:spTree>
    <p:extLst>
      <p:ext uri="{BB962C8B-B14F-4D97-AF65-F5344CB8AC3E}">
        <p14:creationId xmlns:p14="http://schemas.microsoft.com/office/powerpoint/2010/main" val="39577003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8"/>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82"/>
            <a:ext cx="2153092" cy="239232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81"/>
            <a:ext cx="795528" cy="643359"/>
          </a:xfrm>
          <a:prstGeom prst="rect">
            <a:avLst/>
          </a:prstGeom>
        </p:spPr>
      </p:pic>
    </p:spTree>
    <p:extLst>
      <p:ext uri="{BB962C8B-B14F-4D97-AF65-F5344CB8AC3E}">
        <p14:creationId xmlns:p14="http://schemas.microsoft.com/office/powerpoint/2010/main" val="6290391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9"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15911469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9"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1975495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0334591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9"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8"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5"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23018643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9"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8"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5"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30842993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9"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2"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1"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70" y="3223292"/>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44"/>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7" y="368160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4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6" y="368160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33569916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9"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9"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9"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9"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7" y="1286475"/>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6" y="3788540"/>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7" y="1270722"/>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3" y="3791373"/>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15550707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9"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14454114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14"/>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50"/>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30"/>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FA6A0AD2-53AF-4D84-8AC9-3DBC493F2F75}" type="datetimeFigureOut">
              <a:rPr lang="en-US" smtClean="0"/>
              <a:pPr/>
              <a:t>7/23/2025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91"/>
            <a:ext cx="671960" cy="528803"/>
          </a:xfrm>
          <a:prstGeom prst="rect">
            <a:avLst/>
          </a:prstGeom>
        </p:spPr>
      </p:pic>
    </p:spTree>
    <p:extLst>
      <p:ext uri="{BB962C8B-B14F-4D97-AF65-F5344CB8AC3E}">
        <p14:creationId xmlns:p14="http://schemas.microsoft.com/office/powerpoint/2010/main" val="8686625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9"/>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21571505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5" y="1495651"/>
            <a:ext cx="6741545" cy="4351338"/>
          </a:xfrm>
          <a:prstGeom prst="rect">
            <a:avLst/>
          </a:prstGeom>
        </p:spPr>
        <p:txBody>
          <a:bodyPr/>
          <a:lstStyle>
            <a:lvl1pPr>
              <a:buClr>
                <a:schemeClr val="accent2"/>
              </a:buClr>
              <a:defRPr>
                <a:solidFill>
                  <a:schemeClr val="tx1">
                    <a:lumMod val="65000"/>
                    <a:lumOff val="35000"/>
                  </a:schemeClr>
                </a:solidFill>
              </a:defRPr>
            </a:lvl1pPr>
            <a:lvl2pPr marL="436843" indent="-187218">
              <a:buClr>
                <a:srgbClr val="0D6CB9"/>
              </a:buClr>
              <a:buFont typeface="Arial" panose="020B0604020202020204" pitchFamily="34" charset="0"/>
              <a:buChar char="•"/>
              <a:defRPr>
                <a:solidFill>
                  <a:schemeClr val="tx1">
                    <a:lumMod val="65000"/>
                    <a:lumOff val="35000"/>
                  </a:schemeClr>
                </a:solidFill>
              </a:defRPr>
            </a:lvl2pPr>
            <a:lvl3pPr marL="624062" indent="-124813">
              <a:buClr>
                <a:schemeClr val="accent2"/>
              </a:buClr>
              <a:buSzPct val="75000"/>
              <a:buFont typeface="Courier New" panose="02070309020205020404" pitchFamily="49" charset="0"/>
              <a:buChar char="o"/>
              <a:defRPr>
                <a:solidFill>
                  <a:schemeClr val="tx1">
                    <a:lumMod val="65000"/>
                    <a:lumOff val="35000"/>
                  </a:schemeClr>
                </a:solidFill>
              </a:defRPr>
            </a:lvl3pPr>
            <a:lvl4pPr marL="873685" indent="-124813">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9"/>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21878398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9"/>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35464556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3"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9"/>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196135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9690879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2"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1"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60"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9" y="322329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6" y="368160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4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5" y="368160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9"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9"/>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10579170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51"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51"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4"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10">
                <a:solidFill>
                  <a:schemeClr val="tx1">
                    <a:lumMod val="65000"/>
                    <a:lumOff val="35000"/>
                  </a:schemeClr>
                </a:solidFill>
              </a:defRPr>
            </a:lvl1pPr>
            <a:lvl2pPr marL="436843" indent="-187218">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3">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2" y="1270722"/>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3">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3">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6" y="6492882"/>
            <a:ext cx="1188987" cy="365125"/>
          </a:xfrm>
          <a:prstGeom prst="rect">
            <a:avLst/>
          </a:prstGeom>
        </p:spPr>
        <p:txBody>
          <a:bodyPr vert="horz" lIns="49923" tIns="24962" rIns="49923" bIns="24962"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56" smtClean="0"/>
              <a:pPr/>
              <a:t>7/23/2025</a:t>
            </a:fld>
            <a:endParaRPr lang="en-US" sz="656"/>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9"/>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5366215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2"/>
            <a:ext cx="2057400" cy="365125"/>
          </a:xfrm>
        </p:spPr>
        <p:txBody>
          <a:bodyPr/>
          <a:lstStyle/>
          <a:p>
            <a:fld id="{FA6A0AD2-53AF-4D84-8AC9-3DBC493F2F75}" type="datetimeFigureOut">
              <a:rPr lang="en-US" smtClean="0"/>
              <a:t>7/23/2025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736559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5"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21892202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fld id="{FA6A0AD2-53AF-4D84-8AC9-3DBC493F2F75}" type="datetimeFigureOut">
              <a:rPr lang="en-US" smtClean="0"/>
              <a:t>7/23/2025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3" y="153230"/>
            <a:ext cx="7135439"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28660830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3"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33810764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1966">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2" y="322329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9" y="24724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9" y="368160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4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8" y="368160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18225479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7" y="164595"/>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51"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51"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4"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2" y="1270722"/>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37726913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9" y="252703"/>
            <a:ext cx="6848835" cy="575136"/>
          </a:xfrm>
        </p:spPr>
        <p:txBody>
          <a:bodyPr>
            <a:normAutofit/>
          </a:bodyPr>
          <a:lstStyle>
            <a:lvl1pPr algn="l">
              <a:defRPr sz="1966">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6" y="6492882"/>
            <a:ext cx="1188987" cy="365125"/>
          </a:xfrm>
        </p:spPr>
        <p:txBody>
          <a:bodyPr/>
          <a:lstStyle>
            <a:lvl1pPr algn="ctr">
              <a:defRPr/>
            </a:lvl1pPr>
          </a:lstStyle>
          <a:p>
            <a:fld id="{FA6A0AD2-53AF-4D84-8AC9-3DBC493F2F75}" type="datetimeFigureOut">
              <a:rPr lang="en-US" smtClean="0"/>
              <a:pPr/>
              <a:t>7/23/2025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10" y="208298"/>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8" y="5840228"/>
            <a:ext cx="648925" cy="524798"/>
          </a:xfrm>
          <a:prstGeom prst="rect">
            <a:avLst/>
          </a:prstGeom>
        </p:spPr>
      </p:pic>
    </p:spTree>
    <p:extLst>
      <p:ext uri="{BB962C8B-B14F-4D97-AF65-F5344CB8AC3E}">
        <p14:creationId xmlns:p14="http://schemas.microsoft.com/office/powerpoint/2010/main" val="7304444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9" y="195079"/>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983"/>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7770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710194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DC47719-3F9A-4646-B418-9CB43E120EEC}" type="datetime1">
              <a:rPr lang="en-US" smtClean="0"/>
              <a:t>7/23/2025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751247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E80D6502-5D66-43AD-AC31-2BB96E9A3B6D}" type="datetime1">
              <a:rPr lang="en-US" smtClean="0"/>
              <a:t>7/23/2025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474846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48FD71C0-C210-47B1-A4DA-7956B4C0F1DF}" type="datetime1">
              <a:rPr lang="en-US" smtClean="0"/>
              <a:t>7/23/2025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530590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212002FD-3659-4C7C-85EE-2DE2D42FE286}" type="datetime1">
              <a:rPr lang="en-US" smtClean="0"/>
              <a:t>7/23/2025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34074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9A9DD772-F148-4CA7-AE68-C449AADFF468}" type="datetime1">
              <a:rPr lang="en-US" smtClean="0"/>
              <a:t>7/23/2025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76060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5385" y="52827"/>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AAFFFC6-2576-4425-89C2-AD7E3C7794BF}" type="datetime1">
              <a:rPr lang="en-US" smtClean="0"/>
              <a:t>7/23/2025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27048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1D3B82B-DEC8-48E4-82F8-B25D683D754B}" type="datetime1">
              <a:rPr lang="en-US" smtClean="0"/>
              <a:t>7/23/2025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761023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3B43A2B-839D-404A-85FB-E3462EACC41E}" type="datetime1">
              <a:rPr lang="en-US" smtClean="0"/>
              <a:t>7/23/2025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75743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0CD9EB6-D921-404D-BA9C-5073041A29CF}" type="datetime1">
              <a:rPr lang="en-US" smtClean="0"/>
              <a:t>7/23/2025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616406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1C8DB06F-5E94-4FF5-A850-1A3BECDD7FDC}" type="datetime1">
              <a:rPr lang="en-US" smtClean="0"/>
              <a:t>7/23/2025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04504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6AC8C2CD-B7CB-40A8-B99C-2EDEBDC36571}" type="datetime1">
              <a:rPr lang="en-US" smtClean="0"/>
              <a:t>7/23/2025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13134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17B5144C-5C20-4A92-909B-98480146BBB7}" type="datetime1">
              <a:rPr lang="en-US" smtClean="0"/>
              <a:t>7/23/2025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42373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C32335E9-CD64-4A0B-916F-511759FA6E74}" type="datetime1">
              <a:rPr lang="en-US" smtClean="0"/>
              <a:t>7/23/2025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800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B50CB8BA-C652-4D2F-BD33-2665A4507A02}" type="datetime1">
              <a:rPr lang="en-US" smtClean="0"/>
              <a:t>7/23/2025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921686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443AC7D6-7E7D-4DA2-BFAC-C6C390C816E1}" type="datetime1">
              <a:rPr lang="en-US" smtClean="0"/>
              <a:t>7/23/2025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7/23/2025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26750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fld id="{740F6563-4B6E-42E9-A1CE-A31FE3CE4091}" type="datetime1">
              <a:rPr lang="en-US" smtClean="0"/>
              <a:t>7/23/2025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51880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755904"/>
            <a:ext cx="180975" cy="160020"/>
          </a:xfrm>
          <a:custGeom>
            <a:avLst/>
            <a:gdLst/>
            <a:ahLst/>
            <a:cxnLst/>
            <a:rect l="l" t="t" r="r" b="b"/>
            <a:pathLst>
              <a:path w="241300" h="160019">
                <a:moveTo>
                  <a:pt x="0" y="160020"/>
                </a:moveTo>
                <a:lnTo>
                  <a:pt x="240792" y="160020"/>
                </a:lnTo>
                <a:lnTo>
                  <a:pt x="240792" y="0"/>
                </a:lnTo>
                <a:lnTo>
                  <a:pt x="0" y="0"/>
                </a:lnTo>
                <a:lnTo>
                  <a:pt x="0" y="160020"/>
                </a:lnTo>
                <a:close/>
              </a:path>
            </a:pathLst>
          </a:custGeom>
          <a:solidFill>
            <a:srgbClr val="F05F38">
              <a:alpha val="76078"/>
            </a:srgbClr>
          </a:solidFill>
        </p:spPr>
        <p:txBody>
          <a:bodyPr wrap="square" lIns="0" tIns="0" rIns="0" bIns="0" rtlCol="0"/>
          <a:lstStyle/>
          <a:p>
            <a:endParaRPr sz="1350"/>
          </a:p>
        </p:txBody>
      </p:sp>
      <p:sp>
        <p:nvSpPr>
          <p:cNvPr id="17" name="bg object 17"/>
          <p:cNvSpPr/>
          <p:nvPr/>
        </p:nvSpPr>
        <p:spPr>
          <a:xfrm>
            <a:off x="1368170" y="755904"/>
            <a:ext cx="7776210" cy="160020"/>
          </a:xfrm>
          <a:custGeom>
            <a:avLst/>
            <a:gdLst/>
            <a:ahLst/>
            <a:cxnLst/>
            <a:rect l="l" t="t" r="r" b="b"/>
            <a:pathLst>
              <a:path w="10368280" h="160019">
                <a:moveTo>
                  <a:pt x="0" y="160020"/>
                </a:moveTo>
                <a:lnTo>
                  <a:pt x="10367772" y="160020"/>
                </a:lnTo>
                <a:lnTo>
                  <a:pt x="10367772" y="0"/>
                </a:lnTo>
                <a:lnTo>
                  <a:pt x="0" y="0"/>
                </a:lnTo>
                <a:lnTo>
                  <a:pt x="0" y="160020"/>
                </a:lnTo>
                <a:close/>
              </a:path>
            </a:pathLst>
          </a:custGeom>
          <a:solidFill>
            <a:srgbClr val="F05F38">
              <a:alpha val="76078"/>
            </a:srgbClr>
          </a:solidFill>
        </p:spPr>
        <p:txBody>
          <a:bodyPr wrap="square" lIns="0" tIns="0" rIns="0" bIns="0" rtlCol="0"/>
          <a:lstStyle/>
          <a:p>
            <a:endParaRPr sz="1350"/>
          </a:p>
        </p:txBody>
      </p:sp>
      <p:sp>
        <p:nvSpPr>
          <p:cNvPr id="18" name="bg object 18"/>
          <p:cNvSpPr/>
          <p:nvPr/>
        </p:nvSpPr>
        <p:spPr>
          <a:xfrm>
            <a:off x="180594" y="0"/>
            <a:ext cx="1187768" cy="6858000"/>
          </a:xfrm>
          <a:custGeom>
            <a:avLst/>
            <a:gdLst/>
            <a:ahLst/>
            <a:cxnLst/>
            <a:rect l="l" t="t" r="r" b="b"/>
            <a:pathLst>
              <a:path w="1583689" h="6858000">
                <a:moveTo>
                  <a:pt x="1583436" y="0"/>
                </a:moveTo>
                <a:lnTo>
                  <a:pt x="0" y="0"/>
                </a:lnTo>
                <a:lnTo>
                  <a:pt x="0" y="6858000"/>
                </a:lnTo>
                <a:lnTo>
                  <a:pt x="1583436" y="6858000"/>
                </a:lnTo>
                <a:lnTo>
                  <a:pt x="1583436" y="0"/>
                </a:lnTo>
                <a:close/>
              </a:path>
            </a:pathLst>
          </a:custGeom>
          <a:solidFill>
            <a:srgbClr val="0D6CB8"/>
          </a:solidFill>
        </p:spPr>
        <p:txBody>
          <a:bodyPr wrap="square" lIns="0" tIns="0" rIns="0" bIns="0" rtlCol="0"/>
          <a:lstStyle/>
          <a:p>
            <a:endParaRPr sz="1350"/>
          </a:p>
        </p:txBody>
      </p:sp>
      <p:pic>
        <p:nvPicPr>
          <p:cNvPr id="19" name="bg object 19"/>
          <p:cNvPicPr/>
          <p:nvPr/>
        </p:nvPicPr>
        <p:blipFill>
          <a:blip r:embed="rId2" cstate="print"/>
          <a:stretch>
            <a:fillRect/>
          </a:stretch>
        </p:blipFill>
        <p:spPr>
          <a:xfrm>
            <a:off x="397765" y="208791"/>
            <a:ext cx="747521" cy="397763"/>
          </a:xfrm>
          <a:prstGeom prst="rect">
            <a:avLst/>
          </a:prstGeom>
        </p:spPr>
      </p:pic>
      <p:pic>
        <p:nvPicPr>
          <p:cNvPr id="20" name="bg object 20"/>
          <p:cNvPicPr/>
          <p:nvPr/>
        </p:nvPicPr>
        <p:blipFill>
          <a:blip r:embed="rId3" cstate="print"/>
          <a:stretch>
            <a:fillRect/>
          </a:stretch>
        </p:blipFill>
        <p:spPr>
          <a:xfrm>
            <a:off x="452629" y="5839970"/>
            <a:ext cx="649223" cy="525779"/>
          </a:xfrm>
          <a:prstGeom prst="rect">
            <a:avLst/>
          </a:prstGeom>
        </p:spPr>
      </p:pic>
      <p:sp>
        <p:nvSpPr>
          <p:cNvPr id="2" name="Holder 2"/>
          <p:cNvSpPr>
            <a:spLocks noGrp="1"/>
          </p:cNvSpPr>
          <p:nvPr>
            <p:ph type="title"/>
          </p:nvPr>
        </p:nvSpPr>
        <p:spPr>
          <a:xfrm>
            <a:off x="425385" y="52827"/>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3B0CA93-73AA-4079-B075-9E54308AF385}" type="datetime1">
              <a:rPr lang="en-US" smtClean="0"/>
              <a:t>7/23/2025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30732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160882E2-F370-4596-8C07-B252C2FC1CC1}" type="datetime1">
              <a:rPr lang="en-US" smtClean="0"/>
              <a:t>7/23/2025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73814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CCE6C7E8-F2B6-4E58-BFD7-8BBB09C2F670}" type="datetime1">
              <a:rPr lang="en-US" smtClean="0"/>
              <a:t>7/23/2025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7/23/2025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86658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96B47C10-89FA-4F1B-BB19-DD523B6EAE35}" type="datetime1">
              <a:rPr lang="en-US" smtClean="0"/>
              <a:t>7/23/2025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75036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2E3ED9E3-D7D5-40B4-A61C-8CCF89EB4621}" type="datetime1">
              <a:rPr lang="en-US" smtClean="0"/>
              <a:t>7/23/2025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828702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B89C4D99-DF0E-4350-96E5-F16B3EDDA36C}" type="datetime1">
              <a:rPr lang="en-US" smtClean="0"/>
              <a:t>7/23/2025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58623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E73958A3-E9D7-44C6-940D-0143FF762566}" type="datetime1">
              <a:rPr lang="en-US" smtClean="0"/>
              <a:t>7/23/2025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92963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3CAF1F5-FB19-4A5F-858F-8305246F3935}" type="datetime1">
              <a:rPr lang="en-US" smtClean="0"/>
              <a:t>7/23/2025</a:t>
            </a:fld>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34085525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6B1C496E-90B5-4CC8-A296-CF4E816E8A4D}" type="datetime1">
              <a:rPr lang="en-US" smtClean="0"/>
              <a:t>7/23/2025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69332"/>
          </a:xfrm>
          <a:prstGeom prst="rect">
            <a:avLst/>
          </a:prstGeom>
          <a:solidFill>
            <a:schemeClr val="bg1"/>
          </a:solidFill>
        </p:spPr>
        <p:txBody>
          <a:bodyPr wrap="square" rtlCol="0">
            <a:spAutoFit/>
          </a:bodyPr>
          <a:lstStyle/>
          <a:p>
            <a:pPr algn="ctr"/>
            <a:r>
              <a:rPr lang="en-US" sz="1800"/>
              <a:t>  </a:t>
            </a:r>
            <a:r>
              <a:rPr lang="en-US" sz="800">
                <a:solidFill>
                  <a:schemeClr val="bg1">
                    <a:lumMod val="65000"/>
                  </a:schemeClr>
                </a:solidFill>
              </a:rPr>
              <a:t>© </a:t>
            </a:r>
            <a:r>
              <a:rPr lang="en-US" sz="8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3686723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1BAFC09C-584C-44BF-9C2F-5CCB8FD46254}" type="datetime1">
              <a:rPr lang="en-US" smtClean="0"/>
              <a:t>7/23/2025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4743467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74153677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69382"/>
            <a:ext cx="9144000" cy="33655"/>
          </a:xfrm>
          <a:custGeom>
            <a:avLst/>
            <a:gdLst/>
            <a:ahLst/>
            <a:cxnLst/>
            <a:rect l="l" t="t" r="r" b="b"/>
            <a:pathLst>
              <a:path w="12192000" h="33654">
                <a:moveTo>
                  <a:pt x="0" y="33528"/>
                </a:moveTo>
                <a:lnTo>
                  <a:pt x="12192000" y="33528"/>
                </a:lnTo>
                <a:lnTo>
                  <a:pt x="12192000" y="0"/>
                </a:lnTo>
                <a:lnTo>
                  <a:pt x="0" y="0"/>
                </a:lnTo>
                <a:lnTo>
                  <a:pt x="0" y="33528"/>
                </a:lnTo>
                <a:close/>
              </a:path>
            </a:pathLst>
          </a:custGeom>
          <a:solidFill>
            <a:srgbClr val="0D6CB8"/>
          </a:solidFill>
        </p:spPr>
        <p:txBody>
          <a:bodyPr wrap="square" lIns="0" tIns="0" rIns="0" bIns="0" rtlCol="0"/>
          <a:lstStyle/>
          <a:p>
            <a:endParaRPr sz="1350"/>
          </a:p>
        </p:txBody>
      </p:sp>
      <p:pic>
        <p:nvPicPr>
          <p:cNvPr id="17" name="bg object 17"/>
          <p:cNvPicPr/>
          <p:nvPr/>
        </p:nvPicPr>
        <p:blipFill>
          <a:blip r:embed="rId2" cstate="print"/>
          <a:stretch>
            <a:fillRect/>
          </a:stretch>
        </p:blipFill>
        <p:spPr>
          <a:xfrm>
            <a:off x="4198241" y="6062474"/>
            <a:ext cx="747521" cy="399287"/>
          </a:xfrm>
          <a:prstGeom prst="rect">
            <a:avLst/>
          </a:prstGeom>
        </p:spPr>
      </p:pic>
      <p:sp>
        <p:nvSpPr>
          <p:cNvPr id="18" name="bg object 18"/>
          <p:cNvSpPr/>
          <p:nvPr/>
        </p:nvSpPr>
        <p:spPr>
          <a:xfrm>
            <a:off x="0" y="6502910"/>
            <a:ext cx="9144000" cy="123825"/>
          </a:xfrm>
          <a:custGeom>
            <a:avLst/>
            <a:gdLst/>
            <a:ahLst/>
            <a:cxnLst/>
            <a:rect l="l" t="t" r="r" b="b"/>
            <a:pathLst>
              <a:path w="12192000" h="123825">
                <a:moveTo>
                  <a:pt x="12192000" y="0"/>
                </a:moveTo>
                <a:lnTo>
                  <a:pt x="0" y="0"/>
                </a:lnTo>
                <a:lnTo>
                  <a:pt x="0" y="123444"/>
                </a:lnTo>
                <a:lnTo>
                  <a:pt x="12192000" y="123444"/>
                </a:lnTo>
                <a:lnTo>
                  <a:pt x="12192000" y="0"/>
                </a:lnTo>
                <a:close/>
              </a:path>
            </a:pathLst>
          </a:custGeom>
          <a:solidFill>
            <a:srgbClr val="F05F38"/>
          </a:solidFill>
        </p:spPr>
        <p:txBody>
          <a:bodyPr wrap="square" lIns="0" tIns="0" rIns="0" bIns="0" rtlCol="0"/>
          <a:lstStyle/>
          <a:p>
            <a:endParaRPr sz="1350"/>
          </a:p>
        </p:txBody>
      </p:sp>
      <p:pic>
        <p:nvPicPr>
          <p:cNvPr id="19" name="bg object 19"/>
          <p:cNvPicPr/>
          <p:nvPr/>
        </p:nvPicPr>
        <p:blipFill>
          <a:blip r:embed="rId3" cstate="print"/>
          <a:stretch>
            <a:fillRect/>
          </a:stretch>
        </p:blipFill>
        <p:spPr>
          <a:xfrm>
            <a:off x="8165594" y="152403"/>
            <a:ext cx="672083" cy="528827"/>
          </a:xfrm>
          <a:prstGeom prst="rect">
            <a:avLst/>
          </a:prstGeom>
        </p:spPr>
      </p:pic>
      <p:sp>
        <p:nvSpPr>
          <p:cNvPr id="20" name="bg object 20"/>
          <p:cNvSpPr/>
          <p:nvPr/>
        </p:nvSpPr>
        <p:spPr>
          <a:xfrm>
            <a:off x="0" y="836678"/>
            <a:ext cx="9144000" cy="5633085"/>
          </a:xfrm>
          <a:custGeom>
            <a:avLst/>
            <a:gdLst/>
            <a:ahLst/>
            <a:cxnLst/>
            <a:rect l="l" t="t" r="r" b="b"/>
            <a:pathLst>
              <a:path w="12192000" h="5633085">
                <a:moveTo>
                  <a:pt x="12192000" y="0"/>
                </a:moveTo>
                <a:lnTo>
                  <a:pt x="0" y="0"/>
                </a:lnTo>
                <a:lnTo>
                  <a:pt x="0" y="5632704"/>
                </a:lnTo>
                <a:lnTo>
                  <a:pt x="12192000" y="5632704"/>
                </a:lnTo>
                <a:lnTo>
                  <a:pt x="12192000" y="0"/>
                </a:lnTo>
                <a:close/>
              </a:path>
            </a:pathLst>
          </a:custGeom>
          <a:solidFill>
            <a:srgbClr val="FFFFFF"/>
          </a:solidFill>
        </p:spPr>
        <p:txBody>
          <a:bodyPr wrap="square" lIns="0" tIns="0" rIns="0" bIns="0" rtlCol="0"/>
          <a:lstStyle/>
          <a:p>
            <a:endParaRPr sz="1350"/>
          </a:p>
        </p:txBody>
      </p:sp>
      <p:pic>
        <p:nvPicPr>
          <p:cNvPr id="21" name="bg object 21"/>
          <p:cNvPicPr/>
          <p:nvPr/>
        </p:nvPicPr>
        <p:blipFill>
          <a:blip r:embed="rId4" cstate="print"/>
          <a:stretch>
            <a:fillRect/>
          </a:stretch>
        </p:blipFill>
        <p:spPr>
          <a:xfrm>
            <a:off x="2" y="905255"/>
            <a:ext cx="9143999" cy="5952743"/>
          </a:xfrm>
          <a:prstGeom prst="rect">
            <a:avLst/>
          </a:prstGeom>
        </p:spPr>
      </p:pic>
      <p:sp>
        <p:nvSpPr>
          <p:cNvPr id="2" name="Holder 2"/>
          <p:cNvSpPr>
            <a:spLocks noGrp="1"/>
          </p:cNvSpPr>
          <p:nvPr>
            <p:ph type="title"/>
          </p:nvPr>
        </p:nvSpPr>
        <p:spPr>
          <a:xfrm>
            <a:off x="425385" y="52827"/>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6E93556-5E02-4746-AAC8-978391B798FB}" type="datetime1">
              <a:rPr lang="en-US" smtClean="0"/>
              <a:t>7/23/2025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46399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239615EF-EC61-42A2-BBDC-80A00C7B9869}" type="datetime1">
              <a:rPr lang="en-US" smtClean="0"/>
              <a:t>7/23/2025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4184056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0C4557A4-81BE-4708-BFBF-917052142421}" type="datetime1">
              <a:rPr lang="en-US" smtClean="0"/>
              <a:t>7/23/2025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98430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D67FA3-6ABE-48C3-8528-1D194E675476}" type="datetime1">
              <a:rPr lang="en-US" smtClean="0"/>
              <a:t>7/23/2025</a:t>
            </a:fld>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890169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fld id="{DB382745-0F71-4397-AA0F-77D0C068FDCD}" type="datetime1">
              <a:rPr lang="en-US" smtClean="0"/>
              <a:t>7/23/2025</a:t>
            </a:fld>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072873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1DBB0E-8EF4-4DFC-B6D9-ADAD62391D09}" type="datetime1">
              <a:rPr lang="en-US" smtClean="0"/>
              <a:t>7/23/2025</a:t>
            </a:fld>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400643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5999314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133518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024224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5883642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06234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F4A7612-92C8-4B57-87B4-39B08E1D08F4}" type="datetime1">
              <a:rPr lang="en-US" smtClean="0"/>
              <a:t>7/23/2025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009572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18673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0921005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1191173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6138554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389F306-F00F-44FC-A8C5-3B0F85557917}" type="datetime1">
              <a:rPr lang="en-US" smtClean="0"/>
              <a:t>7/23/2025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268195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D3C0B2B-7265-4F98-A032-B6E9B85C5C4D}" type="datetime1">
              <a:rPr lang="en-US" smtClean="0"/>
              <a:t>7/23/2025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3653754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7DBEB00-6AFA-45A5-A89B-6B1B3A20A10E}" type="datetime1">
              <a:rPr lang="en-US" smtClean="0"/>
              <a:t>7/23/2025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9620621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A67C25E6-1F2D-43FD-9953-7CCA3F84CA41}" type="datetime1">
              <a:rPr lang="en-US" smtClean="0"/>
              <a:t>7/23/2025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975356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B8AC96C-37E1-48DD-9593-8EC2D8417D69}" type="datetime1">
              <a:rPr lang="en-US" smtClean="0"/>
              <a:t>7/23/2025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3511539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861EE9B-4C46-4906-B7A2-32F6737F3CE6}" type="datetime1">
              <a:rPr lang="en-US" smtClean="0"/>
              <a:t>7/23/2025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29699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276999"/>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276999"/>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276999"/>
          </a:xfrm>
        </p:spPr>
        <p:txBody>
          <a:bodyPr/>
          <a:lstStyle>
            <a:lvl1pPr algn="ctr">
              <a:defRPr/>
            </a:lvl1pPr>
          </a:lstStyle>
          <a:p>
            <a:fld id="{C217EA3C-C33A-434E-8DEE-4987ECA88D89}" type="datetime1">
              <a:rPr lang="en-US" smtClean="0"/>
              <a:t>7/23/2025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22160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6AA94A3-E762-4EFF-8D4D-DBDF09C4269D}" type="datetime1">
              <a:rPr lang="en-US" smtClean="0"/>
              <a:t>7/23/2025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1746865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A63CD52-8A58-41E4-B12B-09C787664E75}" type="datetime1">
              <a:rPr lang="en-US" smtClean="0"/>
              <a:t>7/23/2025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152400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F52DE4A5-07F0-4158-B026-4C8CF9A049F4}" type="datetime1">
              <a:rPr lang="en-US" smtClean="0"/>
              <a:t>7/23/2025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0679490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DBFD53E9-F21B-4529-ABF8-FED846CD559B}" type="datetime1">
              <a:rPr lang="en-US" smtClean="0"/>
              <a:t>7/23/2025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936891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8079C75E-E5E5-4D18-9B98-9F725007E391}" type="datetime1">
              <a:rPr lang="en-US" smtClean="0"/>
              <a:t>7/23/2025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8467173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4AE5DD9B-6A06-427F-8A8C-35B4FDDD60D9}" type="datetime1">
              <a:rPr lang="en-US" smtClean="0"/>
              <a:t>7/23/2025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00648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10805DFC-5B2F-491D-B44B-90DC1A3EC69D}" type="datetime1">
              <a:rPr lang="en-US" smtClean="0"/>
              <a:t>7/23/2025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1958636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3B480079-8EA6-40FB-AABA-76A414E95277}" type="datetime1">
              <a:rPr lang="en-US" smtClean="0"/>
              <a:t>7/23/2025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7/23/2025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707553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0AB5789B-9D5F-4BF2-9D94-73042BF3377C}" type="datetime1">
              <a:rPr lang="en-US" smtClean="0"/>
              <a:t>7/23/2025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2451886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8C48BE35-C366-4342-A594-08E0BA2A8C1C}" type="datetime1">
              <a:rPr lang="en-US" smtClean="0"/>
              <a:t>7/23/2025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6609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5131977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3A96457B-6EC8-4653-8E7D-7D5DAD119DB4}" type="datetime1">
              <a:rPr lang="en-US" smtClean="0"/>
              <a:t>7/23/2025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097756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213FE19B-F09F-40F2-A229-02E811F563A9}" type="datetime1">
              <a:rPr lang="en-US" smtClean="0"/>
              <a:t>7/23/2025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616054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171B8F3D-4D62-40A5-BFB8-A2601281C2AF}" type="datetime1">
              <a:rPr lang="en-US" smtClean="0"/>
              <a:t>7/23/2025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2723711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3FCBB9D3-0E78-4955-BBE6-0D74A9146DD1}" type="datetime1">
              <a:rPr lang="en-US" smtClean="0"/>
              <a:t>7/23/2025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214082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cSld name="2_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D4F84E6-19AA-4486-A88F-D5F1146DF8D9}" type="datetime1">
              <a:rPr lang="en-US" smtClean="0"/>
              <a:t>7/23/2025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51780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28F8BBE8-8A13-4680-BBDB-B1D8DF05AD81}" type="datetime1">
              <a:rPr lang="en-US" smtClean="0"/>
              <a:t>7/23/2025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7/23/2025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333114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
  <p:cSld name="20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ctrTitle"/>
          </p:nvPr>
        </p:nvSpPr>
        <p:spPr>
          <a:xfrm>
            <a:off x="2932439" y="5250247"/>
            <a:ext cx="3279124" cy="457048"/>
          </a:xfrm>
          <a:prstGeom prst="rect">
            <a:avLst/>
          </a:prstGeom>
        </p:spPr>
        <p:txBody>
          <a:bodyPr wrap="square" lIns="0" tIns="0" rIns="0" bIns="0">
            <a:spAutoFit/>
          </a:bodyPr>
          <a:lstStyle>
            <a:lvl1pPr>
              <a:defRPr sz="33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2932439" y="4670101"/>
            <a:ext cx="3279124"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5152978-6D7B-4D24-9B13-997494F2C439}" type="datetime1">
              <a:rPr lang="en-US" smtClean="0"/>
              <a:t>7/23/2025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76766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4237635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083106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00224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5403324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6772287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8515565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1367986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1989685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9052217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9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C1841CD-A9FD-4701-BFDE-0A166BA298D2}" type="datetime1">
              <a:rPr lang="en-US" smtClean="0"/>
              <a:t>7/23/2025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289143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9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8A61AEB-D7B2-489D-BC1B-C85A5ED0873A}" type="datetime1">
              <a:rPr lang="en-US" smtClean="0"/>
              <a:t>7/23/2025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3185174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9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E098959-F662-4FF0-99E7-0B2D767A69AD}" type="datetime1">
              <a:rPr lang="en-US" smtClean="0"/>
              <a:t>7/23/2025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7300254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25226B77-E4EE-485C-B4BE-873F078491CF}" type="datetime1">
              <a:rPr lang="en-US" smtClean="0"/>
              <a:t>7/23/2025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0093079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4CB3975-1A77-4DC9-B51D-484B6B8B451B}" type="datetime1">
              <a:rPr lang="en-US" smtClean="0"/>
              <a:t>7/23/2025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25234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648291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4C0ADC26-1A0F-4142-9CAC-2533A503788D}" type="datetime1">
              <a:rPr lang="en-US" smtClean="0"/>
              <a:t>7/23/2025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551488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03E863E-55F4-4DAE-9490-53D00C08032E}" type="datetime1">
              <a:rPr lang="en-US" smtClean="0"/>
              <a:t>7/23/2025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7905396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4606D27F-A152-4F04-9ABF-4CD6DC74A86D}" type="datetime1">
              <a:rPr lang="en-US" smtClean="0"/>
              <a:t>7/23/2025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505049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4F467B12-CFD2-4EE1-B000-38CB2933B123}" type="datetime1">
              <a:rPr lang="en-US" smtClean="0"/>
              <a:t>7/23/2025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945087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3F062FCB-03C5-4CBA-841B-DB78D46BE96D}" type="datetime1">
              <a:rPr lang="en-US" smtClean="0"/>
              <a:t>7/23/2025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9812650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3218681-6486-4323-A8AA-63F7E96E8224}" type="datetime1">
              <a:rPr lang="en-US" smtClean="0"/>
              <a:t>7/23/2025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321731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3FF24362-59EC-4819-83B6-66C9B8D74941}" type="datetime1">
              <a:rPr lang="en-US" smtClean="0"/>
              <a:t>7/23/2025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4533044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283077CB-7AD9-4658-8223-FBBD394FE5C0}" type="datetime1">
              <a:rPr lang="en-US" smtClean="0"/>
              <a:t>7/23/2025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189953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A3B38059-2308-49F8-8BBA-B63C05057B95}" type="datetime1">
              <a:rPr lang="en-US" smtClean="0"/>
              <a:t>7/23/2025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7/23/2025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067364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8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4014EDC5-DC67-4D05-9E7B-BE96132857D5}" type="datetime1">
              <a:rPr lang="en-US" smtClean="0"/>
              <a:t>7/23/2025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61031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2.xml"/><Relationship Id="rId21" Type="http://schemas.openxmlformats.org/officeDocument/2006/relationships/slideLayout" Target="../slideLayouts/slideLayout27.xml"/><Relationship Id="rId42" Type="http://schemas.openxmlformats.org/officeDocument/2006/relationships/slideLayout" Target="../slideLayouts/slideLayout48.xml"/><Relationship Id="rId47" Type="http://schemas.openxmlformats.org/officeDocument/2006/relationships/slideLayout" Target="../slideLayouts/slideLayout53.xml"/><Relationship Id="rId63" Type="http://schemas.openxmlformats.org/officeDocument/2006/relationships/slideLayout" Target="../slideLayouts/slideLayout69.xml"/><Relationship Id="rId68" Type="http://schemas.openxmlformats.org/officeDocument/2006/relationships/slideLayout" Target="../slideLayouts/slideLayout74.xml"/><Relationship Id="rId84" Type="http://schemas.openxmlformats.org/officeDocument/2006/relationships/slideLayout" Target="../slideLayouts/slideLayout90.xml"/><Relationship Id="rId89" Type="http://schemas.openxmlformats.org/officeDocument/2006/relationships/slideLayout" Target="../slideLayouts/slideLayout95.xml"/><Relationship Id="rId7" Type="http://schemas.openxmlformats.org/officeDocument/2006/relationships/slideLayout" Target="../slideLayouts/slideLayout13.xml"/><Relationship Id="rId71" Type="http://schemas.openxmlformats.org/officeDocument/2006/relationships/slideLayout" Target="../slideLayouts/slideLayout77.xml"/><Relationship Id="rId92" Type="http://schemas.openxmlformats.org/officeDocument/2006/relationships/slideLayout" Target="../slideLayouts/slideLayout98.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9" Type="http://schemas.openxmlformats.org/officeDocument/2006/relationships/slideLayout" Target="../slideLayouts/slideLayout35.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slideLayout" Target="../slideLayouts/slideLayout46.xml"/><Relationship Id="rId45" Type="http://schemas.openxmlformats.org/officeDocument/2006/relationships/slideLayout" Target="../slideLayouts/slideLayout51.xml"/><Relationship Id="rId53" Type="http://schemas.openxmlformats.org/officeDocument/2006/relationships/slideLayout" Target="../slideLayouts/slideLayout59.xml"/><Relationship Id="rId58" Type="http://schemas.openxmlformats.org/officeDocument/2006/relationships/slideLayout" Target="../slideLayouts/slideLayout64.xml"/><Relationship Id="rId66" Type="http://schemas.openxmlformats.org/officeDocument/2006/relationships/slideLayout" Target="../slideLayouts/slideLayout72.xml"/><Relationship Id="rId74" Type="http://schemas.openxmlformats.org/officeDocument/2006/relationships/slideLayout" Target="../slideLayouts/slideLayout80.xml"/><Relationship Id="rId79" Type="http://schemas.openxmlformats.org/officeDocument/2006/relationships/slideLayout" Target="../slideLayouts/slideLayout85.xml"/><Relationship Id="rId87" Type="http://schemas.openxmlformats.org/officeDocument/2006/relationships/slideLayout" Target="../slideLayouts/slideLayout93.xml"/><Relationship Id="rId102" Type="http://schemas.openxmlformats.org/officeDocument/2006/relationships/slideLayout" Target="../slideLayouts/slideLayout108.xml"/><Relationship Id="rId5" Type="http://schemas.openxmlformats.org/officeDocument/2006/relationships/slideLayout" Target="../slideLayouts/slideLayout11.xml"/><Relationship Id="rId61" Type="http://schemas.openxmlformats.org/officeDocument/2006/relationships/slideLayout" Target="../slideLayouts/slideLayout67.xml"/><Relationship Id="rId82" Type="http://schemas.openxmlformats.org/officeDocument/2006/relationships/slideLayout" Target="../slideLayouts/slideLayout88.xml"/><Relationship Id="rId90" Type="http://schemas.openxmlformats.org/officeDocument/2006/relationships/slideLayout" Target="../slideLayouts/slideLayout96.xml"/><Relationship Id="rId95" Type="http://schemas.openxmlformats.org/officeDocument/2006/relationships/slideLayout" Target="../slideLayouts/slideLayout101.xml"/><Relationship Id="rId19" Type="http://schemas.openxmlformats.org/officeDocument/2006/relationships/slideLayout" Target="../slideLayouts/slideLayout2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slideLayout" Target="../slideLayouts/slideLayout49.xml"/><Relationship Id="rId48" Type="http://schemas.openxmlformats.org/officeDocument/2006/relationships/slideLayout" Target="../slideLayouts/slideLayout54.xml"/><Relationship Id="rId56" Type="http://schemas.openxmlformats.org/officeDocument/2006/relationships/slideLayout" Target="../slideLayouts/slideLayout62.xml"/><Relationship Id="rId64" Type="http://schemas.openxmlformats.org/officeDocument/2006/relationships/slideLayout" Target="../slideLayouts/slideLayout70.xml"/><Relationship Id="rId69" Type="http://schemas.openxmlformats.org/officeDocument/2006/relationships/slideLayout" Target="../slideLayouts/slideLayout75.xml"/><Relationship Id="rId77" Type="http://schemas.openxmlformats.org/officeDocument/2006/relationships/slideLayout" Target="../slideLayouts/slideLayout83.xml"/><Relationship Id="rId100" Type="http://schemas.openxmlformats.org/officeDocument/2006/relationships/slideLayout" Target="../slideLayouts/slideLayout106.xml"/><Relationship Id="rId8" Type="http://schemas.openxmlformats.org/officeDocument/2006/relationships/slideLayout" Target="../slideLayouts/slideLayout14.xml"/><Relationship Id="rId51" Type="http://schemas.openxmlformats.org/officeDocument/2006/relationships/slideLayout" Target="../slideLayouts/slideLayout57.xml"/><Relationship Id="rId72" Type="http://schemas.openxmlformats.org/officeDocument/2006/relationships/slideLayout" Target="../slideLayouts/slideLayout78.xml"/><Relationship Id="rId80" Type="http://schemas.openxmlformats.org/officeDocument/2006/relationships/slideLayout" Target="../slideLayouts/slideLayout86.xml"/><Relationship Id="rId85" Type="http://schemas.openxmlformats.org/officeDocument/2006/relationships/slideLayout" Target="../slideLayouts/slideLayout91.xml"/><Relationship Id="rId93" Type="http://schemas.openxmlformats.org/officeDocument/2006/relationships/slideLayout" Target="../slideLayouts/slideLayout99.xml"/><Relationship Id="rId98" Type="http://schemas.openxmlformats.org/officeDocument/2006/relationships/slideLayout" Target="../slideLayouts/slideLayout104.xml"/><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46" Type="http://schemas.openxmlformats.org/officeDocument/2006/relationships/slideLayout" Target="../slideLayouts/slideLayout52.xml"/><Relationship Id="rId59" Type="http://schemas.openxmlformats.org/officeDocument/2006/relationships/slideLayout" Target="../slideLayouts/slideLayout65.xml"/><Relationship Id="rId67" Type="http://schemas.openxmlformats.org/officeDocument/2006/relationships/slideLayout" Target="../slideLayouts/slideLayout73.xml"/><Relationship Id="rId103" Type="http://schemas.openxmlformats.org/officeDocument/2006/relationships/slideLayout" Target="../slideLayouts/slideLayout109.xml"/><Relationship Id="rId20" Type="http://schemas.openxmlformats.org/officeDocument/2006/relationships/slideLayout" Target="../slideLayouts/slideLayout26.xml"/><Relationship Id="rId41" Type="http://schemas.openxmlformats.org/officeDocument/2006/relationships/slideLayout" Target="../slideLayouts/slideLayout47.xml"/><Relationship Id="rId54" Type="http://schemas.openxmlformats.org/officeDocument/2006/relationships/slideLayout" Target="../slideLayouts/slideLayout60.xml"/><Relationship Id="rId62" Type="http://schemas.openxmlformats.org/officeDocument/2006/relationships/slideLayout" Target="../slideLayouts/slideLayout68.xml"/><Relationship Id="rId70" Type="http://schemas.openxmlformats.org/officeDocument/2006/relationships/slideLayout" Target="../slideLayouts/slideLayout76.xml"/><Relationship Id="rId75" Type="http://schemas.openxmlformats.org/officeDocument/2006/relationships/slideLayout" Target="../slideLayouts/slideLayout81.xml"/><Relationship Id="rId83" Type="http://schemas.openxmlformats.org/officeDocument/2006/relationships/slideLayout" Target="../slideLayouts/slideLayout89.xml"/><Relationship Id="rId88" Type="http://schemas.openxmlformats.org/officeDocument/2006/relationships/slideLayout" Target="../slideLayouts/slideLayout94.xml"/><Relationship Id="rId91" Type="http://schemas.openxmlformats.org/officeDocument/2006/relationships/slideLayout" Target="../slideLayouts/slideLayout97.xml"/><Relationship Id="rId96" Type="http://schemas.openxmlformats.org/officeDocument/2006/relationships/slideLayout" Target="../slideLayouts/slideLayout10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49" Type="http://schemas.openxmlformats.org/officeDocument/2006/relationships/slideLayout" Target="../slideLayouts/slideLayout55.xml"/><Relationship Id="rId57" Type="http://schemas.openxmlformats.org/officeDocument/2006/relationships/slideLayout" Target="../slideLayouts/slideLayout63.xml"/><Relationship Id="rId10" Type="http://schemas.openxmlformats.org/officeDocument/2006/relationships/slideLayout" Target="../slideLayouts/slideLayout16.xml"/><Relationship Id="rId31" Type="http://schemas.openxmlformats.org/officeDocument/2006/relationships/slideLayout" Target="../slideLayouts/slideLayout37.xml"/><Relationship Id="rId44" Type="http://schemas.openxmlformats.org/officeDocument/2006/relationships/slideLayout" Target="../slideLayouts/slideLayout50.xml"/><Relationship Id="rId52" Type="http://schemas.openxmlformats.org/officeDocument/2006/relationships/slideLayout" Target="../slideLayouts/slideLayout58.xml"/><Relationship Id="rId60" Type="http://schemas.openxmlformats.org/officeDocument/2006/relationships/slideLayout" Target="../slideLayouts/slideLayout66.xml"/><Relationship Id="rId65" Type="http://schemas.openxmlformats.org/officeDocument/2006/relationships/slideLayout" Target="../slideLayouts/slideLayout71.xml"/><Relationship Id="rId73" Type="http://schemas.openxmlformats.org/officeDocument/2006/relationships/slideLayout" Target="../slideLayouts/slideLayout79.xml"/><Relationship Id="rId78" Type="http://schemas.openxmlformats.org/officeDocument/2006/relationships/slideLayout" Target="../slideLayouts/slideLayout84.xml"/><Relationship Id="rId81" Type="http://schemas.openxmlformats.org/officeDocument/2006/relationships/slideLayout" Target="../slideLayouts/slideLayout87.xml"/><Relationship Id="rId86" Type="http://schemas.openxmlformats.org/officeDocument/2006/relationships/slideLayout" Target="../slideLayouts/slideLayout92.xml"/><Relationship Id="rId94" Type="http://schemas.openxmlformats.org/officeDocument/2006/relationships/slideLayout" Target="../slideLayouts/slideLayout100.xml"/><Relationship Id="rId99" Type="http://schemas.openxmlformats.org/officeDocument/2006/relationships/slideLayout" Target="../slideLayouts/slideLayout105.xml"/><Relationship Id="rId101" Type="http://schemas.openxmlformats.org/officeDocument/2006/relationships/slideLayout" Target="../slideLayouts/slideLayout10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9" Type="http://schemas.openxmlformats.org/officeDocument/2006/relationships/slideLayout" Target="../slideLayouts/slideLayout45.xml"/><Relationship Id="rId34" Type="http://schemas.openxmlformats.org/officeDocument/2006/relationships/slideLayout" Target="../slideLayouts/slideLayout40.xml"/><Relationship Id="rId50" Type="http://schemas.openxmlformats.org/officeDocument/2006/relationships/slideLayout" Target="../slideLayouts/slideLayout56.xml"/><Relationship Id="rId55" Type="http://schemas.openxmlformats.org/officeDocument/2006/relationships/slideLayout" Target="../slideLayouts/slideLayout61.xml"/><Relationship Id="rId76" Type="http://schemas.openxmlformats.org/officeDocument/2006/relationships/slideLayout" Target="../slideLayouts/slideLayout82.xml"/><Relationship Id="rId97" Type="http://schemas.openxmlformats.org/officeDocument/2006/relationships/slideLayout" Target="../slideLayouts/slideLayout103.xml"/><Relationship Id="rId10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slideLayout" Target="../slideLayouts/slideLayout138.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theme" Target="../theme/theme3.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5385" y="52825"/>
            <a:ext cx="7707179" cy="677108"/>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2"/>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2"/>
            <a:ext cx="2103120" cy="276999"/>
          </a:xfrm>
          <a:prstGeom prst="rect">
            <a:avLst/>
          </a:prstGeom>
        </p:spPr>
        <p:txBody>
          <a:bodyPr wrap="square" lIns="0" tIns="0" rIns="0" bIns="0">
            <a:spAutoFit/>
          </a:bodyPr>
          <a:lstStyle>
            <a:lvl1pPr algn="l">
              <a:defRPr>
                <a:solidFill>
                  <a:schemeClr val="tx1">
                    <a:tint val="75000"/>
                  </a:schemeClr>
                </a:solidFill>
              </a:defRPr>
            </a:lvl1pPr>
          </a:lstStyle>
          <a:p>
            <a:fld id="{0E934970-2194-4B51-9668-A7D2F5B10EAD}" type="datetime1">
              <a:rPr lang="en-US" smtClean="0"/>
              <a:t>7/23/2025</a:t>
            </a:fld>
            <a:endParaRPr lang="en-US"/>
          </a:p>
        </p:txBody>
      </p:sp>
      <p:sp>
        <p:nvSpPr>
          <p:cNvPr id="6" name="Holder 6"/>
          <p:cNvSpPr>
            <a:spLocks noGrp="1"/>
          </p:cNvSpPr>
          <p:nvPr>
            <p:ph type="sldNum" sz="quarter" idx="7"/>
          </p:nvPr>
        </p:nvSpPr>
        <p:spPr>
          <a:xfrm>
            <a:off x="6583680" y="6377942"/>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4762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900">
                <a:solidFill>
                  <a:schemeClr val="bg1"/>
                </a:solidFill>
              </a:defRPr>
            </a:lvl1pPr>
          </a:lstStyle>
          <a:p>
            <a:fld id="{1E790275-AA64-4BA6-8D66-726D789D32C3}" type="datetime1">
              <a:rPr lang="en-US" smtClean="0"/>
              <a:t>7/23/2025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0026338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18" r:id="rId39"/>
    <p:sldLayoutId id="2147483719" r:id="rId40"/>
    <p:sldLayoutId id="2147483720" r:id="rId41"/>
    <p:sldLayoutId id="2147483721" r:id="rId42"/>
    <p:sldLayoutId id="2147483722" r:id="rId43"/>
    <p:sldLayoutId id="2147483723" r:id="rId44"/>
    <p:sldLayoutId id="2147483724" r:id="rId45"/>
    <p:sldLayoutId id="2147483725" r:id="rId46"/>
    <p:sldLayoutId id="2147483726" r:id="rId47"/>
    <p:sldLayoutId id="2147483727" r:id="rId48"/>
    <p:sldLayoutId id="2147483728" r:id="rId49"/>
    <p:sldLayoutId id="2147483729" r:id="rId50"/>
    <p:sldLayoutId id="2147483730" r:id="rId51"/>
    <p:sldLayoutId id="2147483731" r:id="rId52"/>
    <p:sldLayoutId id="2147483732" r:id="rId53"/>
    <p:sldLayoutId id="2147483733" r:id="rId54"/>
    <p:sldLayoutId id="2147483734" r:id="rId55"/>
    <p:sldLayoutId id="2147483735" r:id="rId56"/>
    <p:sldLayoutId id="2147483736" r:id="rId57"/>
    <p:sldLayoutId id="2147483737" r:id="rId58"/>
    <p:sldLayoutId id="2147483738" r:id="rId59"/>
    <p:sldLayoutId id="2147483739" r:id="rId60"/>
    <p:sldLayoutId id="2147483740" r:id="rId61"/>
    <p:sldLayoutId id="2147483741" r:id="rId62"/>
    <p:sldLayoutId id="2147483742" r:id="rId63"/>
    <p:sldLayoutId id="2147483743" r:id="rId64"/>
    <p:sldLayoutId id="2147483744" r:id="rId65"/>
    <p:sldLayoutId id="2147483745" r:id="rId66"/>
    <p:sldLayoutId id="2147483746" r:id="rId67"/>
    <p:sldLayoutId id="2147483747" r:id="rId68"/>
    <p:sldLayoutId id="2147483748" r:id="rId69"/>
    <p:sldLayoutId id="2147483749" r:id="rId70"/>
    <p:sldLayoutId id="2147483750" r:id="rId71"/>
    <p:sldLayoutId id="2147483751" r:id="rId72"/>
    <p:sldLayoutId id="2147483752" r:id="rId73"/>
    <p:sldLayoutId id="2147483753" r:id="rId74"/>
    <p:sldLayoutId id="2147483754" r:id="rId75"/>
    <p:sldLayoutId id="2147483755" r:id="rId76"/>
    <p:sldLayoutId id="2147483756" r:id="rId77"/>
    <p:sldLayoutId id="2147483757" r:id="rId78"/>
    <p:sldLayoutId id="2147483758" r:id="rId79"/>
    <p:sldLayoutId id="2147483759" r:id="rId80"/>
    <p:sldLayoutId id="2147483760" r:id="rId81"/>
    <p:sldLayoutId id="2147483761" r:id="rId82"/>
    <p:sldLayoutId id="2147483762" r:id="rId83"/>
    <p:sldLayoutId id="2147483763" r:id="rId84"/>
    <p:sldLayoutId id="2147483764" r:id="rId85"/>
    <p:sldLayoutId id="2147483765" r:id="rId86"/>
    <p:sldLayoutId id="2147483766" r:id="rId87"/>
    <p:sldLayoutId id="2147483767" r:id="rId88"/>
    <p:sldLayoutId id="2147483768" r:id="rId89"/>
    <p:sldLayoutId id="2147483769" r:id="rId90"/>
    <p:sldLayoutId id="2147483770" r:id="rId91"/>
    <p:sldLayoutId id="2147483771" r:id="rId92"/>
    <p:sldLayoutId id="2147483772" r:id="rId93"/>
    <p:sldLayoutId id="2147483773" r:id="rId94"/>
    <p:sldLayoutId id="2147483774" r:id="rId95"/>
    <p:sldLayoutId id="2147483775" r:id="rId96"/>
    <p:sldLayoutId id="2147483776" r:id="rId97"/>
    <p:sldLayoutId id="2147483777" r:id="rId98"/>
    <p:sldLayoutId id="2147483778" r:id="rId99"/>
    <p:sldLayoutId id="2147483779" r:id="rId100"/>
    <p:sldLayoutId id="2147483780" r:id="rId101"/>
    <p:sldLayoutId id="2147483781" r:id="rId102"/>
    <p:sldLayoutId id="2147483782" r:id="rId103"/>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56">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56">
                <a:solidFill>
                  <a:schemeClr val="bg1"/>
                </a:solidFill>
              </a:defRPr>
            </a:lvl1pPr>
          </a:lstStyle>
          <a:p>
            <a:fld id="{FA6A0AD2-53AF-4D84-8AC9-3DBC493F2F75}" type="datetimeFigureOut">
              <a:rPr lang="en-US" smtClean="0"/>
              <a:pPr/>
              <a:t>7/23/2025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4"/>
            <a:ext cx="2057400" cy="365125"/>
          </a:xfrm>
          <a:prstGeom prst="rect">
            <a:avLst/>
          </a:prstGeom>
        </p:spPr>
        <p:txBody>
          <a:bodyPr vert="horz" lIns="91440" tIns="45720" rIns="91440" bIns="45720" rtlCol="0" anchor="ctr"/>
          <a:lstStyle>
            <a:lvl1pPr algn="r">
              <a:defRPr sz="656">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7"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01607449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 id="2147483808" r:id="rId25"/>
    <p:sldLayoutId id="2147483809" r:id="rId26"/>
    <p:sldLayoutId id="2147483810" r:id="rId27"/>
    <p:sldLayoutId id="2147483811" r:id="rId28"/>
    <p:sldLayoutId id="2147483812" r:id="rId29"/>
    <p:sldLayoutId id="2147483813" r:id="rId30"/>
  </p:sldLayoutIdLst>
  <p:txStyles>
    <p:titleStyle>
      <a:lvl1pPr algn="l" defTabSz="499249" rtl="0" eaLnBrk="1" latinLnBrk="0" hangingPunct="1">
        <a:lnSpc>
          <a:spcPct val="90000"/>
        </a:lnSpc>
        <a:spcBef>
          <a:spcPct val="0"/>
        </a:spcBef>
        <a:buNone/>
        <a:defRPr sz="1966" b="1" kern="1200">
          <a:solidFill>
            <a:schemeClr val="accent1"/>
          </a:solidFill>
          <a:latin typeface="+mn-lt"/>
          <a:ea typeface="+mj-ea"/>
          <a:cs typeface="+mj-cs"/>
        </a:defRPr>
      </a:lvl1pPr>
    </p:titleStyle>
    <p:bodyStyle>
      <a:lvl1pPr marL="124813" indent="-124813" algn="l" defTabSz="499249" rtl="0" eaLnBrk="1" latinLnBrk="0" hangingPunct="1">
        <a:lnSpc>
          <a:spcPct val="90000"/>
        </a:lnSpc>
        <a:spcBef>
          <a:spcPts val="546"/>
        </a:spcBef>
        <a:buClr>
          <a:schemeClr val="bg2"/>
        </a:buClr>
        <a:buFont typeface="Wingdings" panose="05000000000000000000" pitchFamily="2" charset="2"/>
        <a:buChar char="§"/>
        <a:defRPr sz="1529" kern="1200">
          <a:solidFill>
            <a:schemeClr val="bg1"/>
          </a:solidFill>
          <a:latin typeface="+mn-lt"/>
          <a:ea typeface="+mn-ea"/>
          <a:cs typeface="+mn-cs"/>
        </a:defRPr>
      </a:lvl1pPr>
      <a:lvl2pPr marL="374437" indent="-124813" algn="l" defTabSz="499249" rtl="0" eaLnBrk="1" latinLnBrk="0" hangingPunct="1">
        <a:lnSpc>
          <a:spcPct val="90000"/>
        </a:lnSpc>
        <a:spcBef>
          <a:spcPts val="273"/>
        </a:spcBef>
        <a:buClr>
          <a:schemeClr val="bg2"/>
        </a:buClr>
        <a:buFont typeface="Wingdings" panose="05000000000000000000" pitchFamily="2" charset="2"/>
        <a:buChar char="§"/>
        <a:defRPr sz="1310" kern="1200">
          <a:solidFill>
            <a:schemeClr val="bg1"/>
          </a:solidFill>
          <a:latin typeface="+mn-lt"/>
          <a:ea typeface="+mn-ea"/>
          <a:cs typeface="+mn-cs"/>
        </a:defRPr>
      </a:lvl2pPr>
      <a:lvl3pPr marL="624062" indent="-124813" algn="l" defTabSz="499249" rtl="0" eaLnBrk="1" latinLnBrk="0" hangingPunct="1">
        <a:lnSpc>
          <a:spcPct val="90000"/>
        </a:lnSpc>
        <a:spcBef>
          <a:spcPts val="273"/>
        </a:spcBef>
        <a:buClr>
          <a:schemeClr val="bg2"/>
        </a:buClr>
        <a:buFont typeface="Wingdings" panose="05000000000000000000" pitchFamily="2" charset="2"/>
        <a:buChar char="§"/>
        <a:defRPr sz="1092" kern="1200">
          <a:solidFill>
            <a:schemeClr val="bg1"/>
          </a:solidFill>
          <a:latin typeface="+mn-lt"/>
          <a:ea typeface="+mn-ea"/>
          <a:cs typeface="+mn-cs"/>
        </a:defRPr>
      </a:lvl3pPr>
      <a:lvl4pPr marL="873685" indent="-124813" algn="l" defTabSz="499249" rtl="0" eaLnBrk="1" latinLnBrk="0" hangingPunct="1">
        <a:lnSpc>
          <a:spcPct val="90000"/>
        </a:lnSpc>
        <a:spcBef>
          <a:spcPts val="273"/>
        </a:spcBef>
        <a:buClr>
          <a:schemeClr val="bg2"/>
        </a:buClr>
        <a:buFont typeface="Wingdings" panose="05000000000000000000" pitchFamily="2" charset="2"/>
        <a:buChar char="§"/>
        <a:defRPr sz="983" kern="1200">
          <a:solidFill>
            <a:schemeClr val="bg1"/>
          </a:solidFill>
          <a:latin typeface="+mn-lt"/>
          <a:ea typeface="+mn-ea"/>
          <a:cs typeface="+mn-cs"/>
        </a:defRPr>
      </a:lvl4pPr>
      <a:lvl5pPr marL="1123310" indent="-124813" algn="l" defTabSz="499249" rtl="0" eaLnBrk="1" latinLnBrk="0" hangingPunct="1">
        <a:lnSpc>
          <a:spcPct val="90000"/>
        </a:lnSpc>
        <a:spcBef>
          <a:spcPts val="273"/>
        </a:spcBef>
        <a:buClr>
          <a:schemeClr val="bg2"/>
        </a:buClr>
        <a:buFont typeface="Wingdings" panose="05000000000000000000" pitchFamily="2" charset="2"/>
        <a:buChar char="§"/>
        <a:defRPr sz="983" kern="1200">
          <a:solidFill>
            <a:schemeClr val="bg1"/>
          </a:solidFill>
          <a:latin typeface="+mn-lt"/>
          <a:ea typeface="+mn-ea"/>
          <a:cs typeface="+mn-cs"/>
        </a:defRPr>
      </a:lvl5pPr>
      <a:lvl6pPr marL="1372934" indent="-124813"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6pPr>
      <a:lvl7pPr marL="1622559" indent="-124813"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7pPr>
      <a:lvl8pPr marL="1872183" indent="-124813"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8pPr>
      <a:lvl9pPr marL="2121808" indent="-124813"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9pPr>
    </p:bodyStyle>
    <p:otherStyle>
      <a:defPPr>
        <a:defRPr lang="en-US"/>
      </a:defPPr>
      <a:lvl1pPr marL="0" algn="l" defTabSz="499249" rtl="0" eaLnBrk="1" latinLnBrk="0" hangingPunct="1">
        <a:defRPr sz="983" kern="1200">
          <a:solidFill>
            <a:schemeClr val="tx1"/>
          </a:solidFill>
          <a:latin typeface="+mn-lt"/>
          <a:ea typeface="+mn-ea"/>
          <a:cs typeface="+mn-cs"/>
        </a:defRPr>
      </a:lvl1pPr>
      <a:lvl2pPr marL="249625" algn="l" defTabSz="499249" rtl="0" eaLnBrk="1" latinLnBrk="0" hangingPunct="1">
        <a:defRPr sz="983" kern="1200">
          <a:solidFill>
            <a:schemeClr val="tx1"/>
          </a:solidFill>
          <a:latin typeface="+mn-lt"/>
          <a:ea typeface="+mn-ea"/>
          <a:cs typeface="+mn-cs"/>
        </a:defRPr>
      </a:lvl2pPr>
      <a:lvl3pPr marL="499249" algn="l" defTabSz="499249" rtl="0" eaLnBrk="1" latinLnBrk="0" hangingPunct="1">
        <a:defRPr sz="983" kern="1200">
          <a:solidFill>
            <a:schemeClr val="tx1"/>
          </a:solidFill>
          <a:latin typeface="+mn-lt"/>
          <a:ea typeface="+mn-ea"/>
          <a:cs typeface="+mn-cs"/>
        </a:defRPr>
      </a:lvl3pPr>
      <a:lvl4pPr marL="748873" algn="l" defTabSz="499249" rtl="0" eaLnBrk="1" latinLnBrk="0" hangingPunct="1">
        <a:defRPr sz="983" kern="1200">
          <a:solidFill>
            <a:schemeClr val="tx1"/>
          </a:solidFill>
          <a:latin typeface="+mn-lt"/>
          <a:ea typeface="+mn-ea"/>
          <a:cs typeface="+mn-cs"/>
        </a:defRPr>
      </a:lvl4pPr>
      <a:lvl5pPr marL="998497" algn="l" defTabSz="499249" rtl="0" eaLnBrk="1" latinLnBrk="0" hangingPunct="1">
        <a:defRPr sz="983" kern="1200">
          <a:solidFill>
            <a:schemeClr val="tx1"/>
          </a:solidFill>
          <a:latin typeface="+mn-lt"/>
          <a:ea typeface="+mn-ea"/>
          <a:cs typeface="+mn-cs"/>
        </a:defRPr>
      </a:lvl5pPr>
      <a:lvl6pPr marL="1248122" algn="l" defTabSz="499249" rtl="0" eaLnBrk="1" latinLnBrk="0" hangingPunct="1">
        <a:defRPr sz="983" kern="1200">
          <a:solidFill>
            <a:schemeClr val="tx1"/>
          </a:solidFill>
          <a:latin typeface="+mn-lt"/>
          <a:ea typeface="+mn-ea"/>
          <a:cs typeface="+mn-cs"/>
        </a:defRPr>
      </a:lvl6pPr>
      <a:lvl7pPr marL="1497746" algn="l" defTabSz="499249" rtl="0" eaLnBrk="1" latinLnBrk="0" hangingPunct="1">
        <a:defRPr sz="983" kern="1200">
          <a:solidFill>
            <a:schemeClr val="tx1"/>
          </a:solidFill>
          <a:latin typeface="+mn-lt"/>
          <a:ea typeface="+mn-ea"/>
          <a:cs typeface="+mn-cs"/>
        </a:defRPr>
      </a:lvl7pPr>
      <a:lvl8pPr marL="1747371" algn="l" defTabSz="499249" rtl="0" eaLnBrk="1" latinLnBrk="0" hangingPunct="1">
        <a:defRPr sz="983" kern="1200">
          <a:solidFill>
            <a:schemeClr val="tx1"/>
          </a:solidFill>
          <a:latin typeface="+mn-lt"/>
          <a:ea typeface="+mn-ea"/>
          <a:cs typeface="+mn-cs"/>
        </a:defRPr>
      </a:lvl8pPr>
      <a:lvl9pPr marL="1996995" algn="l" defTabSz="499249" rtl="0" eaLnBrk="1" latinLnBrk="0" hangingPunct="1">
        <a:defRPr sz="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27.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9.xml"/><Relationship Id="rId1" Type="http://schemas.openxmlformats.org/officeDocument/2006/relationships/tags" Target="../tags/tag10.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9.xml"/><Relationship Id="rId1" Type="http://schemas.openxmlformats.org/officeDocument/2006/relationships/tags" Target="../tags/tag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tags" Target="../tags/tag12.xml"/><Relationship Id="rId5" Type="http://schemas.openxmlformats.org/officeDocument/2006/relationships/image" Target="../media/image39.pn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0.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0.xml"/><Relationship Id="rId1" Type="http://schemas.openxmlformats.org/officeDocument/2006/relationships/tags" Target="../tags/tag14.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0.xml"/><Relationship Id="rId1" Type="http://schemas.openxmlformats.org/officeDocument/2006/relationships/tags" Target="../tags/tag15.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0.xml"/><Relationship Id="rId1" Type="http://schemas.openxmlformats.org/officeDocument/2006/relationships/tags" Target="../tags/tag16.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0.xml"/><Relationship Id="rId1" Type="http://schemas.openxmlformats.org/officeDocument/2006/relationships/tags" Target="../tags/tag17.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0.xml"/><Relationship Id="rId1" Type="http://schemas.openxmlformats.org/officeDocument/2006/relationships/tags" Target="../tags/tag18.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0.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9.xml"/><Relationship Id="rId1" Type="http://schemas.openxmlformats.org/officeDocument/2006/relationships/tags" Target="../tags/tag2.xml"/><Relationship Id="rId4" Type="http://schemas.openxmlformats.org/officeDocument/2006/relationships/hyperlink" Target="http://tea4avcastro.tea.state.tx.us/tsds_training/TSDSUpgradeProject2024/KeyTermsandDefinitions/Key_Terms_and_Definitions.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0.xml"/><Relationship Id="rId1" Type="http://schemas.openxmlformats.org/officeDocument/2006/relationships/tags" Target="../tags/tag20.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xml"/><Relationship Id="rId1" Type="http://schemas.openxmlformats.org/officeDocument/2006/relationships/tags" Target="../tags/tag21.xml"/><Relationship Id="rId5" Type="http://schemas.openxmlformats.org/officeDocument/2006/relationships/image" Target="../media/image39.pn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0.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0.xml"/><Relationship Id="rId1" Type="http://schemas.openxmlformats.org/officeDocument/2006/relationships/tags" Target="../tags/tag23.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0.xml"/><Relationship Id="rId1" Type="http://schemas.openxmlformats.org/officeDocument/2006/relationships/tags" Target="../tags/tag2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1.xml"/><Relationship Id="rId1" Type="http://schemas.openxmlformats.org/officeDocument/2006/relationships/tags" Target="../tags/tag2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s://tealprod.tea.state.tx.us/tims/browse/TSDSKB-572"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1.xml"/><Relationship Id="rId1" Type="http://schemas.openxmlformats.org/officeDocument/2006/relationships/tags" Target="../tags/tag2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60.png"/><Relationship Id="rId2" Type="http://schemas.openxmlformats.org/officeDocument/2006/relationships/slideLayout" Target="../slideLayouts/slideLayout30.xml"/><Relationship Id="rId1" Type="http://schemas.openxmlformats.org/officeDocument/2006/relationships/tags" Target="../tags/tag2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0.xml"/><Relationship Id="rId1" Type="http://schemas.openxmlformats.org/officeDocument/2006/relationships/tags" Target="../tags/tag28.xml"/><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0.xml"/><Relationship Id="rId1" Type="http://schemas.openxmlformats.org/officeDocument/2006/relationships/tags" Target="../tags/tag29.xml"/><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8.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1.xml"/><Relationship Id="rId1" Type="http://schemas.openxmlformats.org/officeDocument/2006/relationships/tags" Target="../tags/tag30.xml"/><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0.xml"/><Relationship Id="rId1" Type="http://schemas.openxmlformats.org/officeDocument/2006/relationships/tags" Target="../tags/tag31.xml"/><Relationship Id="rId5" Type="http://schemas.openxmlformats.org/officeDocument/2006/relationships/image" Target="../media/image68.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1.xml"/><Relationship Id="rId1" Type="http://schemas.openxmlformats.org/officeDocument/2006/relationships/tags" Target="../tags/tag32.xml"/><Relationship Id="rId5" Type="http://schemas.openxmlformats.org/officeDocument/2006/relationships/image" Target="../media/image70.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0.xml"/><Relationship Id="rId1" Type="http://schemas.openxmlformats.org/officeDocument/2006/relationships/tags" Target="../tags/tag33.xml"/><Relationship Id="rId5" Type="http://schemas.openxmlformats.org/officeDocument/2006/relationships/image" Target="../media/image72.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9.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9.xml"/><Relationship Id="rId1" Type="http://schemas.openxmlformats.org/officeDocument/2006/relationships/tags" Target="../tags/tag35.xml"/><Relationship Id="rId5" Type="http://schemas.openxmlformats.org/officeDocument/2006/relationships/image" Target="../media/image39.pn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9.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9.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9.xml"/><Relationship Id="rId1" Type="http://schemas.openxmlformats.org/officeDocument/2006/relationships/tags" Target="../tags/tag38.xml"/><Relationship Id="rId5" Type="http://schemas.openxmlformats.org/officeDocument/2006/relationships/image" Target="../media/image74.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0.xml"/><Relationship Id="rId1" Type="http://schemas.openxmlformats.org/officeDocument/2006/relationships/tags" Target="../tags/tag39.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8.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0.xml"/><Relationship Id="rId1" Type="http://schemas.openxmlformats.org/officeDocument/2006/relationships/tags" Target="../tags/tag40.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99.xml"/><Relationship Id="rId1" Type="http://schemas.openxmlformats.org/officeDocument/2006/relationships/tags" Target="../tags/tag41.xml"/><Relationship Id="rId5" Type="http://schemas.openxmlformats.org/officeDocument/2006/relationships/image" Target="../media/image81.png"/><Relationship Id="rId4" Type="http://schemas.openxmlformats.org/officeDocument/2006/relationships/image" Target="../media/image8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9.xml"/><Relationship Id="rId1" Type="http://schemas.openxmlformats.org/officeDocument/2006/relationships/tags" Target="../tags/tag42.xml"/><Relationship Id="rId5" Type="http://schemas.openxmlformats.org/officeDocument/2006/relationships/image" Target="../media/image83.png"/><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9.xml"/><Relationship Id="rId1" Type="http://schemas.openxmlformats.org/officeDocument/2006/relationships/tags" Target="../tags/tag43.xml"/><Relationship Id="rId5" Type="http://schemas.openxmlformats.org/officeDocument/2006/relationships/image" Target="../media/image85.png"/><Relationship Id="rId4" Type="http://schemas.openxmlformats.org/officeDocument/2006/relationships/image" Target="../media/image8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99.xml"/><Relationship Id="rId1" Type="http://schemas.openxmlformats.org/officeDocument/2006/relationships/tags" Target="../tags/tag44.xml"/><Relationship Id="rId5" Type="http://schemas.openxmlformats.org/officeDocument/2006/relationships/image" Target="../media/image87.png"/><Relationship Id="rId4" Type="http://schemas.openxmlformats.org/officeDocument/2006/relationships/image" Target="../media/image8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00.xml"/><Relationship Id="rId1" Type="http://schemas.openxmlformats.org/officeDocument/2006/relationships/tags" Target="../tags/tag45.xml"/><Relationship Id="rId4" Type="http://schemas.openxmlformats.org/officeDocument/2006/relationships/image" Target="../media/image8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9.xml"/><Relationship Id="rId1" Type="http://schemas.openxmlformats.org/officeDocument/2006/relationships/tags" Target="../tags/tag46.xml"/><Relationship Id="rId5" Type="http://schemas.openxmlformats.org/officeDocument/2006/relationships/image" Target="../media/image30.png"/><Relationship Id="rId4" Type="http://schemas.openxmlformats.org/officeDocument/2006/relationships/image" Target="../media/image89.jpeg"/></Relationships>
</file>

<file path=ppt/slides/_rels/slide4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7.xml"/><Relationship Id="rId7" Type="http://schemas.openxmlformats.org/officeDocument/2006/relationships/diagramColors" Target="../diagrams/colors1.xml"/><Relationship Id="rId2" Type="http://schemas.openxmlformats.org/officeDocument/2006/relationships/slideLayout" Target="../slideLayouts/slideLayout30.xml"/><Relationship Id="rId1" Type="http://schemas.openxmlformats.org/officeDocument/2006/relationships/tags" Target="../tags/tag4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8.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8.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8.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8.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9.xml"/><Relationship Id="rId1" Type="http://schemas.openxmlformats.org/officeDocument/2006/relationships/tags" Target="../tags/tag51.xml"/><Relationship Id="rId5" Type="http://schemas.openxmlformats.org/officeDocument/2006/relationships/image" Target="../media/image30.png"/><Relationship Id="rId4" Type="http://schemas.openxmlformats.org/officeDocument/2006/relationships/image" Target="../media/image90.jpeg"/></Relationships>
</file>

<file path=ppt/slides/_rels/slide5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2.xml"/><Relationship Id="rId7" Type="http://schemas.openxmlformats.org/officeDocument/2006/relationships/diagramColors" Target="../diagrams/colors2.xml"/><Relationship Id="rId12" Type="http://schemas.openxmlformats.org/officeDocument/2006/relationships/image" Target="../media/image95.svg"/><Relationship Id="rId2" Type="http://schemas.openxmlformats.org/officeDocument/2006/relationships/slideLayout" Target="../slideLayouts/slideLayout35.xml"/><Relationship Id="rId1" Type="http://schemas.openxmlformats.org/officeDocument/2006/relationships/tags" Target="../tags/tag52.xml"/><Relationship Id="rId6" Type="http://schemas.openxmlformats.org/officeDocument/2006/relationships/diagramQuickStyle" Target="../diagrams/quickStyle2.xml"/><Relationship Id="rId11" Type="http://schemas.openxmlformats.org/officeDocument/2006/relationships/image" Target="../media/image94.png"/><Relationship Id="rId5" Type="http://schemas.openxmlformats.org/officeDocument/2006/relationships/diagramLayout" Target="../diagrams/layout2.xml"/><Relationship Id="rId10" Type="http://schemas.openxmlformats.org/officeDocument/2006/relationships/hyperlink" Target="https://tea4avcastro.tea.state.tx.us/help/TIMS/TIMS%20User%20Guide.pdf" TargetMode="External"/><Relationship Id="rId4" Type="http://schemas.openxmlformats.org/officeDocument/2006/relationships/diagramData" Target="../diagrams/data2.xml"/><Relationship Id="rId9" Type="http://schemas.openxmlformats.org/officeDocument/2006/relationships/hyperlink" Target="https://www.texasstudentdatasystem.org/tsds/about/training-and-support/tsds-upgrade-project-training-materials"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tealprod.tea.state.tx.us/tims/browse/TSDSKB-243" TargetMode="External"/><Relationship Id="rId3" Type="http://schemas.openxmlformats.org/officeDocument/2006/relationships/notesSlide" Target="../notesSlides/notesSlide53.xml"/><Relationship Id="rId7" Type="http://schemas.openxmlformats.org/officeDocument/2006/relationships/hyperlink" Target="https://tealprod.tea.state.tx.us/tims/browse/TSDSKB-196" TargetMode="External"/><Relationship Id="rId2" Type="http://schemas.openxmlformats.org/officeDocument/2006/relationships/slideLayout" Target="../slideLayouts/slideLayout30.xml"/><Relationship Id="rId1" Type="http://schemas.openxmlformats.org/officeDocument/2006/relationships/tags" Target="../tags/tag53.xml"/><Relationship Id="rId6" Type="http://schemas.openxmlformats.org/officeDocument/2006/relationships/hyperlink" Target="https://tealprod.tea.state.tx.us/tims/browse/TSDSKB-260" TargetMode="External"/><Relationship Id="rId5" Type="http://schemas.openxmlformats.org/officeDocument/2006/relationships/hyperlink" Target="https://tealprod.tea.state.tx.us/tims/browse/TSDSKB-187" TargetMode="External"/><Relationship Id="rId4" Type="http://schemas.openxmlformats.org/officeDocument/2006/relationships/hyperlink" Target="https://www.texasstudentdatasystem.org/sites/texasstudentdatasystem.org/files/TIMS%20User%20Guide.pdf"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8.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8.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56.xml"/><Relationship Id="rId4" Type="http://schemas.openxmlformats.org/officeDocument/2006/relationships/image" Target="../media/image9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tags" Target="../tags/tag6.xml"/><Relationship Id="rId5" Type="http://schemas.openxmlformats.org/officeDocument/2006/relationships/image" Target="../media/image30.pn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0.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9.xml"/><Relationship Id="rId1" Type="http://schemas.openxmlformats.org/officeDocument/2006/relationships/tags" Target="../tags/tag9.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0" y="1355464"/>
            <a:ext cx="9144000" cy="5502536"/>
            <a:chOff x="0" y="1339855"/>
            <a:chExt cx="12192000" cy="5590031"/>
          </a:xfrm>
        </p:grpSpPr>
        <p:pic>
          <p:nvPicPr>
            <p:cNvPr id="4" name="object 4" descr="Image showing people piling hands, one on top of the other."/>
            <p:cNvPicPr/>
            <p:nvPr/>
          </p:nvPicPr>
          <p:blipFill>
            <a:blip r:embed="rId4" cstate="print"/>
            <a:stretch>
              <a:fillRect/>
            </a:stretch>
          </p:blipFill>
          <p:spPr>
            <a:xfrm>
              <a:off x="0" y="1339855"/>
              <a:ext cx="12191999" cy="5590031"/>
            </a:xfrm>
            <a:prstGeom prst="rect">
              <a:avLst/>
            </a:prstGeom>
          </p:spPr>
        </p:pic>
        <p:sp>
          <p:nvSpPr>
            <p:cNvPr id="5" name="object 5"/>
            <p:cNvSpPr/>
            <p:nvPr/>
          </p:nvSpPr>
          <p:spPr>
            <a:xfrm>
              <a:off x="0" y="4504931"/>
              <a:ext cx="12192000" cy="216916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txBox="1">
            <a:spLocks noGrp="1"/>
          </p:cNvSpPr>
          <p:nvPr>
            <p:ph type="title" idx="4294967295"/>
          </p:nvPr>
        </p:nvSpPr>
        <p:spPr>
          <a:xfrm>
            <a:off x="3" y="4444410"/>
            <a:ext cx="9143999" cy="1784784"/>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endParaRPr kumimoji="0" lang="en-US" sz="2800" b="1" i="0" u="none" strike="noStrike" kern="1200" cap="none" spc="-79" normalizeH="0" baseline="0" noProof="0">
              <a:ln>
                <a:noFill/>
              </a:ln>
              <a:solidFill>
                <a:srgbClr val="0D6CB8"/>
              </a:solidFill>
              <a:effectLst/>
              <a:uLnTx/>
              <a:uFillTx/>
              <a:latin typeface="Calibri"/>
              <a:ea typeface="+mn-ea"/>
              <a:cs typeface="Calibri"/>
            </a:endParaRP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800" b="1" i="0" u="none" strike="noStrike" kern="1200" cap="none" spc="-79" normalizeH="0" baseline="0" noProof="0">
                <a:ln>
                  <a:noFill/>
                </a:ln>
                <a:solidFill>
                  <a:srgbClr val="0D6CB8"/>
                </a:solidFill>
                <a:effectLst/>
                <a:uLnTx/>
                <a:uFillTx/>
                <a:latin typeface="Calibri"/>
                <a:ea typeface="+mn-ea"/>
                <a:cs typeface="Calibri"/>
              </a:rPr>
              <a:t>TSDS Incident Management System</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3000" b="0" i="0" u="none" strike="noStrike" kern="1200" cap="none" spc="-79" normalizeH="0" baseline="0" noProof="0">
                <a:ln>
                  <a:noFill/>
                </a:ln>
                <a:solidFill>
                  <a:srgbClr val="0D6CB8"/>
                </a:solidFill>
                <a:effectLst/>
                <a:uLnTx/>
                <a:uFillTx/>
                <a:latin typeface="Calibri"/>
                <a:ea typeface="+mn-ea"/>
                <a:cs typeface="Calibri"/>
              </a:rPr>
              <a:t>New User Certification Training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569C3-01CE-FF87-0991-670855D70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3BF6A-007F-C7DE-0E3C-746028216C66}"/>
              </a:ext>
            </a:extLst>
          </p:cNvPr>
          <p:cNvSpPr>
            <a:spLocks noGrp="1"/>
          </p:cNvSpPr>
          <p:nvPr>
            <p:ph type="title"/>
          </p:nvPr>
        </p:nvSpPr>
        <p:spPr>
          <a:xfrm>
            <a:off x="1366092" y="167275"/>
            <a:ext cx="7777908" cy="751350"/>
          </a:xfrm>
        </p:spPr>
        <p:txBody>
          <a:bodyPr>
            <a:noAutofit/>
          </a:bodyPr>
          <a:lstStyle/>
          <a:p>
            <a:pPr algn="ctr"/>
            <a:r>
              <a:rPr lang="en-US" sz="4400"/>
              <a:t>SEARCH KNOWLEDGE BASE</a:t>
            </a:r>
          </a:p>
        </p:txBody>
      </p:sp>
      <p:pic>
        <p:nvPicPr>
          <p:cNvPr id="8" name="Content Placeholder 7" descr="Image displays the homepage for searching the Knowledge Base as a TSDS User.">
            <a:extLst>
              <a:ext uri="{FF2B5EF4-FFF2-40B4-BE49-F238E27FC236}">
                <a16:creationId xmlns:a16="http://schemas.microsoft.com/office/drawing/2014/main" id="{E164C3D5-4A1E-560A-0034-43662BD24E46}"/>
              </a:ext>
            </a:extLst>
          </p:cNvPr>
          <p:cNvPicPr>
            <a:picLocks noGrp="1" noChangeAspect="1"/>
          </p:cNvPicPr>
          <p:nvPr>
            <p:ph idx="1"/>
          </p:nvPr>
        </p:nvPicPr>
        <p:blipFill>
          <a:blip r:embed="rId4"/>
          <a:stretch>
            <a:fillRect/>
          </a:stretch>
        </p:blipFill>
        <p:spPr>
          <a:xfrm>
            <a:off x="2023707" y="1122313"/>
            <a:ext cx="5997460" cy="2354784"/>
          </a:xfrm>
          <a:ln w="28575">
            <a:solidFill>
              <a:schemeClr val="accent2"/>
            </a:solidFill>
          </a:ln>
        </p:spPr>
      </p:pic>
      <p:pic>
        <p:nvPicPr>
          <p:cNvPr id="10" name="Picture 9" descr="Image shows the detail view of a KB article.">
            <a:extLst>
              <a:ext uri="{FF2B5EF4-FFF2-40B4-BE49-F238E27FC236}">
                <a16:creationId xmlns:a16="http://schemas.microsoft.com/office/drawing/2014/main" id="{924038AE-C0CB-7CA0-EA67-96C40ED3417C}"/>
              </a:ext>
            </a:extLst>
          </p:cNvPr>
          <p:cNvPicPr>
            <a:picLocks noChangeAspect="1"/>
          </p:cNvPicPr>
          <p:nvPr/>
        </p:nvPicPr>
        <p:blipFill>
          <a:blip r:embed="rId5"/>
          <a:stretch>
            <a:fillRect/>
          </a:stretch>
        </p:blipFill>
        <p:spPr>
          <a:xfrm>
            <a:off x="2138017" y="3680785"/>
            <a:ext cx="5768840" cy="2872989"/>
          </a:xfrm>
          <a:prstGeom prst="rect">
            <a:avLst/>
          </a:prstGeom>
          <a:ln w="28575">
            <a:solidFill>
              <a:schemeClr val="accent2"/>
            </a:solidFill>
          </a:ln>
        </p:spPr>
      </p:pic>
      <p:sp>
        <p:nvSpPr>
          <p:cNvPr id="3" name="Slide Number Placeholder 2">
            <a:extLst>
              <a:ext uri="{FF2B5EF4-FFF2-40B4-BE49-F238E27FC236}">
                <a16:creationId xmlns:a16="http://schemas.microsoft.com/office/drawing/2014/main" id="{2AA410AA-A286-94D2-7845-3CDF85912993}"/>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75960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E651C-409B-3365-8B87-8CD6E70DF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FD825-898A-3E18-EDF2-44381C5EEB88}"/>
              </a:ext>
            </a:extLst>
          </p:cNvPr>
          <p:cNvSpPr>
            <a:spLocks noGrp="1"/>
          </p:cNvSpPr>
          <p:nvPr>
            <p:ph type="title"/>
          </p:nvPr>
        </p:nvSpPr>
        <p:spPr/>
        <p:txBody>
          <a:bodyPr>
            <a:normAutofit/>
          </a:bodyPr>
          <a:lstStyle/>
          <a:p>
            <a:pPr algn="ctr"/>
            <a:r>
              <a:rPr lang="en-US" sz="4400"/>
              <a:t>CREATE ISSUE/INCIDENT</a:t>
            </a:r>
          </a:p>
        </p:txBody>
      </p:sp>
      <p:pic>
        <p:nvPicPr>
          <p:cNvPr id="17" name="Content Placeholder 16" descr="Image shows the Submit and View Incidents easy button that a TSDS User would click to submit a TIMS incident.">
            <a:extLst>
              <a:ext uri="{FF2B5EF4-FFF2-40B4-BE49-F238E27FC236}">
                <a16:creationId xmlns:a16="http://schemas.microsoft.com/office/drawing/2014/main" id="{F356309B-68E8-5B21-672E-19EE652047E3}"/>
              </a:ext>
            </a:extLst>
          </p:cNvPr>
          <p:cNvPicPr>
            <a:picLocks noGrp="1" noChangeAspect="1"/>
          </p:cNvPicPr>
          <p:nvPr>
            <p:ph idx="1"/>
          </p:nvPr>
        </p:nvPicPr>
        <p:blipFill>
          <a:blip r:embed="rId4"/>
          <a:stretch>
            <a:fillRect/>
          </a:stretch>
        </p:blipFill>
        <p:spPr>
          <a:xfrm>
            <a:off x="1434257" y="1457716"/>
            <a:ext cx="2904172" cy="2365188"/>
          </a:xfrm>
          <a:ln w="28575">
            <a:solidFill>
              <a:schemeClr val="accent2"/>
            </a:solidFill>
          </a:ln>
        </p:spPr>
      </p:pic>
      <p:pic>
        <p:nvPicPr>
          <p:cNvPr id="13" name="Picture 12" descr="Image shows a closeup of the button the TSDS User will click to create an incident.">
            <a:extLst>
              <a:ext uri="{FF2B5EF4-FFF2-40B4-BE49-F238E27FC236}">
                <a16:creationId xmlns:a16="http://schemas.microsoft.com/office/drawing/2014/main" id="{AE012D97-0546-099F-2B87-F55DE443395B}"/>
              </a:ext>
            </a:extLst>
          </p:cNvPr>
          <p:cNvPicPr>
            <a:picLocks noChangeAspect="1"/>
          </p:cNvPicPr>
          <p:nvPr/>
        </p:nvPicPr>
        <p:blipFill>
          <a:blip r:embed="rId5"/>
          <a:stretch>
            <a:fillRect/>
          </a:stretch>
        </p:blipFill>
        <p:spPr>
          <a:xfrm>
            <a:off x="1651381" y="4003824"/>
            <a:ext cx="2484335" cy="716342"/>
          </a:xfrm>
          <a:prstGeom prst="rect">
            <a:avLst/>
          </a:prstGeom>
          <a:ln w="28575">
            <a:solidFill>
              <a:schemeClr val="accent2"/>
            </a:solidFill>
          </a:ln>
        </p:spPr>
      </p:pic>
      <p:pic>
        <p:nvPicPr>
          <p:cNvPr id="6" name="Picture 5" descr="Image shows a blank incident creation form that the TSDS User will fill out to submit an incident.">
            <a:extLst>
              <a:ext uri="{FF2B5EF4-FFF2-40B4-BE49-F238E27FC236}">
                <a16:creationId xmlns:a16="http://schemas.microsoft.com/office/drawing/2014/main" id="{678A6B1C-97A1-C32E-15F7-D038C4587D7B}"/>
              </a:ext>
            </a:extLst>
          </p:cNvPr>
          <p:cNvPicPr>
            <a:picLocks noChangeAspect="1"/>
          </p:cNvPicPr>
          <p:nvPr/>
        </p:nvPicPr>
        <p:blipFill>
          <a:blip r:embed="rId6"/>
          <a:stretch>
            <a:fillRect/>
          </a:stretch>
        </p:blipFill>
        <p:spPr>
          <a:xfrm>
            <a:off x="4477322" y="1152076"/>
            <a:ext cx="4580017" cy="5265876"/>
          </a:xfrm>
          <a:prstGeom prst="rect">
            <a:avLst/>
          </a:prstGeom>
          <a:ln w="28575">
            <a:solidFill>
              <a:schemeClr val="accent2"/>
            </a:solidFill>
          </a:ln>
        </p:spPr>
      </p:pic>
      <p:sp>
        <p:nvSpPr>
          <p:cNvPr id="3" name="Slide Number Placeholder 2">
            <a:extLst>
              <a:ext uri="{FF2B5EF4-FFF2-40B4-BE49-F238E27FC236}">
                <a16:creationId xmlns:a16="http://schemas.microsoft.com/office/drawing/2014/main" id="{E98485E4-D582-7742-FB48-BBFA6B74BF66}"/>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789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5645" y="3"/>
            <a:ext cx="9148502" cy="6857999"/>
          </a:xfrm>
          <a:prstGeom prst="rect">
            <a:avLst/>
          </a:prstGeom>
        </p:spPr>
      </p:pic>
      <p:sp>
        <p:nvSpPr>
          <p:cNvPr id="11" name="object 5">
            <a:extLst>
              <a:ext uri="{FF2B5EF4-FFF2-40B4-BE49-F238E27FC236}">
                <a16:creationId xmlns:a16="http://schemas.microsoft.com/office/drawing/2014/main" id="{7B85BE40-D5A8-151F-B42F-D7E345CDE9D8}"/>
              </a:ext>
              <a:ext uri="{C183D7F6-B498-43B3-948B-1728B52AA6E4}">
                <adec:decorative xmlns:adec="http://schemas.microsoft.com/office/drawing/2017/decorative" val="1"/>
              </a:ext>
            </a:extLst>
          </p:cNvPr>
          <p:cNvSpPr/>
          <p:nvPr/>
        </p:nvSpPr>
        <p:spPr>
          <a:xfrm>
            <a:off x="7896" y="5078406"/>
            <a:ext cx="9144000" cy="1330511"/>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EBA40602-6085-795E-4818-8AD040D7B33D}"/>
              </a:ext>
            </a:extLst>
          </p:cNvPr>
          <p:cNvSpPr txBox="1">
            <a:spLocks noGrp="1"/>
          </p:cNvSpPr>
          <p:nvPr>
            <p:ph type="title" idx="4294967295"/>
          </p:nvPr>
        </p:nvSpPr>
        <p:spPr>
          <a:xfrm>
            <a:off x="5645" y="5013461"/>
            <a:ext cx="9144000" cy="1210268"/>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800" b="1" i="0" u="none" strike="noStrike" kern="0" cap="none" spc="0" normalizeH="0" baseline="0" noProof="0" dirty="0">
                <a:ln>
                  <a:noFill/>
                </a:ln>
                <a:solidFill>
                  <a:srgbClr val="0D6CB8"/>
                </a:solidFill>
                <a:effectLst/>
                <a:uLnTx/>
                <a:uFillTx/>
                <a:latin typeface="Calibri"/>
                <a:ea typeface="+mn-ea"/>
                <a:cs typeface="Calibri"/>
              </a:rPr>
              <a:t>KEY CONCEPTS</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2400" b="1" i="0" u="none" strike="noStrike" kern="0" cap="none" spc="0" normalizeH="0" baseline="0" noProof="0" dirty="0">
                <a:ln>
                  <a:noFill/>
                </a:ln>
                <a:solidFill>
                  <a:srgbClr val="0D6CB8"/>
                </a:solidFill>
                <a:effectLst/>
                <a:uLnTx/>
                <a:uFillTx/>
                <a:latin typeface="Calibri"/>
                <a:ea typeface="+mn-ea"/>
                <a:cs typeface="Calibri"/>
              </a:rPr>
              <a:t>Incidents, Workflows, Best Practices</a:t>
            </a:r>
            <a:endParaRPr kumimoji="0" lang="en-US" sz="2400" b="1" i="0" u="none" strike="noStrike" kern="0" cap="none" spc="0" normalizeH="0" baseline="0" noProof="0" dirty="0">
              <a:ln>
                <a:noFill/>
              </a:ln>
              <a:solidFill>
                <a:schemeClr val="tx1"/>
              </a:solidFill>
              <a:effectLst/>
              <a:uLnTx/>
              <a:uFillTx/>
              <a:latin typeface="Calibri"/>
              <a:ea typeface="+mn-ea"/>
              <a:cs typeface="Calibri"/>
            </a:endParaRPr>
          </a:p>
        </p:txBody>
      </p:sp>
      <p:pic>
        <p:nvPicPr>
          <p:cNvPr id="16" name="Picture 15" descr="Title sub-header that reads:&#10;Key Concepts, Part 1&#10;FERPA, TIMS Access, TIMS Dashboard">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40063" y="267396"/>
            <a:ext cx="2577179" cy="796709"/>
          </a:xfrm>
          <a:prstGeom prst="rect">
            <a:avLst/>
          </a:prstGeom>
        </p:spPr>
      </p:pic>
      <p:sp>
        <p:nvSpPr>
          <p:cNvPr id="3" name="Slide Number Placeholder 2">
            <a:extLst>
              <a:ext uri="{FF2B5EF4-FFF2-40B4-BE49-F238E27FC236}">
                <a16:creationId xmlns:a16="http://schemas.microsoft.com/office/drawing/2014/main" id="{9CCEBEE6-925D-C10C-89CB-543E3795E48D}"/>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2689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91EFF-AD6E-46E3-815E-223F28BDD65B}"/>
              </a:ext>
            </a:extLst>
          </p:cNvPr>
          <p:cNvSpPr>
            <a:spLocks noGrp="1"/>
          </p:cNvSpPr>
          <p:nvPr>
            <p:ph type="title"/>
          </p:nvPr>
        </p:nvSpPr>
        <p:spPr/>
        <p:txBody>
          <a:bodyPr anchor="ctr">
            <a:normAutofit/>
          </a:bodyPr>
          <a:lstStyle/>
          <a:p>
            <a:pPr algn="ctr"/>
            <a:r>
              <a:rPr lang="en-US" sz="4400" dirty="0"/>
              <a:t>DEMONSTRATION 2</a:t>
            </a:r>
          </a:p>
        </p:txBody>
      </p:sp>
      <p:sp>
        <p:nvSpPr>
          <p:cNvPr id="3" name="Content Placeholder 2">
            <a:extLst>
              <a:ext uri="{FF2B5EF4-FFF2-40B4-BE49-F238E27FC236}">
                <a16:creationId xmlns:a16="http://schemas.microsoft.com/office/drawing/2014/main" id="{F7930F02-FF0E-4BF0-BB06-6A355FF68F73}"/>
              </a:ext>
            </a:extLst>
          </p:cNvPr>
          <p:cNvSpPr>
            <a:spLocks noGrp="1"/>
          </p:cNvSpPr>
          <p:nvPr>
            <p:ph idx="1"/>
          </p:nvPr>
        </p:nvSpPr>
        <p:spPr>
          <a:xfrm>
            <a:off x="1760561" y="1180214"/>
            <a:ext cx="7113897" cy="5312661"/>
          </a:xfrm>
        </p:spPr>
        <p:txBody>
          <a:bodyPr>
            <a:normAutofit fontScale="62500" lnSpcReduction="20000"/>
          </a:bodyPr>
          <a:lstStyle/>
          <a:p>
            <a:pPr marL="0" indent="0">
              <a:buNone/>
            </a:pPr>
            <a:r>
              <a:rPr lang="en-US" sz="3800" u="sng" dirty="0">
                <a:solidFill>
                  <a:srgbClr val="0D6CB9"/>
                </a:solidFill>
              </a:rPr>
              <a:t>Process for Creating an Incident</a:t>
            </a:r>
          </a:p>
          <a:p>
            <a:pPr marL="514350" indent="-514350">
              <a:buFont typeface="+mj-lt"/>
              <a:buAutoNum type="arabicPeriod"/>
            </a:pPr>
            <a:r>
              <a:rPr lang="en-US" sz="2900" dirty="0"/>
              <a:t>From the dashboard homepage, click the </a:t>
            </a:r>
            <a:r>
              <a:rPr lang="en-US" sz="2900" b="1" dirty="0"/>
              <a:t>Create</a:t>
            </a:r>
            <a:r>
              <a:rPr lang="en-US" sz="2900" dirty="0"/>
              <a:t> button. </a:t>
            </a:r>
          </a:p>
          <a:p>
            <a:pPr marL="514350" indent="-514350">
              <a:buFont typeface="+mj-lt"/>
              <a:buAutoNum type="arabicPeriod"/>
            </a:pPr>
            <a:r>
              <a:rPr lang="en-US" sz="2900" dirty="0"/>
              <a:t>Click </a:t>
            </a:r>
            <a:r>
              <a:rPr lang="en-US" sz="2900" b="1" dirty="0"/>
              <a:t>Auto-fill my name, telephone and email</a:t>
            </a:r>
            <a:r>
              <a:rPr lang="en-US" sz="2900" dirty="0"/>
              <a:t>. </a:t>
            </a:r>
          </a:p>
          <a:p>
            <a:pPr marL="514350" indent="-514350">
              <a:buFont typeface="+mj-lt"/>
              <a:buAutoNum type="arabicPeriod"/>
            </a:pPr>
            <a:r>
              <a:rPr lang="en-US" sz="2900" dirty="0"/>
              <a:t>Click the </a:t>
            </a:r>
            <a:r>
              <a:rPr lang="en-US" sz="2900" b="1" dirty="0"/>
              <a:t>Submitter Org </a:t>
            </a:r>
            <a:r>
              <a:rPr lang="en-US" sz="2900" dirty="0"/>
              <a:t>dropdown menu and select the submitter’s organization from the list.</a:t>
            </a:r>
          </a:p>
          <a:p>
            <a:pPr marL="514350" indent="-514350">
              <a:lnSpc>
                <a:spcPct val="100000"/>
              </a:lnSpc>
              <a:buFont typeface="+mj-lt"/>
              <a:buAutoNum type="arabicPeriod"/>
            </a:pPr>
            <a:r>
              <a:rPr lang="en-US" sz="2900" dirty="0"/>
              <a:t>Click the appropriate </a:t>
            </a:r>
            <a:r>
              <a:rPr lang="en-US" sz="2900" b="1" dirty="0"/>
              <a:t>Subsystem</a:t>
            </a:r>
            <a:r>
              <a:rPr lang="en-US" sz="2900" dirty="0"/>
              <a:t>. </a:t>
            </a:r>
          </a:p>
          <a:p>
            <a:pPr marL="514350" indent="-514350">
              <a:lnSpc>
                <a:spcPct val="100000"/>
              </a:lnSpc>
              <a:buFont typeface="+mj-lt"/>
              <a:buAutoNum type="arabicPeriod"/>
            </a:pPr>
            <a:r>
              <a:rPr lang="en-US" sz="2900" dirty="0"/>
              <a:t>Click the appropriate </a:t>
            </a:r>
            <a:r>
              <a:rPr lang="en-US" sz="2900" b="1" dirty="0"/>
              <a:t>Subcategory</a:t>
            </a:r>
            <a:r>
              <a:rPr lang="en-US" sz="2900" dirty="0"/>
              <a:t>. </a:t>
            </a:r>
          </a:p>
          <a:p>
            <a:pPr marL="514350" indent="-514350">
              <a:buFont typeface="+mj-lt"/>
              <a:buAutoNum type="arabicPeriod"/>
            </a:pPr>
            <a:r>
              <a:rPr lang="en-US" sz="2900" baseline="0" dirty="0"/>
              <a:t>In the Summary field, enter a summary of the incident that identifies where the incident occurred.</a:t>
            </a:r>
          </a:p>
          <a:p>
            <a:pPr marL="514350" indent="-514350">
              <a:buFont typeface="+mj-lt"/>
              <a:buAutoNum type="arabicPeriod"/>
            </a:pPr>
            <a:r>
              <a:rPr lang="en-US" sz="2900" baseline="0" dirty="0"/>
              <a:t>Type a brief, but detailed </a:t>
            </a:r>
            <a:r>
              <a:rPr lang="en-US" sz="2900" u="sng" baseline="0" dirty="0"/>
              <a:t>description</a:t>
            </a:r>
            <a:r>
              <a:rPr lang="en-US" sz="2900" baseline="0" dirty="0"/>
              <a:t> about the incident.</a:t>
            </a:r>
          </a:p>
          <a:p>
            <a:pPr marL="514350" indent="-514350">
              <a:buFont typeface="+mj-lt"/>
              <a:buAutoNum type="arabicPeriod"/>
            </a:pPr>
            <a:r>
              <a:rPr lang="en-US" sz="2900" b="0" baseline="0" dirty="0">
                <a:cs typeface="+mn-cs"/>
              </a:rPr>
              <a:t>Click the </a:t>
            </a:r>
            <a:r>
              <a:rPr lang="en-US" sz="2900" b="1" baseline="0" dirty="0">
                <a:cs typeface="+mn-cs"/>
              </a:rPr>
              <a:t>Priority </a:t>
            </a:r>
            <a:r>
              <a:rPr lang="en-US" sz="2900" b="0" baseline="0" dirty="0">
                <a:cs typeface="+mn-cs"/>
              </a:rPr>
              <a:t>dropdown menu to select the severity of the incident.</a:t>
            </a:r>
          </a:p>
          <a:p>
            <a:pPr marL="514350" indent="-514350">
              <a:buFont typeface="+mj-lt"/>
              <a:buAutoNum type="arabicPeriod"/>
            </a:pPr>
            <a:r>
              <a:rPr lang="en-US" sz="2900" b="0" baseline="0" dirty="0">
                <a:cs typeface="+mn-cs"/>
              </a:rPr>
              <a:t>To include an attachment, click </a:t>
            </a:r>
            <a:r>
              <a:rPr lang="en-US" sz="2900" b="1" baseline="0" dirty="0">
                <a:cs typeface="+mn-cs"/>
              </a:rPr>
              <a:t>browse</a:t>
            </a:r>
            <a:r>
              <a:rPr lang="en-US" sz="2900" b="0" baseline="0" dirty="0">
                <a:cs typeface="+mn-cs"/>
              </a:rPr>
              <a:t> or drag and drop files.</a:t>
            </a:r>
            <a:endParaRPr lang="en-US" sz="2900" baseline="0" dirty="0">
              <a:cs typeface="Calibri" panose="020F0502020204030204"/>
            </a:endParaRPr>
          </a:p>
          <a:p>
            <a:pPr marL="514350" indent="-514350">
              <a:buFont typeface="+mj-lt"/>
              <a:buAutoNum type="arabicPeriod"/>
            </a:pPr>
            <a:r>
              <a:rPr lang="en-US" sz="2900" dirty="0"/>
              <a:t>In the Environment field, type information about the user’s workspace such as browser type, URL link where the error occurred, software platform, or hardware information.</a:t>
            </a:r>
          </a:p>
          <a:p>
            <a:pPr marL="514350" indent="-514350">
              <a:lnSpc>
                <a:spcPct val="100000"/>
              </a:lnSpc>
              <a:buFont typeface="+mj-lt"/>
              <a:buAutoNum type="arabicPeriod"/>
            </a:pPr>
            <a:r>
              <a:rPr lang="en-US" sz="2900" dirty="0"/>
              <a:t>To escalate an incident when creating an incident, read the data use agreement, then click the box next to Escalation.</a:t>
            </a:r>
          </a:p>
          <a:p>
            <a:pPr marL="514350" indent="-514350">
              <a:buFont typeface="+mj-lt"/>
              <a:buAutoNum type="arabicPeriod"/>
            </a:pPr>
            <a:r>
              <a:rPr lang="en-US" sz="2900" dirty="0"/>
              <a:t>To submit the incident, click the </a:t>
            </a:r>
            <a:r>
              <a:rPr lang="en-US" sz="2900" b="1" dirty="0"/>
              <a:t>Create</a:t>
            </a:r>
            <a:r>
              <a:rPr lang="en-US" sz="2900" dirty="0"/>
              <a:t> button.</a:t>
            </a:r>
          </a:p>
          <a:p>
            <a:pPr marL="228600" indent="-228600">
              <a:lnSpc>
                <a:spcPct val="100000"/>
              </a:lnSpc>
              <a:buFont typeface="+mj-lt"/>
              <a:buAutoNum type="arabicPeriod" startAt="2"/>
            </a:pPr>
            <a:endParaRPr lang="en-US" sz="2000" dirty="0"/>
          </a:p>
          <a:p>
            <a:pPr marL="228600" indent="-228600">
              <a:buFont typeface="+mj-lt"/>
              <a:buAutoNum type="arabicPeriod" startAt="2"/>
            </a:pPr>
            <a:endParaRPr lang="en-US" dirty="0"/>
          </a:p>
          <a:p>
            <a:pPr marL="0" indent="0">
              <a:buNone/>
            </a:pPr>
            <a:endParaRPr lang="en-US" sz="2800" dirty="0"/>
          </a:p>
          <a:p>
            <a:pPr marL="0" indent="0">
              <a:buNone/>
            </a:pPr>
            <a:endParaRPr lang="en-US" sz="2800" dirty="0"/>
          </a:p>
        </p:txBody>
      </p:sp>
      <p:sp>
        <p:nvSpPr>
          <p:cNvPr id="6" name="Slide Number Placeholder 5">
            <a:extLst>
              <a:ext uri="{FF2B5EF4-FFF2-40B4-BE49-F238E27FC236}">
                <a16:creationId xmlns:a16="http://schemas.microsoft.com/office/drawing/2014/main" id="{2841566C-C767-A9CF-CEE5-DF7D512C2464}"/>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323304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HOW TO CREATE AN INCIDENT</a:t>
            </a:r>
          </a:p>
        </p:txBody>
      </p:sp>
      <p:pic>
        <p:nvPicPr>
          <p:cNvPr id="9" name="Content Placeholder 8" descr="Image indicates where you click the Create button on the TIMS dashboard to begin the process of submitting an incident.">
            <a:extLst>
              <a:ext uri="{FF2B5EF4-FFF2-40B4-BE49-F238E27FC236}">
                <a16:creationId xmlns:a16="http://schemas.microsoft.com/office/drawing/2014/main" id="{5B450574-C222-9A25-D499-B6BB6923FDE8}"/>
              </a:ext>
            </a:extLst>
          </p:cNvPr>
          <p:cNvPicPr>
            <a:picLocks noGrp="1" noChangeAspect="1"/>
          </p:cNvPicPr>
          <p:nvPr>
            <p:ph idx="1"/>
          </p:nvPr>
        </p:nvPicPr>
        <p:blipFill>
          <a:blip r:embed="rId4"/>
          <a:stretch>
            <a:fillRect/>
          </a:stretch>
        </p:blipFill>
        <p:spPr>
          <a:xfrm>
            <a:off x="1891864" y="1805584"/>
            <a:ext cx="6742112" cy="3800332"/>
          </a:xfrm>
          <a:ln w="28575">
            <a:solidFill>
              <a:schemeClr val="accent2"/>
            </a:solidFill>
          </a:ln>
        </p:spPr>
      </p:pic>
      <p:sp>
        <p:nvSpPr>
          <p:cNvPr id="3" name="Slide Number Placeholder 2">
            <a:extLst>
              <a:ext uri="{FF2B5EF4-FFF2-40B4-BE49-F238E27FC236}">
                <a16:creationId xmlns:a16="http://schemas.microsoft.com/office/drawing/2014/main" id="{D09A78BB-5DBC-F08F-8211-F3262256572A}"/>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07468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6BC03F-92FD-488A-6809-5C86971B8563}"/>
              </a:ext>
            </a:extLst>
          </p:cNvPr>
          <p:cNvSpPr>
            <a:spLocks noGrp="1"/>
          </p:cNvSpPr>
          <p:nvPr>
            <p:ph type="title"/>
          </p:nvPr>
        </p:nvSpPr>
        <p:spPr/>
        <p:txBody>
          <a:bodyPr>
            <a:noAutofit/>
          </a:bodyPr>
          <a:lstStyle/>
          <a:p>
            <a:pPr algn="ctr"/>
            <a:r>
              <a:rPr lang="en-US" sz="4400"/>
              <a:t>INCIDENT CREATION FORM </a:t>
            </a:r>
          </a:p>
        </p:txBody>
      </p:sp>
      <p:sp>
        <p:nvSpPr>
          <p:cNvPr id="4" name="Slide Number Placeholder 3">
            <a:extLst>
              <a:ext uri="{FF2B5EF4-FFF2-40B4-BE49-F238E27FC236}">
                <a16:creationId xmlns:a16="http://schemas.microsoft.com/office/drawing/2014/main" id="{4AAD4B7D-AAC5-A2F0-1D9D-BF8E4EAA1608}"/>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8" name="Content Placeholder 7" descr="Image displays a blank incident creation form.">
            <a:extLst>
              <a:ext uri="{FF2B5EF4-FFF2-40B4-BE49-F238E27FC236}">
                <a16:creationId xmlns:a16="http://schemas.microsoft.com/office/drawing/2014/main" id="{B592340C-63C9-1498-1625-3DFC7B927057}"/>
              </a:ext>
            </a:extLst>
          </p:cNvPr>
          <p:cNvPicPr>
            <a:picLocks noGrp="1" noChangeAspect="1"/>
          </p:cNvPicPr>
          <p:nvPr>
            <p:ph idx="1"/>
          </p:nvPr>
        </p:nvPicPr>
        <p:blipFill>
          <a:blip r:embed="rId4"/>
          <a:stretch>
            <a:fillRect/>
          </a:stretch>
        </p:blipFill>
        <p:spPr>
          <a:xfrm>
            <a:off x="2249794" y="998729"/>
            <a:ext cx="5865506" cy="5494146"/>
          </a:xfrm>
          <a:ln w="28575">
            <a:solidFill>
              <a:schemeClr val="accent2"/>
            </a:solidFill>
          </a:ln>
        </p:spPr>
      </p:pic>
    </p:spTree>
    <p:custDataLst>
      <p:tags r:id="rId1"/>
    </p:custDataLst>
    <p:extLst>
      <p:ext uri="{BB962C8B-B14F-4D97-AF65-F5344CB8AC3E}">
        <p14:creationId xmlns:p14="http://schemas.microsoft.com/office/powerpoint/2010/main" val="2673659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2D26E-A1BD-4222-A9DE-5AA0BBF1B491}"/>
              </a:ext>
            </a:extLst>
          </p:cNvPr>
          <p:cNvSpPr>
            <a:spLocks noGrp="1"/>
          </p:cNvSpPr>
          <p:nvPr>
            <p:ph type="title"/>
          </p:nvPr>
        </p:nvSpPr>
        <p:spPr/>
        <p:txBody>
          <a:bodyPr>
            <a:normAutofit/>
          </a:bodyPr>
          <a:lstStyle/>
          <a:p>
            <a:pPr algn="ctr"/>
            <a:r>
              <a:rPr lang="en-US" sz="4400"/>
              <a:t>CREATING AN INCIDENT</a:t>
            </a:r>
          </a:p>
        </p:txBody>
      </p:sp>
      <p:sp>
        <p:nvSpPr>
          <p:cNvPr id="4" name="Slide Number Placeholder 3">
            <a:extLst>
              <a:ext uri="{FF2B5EF4-FFF2-40B4-BE49-F238E27FC236}">
                <a16:creationId xmlns:a16="http://schemas.microsoft.com/office/drawing/2014/main" id="{C7CFE279-5980-D3FF-2853-7A6E904D71DE}"/>
              </a:ext>
            </a:extLst>
          </p:cNvPr>
          <p:cNvSpPr>
            <a:spLocks noGrp="1"/>
          </p:cNvSpPr>
          <p:nvPr>
            <p:ph type="sldNum" sz="quarter" idx="12"/>
          </p:nvPr>
        </p:nvSpPr>
        <p:spPr>
          <a:xfrm>
            <a:off x="7086600" y="649287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12" name="Content Placeholder 11" descr="Image displays the top part of the incident creation form where the submitter information is entered.">
            <a:extLst>
              <a:ext uri="{FF2B5EF4-FFF2-40B4-BE49-F238E27FC236}">
                <a16:creationId xmlns:a16="http://schemas.microsoft.com/office/drawing/2014/main" id="{BEB27FDD-C9BA-A4A8-955D-05912250B723}"/>
              </a:ext>
            </a:extLst>
          </p:cNvPr>
          <p:cNvPicPr>
            <a:picLocks noGrp="1" noChangeAspect="1"/>
          </p:cNvPicPr>
          <p:nvPr>
            <p:ph idx="1"/>
          </p:nvPr>
        </p:nvPicPr>
        <p:blipFill>
          <a:blip r:embed="rId4"/>
          <a:stretch>
            <a:fillRect/>
          </a:stretch>
        </p:blipFill>
        <p:spPr>
          <a:xfrm>
            <a:off x="2373258" y="1159267"/>
            <a:ext cx="5779324" cy="5417194"/>
          </a:xfrm>
          <a:ln w="28575">
            <a:solidFill>
              <a:schemeClr val="accent2"/>
            </a:solidFill>
          </a:ln>
        </p:spPr>
      </p:pic>
    </p:spTree>
    <p:custDataLst>
      <p:tags r:id="rId1"/>
    </p:custDataLst>
    <p:extLst>
      <p:ext uri="{BB962C8B-B14F-4D97-AF65-F5344CB8AC3E}">
        <p14:creationId xmlns:p14="http://schemas.microsoft.com/office/powerpoint/2010/main" val="1140512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68D3E2-6D9D-58EE-A49B-0C2DED27873B}"/>
              </a:ext>
            </a:extLst>
          </p:cNvPr>
          <p:cNvSpPr>
            <a:spLocks noGrp="1"/>
          </p:cNvSpPr>
          <p:nvPr>
            <p:ph type="title"/>
          </p:nvPr>
        </p:nvSpPr>
        <p:spPr>
          <a:xfrm>
            <a:off x="1344058" y="167275"/>
            <a:ext cx="7799942" cy="751350"/>
          </a:xfrm>
        </p:spPr>
        <p:txBody>
          <a:bodyPr>
            <a:noAutofit/>
          </a:bodyPr>
          <a:lstStyle/>
          <a:p>
            <a:pPr algn="ctr"/>
            <a:r>
              <a:rPr lang="en-US" sz="4400"/>
              <a:t>SUBSYSTEM AND SUBCATEORGY</a:t>
            </a:r>
          </a:p>
        </p:txBody>
      </p:sp>
      <p:pic>
        <p:nvPicPr>
          <p:cNvPr id="8" name="Picture 7" descr="Image shows the Subcategory dropdown menu which is based on the Subsystem selected.">
            <a:extLst>
              <a:ext uri="{FF2B5EF4-FFF2-40B4-BE49-F238E27FC236}">
                <a16:creationId xmlns:a16="http://schemas.microsoft.com/office/drawing/2014/main" id="{28FDB826-A458-ACB5-BE4D-65FE1CEFB7FC}"/>
              </a:ext>
            </a:extLst>
          </p:cNvPr>
          <p:cNvPicPr>
            <a:picLocks noChangeAspect="1"/>
          </p:cNvPicPr>
          <p:nvPr/>
        </p:nvPicPr>
        <p:blipFill>
          <a:blip r:embed="rId4"/>
          <a:stretch>
            <a:fillRect/>
          </a:stretch>
        </p:blipFill>
        <p:spPr>
          <a:xfrm>
            <a:off x="1795763" y="5405433"/>
            <a:ext cx="6414156" cy="1270004"/>
          </a:xfrm>
          <a:prstGeom prst="rect">
            <a:avLst/>
          </a:prstGeom>
          <a:ln w="38100">
            <a:solidFill>
              <a:schemeClr val="accent2"/>
            </a:solidFill>
          </a:ln>
        </p:spPr>
      </p:pic>
      <p:sp>
        <p:nvSpPr>
          <p:cNvPr id="4" name="Slide Number Placeholder 3">
            <a:extLst>
              <a:ext uri="{FF2B5EF4-FFF2-40B4-BE49-F238E27FC236}">
                <a16:creationId xmlns:a16="http://schemas.microsoft.com/office/drawing/2014/main" id="{89AC02E2-DBF8-65EA-F0DE-9CED0EF654D9}"/>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ECDA8896-C8A9-E000-CE26-E7EB2BD8FB0E}"/>
              </a:ext>
            </a:extLst>
          </p:cNvPr>
          <p:cNvPicPr>
            <a:picLocks noGrp="1" noChangeAspect="1"/>
          </p:cNvPicPr>
          <p:nvPr>
            <p:ph idx="1"/>
          </p:nvPr>
        </p:nvPicPr>
        <p:blipFill>
          <a:blip r:embed="rId5"/>
          <a:stretch>
            <a:fillRect/>
          </a:stretch>
        </p:blipFill>
        <p:spPr>
          <a:xfrm>
            <a:off x="2028408" y="1018389"/>
            <a:ext cx="5948866" cy="4104716"/>
          </a:xfrm>
          <a:ln w="28575">
            <a:solidFill>
              <a:schemeClr val="accent2"/>
            </a:solidFill>
          </a:ln>
        </p:spPr>
      </p:pic>
    </p:spTree>
    <p:custDataLst>
      <p:tags r:id="rId1"/>
    </p:custDataLst>
    <p:extLst>
      <p:ext uri="{BB962C8B-B14F-4D97-AF65-F5344CB8AC3E}">
        <p14:creationId xmlns:p14="http://schemas.microsoft.com/office/powerpoint/2010/main" val="106673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8" y="167275"/>
            <a:ext cx="7766892" cy="751350"/>
          </a:xfrm>
        </p:spPr>
        <p:txBody>
          <a:bodyPr>
            <a:noAutofit/>
          </a:bodyPr>
          <a:lstStyle/>
          <a:p>
            <a:pPr algn="ctr"/>
            <a:r>
              <a:rPr lang="en-US" sz="4400"/>
              <a:t>CREATING AN INCIDENT CONT.</a:t>
            </a:r>
          </a:p>
        </p:txBody>
      </p:sp>
      <p:pic>
        <p:nvPicPr>
          <p:cNvPr id="10" name="Content Placeholder 9" descr="Image shows sample incident creation filled out with the Summary, Description, Priority level, attachments, and Environment.">
            <a:extLst>
              <a:ext uri="{FF2B5EF4-FFF2-40B4-BE49-F238E27FC236}">
                <a16:creationId xmlns:a16="http://schemas.microsoft.com/office/drawing/2014/main" id="{A469C423-3790-1D96-7908-E3B2613D48B8}"/>
              </a:ext>
            </a:extLst>
          </p:cNvPr>
          <p:cNvPicPr>
            <a:picLocks noGrp="1" noChangeAspect="1"/>
          </p:cNvPicPr>
          <p:nvPr>
            <p:ph idx="1"/>
          </p:nvPr>
        </p:nvPicPr>
        <p:blipFill>
          <a:blip r:embed="rId4"/>
          <a:stretch>
            <a:fillRect/>
          </a:stretch>
        </p:blipFill>
        <p:spPr>
          <a:xfrm>
            <a:off x="2353599" y="1165808"/>
            <a:ext cx="5818642" cy="5327066"/>
          </a:xfrm>
          <a:ln w="38100">
            <a:solidFill>
              <a:schemeClr val="accent2"/>
            </a:solidFill>
          </a:ln>
        </p:spPr>
      </p:pic>
      <p:sp>
        <p:nvSpPr>
          <p:cNvPr id="3" name="Slide Number Placeholder 2">
            <a:extLst>
              <a:ext uri="{FF2B5EF4-FFF2-40B4-BE49-F238E27FC236}">
                <a16:creationId xmlns:a16="http://schemas.microsoft.com/office/drawing/2014/main" id="{9B12AA73-7FEE-0339-2266-1205FE0FE49A}"/>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386003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F90F67-9933-499E-1FB5-E390789E38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6E5CFFB-FFEA-C15E-E1D3-38F42C2BAA6F}"/>
              </a:ext>
            </a:extLst>
          </p:cNvPr>
          <p:cNvSpPr>
            <a:spLocks noGrp="1"/>
          </p:cNvSpPr>
          <p:nvPr>
            <p:ph type="title"/>
          </p:nvPr>
        </p:nvSpPr>
        <p:spPr>
          <a:xfrm>
            <a:off x="1363578" y="167275"/>
            <a:ext cx="7780421" cy="751350"/>
          </a:xfrm>
        </p:spPr>
        <p:txBody>
          <a:bodyPr>
            <a:noAutofit/>
          </a:bodyPr>
          <a:lstStyle/>
          <a:p>
            <a:pPr algn="ctr"/>
            <a:r>
              <a:rPr lang="en-US" sz="4000" dirty="0"/>
              <a:t>INCIDENT PRIORITY LEVELS</a:t>
            </a:r>
          </a:p>
        </p:txBody>
      </p:sp>
      <p:sp>
        <p:nvSpPr>
          <p:cNvPr id="4" name="Content Placeholder 3">
            <a:extLst>
              <a:ext uri="{FF2B5EF4-FFF2-40B4-BE49-F238E27FC236}">
                <a16:creationId xmlns:a16="http://schemas.microsoft.com/office/drawing/2014/main" id="{ECBEDABC-51B4-919A-6D49-8986AC717DE6}"/>
              </a:ext>
            </a:extLst>
          </p:cNvPr>
          <p:cNvSpPr>
            <a:spLocks noGrp="1"/>
          </p:cNvSpPr>
          <p:nvPr>
            <p:ph idx="1"/>
          </p:nvPr>
        </p:nvSpPr>
        <p:spPr>
          <a:xfrm>
            <a:off x="1760562" y="1495650"/>
            <a:ext cx="6741545" cy="4997225"/>
          </a:xfrm>
        </p:spPr>
        <p:txBody>
          <a:bodyPr/>
          <a:lstStyle/>
          <a:p>
            <a:pPr lvl="1"/>
            <a:r>
              <a:rPr lang="en-US" sz="2400" dirty="0"/>
              <a:t>Low – questions, enhancement in functionality, or problems with the display or formatting of information </a:t>
            </a:r>
          </a:p>
          <a:p>
            <a:pPr lvl="1"/>
            <a:endParaRPr lang="en-US" sz="2400" dirty="0"/>
          </a:p>
          <a:p>
            <a:pPr lvl="1"/>
            <a:r>
              <a:rPr lang="en-US" sz="2400" dirty="0"/>
              <a:t>Medium (default value) – application works but produces incorrect, incomplete, or inconsistent results, or impairs usability</a:t>
            </a:r>
          </a:p>
          <a:p>
            <a:pPr lvl="1"/>
            <a:endParaRPr lang="en-US" sz="2400" dirty="0"/>
          </a:p>
          <a:p>
            <a:pPr lvl="1"/>
            <a:r>
              <a:rPr lang="en-US" sz="2400" dirty="0"/>
              <a:t>High – problem with a specific application functionality</a:t>
            </a:r>
          </a:p>
          <a:p>
            <a:pPr lvl="1"/>
            <a:endParaRPr lang="en-US" sz="2400" dirty="0"/>
          </a:p>
          <a:p>
            <a:pPr lvl="1"/>
            <a:r>
              <a:rPr lang="en-US" sz="2400" dirty="0"/>
              <a:t>Critical – system failure</a:t>
            </a:r>
          </a:p>
          <a:p>
            <a:endParaRPr lang="en-US" dirty="0"/>
          </a:p>
        </p:txBody>
      </p:sp>
    </p:spTree>
    <p:custDataLst>
      <p:tags r:id="rId1"/>
    </p:custDataLst>
    <p:extLst>
      <p:ext uri="{BB962C8B-B14F-4D97-AF65-F5344CB8AC3E}">
        <p14:creationId xmlns:p14="http://schemas.microsoft.com/office/powerpoint/2010/main" val="407457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3791CC-B1FE-C7FF-D09A-F5DBFE54CF6F}"/>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a:solidFill>
                  <a:srgbClr val="0070C0"/>
                </a:solidFill>
                <a:cs typeface="Calibri"/>
              </a:rPr>
              <a:t>KEY TERMS</a:t>
            </a:r>
          </a:p>
        </p:txBody>
      </p:sp>
      <p:sp>
        <p:nvSpPr>
          <p:cNvPr id="4" name="Content Placeholder 3">
            <a:extLst>
              <a:ext uri="{FF2B5EF4-FFF2-40B4-BE49-F238E27FC236}">
                <a16:creationId xmlns:a16="http://schemas.microsoft.com/office/drawing/2014/main" id="{81C5BBD1-4C07-F79F-E342-406B77CB47C0}"/>
              </a:ext>
            </a:extLst>
          </p:cNvPr>
          <p:cNvSpPr>
            <a:spLocks noGrp="1"/>
          </p:cNvSpPr>
          <p:nvPr>
            <p:ph idx="1"/>
          </p:nvPr>
        </p:nvSpPr>
        <p:spPr/>
        <p:txBody>
          <a:bodyPr lIns="68580" tIns="34290" rIns="68580" bIns="34290" anchor="t"/>
          <a:lstStyle/>
          <a:p>
            <a:pPr marL="342900" indent="-300038"/>
            <a:endParaRPr lang="en-US" sz="1350" b="1" u="sng" dirty="0">
              <a:solidFill>
                <a:srgbClr val="0070C0"/>
              </a:solidFill>
            </a:endParaRPr>
          </a:p>
          <a:p>
            <a:pPr marL="42863" indent="0">
              <a:buNone/>
            </a:pPr>
            <a:endParaRPr lang="en-US" sz="1350" b="1" u="sng" dirty="0">
              <a:solidFill>
                <a:srgbClr val="0070C0"/>
              </a:solidFill>
            </a:endParaRPr>
          </a:p>
          <a:p>
            <a:pPr marL="342900" indent="-300038"/>
            <a:endParaRPr lang="en-US" sz="1350" b="1" u="sng" dirty="0">
              <a:solidFill>
                <a:srgbClr val="0070C0"/>
              </a:solidFill>
            </a:endParaRPr>
          </a:p>
          <a:p>
            <a:pPr marL="342900" indent="-300038"/>
            <a:endParaRPr lang="en-US" sz="1350" b="1" dirty="0">
              <a:solidFill>
                <a:srgbClr val="0070C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214313" indent="0">
              <a:buNone/>
            </a:pPr>
            <a:endParaRPr lang="en-US" sz="1350" dirty="0">
              <a:solidFill>
                <a:srgbClr val="0070C0"/>
              </a:solidFill>
            </a:endParaRPr>
          </a:p>
          <a:p>
            <a:pPr marL="214313" indent="0">
              <a:buNone/>
            </a:pPr>
            <a:endParaRPr lang="en-US" sz="1350" dirty="0">
              <a:solidFill>
                <a:srgbClr val="0070C0"/>
              </a:solidFill>
            </a:endParaRPr>
          </a:p>
          <a:p>
            <a:pPr marL="214313" indent="0">
              <a:buNone/>
            </a:pPr>
            <a:endParaRPr lang="en-US" sz="1350" dirty="0">
              <a:solidFill>
                <a:srgbClr val="0070C0"/>
              </a:solidFill>
            </a:endParaRPr>
          </a:p>
          <a:p>
            <a:pPr marL="214313" indent="0">
              <a:buNone/>
            </a:pPr>
            <a:r>
              <a:rPr lang="en-US" sz="1800" dirty="0">
                <a:solidFill>
                  <a:srgbClr val="0070C0"/>
                </a:solidFill>
              </a:rPr>
              <a:t>You can find the definitions to these key terms and more here: </a:t>
            </a:r>
            <a:endParaRPr lang="en-US" sz="1800" dirty="0">
              <a:solidFill>
                <a:srgbClr val="0070C0"/>
              </a:solidFill>
              <a:ea typeface="Calibri"/>
              <a:cs typeface="Calibri"/>
            </a:endParaRPr>
          </a:p>
          <a:p>
            <a:pPr marL="300038" lvl="1" indent="0">
              <a:buNone/>
            </a:pPr>
            <a:r>
              <a:rPr lang="en-US" dirty="0">
                <a:solidFill>
                  <a:srgbClr val="0070C0"/>
                </a:solidFill>
              </a:rPr>
              <a:t>	</a:t>
            </a:r>
            <a:r>
              <a:rPr lang="en-US" u="sng" dirty="0">
                <a:solidFill>
                  <a:srgbClr val="0070C0"/>
                </a:solidFill>
                <a:hlinkClick r:id="rId4"/>
              </a:rPr>
              <a:t>Key Term Document</a:t>
            </a:r>
            <a:endParaRPr lang="en-US" u="sng" dirty="0">
              <a:solidFill>
                <a:srgbClr val="0070C0"/>
              </a:solidFill>
              <a:ea typeface="Calibri"/>
              <a:cs typeface="Calibri"/>
            </a:endParaRPr>
          </a:p>
          <a:p>
            <a:pPr marL="0" indent="0">
              <a:buNone/>
            </a:pPr>
            <a:endParaRPr lang="en-US" dirty="0"/>
          </a:p>
        </p:txBody>
      </p:sp>
      <p:graphicFrame>
        <p:nvGraphicFramePr>
          <p:cNvPr id="8" name="Table 8">
            <a:extLst>
              <a:ext uri="{FF2B5EF4-FFF2-40B4-BE49-F238E27FC236}">
                <a16:creationId xmlns:a16="http://schemas.microsoft.com/office/drawing/2014/main" id="{5F71A4F3-A49C-9447-0DF2-FF1995F47A6F}"/>
              </a:ext>
            </a:extLst>
          </p:cNvPr>
          <p:cNvGraphicFramePr>
            <a:graphicFrameLocks noGrp="1"/>
          </p:cNvGraphicFramePr>
          <p:nvPr/>
        </p:nvGraphicFramePr>
        <p:xfrm>
          <a:off x="2214920" y="1495651"/>
          <a:ext cx="6096000" cy="2057400"/>
        </p:xfrm>
        <a:graphic>
          <a:graphicData uri="http://schemas.openxmlformats.org/drawingml/2006/table">
            <a:tbl>
              <a:tblPr firstRow="1" bandRow="1">
                <a:tableStyleId>{16D9F66E-5EB9-4882-86FB-DCBF35E3C3E4}</a:tableStyleId>
              </a:tblPr>
              <a:tblGrid>
                <a:gridCol w="6096000">
                  <a:extLst>
                    <a:ext uri="{9D8B030D-6E8A-4147-A177-3AD203B41FA5}">
                      <a16:colId xmlns:a16="http://schemas.microsoft.com/office/drawing/2014/main" val="2503551537"/>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Education Service Center (ESC)</a:t>
                      </a:r>
                    </a:p>
                  </a:txBody>
                  <a:tcPr marL="68580" marR="68580" marT="34290" marB="34290"/>
                </a:tc>
                <a:extLst>
                  <a:ext uri="{0D108BD9-81ED-4DB2-BD59-A6C34878D82A}">
                    <a16:rowId xmlns:a16="http://schemas.microsoft.com/office/drawing/2014/main" val="386351599"/>
                  </a:ext>
                </a:extLst>
              </a:tr>
              <a:tr h="278130">
                <a:tc>
                  <a:txBody>
                    <a:bodyPr/>
                    <a:lstStyle/>
                    <a:p>
                      <a:r>
                        <a:rPr lang="en-US" sz="1800" b="0" dirty="0"/>
                        <a:t>Local Education Agency (LEA)</a:t>
                      </a:r>
                    </a:p>
                  </a:txBody>
                  <a:tcPr marL="68580" marR="68580" marT="34290" marB="34290"/>
                </a:tc>
                <a:extLst>
                  <a:ext uri="{0D108BD9-81ED-4DB2-BD59-A6C34878D82A}">
                    <a16:rowId xmlns:a16="http://schemas.microsoft.com/office/drawing/2014/main" val="1455037996"/>
                  </a:ext>
                </a:extLst>
              </a:tr>
              <a:tr h="278130">
                <a:tc>
                  <a:txBody>
                    <a:bodyPr/>
                    <a:lstStyle/>
                    <a:p>
                      <a:r>
                        <a:rPr lang="en-US" sz="1800" dirty="0"/>
                        <a:t>Texas Education Agency Login (TEAL)</a:t>
                      </a:r>
                    </a:p>
                  </a:txBody>
                  <a:tcPr marL="68580" marR="68580" marT="34290" marB="34290"/>
                </a:tc>
                <a:extLst>
                  <a:ext uri="{0D108BD9-81ED-4DB2-BD59-A6C34878D82A}">
                    <a16:rowId xmlns:a16="http://schemas.microsoft.com/office/drawing/2014/main" val="1201484388"/>
                  </a:ext>
                </a:extLst>
              </a:tr>
              <a:tr h="2781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Texas Education Data Standards (TEDS)</a:t>
                      </a:r>
                    </a:p>
                  </a:txBody>
                  <a:tcPr marL="68580" marR="68580" marT="34290" marB="34290"/>
                </a:tc>
                <a:extLst>
                  <a:ext uri="{0D108BD9-81ED-4DB2-BD59-A6C34878D82A}">
                    <a16:rowId xmlns:a16="http://schemas.microsoft.com/office/drawing/2014/main" val="1871328140"/>
                  </a:ext>
                </a:extLst>
              </a:tr>
              <a:tr h="27813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a:t>Texas Student Data System (TSDS)</a:t>
                      </a:r>
                    </a:p>
                  </a:txBody>
                  <a:tcPr marL="68580" marR="68580" marT="34290" marB="34290"/>
                </a:tc>
                <a:extLst>
                  <a:ext uri="{0D108BD9-81ED-4DB2-BD59-A6C34878D82A}">
                    <a16:rowId xmlns:a16="http://schemas.microsoft.com/office/drawing/2014/main" val="2955093520"/>
                  </a:ext>
                </a:extLst>
              </a:tr>
              <a:tr h="15475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TSDS Incident Management System (TIMS)</a:t>
                      </a:r>
                    </a:p>
                  </a:txBody>
                  <a:tcPr marL="68580" marR="68580" marT="34290" marB="34290"/>
                </a:tc>
                <a:extLst>
                  <a:ext uri="{0D108BD9-81ED-4DB2-BD59-A6C34878D82A}">
                    <a16:rowId xmlns:a16="http://schemas.microsoft.com/office/drawing/2014/main" val="976962567"/>
                  </a:ext>
                </a:extLst>
              </a:tr>
            </a:tbl>
          </a:graphicData>
        </a:graphic>
      </p:graphicFrame>
    </p:spTree>
    <p:custDataLst>
      <p:tags r:id="rId1"/>
    </p:custDataLst>
    <p:extLst>
      <p:ext uri="{BB962C8B-B14F-4D97-AF65-F5344CB8AC3E}">
        <p14:creationId xmlns:p14="http://schemas.microsoft.com/office/powerpoint/2010/main" val="2602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27B30-0F75-EEBF-962E-8E50DA390B31}"/>
              </a:ext>
            </a:extLst>
          </p:cNvPr>
          <p:cNvSpPr>
            <a:spLocks noGrp="1"/>
          </p:cNvSpPr>
          <p:nvPr>
            <p:ph type="title"/>
          </p:nvPr>
        </p:nvSpPr>
        <p:spPr>
          <a:xfrm>
            <a:off x="1364104" y="167275"/>
            <a:ext cx="7779895" cy="751350"/>
          </a:xfrm>
        </p:spPr>
        <p:txBody>
          <a:bodyPr>
            <a:noAutofit/>
          </a:bodyPr>
          <a:lstStyle/>
          <a:p>
            <a:pPr algn="ctr"/>
            <a:r>
              <a:rPr lang="en-US" sz="3200" dirty="0">
                <a:solidFill>
                  <a:schemeClr val="accent1"/>
                </a:solidFill>
              </a:rPr>
              <a:t>ESCALATION AND DATA USE AGREEMENT</a:t>
            </a:r>
          </a:p>
        </p:txBody>
      </p:sp>
      <p:pic>
        <p:nvPicPr>
          <p:cNvPr id="10" name="Content Placeholder 9" descr="Image indicates where the LEA submitter can escalate their incident to their ESC or vendor for support. Includes the data use agreement.">
            <a:extLst>
              <a:ext uri="{FF2B5EF4-FFF2-40B4-BE49-F238E27FC236}">
                <a16:creationId xmlns:a16="http://schemas.microsoft.com/office/drawing/2014/main" id="{73E0ACF5-50DA-4192-0716-8C77E1D4796C}"/>
              </a:ext>
            </a:extLst>
          </p:cNvPr>
          <p:cNvPicPr>
            <a:picLocks noGrp="1" noChangeAspect="1"/>
          </p:cNvPicPr>
          <p:nvPr>
            <p:ph idx="1"/>
          </p:nvPr>
        </p:nvPicPr>
        <p:blipFill>
          <a:blip r:embed="rId4"/>
          <a:stretch>
            <a:fillRect/>
          </a:stretch>
        </p:blipFill>
        <p:spPr>
          <a:xfrm>
            <a:off x="2044423" y="1494526"/>
            <a:ext cx="6399212" cy="5083398"/>
          </a:xfrm>
          <a:ln w="38100">
            <a:solidFill>
              <a:schemeClr val="accent2"/>
            </a:solidFill>
          </a:ln>
        </p:spPr>
      </p:pic>
      <p:sp>
        <p:nvSpPr>
          <p:cNvPr id="4" name="Slide Number Placeholder 3">
            <a:extLst>
              <a:ext uri="{FF2B5EF4-FFF2-40B4-BE49-F238E27FC236}">
                <a16:creationId xmlns:a16="http://schemas.microsoft.com/office/drawing/2014/main" id="{9897976A-B8DF-3BA4-CF7E-BEC45DB57EB5}"/>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94517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1143" y="2"/>
            <a:ext cx="9148502" cy="6857999"/>
          </a:xfrm>
          <a:prstGeom prst="rect">
            <a:avLst/>
          </a:prstGeom>
        </p:spPr>
      </p:pic>
      <p:sp>
        <p:nvSpPr>
          <p:cNvPr id="11" name="object 5">
            <a:extLst>
              <a:ext uri="{FF2B5EF4-FFF2-40B4-BE49-F238E27FC236}">
                <a16:creationId xmlns:a16="http://schemas.microsoft.com/office/drawing/2014/main" id="{7B85BE40-D5A8-151F-B42F-D7E345CDE9D8}"/>
              </a:ext>
              <a:ext uri="{C183D7F6-B498-43B3-948B-1728B52AA6E4}">
                <adec:decorative xmlns:adec="http://schemas.microsoft.com/office/drawing/2017/decorative" val="1"/>
              </a:ext>
            </a:extLst>
          </p:cNvPr>
          <p:cNvSpPr/>
          <p:nvPr/>
        </p:nvSpPr>
        <p:spPr>
          <a:xfrm>
            <a:off x="-5645" y="5173141"/>
            <a:ext cx="914400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EBA40602-6085-795E-4818-8AD040D7B33D}"/>
              </a:ext>
            </a:extLst>
          </p:cNvPr>
          <p:cNvSpPr txBox="1">
            <a:spLocks noGrp="1"/>
          </p:cNvSpPr>
          <p:nvPr>
            <p:ph type="title" idx="4294967295"/>
          </p:nvPr>
        </p:nvSpPr>
        <p:spPr>
          <a:xfrm>
            <a:off x="12433" y="5396548"/>
            <a:ext cx="9144000" cy="728084"/>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dirty="0">
                <a:ln>
                  <a:noFill/>
                </a:ln>
                <a:solidFill>
                  <a:srgbClr val="0D6CB8"/>
                </a:solidFill>
                <a:effectLst/>
                <a:uLnTx/>
                <a:uFillTx/>
                <a:latin typeface="Calibri"/>
                <a:ea typeface="+mn-ea"/>
                <a:cs typeface="Calibri"/>
              </a:rPr>
              <a:t>INCIDENT WORKFLOWS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6" name="Picture 15" descr="TSDS logo to the left with the words texas student data system to the right.">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1401" y="155429"/>
            <a:ext cx="2577179" cy="796709"/>
          </a:xfrm>
          <a:prstGeom prst="rect">
            <a:avLst/>
          </a:prstGeom>
        </p:spPr>
      </p:pic>
      <p:sp>
        <p:nvSpPr>
          <p:cNvPr id="3" name="Slide Number Placeholder 2">
            <a:extLst>
              <a:ext uri="{FF2B5EF4-FFF2-40B4-BE49-F238E27FC236}">
                <a16:creationId xmlns:a16="http://schemas.microsoft.com/office/drawing/2014/main" id="{03FA4524-4531-FE70-F316-9C446E222B83}"/>
              </a:ext>
            </a:extLst>
          </p:cNvPr>
          <p:cNvSpPr>
            <a:spLocks noGrp="1"/>
          </p:cNvSpPr>
          <p:nvPr>
            <p:ph type="sldNum" sz="quarter" idx="12"/>
          </p:nvPr>
        </p:nvSpPr>
        <p:spPr>
          <a:xfrm>
            <a:off x="7099033"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6925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91EFF-AD6E-46E3-815E-223F28BDD65B}"/>
              </a:ext>
            </a:extLst>
          </p:cNvPr>
          <p:cNvSpPr>
            <a:spLocks noGrp="1"/>
          </p:cNvSpPr>
          <p:nvPr>
            <p:ph type="title"/>
          </p:nvPr>
        </p:nvSpPr>
        <p:spPr/>
        <p:txBody>
          <a:bodyPr anchor="ctr">
            <a:normAutofit/>
          </a:bodyPr>
          <a:lstStyle/>
          <a:p>
            <a:pPr algn="ctr"/>
            <a:r>
              <a:rPr lang="en-US" sz="4400" dirty="0"/>
              <a:t>DEMONSTRATION 3</a:t>
            </a:r>
          </a:p>
        </p:txBody>
      </p:sp>
      <p:sp>
        <p:nvSpPr>
          <p:cNvPr id="3" name="Content Placeholder 2">
            <a:extLst>
              <a:ext uri="{FF2B5EF4-FFF2-40B4-BE49-F238E27FC236}">
                <a16:creationId xmlns:a16="http://schemas.microsoft.com/office/drawing/2014/main" id="{F7930F02-FF0E-4BF0-BB06-6A355FF68F73}"/>
              </a:ext>
            </a:extLst>
          </p:cNvPr>
          <p:cNvSpPr>
            <a:spLocks noGrp="1"/>
          </p:cNvSpPr>
          <p:nvPr>
            <p:ph idx="1"/>
          </p:nvPr>
        </p:nvSpPr>
        <p:spPr>
          <a:xfrm>
            <a:off x="1651382" y="1158949"/>
            <a:ext cx="7223078" cy="4965404"/>
          </a:xfrm>
        </p:spPr>
        <p:txBody>
          <a:bodyPr lIns="91440" tIns="45720" rIns="91440" bIns="45720" anchor="t">
            <a:normAutofit/>
          </a:bodyPr>
          <a:lstStyle/>
          <a:p>
            <a:pPr marL="0" indent="0">
              <a:buNone/>
            </a:pPr>
            <a:r>
              <a:rPr lang="en-US" sz="2400" u="sng" dirty="0">
                <a:solidFill>
                  <a:srgbClr val="0D6CB9"/>
                </a:solidFill>
              </a:rPr>
              <a:t>TIMS Workflow</a:t>
            </a:r>
          </a:p>
          <a:p>
            <a:r>
              <a:rPr lang="en-US" sz="2000" dirty="0">
                <a:solidFill>
                  <a:srgbClr val="0D6CB9"/>
                </a:solidFill>
              </a:rPr>
              <a:t>Start progress on an incident</a:t>
            </a:r>
          </a:p>
          <a:p>
            <a:r>
              <a:rPr lang="en-US" sz="2000" dirty="0">
                <a:solidFill>
                  <a:srgbClr val="0D6CB9"/>
                </a:solidFill>
              </a:rPr>
              <a:t>Add comments </a:t>
            </a:r>
            <a:endParaRPr lang="en-US" sz="2000" dirty="0">
              <a:solidFill>
                <a:srgbClr val="0D6CB9"/>
              </a:solidFill>
              <a:cs typeface="Calibri"/>
            </a:endParaRPr>
          </a:p>
          <a:p>
            <a:r>
              <a:rPr lang="en-US" sz="2000" dirty="0">
                <a:solidFill>
                  <a:srgbClr val="0D6CB9"/>
                </a:solidFill>
                <a:ea typeface="+mn-lt"/>
                <a:cs typeface="+mn-lt"/>
              </a:rPr>
              <a:t>Escalate an incident</a:t>
            </a:r>
            <a:endParaRPr lang="en-US" sz="2000" dirty="0">
              <a:ea typeface="+mn-lt"/>
              <a:cs typeface="+mn-lt"/>
            </a:endParaRPr>
          </a:p>
          <a:p>
            <a:r>
              <a:rPr lang="en-US" sz="2000" dirty="0">
                <a:solidFill>
                  <a:srgbClr val="0D6CB9"/>
                </a:solidFill>
                <a:ea typeface="+mn-lt"/>
                <a:cs typeface="+mn-lt"/>
              </a:rPr>
              <a:t>Resolve an incident</a:t>
            </a:r>
          </a:p>
          <a:p>
            <a:r>
              <a:rPr lang="en-US" sz="2000" dirty="0">
                <a:solidFill>
                  <a:srgbClr val="0D6CB9"/>
                </a:solidFill>
                <a:ea typeface="+mn-lt"/>
                <a:cs typeface="+mn-lt"/>
              </a:rPr>
              <a:t>Put an incident on hold</a:t>
            </a:r>
            <a:endParaRPr lang="en-US" sz="2000" dirty="0">
              <a:solidFill>
                <a:srgbClr val="0D6CB9"/>
              </a:solidFill>
            </a:endParaRPr>
          </a:p>
          <a:p>
            <a:pPr marL="0" indent="0">
              <a:buNone/>
            </a:pPr>
            <a:endParaRPr lang="en-US" sz="2400" dirty="0">
              <a:solidFill>
                <a:srgbClr val="0D6CB9"/>
              </a:solidFill>
              <a:cs typeface="Calibri"/>
            </a:endParaRPr>
          </a:p>
          <a:p>
            <a:pPr marL="0" indent="0">
              <a:buNone/>
            </a:pPr>
            <a:r>
              <a:rPr lang="en-US" sz="2400" u="sng" dirty="0">
                <a:solidFill>
                  <a:srgbClr val="0D6CB9"/>
                </a:solidFill>
                <a:cs typeface="Calibri"/>
              </a:rPr>
              <a:t>For ESCs/Vendors Only</a:t>
            </a:r>
            <a:endParaRPr lang="en-US" sz="2400" u="sng" dirty="0">
              <a:solidFill>
                <a:srgbClr val="0D6CB9"/>
              </a:solidFill>
            </a:endParaRPr>
          </a:p>
          <a:p>
            <a:r>
              <a:rPr lang="en-US" sz="2000" dirty="0">
                <a:solidFill>
                  <a:srgbClr val="0D6CB9"/>
                </a:solidFill>
                <a:ea typeface="+mn-lt"/>
                <a:cs typeface="+mn-lt"/>
              </a:rPr>
              <a:t>Return an incident</a:t>
            </a:r>
            <a:endParaRPr lang="en-US" sz="2000" dirty="0"/>
          </a:p>
          <a:p>
            <a:r>
              <a:rPr lang="en-US" sz="2000" dirty="0">
                <a:solidFill>
                  <a:srgbClr val="0D6CB9"/>
                </a:solidFill>
              </a:rPr>
              <a:t>Log data access</a:t>
            </a:r>
            <a:endParaRPr lang="en-US" sz="2000" dirty="0">
              <a:cs typeface="Calibri"/>
            </a:endParaRPr>
          </a:p>
          <a:p>
            <a:r>
              <a:rPr lang="en-US" sz="2000" dirty="0">
                <a:solidFill>
                  <a:srgbClr val="0D6CB9"/>
                </a:solidFill>
              </a:rPr>
              <a:t>Log work</a:t>
            </a:r>
          </a:p>
          <a:p>
            <a:r>
              <a:rPr lang="en-US" sz="2000" dirty="0">
                <a:solidFill>
                  <a:srgbClr val="0D6CB9"/>
                </a:solidFill>
                <a:cs typeface="Calibri"/>
              </a:rPr>
              <a:t>Submit incident on behalf of an LEA as TIMS Level 1 Support</a:t>
            </a:r>
          </a:p>
          <a:p>
            <a:endParaRPr lang="en-US" sz="2400" dirty="0">
              <a:solidFill>
                <a:srgbClr val="0D6CB9"/>
              </a:solidFill>
            </a:endParaRPr>
          </a:p>
          <a:p>
            <a:pPr marL="0" indent="0">
              <a:buNone/>
            </a:pPr>
            <a:endParaRPr lang="en-US" sz="2400" dirty="0"/>
          </a:p>
        </p:txBody>
      </p:sp>
      <p:sp>
        <p:nvSpPr>
          <p:cNvPr id="6" name="Slide Number Placeholder 5">
            <a:extLst>
              <a:ext uri="{FF2B5EF4-FFF2-40B4-BE49-F238E27FC236}">
                <a16:creationId xmlns:a16="http://schemas.microsoft.com/office/drawing/2014/main" id="{F7F394FF-3C64-C62A-1AF5-E638D7E8D3DE}"/>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42698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042" y="167275"/>
            <a:ext cx="7810958" cy="751350"/>
          </a:xfrm>
        </p:spPr>
        <p:txBody>
          <a:bodyPr>
            <a:noAutofit/>
          </a:bodyPr>
          <a:lstStyle/>
          <a:p>
            <a:pPr algn="ctr"/>
            <a:r>
              <a:rPr lang="en-US" sz="4400"/>
              <a:t>START WORK ON AN INCIDENT</a:t>
            </a:r>
          </a:p>
        </p:txBody>
      </p:sp>
      <p:sp>
        <p:nvSpPr>
          <p:cNvPr id="3" name="Slide Number Placeholder 2">
            <a:extLst>
              <a:ext uri="{FF2B5EF4-FFF2-40B4-BE49-F238E27FC236}">
                <a16:creationId xmlns:a16="http://schemas.microsoft.com/office/drawing/2014/main" id="{124A74E9-48E5-527A-C04A-92FC0428364C}"/>
              </a:ext>
            </a:extLst>
          </p:cNvPr>
          <p:cNvSpPr>
            <a:spLocks noGrp="1"/>
          </p:cNvSpPr>
          <p:nvPr>
            <p:ph type="sldNum" sz="quarter" idx="12"/>
          </p:nvPr>
        </p:nvSpPr>
        <p:spPr>
          <a:xfrm>
            <a:off x="7086600" y="649287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9" name="Content Placeholder 8" descr="Image displays the Assigned to Me queue widget on the TIMS dashboard.">
            <a:extLst>
              <a:ext uri="{FF2B5EF4-FFF2-40B4-BE49-F238E27FC236}">
                <a16:creationId xmlns:a16="http://schemas.microsoft.com/office/drawing/2014/main" id="{5CCD1205-9608-129E-996D-1FD15124091F}"/>
              </a:ext>
            </a:extLst>
          </p:cNvPr>
          <p:cNvPicPr>
            <a:picLocks noGrp="1" noChangeAspect="1"/>
          </p:cNvPicPr>
          <p:nvPr>
            <p:ph idx="1"/>
          </p:nvPr>
        </p:nvPicPr>
        <p:blipFill>
          <a:blip r:embed="rId4"/>
          <a:stretch>
            <a:fillRect/>
          </a:stretch>
        </p:blipFill>
        <p:spPr>
          <a:xfrm>
            <a:off x="2134639" y="3896150"/>
            <a:ext cx="6366415" cy="1686066"/>
          </a:xfrm>
          <a:ln w="28575">
            <a:solidFill>
              <a:schemeClr val="accent2"/>
            </a:solidFill>
          </a:ln>
        </p:spPr>
      </p:pic>
      <p:pic>
        <p:nvPicPr>
          <p:cNvPr id="11" name="Picture 10" descr="Image displays the Filter Results: L1 Support Queue widget on the TIMS dashboard.">
            <a:extLst>
              <a:ext uri="{FF2B5EF4-FFF2-40B4-BE49-F238E27FC236}">
                <a16:creationId xmlns:a16="http://schemas.microsoft.com/office/drawing/2014/main" id="{63A2FED9-FDB0-71C3-D304-0F8DB4B82553}"/>
              </a:ext>
            </a:extLst>
          </p:cNvPr>
          <p:cNvPicPr>
            <a:picLocks noChangeAspect="1"/>
          </p:cNvPicPr>
          <p:nvPr/>
        </p:nvPicPr>
        <p:blipFill>
          <a:blip r:embed="rId5"/>
          <a:stretch>
            <a:fillRect/>
          </a:stretch>
        </p:blipFill>
        <p:spPr>
          <a:xfrm>
            <a:off x="2134639" y="1584427"/>
            <a:ext cx="6366415" cy="1645920"/>
          </a:xfrm>
          <a:prstGeom prst="rect">
            <a:avLst/>
          </a:prstGeom>
          <a:ln w="28575">
            <a:solidFill>
              <a:schemeClr val="accent2"/>
            </a:solidFill>
          </a:ln>
        </p:spPr>
      </p:pic>
    </p:spTree>
    <p:custDataLst>
      <p:tags r:id="rId1"/>
    </p:custDataLst>
    <p:extLst>
      <p:ext uri="{BB962C8B-B14F-4D97-AF65-F5344CB8AC3E}">
        <p14:creationId xmlns:p14="http://schemas.microsoft.com/office/powerpoint/2010/main" val="4078692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WORK ON AN INCIDENT</a:t>
            </a:r>
          </a:p>
        </p:txBody>
      </p:sp>
      <p:pic>
        <p:nvPicPr>
          <p:cNvPr id="7" name="Content Placeholder 6" descr="Image shows the Open dropdown menu the submitter will click to Start Progress on an incident.">
            <a:extLst>
              <a:ext uri="{FF2B5EF4-FFF2-40B4-BE49-F238E27FC236}">
                <a16:creationId xmlns:a16="http://schemas.microsoft.com/office/drawing/2014/main" id="{36E63640-7ED5-9A6F-F35A-2FAEAB1D2992}"/>
              </a:ext>
            </a:extLst>
          </p:cNvPr>
          <p:cNvPicPr>
            <a:picLocks noGrp="1" noChangeAspect="1"/>
          </p:cNvPicPr>
          <p:nvPr>
            <p:ph idx="1"/>
          </p:nvPr>
        </p:nvPicPr>
        <p:blipFill>
          <a:blip r:embed="rId4"/>
          <a:stretch>
            <a:fillRect/>
          </a:stretch>
        </p:blipFill>
        <p:spPr>
          <a:xfrm>
            <a:off x="1651381" y="1138458"/>
            <a:ext cx="4961050" cy="2492006"/>
          </a:xfrm>
          <a:ln w="28575">
            <a:solidFill>
              <a:schemeClr val="accent2"/>
            </a:solidFill>
          </a:ln>
        </p:spPr>
      </p:pic>
      <p:pic>
        <p:nvPicPr>
          <p:cNvPr id="9" name="Picture 8" descr="Image shows how the Open dropdown menu changes to In Progress after click Start Progress.">
            <a:extLst>
              <a:ext uri="{FF2B5EF4-FFF2-40B4-BE49-F238E27FC236}">
                <a16:creationId xmlns:a16="http://schemas.microsoft.com/office/drawing/2014/main" id="{241F7C40-BB6C-DD14-45BB-F47ED5402A04}"/>
              </a:ext>
            </a:extLst>
          </p:cNvPr>
          <p:cNvPicPr>
            <a:picLocks noChangeAspect="1"/>
          </p:cNvPicPr>
          <p:nvPr/>
        </p:nvPicPr>
        <p:blipFill>
          <a:blip r:embed="rId5"/>
          <a:stretch>
            <a:fillRect/>
          </a:stretch>
        </p:blipFill>
        <p:spPr>
          <a:xfrm>
            <a:off x="1651381" y="3850297"/>
            <a:ext cx="4961050" cy="2656116"/>
          </a:xfrm>
          <a:prstGeom prst="rect">
            <a:avLst/>
          </a:prstGeom>
          <a:ln w="28575">
            <a:solidFill>
              <a:schemeClr val="accent2"/>
            </a:solidFill>
          </a:ln>
        </p:spPr>
      </p:pic>
      <p:pic>
        <p:nvPicPr>
          <p:cNvPr id="11" name="Picture 10" descr="Image displays the menu options when the submitter clicks the ellipsis on the right side of the incident from the dashboard queues.">
            <a:extLst>
              <a:ext uri="{FF2B5EF4-FFF2-40B4-BE49-F238E27FC236}">
                <a16:creationId xmlns:a16="http://schemas.microsoft.com/office/drawing/2014/main" id="{F1B6BBA9-B670-DF67-FC0D-2C203BD3DFAC}"/>
              </a:ext>
            </a:extLst>
          </p:cNvPr>
          <p:cNvPicPr>
            <a:picLocks noChangeAspect="1"/>
          </p:cNvPicPr>
          <p:nvPr/>
        </p:nvPicPr>
        <p:blipFill>
          <a:blip r:embed="rId6"/>
          <a:stretch>
            <a:fillRect/>
          </a:stretch>
        </p:blipFill>
        <p:spPr>
          <a:xfrm>
            <a:off x="6961673" y="1138458"/>
            <a:ext cx="1912786" cy="5354415"/>
          </a:xfrm>
          <a:prstGeom prst="rect">
            <a:avLst/>
          </a:prstGeom>
          <a:ln w="28575">
            <a:solidFill>
              <a:srgbClr val="C00000"/>
            </a:solidFill>
          </a:ln>
        </p:spPr>
      </p:pic>
      <p:sp>
        <p:nvSpPr>
          <p:cNvPr id="3" name="Slide Number Placeholder 2">
            <a:extLst>
              <a:ext uri="{FF2B5EF4-FFF2-40B4-BE49-F238E27FC236}">
                <a16:creationId xmlns:a16="http://schemas.microsoft.com/office/drawing/2014/main" id="{DB2F9141-B3AF-99A3-487C-9895012DE802}"/>
              </a:ext>
            </a:extLst>
          </p:cNvPr>
          <p:cNvSpPr>
            <a:spLocks noGrp="1"/>
          </p:cNvSpPr>
          <p:nvPr>
            <p:ph type="sldNum" sz="quarter" idx="12"/>
          </p:nvPr>
        </p:nvSpPr>
        <p:spPr>
          <a:xfrm>
            <a:off x="7086600" y="649287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4319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97D040-EBC6-32C3-77F8-E89A5E6E1B82}"/>
              </a:ext>
            </a:extLst>
          </p:cNvPr>
          <p:cNvSpPr>
            <a:spLocks noGrp="1"/>
          </p:cNvSpPr>
          <p:nvPr>
            <p:ph type="title"/>
          </p:nvPr>
        </p:nvSpPr>
        <p:spPr/>
        <p:txBody>
          <a:bodyPr>
            <a:normAutofit/>
          </a:bodyPr>
          <a:lstStyle/>
          <a:p>
            <a:pPr algn="ctr"/>
            <a:r>
              <a:rPr lang="en-US" sz="4400"/>
              <a:t>WORKING THE INCIDENT</a:t>
            </a:r>
          </a:p>
        </p:txBody>
      </p:sp>
      <p:sp>
        <p:nvSpPr>
          <p:cNvPr id="5" name="Content Placeholder 4">
            <a:extLst>
              <a:ext uri="{FF2B5EF4-FFF2-40B4-BE49-F238E27FC236}">
                <a16:creationId xmlns:a16="http://schemas.microsoft.com/office/drawing/2014/main" id="{8F6044A5-AA8F-2207-4F5E-BA15F21CEC0E}"/>
              </a:ext>
            </a:extLst>
          </p:cNvPr>
          <p:cNvSpPr>
            <a:spLocks noGrp="1"/>
          </p:cNvSpPr>
          <p:nvPr>
            <p:ph idx="1"/>
          </p:nvPr>
        </p:nvSpPr>
        <p:spPr>
          <a:xfrm>
            <a:off x="1740090" y="1495651"/>
            <a:ext cx="3347114" cy="4997224"/>
          </a:xfrm>
        </p:spPr>
        <p:txBody>
          <a:bodyPr/>
          <a:lstStyle/>
          <a:p>
            <a:r>
              <a:rPr lang="en-US" sz="2000"/>
              <a:t>When you are working an incident:</a:t>
            </a:r>
          </a:p>
          <a:p>
            <a:pPr lvl="1"/>
            <a:r>
              <a:rPr lang="en-US"/>
              <a:t>Consult the </a:t>
            </a:r>
            <a:r>
              <a:rPr lang="en-US" b="1"/>
              <a:t>Knowledge Base </a:t>
            </a:r>
            <a:r>
              <a:rPr lang="en-US"/>
              <a:t>to see if a solution to the incident has been identified. </a:t>
            </a:r>
          </a:p>
          <a:p>
            <a:pPr lvl="2"/>
            <a:r>
              <a:rPr lang="en-US" sz="1600"/>
              <a:t>To do so, go to the dashboard and click on the Subsystem from the </a:t>
            </a:r>
            <a:r>
              <a:rPr lang="en-US" sz="1600" b="1"/>
              <a:t>Heat Map</a:t>
            </a:r>
            <a:r>
              <a:rPr lang="en-US" sz="1600"/>
              <a:t>, use the </a:t>
            </a:r>
            <a:r>
              <a:rPr lang="en-US" sz="1600" b="1"/>
              <a:t>Quick Search </a:t>
            </a:r>
            <a:r>
              <a:rPr lang="en-US" sz="1600"/>
              <a:t>box, or the </a:t>
            </a:r>
            <a:r>
              <a:rPr lang="en-US" sz="1600" b="1"/>
              <a:t>Knowledge Base </a:t>
            </a:r>
            <a:r>
              <a:rPr lang="en-US" sz="1600"/>
              <a:t>quick link.</a:t>
            </a:r>
          </a:p>
          <a:p>
            <a:pPr marL="685800" lvl="2" indent="0">
              <a:buNone/>
            </a:pPr>
            <a:endParaRPr lang="en-US"/>
          </a:p>
          <a:p>
            <a:pPr lvl="1"/>
            <a:r>
              <a:rPr lang="en-US"/>
              <a:t>Search the </a:t>
            </a:r>
            <a:r>
              <a:rPr lang="en-US" b="1"/>
              <a:t>Known Issues Report </a:t>
            </a:r>
            <a:r>
              <a:rPr lang="en-US"/>
              <a:t>to see if the incident you are working has been reported, has any troubleshooting steps, or a resolution timeframe. Click </a:t>
            </a:r>
            <a:r>
              <a:rPr lang="en-US">
                <a:hlinkClick r:id="rId4"/>
              </a:rPr>
              <a:t>here</a:t>
            </a:r>
            <a:r>
              <a:rPr lang="en-US"/>
              <a:t> to access.</a:t>
            </a:r>
          </a:p>
        </p:txBody>
      </p:sp>
      <p:pic>
        <p:nvPicPr>
          <p:cNvPr id="9" name="Content Placeholder 8" descr="Image displaying the Heat Map.">
            <a:extLst>
              <a:ext uri="{FF2B5EF4-FFF2-40B4-BE49-F238E27FC236}">
                <a16:creationId xmlns:a16="http://schemas.microsoft.com/office/drawing/2014/main" id="{0AA525D6-EBFA-A152-2444-5A73BAEE34B2}"/>
              </a:ext>
            </a:extLst>
          </p:cNvPr>
          <p:cNvPicPr>
            <a:picLocks noGrp="1" noChangeAspect="1"/>
          </p:cNvPicPr>
          <p:nvPr>
            <p:ph idx="13"/>
          </p:nvPr>
        </p:nvPicPr>
        <p:blipFill>
          <a:blip r:embed="rId5"/>
          <a:stretch>
            <a:fillRect/>
          </a:stretch>
        </p:blipFill>
        <p:spPr>
          <a:xfrm>
            <a:off x="5494389" y="1495651"/>
            <a:ext cx="3071126" cy="2461473"/>
          </a:xfrm>
          <a:ln w="28575">
            <a:solidFill>
              <a:schemeClr val="accent2"/>
            </a:solidFill>
          </a:ln>
        </p:spPr>
      </p:pic>
      <p:pic>
        <p:nvPicPr>
          <p:cNvPr id="12" name="Picture 11" descr="Image showing a screenshot of the KB article for TSDS Known Issues List. The number is TSDSKB-572.">
            <a:extLst>
              <a:ext uri="{FF2B5EF4-FFF2-40B4-BE49-F238E27FC236}">
                <a16:creationId xmlns:a16="http://schemas.microsoft.com/office/drawing/2014/main" id="{4DE7601D-D3AA-E35F-E7E9-6D32772C2894}"/>
              </a:ext>
            </a:extLst>
          </p:cNvPr>
          <p:cNvPicPr>
            <a:picLocks noChangeAspect="1"/>
          </p:cNvPicPr>
          <p:nvPr/>
        </p:nvPicPr>
        <p:blipFill>
          <a:blip r:embed="rId6"/>
          <a:stretch>
            <a:fillRect/>
          </a:stretch>
        </p:blipFill>
        <p:spPr>
          <a:xfrm>
            <a:off x="5494389" y="4195959"/>
            <a:ext cx="3071126" cy="2296916"/>
          </a:xfrm>
          <a:prstGeom prst="rect">
            <a:avLst/>
          </a:prstGeom>
          <a:ln w="28575">
            <a:solidFill>
              <a:schemeClr val="accent2"/>
            </a:solidFill>
          </a:ln>
        </p:spPr>
      </p:pic>
      <p:sp>
        <p:nvSpPr>
          <p:cNvPr id="4" name="Slide Number Placeholder 3">
            <a:extLst>
              <a:ext uri="{FF2B5EF4-FFF2-40B4-BE49-F238E27FC236}">
                <a16:creationId xmlns:a16="http://schemas.microsoft.com/office/drawing/2014/main" id="{F9BE0F1D-073E-9609-2F99-3CE684A21B91}"/>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16260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03F5C4-19B3-A5A5-6A64-F0C2F2AA255C}"/>
              </a:ext>
            </a:extLst>
          </p:cNvPr>
          <p:cNvSpPr>
            <a:spLocks noGrp="1"/>
          </p:cNvSpPr>
          <p:nvPr>
            <p:ph type="title"/>
          </p:nvPr>
        </p:nvSpPr>
        <p:spPr/>
        <p:txBody>
          <a:bodyPr>
            <a:normAutofit/>
          </a:bodyPr>
          <a:lstStyle/>
          <a:p>
            <a:pPr algn="ctr"/>
            <a:r>
              <a:rPr lang="en-US" sz="4400"/>
              <a:t>HOW TO ADD COMMENTS</a:t>
            </a:r>
          </a:p>
        </p:txBody>
      </p:sp>
      <p:sp>
        <p:nvSpPr>
          <p:cNvPr id="4" name="Content Placeholder 3">
            <a:extLst>
              <a:ext uri="{FF2B5EF4-FFF2-40B4-BE49-F238E27FC236}">
                <a16:creationId xmlns:a16="http://schemas.microsoft.com/office/drawing/2014/main" id="{0D287B7F-0494-E058-0C5F-602730D0B618}"/>
              </a:ext>
            </a:extLst>
          </p:cNvPr>
          <p:cNvSpPr>
            <a:spLocks noGrp="1"/>
          </p:cNvSpPr>
          <p:nvPr>
            <p:ph idx="1"/>
          </p:nvPr>
        </p:nvSpPr>
        <p:spPr>
          <a:xfrm>
            <a:off x="1740090" y="1495651"/>
            <a:ext cx="3625995" cy="4351338"/>
          </a:xfrm>
        </p:spPr>
        <p:txBody>
          <a:bodyPr lIns="91440" tIns="45720" rIns="91440" bIns="45720" anchor="t"/>
          <a:lstStyle/>
          <a:p>
            <a:r>
              <a:rPr lang="en-US" sz="1800"/>
              <a:t>To add a comment to an incident:</a:t>
            </a:r>
          </a:p>
          <a:p>
            <a:pPr lvl="1"/>
            <a:r>
              <a:rPr lang="en-US" sz="1600"/>
              <a:t>In the detail view, click the </a:t>
            </a:r>
            <a:r>
              <a:rPr lang="en-US" sz="1600" b="1"/>
              <a:t>Add Comment </a:t>
            </a:r>
            <a:r>
              <a:rPr lang="en-US" sz="1600"/>
              <a:t>button, type in your comment, and click </a:t>
            </a:r>
            <a:r>
              <a:rPr lang="en-US" sz="1600" b="1"/>
              <a:t>Add</a:t>
            </a:r>
            <a:r>
              <a:rPr lang="en-US" sz="1600"/>
              <a:t>.</a:t>
            </a:r>
          </a:p>
          <a:p>
            <a:pPr lvl="1"/>
            <a:r>
              <a:rPr lang="en-US" sz="1600"/>
              <a:t>From the queues, hover over the right side of the incident, click the </a:t>
            </a:r>
            <a:r>
              <a:rPr lang="en-US" sz="1600" b="1"/>
              <a:t>ellipsis</a:t>
            </a:r>
            <a:r>
              <a:rPr lang="en-US" sz="1600"/>
              <a:t>, select </a:t>
            </a:r>
            <a:r>
              <a:rPr lang="en-US" sz="1600" b="1"/>
              <a:t>Add Comment</a:t>
            </a:r>
            <a:r>
              <a:rPr lang="en-US" sz="1600"/>
              <a:t>, type in your comment, and click </a:t>
            </a:r>
            <a:r>
              <a:rPr lang="en-US" sz="1600" b="1"/>
              <a:t>Add</a:t>
            </a:r>
            <a:r>
              <a:rPr lang="en-US" sz="1600"/>
              <a:t>.</a:t>
            </a:r>
          </a:p>
          <a:p>
            <a:pPr marL="342900" lvl="1" indent="0">
              <a:buNone/>
            </a:pPr>
            <a:endParaRPr lang="en-US" sz="1600">
              <a:cs typeface="Calibri" panose="020F0502020204030204"/>
            </a:endParaRPr>
          </a:p>
          <a:p>
            <a:r>
              <a:rPr lang="en-US" sz="1800"/>
              <a:t>Note</a:t>
            </a:r>
          </a:p>
          <a:p>
            <a:pPr lvl="1"/>
            <a:r>
              <a:rPr lang="en-US" sz="1600"/>
              <a:t>To notify a person of a comment via email, use the @mention feature. </a:t>
            </a:r>
          </a:p>
          <a:p>
            <a:pPr lvl="2"/>
            <a:r>
              <a:rPr lang="en-US" sz="1400"/>
              <a:t>Enter the @ symbol, type in their name, and click on their name. </a:t>
            </a:r>
          </a:p>
          <a:p>
            <a:pPr lvl="1"/>
            <a:r>
              <a:rPr lang="en-US" sz="1600">
                <a:ea typeface="+mn-lt"/>
                <a:cs typeface="+mn-lt"/>
              </a:rPr>
              <a:t>You can restrict the view to a set of users by clicking the lock icon.</a:t>
            </a:r>
            <a:endParaRPr lang="en-US" sz="1600">
              <a:cs typeface="Calibri" panose="020F0502020204030204"/>
            </a:endParaRPr>
          </a:p>
        </p:txBody>
      </p:sp>
      <p:pic>
        <p:nvPicPr>
          <p:cNvPr id="10" name="Content Placeholder 9" descr="Image displays where to click to add a comment to a TIMS incident.">
            <a:extLst>
              <a:ext uri="{FF2B5EF4-FFF2-40B4-BE49-F238E27FC236}">
                <a16:creationId xmlns:a16="http://schemas.microsoft.com/office/drawing/2014/main" id="{7499215D-314D-2534-32D1-1A0A4E16110C}"/>
              </a:ext>
            </a:extLst>
          </p:cNvPr>
          <p:cNvPicPr>
            <a:picLocks noGrp="1" noChangeAspect="1"/>
          </p:cNvPicPr>
          <p:nvPr>
            <p:ph idx="13"/>
          </p:nvPr>
        </p:nvPicPr>
        <p:blipFill>
          <a:blip r:embed="rId4"/>
          <a:stretch>
            <a:fillRect/>
          </a:stretch>
        </p:blipFill>
        <p:spPr>
          <a:xfrm>
            <a:off x="5723254" y="1287564"/>
            <a:ext cx="3152274" cy="826060"/>
          </a:xfrm>
          <a:ln w="28575">
            <a:solidFill>
              <a:schemeClr val="accent2"/>
            </a:solidFill>
          </a:ln>
        </p:spPr>
      </p:pic>
      <p:pic>
        <p:nvPicPr>
          <p:cNvPr id="9" name="Picture 8" descr="Image shows where the submitter enters to the comment for the TSDS incident. The screen tells the submitter to add your comment here.">
            <a:extLst>
              <a:ext uri="{FF2B5EF4-FFF2-40B4-BE49-F238E27FC236}">
                <a16:creationId xmlns:a16="http://schemas.microsoft.com/office/drawing/2014/main" id="{CF421A4F-3B05-A199-14C4-76359828AE34}"/>
              </a:ext>
            </a:extLst>
          </p:cNvPr>
          <p:cNvPicPr>
            <a:picLocks noChangeAspect="1"/>
          </p:cNvPicPr>
          <p:nvPr/>
        </p:nvPicPr>
        <p:blipFill>
          <a:blip r:embed="rId5"/>
          <a:stretch>
            <a:fillRect/>
          </a:stretch>
        </p:blipFill>
        <p:spPr>
          <a:xfrm>
            <a:off x="5723254" y="2249300"/>
            <a:ext cx="3152274" cy="1503838"/>
          </a:xfrm>
          <a:prstGeom prst="rect">
            <a:avLst/>
          </a:prstGeom>
          <a:ln w="28575">
            <a:solidFill>
              <a:schemeClr val="accent2"/>
            </a:solidFill>
          </a:ln>
        </p:spPr>
      </p:pic>
      <p:pic>
        <p:nvPicPr>
          <p:cNvPr id="11" name="Picture 10" descr="Image displays how you use the at mention feature in TIMS.">
            <a:extLst>
              <a:ext uri="{FF2B5EF4-FFF2-40B4-BE49-F238E27FC236}">
                <a16:creationId xmlns:a16="http://schemas.microsoft.com/office/drawing/2014/main" id="{831D8817-16D6-04CC-5FE2-F43CC8202681}"/>
              </a:ext>
            </a:extLst>
          </p:cNvPr>
          <p:cNvPicPr>
            <a:picLocks noChangeAspect="1"/>
          </p:cNvPicPr>
          <p:nvPr/>
        </p:nvPicPr>
        <p:blipFill>
          <a:blip r:embed="rId6"/>
          <a:stretch>
            <a:fillRect/>
          </a:stretch>
        </p:blipFill>
        <p:spPr>
          <a:xfrm>
            <a:off x="5675132" y="4210263"/>
            <a:ext cx="3200396" cy="1800622"/>
          </a:xfrm>
          <a:prstGeom prst="rect">
            <a:avLst/>
          </a:prstGeom>
          <a:ln w="28575">
            <a:solidFill>
              <a:schemeClr val="accent2"/>
            </a:solidFill>
          </a:ln>
        </p:spPr>
      </p:pic>
      <p:sp>
        <p:nvSpPr>
          <p:cNvPr id="5" name="Slide Number Placeholder 4">
            <a:extLst>
              <a:ext uri="{FF2B5EF4-FFF2-40B4-BE49-F238E27FC236}">
                <a16:creationId xmlns:a16="http://schemas.microsoft.com/office/drawing/2014/main" id="{88C00E52-12EB-FDCE-C0E7-8CF986AE805A}"/>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03748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26FCDD-B98B-D2ED-04AA-9555D0901D2E}"/>
              </a:ext>
            </a:extLst>
          </p:cNvPr>
          <p:cNvSpPr>
            <a:spLocks noGrp="1"/>
          </p:cNvSpPr>
          <p:nvPr>
            <p:ph type="title"/>
          </p:nvPr>
        </p:nvSpPr>
        <p:spPr>
          <a:xfrm>
            <a:off x="1365815" y="167275"/>
            <a:ext cx="7778187" cy="751350"/>
          </a:xfrm>
        </p:spPr>
        <p:txBody>
          <a:bodyPr>
            <a:noAutofit/>
          </a:bodyPr>
          <a:lstStyle/>
          <a:p>
            <a:r>
              <a:rPr lang="en-US" sz="4000"/>
              <a:t>ADD ATTACHMENT OR SCREENSHOT</a:t>
            </a:r>
          </a:p>
        </p:txBody>
      </p:sp>
      <p:pic>
        <p:nvPicPr>
          <p:cNvPr id="8" name="Content Placeholder 7" descr="Image shows the More dropdown menu highlighting where to click to Attach files.">
            <a:extLst>
              <a:ext uri="{FF2B5EF4-FFF2-40B4-BE49-F238E27FC236}">
                <a16:creationId xmlns:a16="http://schemas.microsoft.com/office/drawing/2014/main" id="{79866520-AC6D-C24F-D651-77A476A19DBF}"/>
              </a:ext>
            </a:extLst>
          </p:cNvPr>
          <p:cNvPicPr>
            <a:picLocks noGrp="1" noChangeAspect="1"/>
          </p:cNvPicPr>
          <p:nvPr>
            <p:ph idx="1"/>
          </p:nvPr>
        </p:nvPicPr>
        <p:blipFill>
          <a:blip r:embed="rId4"/>
          <a:stretch>
            <a:fillRect/>
          </a:stretch>
        </p:blipFill>
        <p:spPr>
          <a:xfrm>
            <a:off x="2533368" y="1142872"/>
            <a:ext cx="1648752" cy="2651760"/>
          </a:xfrm>
          <a:ln w="38100">
            <a:solidFill>
              <a:schemeClr val="accent2"/>
            </a:solidFill>
          </a:ln>
        </p:spPr>
      </p:pic>
      <p:pic>
        <p:nvPicPr>
          <p:cNvPr id="10" name="Picture 9" descr="Image shows the More dropdown menu highlighting where to click to Attach screenshot.">
            <a:extLst>
              <a:ext uri="{FF2B5EF4-FFF2-40B4-BE49-F238E27FC236}">
                <a16:creationId xmlns:a16="http://schemas.microsoft.com/office/drawing/2014/main" id="{3014736B-EB29-468D-13F4-5EFB92D76F17}"/>
              </a:ext>
            </a:extLst>
          </p:cNvPr>
          <p:cNvPicPr>
            <a:picLocks noChangeAspect="1"/>
          </p:cNvPicPr>
          <p:nvPr/>
        </p:nvPicPr>
        <p:blipFill>
          <a:blip r:embed="rId5"/>
          <a:stretch>
            <a:fillRect/>
          </a:stretch>
        </p:blipFill>
        <p:spPr>
          <a:xfrm>
            <a:off x="6287954" y="1142872"/>
            <a:ext cx="1648752" cy="2651760"/>
          </a:xfrm>
          <a:prstGeom prst="rect">
            <a:avLst/>
          </a:prstGeom>
          <a:ln w="38100">
            <a:solidFill>
              <a:schemeClr val="accent2"/>
            </a:solidFill>
          </a:ln>
        </p:spPr>
      </p:pic>
      <p:pic>
        <p:nvPicPr>
          <p:cNvPr id="5" name="Picture 4" descr="Image shows the attachments section of the incident where the submitter can drop files to attach or browse.">
            <a:extLst>
              <a:ext uri="{FF2B5EF4-FFF2-40B4-BE49-F238E27FC236}">
                <a16:creationId xmlns:a16="http://schemas.microsoft.com/office/drawing/2014/main" id="{8AA90E64-4B4B-6A17-DBAA-B856DC58D7F1}"/>
              </a:ext>
            </a:extLst>
          </p:cNvPr>
          <p:cNvPicPr>
            <a:picLocks noChangeAspect="1"/>
          </p:cNvPicPr>
          <p:nvPr/>
        </p:nvPicPr>
        <p:blipFill>
          <a:blip r:embed="rId6"/>
          <a:stretch>
            <a:fillRect/>
          </a:stretch>
        </p:blipFill>
        <p:spPr>
          <a:xfrm>
            <a:off x="3282403" y="3944383"/>
            <a:ext cx="3961034" cy="676853"/>
          </a:xfrm>
          <a:prstGeom prst="rect">
            <a:avLst/>
          </a:prstGeom>
          <a:ln w="38100">
            <a:solidFill>
              <a:schemeClr val="accent2"/>
            </a:solidFill>
          </a:ln>
        </p:spPr>
      </p:pic>
      <p:pic>
        <p:nvPicPr>
          <p:cNvPr id="12" name="Picture 11" descr="Image shows where to click to add attachments in the comments sections.">
            <a:extLst>
              <a:ext uri="{FF2B5EF4-FFF2-40B4-BE49-F238E27FC236}">
                <a16:creationId xmlns:a16="http://schemas.microsoft.com/office/drawing/2014/main" id="{5660D361-143E-AFBD-B9D3-69510405A053}"/>
              </a:ext>
            </a:extLst>
          </p:cNvPr>
          <p:cNvPicPr>
            <a:picLocks noChangeAspect="1"/>
          </p:cNvPicPr>
          <p:nvPr/>
        </p:nvPicPr>
        <p:blipFill>
          <a:blip r:embed="rId7"/>
          <a:stretch>
            <a:fillRect/>
          </a:stretch>
        </p:blipFill>
        <p:spPr>
          <a:xfrm>
            <a:off x="2533368" y="4818284"/>
            <a:ext cx="5459104" cy="1793688"/>
          </a:xfrm>
          <a:prstGeom prst="rect">
            <a:avLst/>
          </a:prstGeom>
          <a:ln w="38100">
            <a:solidFill>
              <a:schemeClr val="accent2"/>
            </a:solidFill>
          </a:ln>
        </p:spPr>
      </p:pic>
      <p:sp>
        <p:nvSpPr>
          <p:cNvPr id="4" name="Slide Number Placeholder 3">
            <a:extLst>
              <a:ext uri="{FF2B5EF4-FFF2-40B4-BE49-F238E27FC236}">
                <a16:creationId xmlns:a16="http://schemas.microsoft.com/office/drawing/2014/main" id="{1BD02CDF-243F-411A-2DF2-4D33E99989BC}"/>
              </a:ext>
            </a:extLst>
          </p:cNvPr>
          <p:cNvSpPr>
            <a:spLocks noGrp="1"/>
          </p:cNvSpPr>
          <p:nvPr>
            <p:ph type="sldNum" sz="quarter" idx="12"/>
          </p:nvPr>
        </p:nvSpPr>
        <p:spPr>
          <a:xfrm>
            <a:off x="711233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82026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ESCALATE AN INCIDENT</a:t>
            </a:r>
          </a:p>
        </p:txBody>
      </p:sp>
      <p:sp>
        <p:nvSpPr>
          <p:cNvPr id="16" name="Content Placeholder 15">
            <a:extLst>
              <a:ext uri="{FF2B5EF4-FFF2-40B4-BE49-F238E27FC236}">
                <a16:creationId xmlns:a16="http://schemas.microsoft.com/office/drawing/2014/main" id="{14ABC3DD-2013-F2F2-1F8B-7268C93C2C56}"/>
              </a:ext>
            </a:extLst>
          </p:cNvPr>
          <p:cNvSpPr>
            <a:spLocks noGrp="1"/>
          </p:cNvSpPr>
          <p:nvPr>
            <p:ph idx="1"/>
          </p:nvPr>
        </p:nvSpPr>
        <p:spPr/>
        <p:txBody>
          <a:bodyPr lIns="91440" tIns="45720" rIns="91440" bIns="45720" anchor="t"/>
          <a:lstStyle/>
          <a:p>
            <a:r>
              <a:rPr lang="en-US" sz="1800"/>
              <a:t>To escalate an incident:</a:t>
            </a:r>
          </a:p>
          <a:p>
            <a:pPr lvl="1"/>
            <a:r>
              <a:rPr lang="en-US" sz="1600"/>
              <a:t>From the In Progress dropdown menu, click </a:t>
            </a:r>
            <a:r>
              <a:rPr lang="en-US" sz="1600" b="1"/>
              <a:t>Escalate to Level #</a:t>
            </a:r>
            <a:r>
              <a:rPr lang="en-US" sz="1600"/>
              <a:t>.</a:t>
            </a:r>
            <a:endParaRPr lang="en-US" sz="1600">
              <a:ea typeface="Calibri"/>
              <a:cs typeface="Calibri"/>
            </a:endParaRPr>
          </a:p>
          <a:p>
            <a:pPr lvl="1"/>
            <a:r>
              <a:rPr lang="en-US" sz="1600"/>
              <a:t>From the queues, hover over the right side of the incident, click the </a:t>
            </a:r>
            <a:r>
              <a:rPr lang="en-US" sz="1600" b="1"/>
              <a:t>ellipsis</a:t>
            </a:r>
            <a:r>
              <a:rPr lang="en-US" sz="1600"/>
              <a:t>, then select </a:t>
            </a:r>
            <a:r>
              <a:rPr lang="en-US" sz="1600" b="1"/>
              <a:t>Escalate to Level #</a:t>
            </a:r>
            <a:r>
              <a:rPr lang="en-US" sz="1600"/>
              <a:t>.</a:t>
            </a:r>
            <a:endParaRPr lang="en-US" sz="1600">
              <a:ea typeface="Calibri"/>
              <a:cs typeface="Calibri"/>
            </a:endParaRPr>
          </a:p>
          <a:p>
            <a:pPr lvl="1"/>
            <a:r>
              <a:rPr lang="en-US" sz="1600"/>
              <a:t>When the dialogue box opens, choose the organization to which you are going to escalate the incident.</a:t>
            </a:r>
            <a:endParaRPr lang="en-US" sz="1600">
              <a:ea typeface="Calibri"/>
              <a:cs typeface="Calibri"/>
            </a:endParaRPr>
          </a:p>
          <a:p>
            <a:pPr lvl="1"/>
            <a:r>
              <a:rPr lang="en-US" sz="1600"/>
              <a:t>Add an optional comment explaining why you are escalating the incident.</a:t>
            </a:r>
            <a:endParaRPr lang="en-US" sz="1600">
              <a:cs typeface="Calibri"/>
            </a:endParaRPr>
          </a:p>
          <a:p>
            <a:pPr lvl="1"/>
            <a:r>
              <a:rPr lang="en-US" sz="1600"/>
              <a:t>Click </a:t>
            </a:r>
            <a:r>
              <a:rPr lang="en-US" sz="1600" b="1"/>
              <a:t>Escalate to Level # </a:t>
            </a:r>
            <a:r>
              <a:rPr lang="en-US" sz="1600"/>
              <a:t>to escalate the incident. </a:t>
            </a:r>
            <a:endParaRPr lang="en-US" sz="1600">
              <a:ea typeface="Calibri"/>
              <a:cs typeface="Calibri"/>
            </a:endParaRPr>
          </a:p>
          <a:p>
            <a:endParaRPr lang="en-US" sz="1800"/>
          </a:p>
        </p:txBody>
      </p:sp>
      <p:pic>
        <p:nvPicPr>
          <p:cNvPr id="7" name="Content Placeholder 6" descr="Image displays the In Progress dropdown menu where the user can select to escalate an incident.">
            <a:extLst>
              <a:ext uri="{FF2B5EF4-FFF2-40B4-BE49-F238E27FC236}">
                <a16:creationId xmlns:a16="http://schemas.microsoft.com/office/drawing/2014/main" id="{5C313CF9-FA4F-C1E2-92D8-B271FA255FB0}"/>
              </a:ext>
            </a:extLst>
          </p:cNvPr>
          <p:cNvPicPr>
            <a:picLocks noGrp="1" noChangeAspect="1"/>
          </p:cNvPicPr>
          <p:nvPr>
            <p:ph idx="13"/>
          </p:nvPr>
        </p:nvPicPr>
        <p:blipFill>
          <a:blip r:embed="rId4"/>
          <a:stretch>
            <a:fillRect/>
          </a:stretch>
        </p:blipFill>
        <p:spPr>
          <a:xfrm>
            <a:off x="5463382" y="1256851"/>
            <a:ext cx="3346450" cy="1837804"/>
          </a:xfrm>
          <a:ln w="28575">
            <a:solidFill>
              <a:schemeClr val="accent2"/>
            </a:solidFill>
          </a:ln>
        </p:spPr>
      </p:pic>
      <p:pic>
        <p:nvPicPr>
          <p:cNvPr id="9" name="Picture 8" descr="Image displays the data use agreement and where the submitter can escalate their incident.">
            <a:extLst>
              <a:ext uri="{FF2B5EF4-FFF2-40B4-BE49-F238E27FC236}">
                <a16:creationId xmlns:a16="http://schemas.microsoft.com/office/drawing/2014/main" id="{3DBF7A18-ECB8-3CDC-2FD0-061CB5103AE0}"/>
              </a:ext>
            </a:extLst>
          </p:cNvPr>
          <p:cNvPicPr>
            <a:picLocks noChangeAspect="1"/>
          </p:cNvPicPr>
          <p:nvPr/>
        </p:nvPicPr>
        <p:blipFill>
          <a:blip r:embed="rId5"/>
          <a:stretch>
            <a:fillRect/>
          </a:stretch>
        </p:blipFill>
        <p:spPr>
          <a:xfrm>
            <a:off x="5170714" y="3392140"/>
            <a:ext cx="3831772" cy="2450318"/>
          </a:xfrm>
          <a:prstGeom prst="rect">
            <a:avLst/>
          </a:prstGeom>
          <a:ln w="28575">
            <a:solidFill>
              <a:schemeClr val="accent2"/>
            </a:solidFill>
          </a:ln>
        </p:spPr>
      </p:pic>
      <p:sp>
        <p:nvSpPr>
          <p:cNvPr id="3" name="Slide Number Placeholder 2">
            <a:extLst>
              <a:ext uri="{FF2B5EF4-FFF2-40B4-BE49-F238E27FC236}">
                <a16:creationId xmlns:a16="http://schemas.microsoft.com/office/drawing/2014/main" id="{90B5C17D-7442-81A8-606F-28A0E8BD31FE}"/>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32018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6073BD-37C1-DCD4-D7CC-01EB98A94354}"/>
              </a:ext>
            </a:extLst>
          </p:cNvPr>
          <p:cNvSpPr>
            <a:spLocks noGrp="1"/>
          </p:cNvSpPr>
          <p:nvPr>
            <p:ph type="title"/>
          </p:nvPr>
        </p:nvSpPr>
        <p:spPr/>
        <p:txBody>
          <a:bodyPr>
            <a:normAutofit/>
          </a:bodyPr>
          <a:lstStyle/>
          <a:p>
            <a:pPr algn="ctr"/>
            <a:r>
              <a:rPr lang="en-US" sz="4400"/>
              <a:t>RESOLVE AN INCIDENT</a:t>
            </a:r>
          </a:p>
        </p:txBody>
      </p:sp>
      <p:sp>
        <p:nvSpPr>
          <p:cNvPr id="4" name="Content Placeholder 3">
            <a:extLst>
              <a:ext uri="{FF2B5EF4-FFF2-40B4-BE49-F238E27FC236}">
                <a16:creationId xmlns:a16="http://schemas.microsoft.com/office/drawing/2014/main" id="{5395921F-6D1C-4789-1B5A-FCD10A03E006}"/>
              </a:ext>
            </a:extLst>
          </p:cNvPr>
          <p:cNvSpPr>
            <a:spLocks noGrp="1"/>
          </p:cNvSpPr>
          <p:nvPr>
            <p:ph idx="1"/>
          </p:nvPr>
        </p:nvSpPr>
        <p:spPr>
          <a:xfrm>
            <a:off x="1494264" y="1108364"/>
            <a:ext cx="3543830" cy="5596405"/>
          </a:xfrm>
        </p:spPr>
        <p:txBody>
          <a:bodyPr lIns="91440" tIns="45720" rIns="91440" bIns="45720" anchor="t"/>
          <a:lstStyle/>
          <a:p>
            <a:r>
              <a:rPr lang="en-US" sz="2000"/>
              <a:t>To resolve an incident:</a:t>
            </a:r>
          </a:p>
          <a:p>
            <a:pPr lvl="1"/>
            <a:r>
              <a:rPr lang="en-US"/>
              <a:t>From the In Progress dropdown menu, click </a:t>
            </a:r>
            <a:r>
              <a:rPr lang="en-US" b="1"/>
              <a:t>Resolve Issue</a:t>
            </a:r>
            <a:r>
              <a:rPr lang="en-US"/>
              <a:t>.</a:t>
            </a:r>
            <a:endParaRPr lang="en-US">
              <a:cs typeface="Calibri"/>
            </a:endParaRPr>
          </a:p>
          <a:p>
            <a:pPr lvl="1"/>
            <a:r>
              <a:rPr lang="en-US"/>
              <a:t>From the queues, hover over the right side of the incident, click the </a:t>
            </a:r>
            <a:r>
              <a:rPr lang="en-US" b="1"/>
              <a:t>ellipsis</a:t>
            </a:r>
            <a:r>
              <a:rPr lang="en-US"/>
              <a:t>, and select </a:t>
            </a:r>
            <a:r>
              <a:rPr lang="en-US" b="1"/>
              <a:t>Resolve Issue</a:t>
            </a:r>
            <a:r>
              <a:rPr lang="en-US"/>
              <a:t>.</a:t>
            </a:r>
            <a:endParaRPr lang="en-US">
              <a:cs typeface="Calibri"/>
            </a:endParaRPr>
          </a:p>
          <a:p>
            <a:pPr lvl="1"/>
            <a:r>
              <a:rPr lang="en-US"/>
              <a:t>Select the Resolution dropdown and select the appropriate resolution. </a:t>
            </a:r>
          </a:p>
          <a:p>
            <a:pPr lvl="1"/>
            <a:r>
              <a:rPr lang="en-US"/>
              <a:t>The subsystem and subcategory</a:t>
            </a:r>
            <a:r>
              <a:rPr lang="en-US" b="1"/>
              <a:t> </a:t>
            </a:r>
            <a:r>
              <a:rPr lang="en-US"/>
              <a:t>will auto-populate with what was selected when the incident was created.</a:t>
            </a:r>
            <a:endParaRPr lang="en-US">
              <a:cs typeface="Calibri"/>
            </a:endParaRPr>
          </a:p>
          <a:p>
            <a:pPr lvl="1"/>
            <a:r>
              <a:rPr lang="en-US"/>
              <a:t>Answer the question about the information being helpful.</a:t>
            </a:r>
            <a:endParaRPr lang="en-US">
              <a:cs typeface="Calibri"/>
            </a:endParaRPr>
          </a:p>
          <a:p>
            <a:pPr lvl="1"/>
            <a:r>
              <a:rPr lang="en-US"/>
              <a:t>Add an optional comment regarding the resolution.</a:t>
            </a:r>
          </a:p>
          <a:p>
            <a:pPr lvl="1"/>
            <a:r>
              <a:rPr lang="en-US"/>
              <a:t>Click </a:t>
            </a:r>
            <a:r>
              <a:rPr lang="en-US" b="1"/>
              <a:t>Resolve</a:t>
            </a:r>
            <a:r>
              <a:rPr lang="en-US"/>
              <a:t>.</a:t>
            </a:r>
            <a:endParaRPr lang="en-US">
              <a:cs typeface="Calibri"/>
            </a:endParaRPr>
          </a:p>
        </p:txBody>
      </p:sp>
      <p:pic>
        <p:nvPicPr>
          <p:cNvPr id="13" name="Content Placeholder 12" descr="Image shows In Progress dropdown menu where submitter can choose to resolve issue for the incident submitted.">
            <a:extLst>
              <a:ext uri="{FF2B5EF4-FFF2-40B4-BE49-F238E27FC236}">
                <a16:creationId xmlns:a16="http://schemas.microsoft.com/office/drawing/2014/main" id="{94D480E1-BBAF-FD0B-3B4A-34ECB939FC68}"/>
              </a:ext>
            </a:extLst>
          </p:cNvPr>
          <p:cNvPicPr>
            <a:picLocks noGrp="1" noChangeAspect="1"/>
          </p:cNvPicPr>
          <p:nvPr>
            <p:ph idx="13"/>
          </p:nvPr>
        </p:nvPicPr>
        <p:blipFill>
          <a:blip r:embed="rId4"/>
          <a:stretch>
            <a:fillRect/>
          </a:stretch>
        </p:blipFill>
        <p:spPr>
          <a:xfrm>
            <a:off x="5352741" y="1369086"/>
            <a:ext cx="3346450" cy="1633106"/>
          </a:xfrm>
          <a:ln w="28575">
            <a:solidFill>
              <a:schemeClr val="accent2"/>
            </a:solidFill>
          </a:ln>
        </p:spPr>
      </p:pic>
      <p:pic>
        <p:nvPicPr>
          <p:cNvPr id="17" name="Picture 16" descr="Image displays dialog box that submitter will fill out to resolve issue. Sections include resolution, subsystem and/or subcategory, a question about the helpfulness of information provided, and comment.">
            <a:extLst>
              <a:ext uri="{FF2B5EF4-FFF2-40B4-BE49-F238E27FC236}">
                <a16:creationId xmlns:a16="http://schemas.microsoft.com/office/drawing/2014/main" id="{780BD7A4-F744-66A0-6F1D-4E51B45B485F}"/>
              </a:ext>
            </a:extLst>
          </p:cNvPr>
          <p:cNvPicPr>
            <a:picLocks noChangeAspect="1"/>
          </p:cNvPicPr>
          <p:nvPr/>
        </p:nvPicPr>
        <p:blipFill>
          <a:blip r:embed="rId5"/>
          <a:stretch>
            <a:fillRect/>
          </a:stretch>
        </p:blipFill>
        <p:spPr>
          <a:xfrm>
            <a:off x="5038093" y="3262913"/>
            <a:ext cx="3975746" cy="2486722"/>
          </a:xfrm>
          <a:prstGeom prst="rect">
            <a:avLst/>
          </a:prstGeom>
          <a:ln w="28575">
            <a:solidFill>
              <a:schemeClr val="accent2"/>
            </a:solidFill>
          </a:ln>
        </p:spPr>
      </p:pic>
      <p:sp>
        <p:nvSpPr>
          <p:cNvPr id="5" name="Slide Number Placeholder 4">
            <a:extLst>
              <a:ext uri="{FF2B5EF4-FFF2-40B4-BE49-F238E27FC236}">
                <a16:creationId xmlns:a16="http://schemas.microsoft.com/office/drawing/2014/main" id="{274BDA41-E8BE-4EDB-AC6E-E83A8CFAE598}"/>
              </a:ext>
            </a:extLst>
          </p:cNvPr>
          <p:cNvSpPr>
            <a:spLocks noGrp="1"/>
          </p:cNvSpPr>
          <p:nvPr>
            <p:ph type="sldNum" sz="quarter" idx="12"/>
          </p:nvPr>
        </p:nvSpPr>
        <p:spPr>
          <a:xfrm>
            <a:off x="7086600" y="650832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7289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LEARNING OBJECTIVES</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43515" y="1134827"/>
            <a:ext cx="7223078" cy="4241983"/>
          </a:xfrm>
        </p:spPr>
        <p:txBody>
          <a:bodyPr lIns="68580" tIns="34290" rIns="68580" bIns="34290" anchor="t"/>
          <a:lstStyle/>
          <a:p>
            <a:pPr marL="0" lvl="1" indent="0">
              <a:buNone/>
            </a:pPr>
            <a:r>
              <a:rPr lang="en-US" sz="2400" b="1" dirty="0">
                <a:solidFill>
                  <a:srgbClr val="0070C0"/>
                </a:solidFill>
              </a:rPr>
              <a:t>By the end of this course, the users will be able to explain:</a:t>
            </a:r>
            <a:endParaRPr lang="en-US" sz="2400" b="1" dirty="0">
              <a:solidFill>
                <a:srgbClr val="0070C0"/>
              </a:solidFill>
              <a:ea typeface="Calibri"/>
              <a:cs typeface="Calibri"/>
            </a:endParaRPr>
          </a:p>
          <a:p>
            <a:pPr marL="0" lvl="1" indent="0">
              <a:buNone/>
            </a:pPr>
            <a:endParaRPr lang="en-US" sz="900" b="1" dirty="0"/>
          </a:p>
          <a:p>
            <a:pPr marL="623888" indent="-280988"/>
            <a:r>
              <a:rPr lang="en-US" sz="2000" dirty="0"/>
              <a:t>How to create an incident (ticket).</a:t>
            </a:r>
          </a:p>
          <a:p>
            <a:pPr marL="623888" indent="-280988"/>
            <a:r>
              <a:rPr lang="en-US" sz="2000" dirty="0"/>
              <a:t>TIMS incident workflow. </a:t>
            </a:r>
          </a:p>
          <a:p>
            <a:pPr marL="623888" indent="-280988"/>
            <a:r>
              <a:rPr lang="en-US" sz="2000" dirty="0"/>
              <a:t>Support portal for TSDS users.</a:t>
            </a:r>
          </a:p>
          <a:p>
            <a:pPr marL="623888" indent="-280988"/>
            <a:r>
              <a:rPr lang="en-US" sz="2000" dirty="0"/>
              <a:t>Best practices for using the TIMS.</a:t>
            </a:r>
          </a:p>
          <a:p>
            <a:pPr marL="342900" indent="0">
              <a:buNone/>
            </a:pPr>
            <a:endParaRPr lang="en-US" sz="1200" dirty="0">
              <a:cs typeface="Calibri" panose="020F0502020204030204"/>
            </a:endParaRPr>
          </a:p>
        </p:txBody>
      </p:sp>
      <p:sp>
        <p:nvSpPr>
          <p:cNvPr id="3" name="Slide Number Placeholder 2">
            <a:extLst>
              <a:ext uri="{FF2B5EF4-FFF2-40B4-BE49-F238E27FC236}">
                <a16:creationId xmlns:a16="http://schemas.microsoft.com/office/drawing/2014/main" id="{34C4C7C5-91AD-F011-4715-28A87F94F4A7}"/>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221119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C781C5-5222-DE20-B96D-ABB141C287C7}"/>
              </a:ext>
            </a:extLst>
          </p:cNvPr>
          <p:cNvSpPr>
            <a:spLocks noGrp="1"/>
          </p:cNvSpPr>
          <p:nvPr>
            <p:ph type="title"/>
          </p:nvPr>
        </p:nvSpPr>
        <p:spPr/>
        <p:txBody>
          <a:bodyPr>
            <a:normAutofit/>
          </a:bodyPr>
          <a:lstStyle/>
          <a:p>
            <a:pPr algn="ctr"/>
            <a:r>
              <a:rPr lang="en-US" sz="4400"/>
              <a:t>PUT AN INCIDENT ON HOLD</a:t>
            </a:r>
          </a:p>
        </p:txBody>
      </p:sp>
      <p:sp>
        <p:nvSpPr>
          <p:cNvPr id="4" name="Content Placeholder 3">
            <a:extLst>
              <a:ext uri="{FF2B5EF4-FFF2-40B4-BE49-F238E27FC236}">
                <a16:creationId xmlns:a16="http://schemas.microsoft.com/office/drawing/2014/main" id="{936B7CCF-A554-C058-E574-061B6A6716E5}"/>
              </a:ext>
            </a:extLst>
          </p:cNvPr>
          <p:cNvSpPr>
            <a:spLocks noGrp="1"/>
          </p:cNvSpPr>
          <p:nvPr>
            <p:ph idx="1"/>
          </p:nvPr>
        </p:nvSpPr>
        <p:spPr/>
        <p:txBody>
          <a:bodyPr lIns="91440" tIns="45720" rIns="91440" bIns="45720" anchor="t"/>
          <a:lstStyle/>
          <a:p>
            <a:r>
              <a:rPr lang="en-US"/>
              <a:t>To put an incident on hold:</a:t>
            </a:r>
          </a:p>
          <a:p>
            <a:pPr lvl="1"/>
            <a:r>
              <a:rPr lang="en-US"/>
              <a:t>From the In Progress dropdown menu, click </a:t>
            </a:r>
            <a:r>
              <a:rPr lang="en-US" b="1"/>
              <a:t>Hold for Customer</a:t>
            </a:r>
            <a:r>
              <a:rPr lang="en-US"/>
              <a:t>.</a:t>
            </a:r>
          </a:p>
          <a:p>
            <a:pPr lvl="1"/>
            <a:r>
              <a:rPr lang="en-US"/>
              <a:t>From the queues, hover over the right side of the incident, click the </a:t>
            </a:r>
            <a:r>
              <a:rPr lang="en-US" b="1"/>
              <a:t>ellipsis</a:t>
            </a:r>
            <a:r>
              <a:rPr lang="en-US"/>
              <a:t>, and select </a:t>
            </a:r>
            <a:r>
              <a:rPr lang="en-US" b="1"/>
              <a:t>Hold for Customer</a:t>
            </a:r>
            <a:r>
              <a:rPr lang="en-US"/>
              <a:t>.</a:t>
            </a:r>
          </a:p>
          <a:p>
            <a:pPr lvl="1"/>
            <a:r>
              <a:rPr lang="en-US"/>
              <a:t>Type a comment about why you are placing the incident on hold.</a:t>
            </a:r>
          </a:p>
          <a:p>
            <a:pPr lvl="1"/>
            <a:r>
              <a:rPr lang="en-US"/>
              <a:t>Click </a:t>
            </a:r>
            <a:r>
              <a:rPr lang="en-US" b="1"/>
              <a:t>Hold for Customer </a:t>
            </a:r>
            <a:r>
              <a:rPr lang="en-US"/>
              <a:t>to put the incident on hold</a:t>
            </a:r>
            <a:r>
              <a:rPr lang="en-US" b="1"/>
              <a:t>.</a:t>
            </a:r>
            <a:endParaRPr lang="en-US"/>
          </a:p>
        </p:txBody>
      </p:sp>
      <p:sp>
        <p:nvSpPr>
          <p:cNvPr id="5" name="Slide Number Placeholder 4">
            <a:extLst>
              <a:ext uri="{FF2B5EF4-FFF2-40B4-BE49-F238E27FC236}">
                <a16:creationId xmlns:a16="http://schemas.microsoft.com/office/drawing/2014/main" id="{9751D2F3-BA23-2DCF-6477-666B3657A5BF}"/>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6" name="Picture 5" descr="Image shows dialogue box where submitter will enter comment as to why the incident is being placed on hold.">
            <a:extLst>
              <a:ext uri="{FF2B5EF4-FFF2-40B4-BE49-F238E27FC236}">
                <a16:creationId xmlns:a16="http://schemas.microsoft.com/office/drawing/2014/main" id="{3342ED3A-1BFE-532D-C5EC-7CE0BE9A0207}"/>
              </a:ext>
            </a:extLst>
          </p:cNvPr>
          <p:cNvPicPr>
            <a:picLocks noChangeAspect="1"/>
          </p:cNvPicPr>
          <p:nvPr/>
        </p:nvPicPr>
        <p:blipFill>
          <a:blip r:embed="rId4"/>
          <a:stretch>
            <a:fillRect/>
          </a:stretch>
        </p:blipFill>
        <p:spPr>
          <a:xfrm>
            <a:off x="5292965" y="3427136"/>
            <a:ext cx="3706026" cy="2972058"/>
          </a:xfrm>
          <a:prstGeom prst="rect">
            <a:avLst/>
          </a:prstGeom>
          <a:ln w="28575">
            <a:solidFill>
              <a:schemeClr val="accent2"/>
            </a:solidFill>
          </a:ln>
        </p:spPr>
      </p:pic>
      <p:pic>
        <p:nvPicPr>
          <p:cNvPr id="12" name="Content Placeholder 11" descr="Image shows In Progress dropdown menu where submitter can click to place incident on Hold for Customer.">
            <a:extLst>
              <a:ext uri="{FF2B5EF4-FFF2-40B4-BE49-F238E27FC236}">
                <a16:creationId xmlns:a16="http://schemas.microsoft.com/office/drawing/2014/main" id="{0F168C50-075C-F480-E52C-F631BFC8C7B5}"/>
              </a:ext>
            </a:extLst>
          </p:cNvPr>
          <p:cNvPicPr>
            <a:picLocks noGrp="1" noChangeAspect="1"/>
          </p:cNvPicPr>
          <p:nvPr>
            <p:ph idx="13"/>
          </p:nvPr>
        </p:nvPicPr>
        <p:blipFill>
          <a:blip r:embed="rId5"/>
          <a:stretch>
            <a:fillRect/>
          </a:stretch>
        </p:blipFill>
        <p:spPr>
          <a:xfrm>
            <a:off x="5502361" y="1475102"/>
            <a:ext cx="3346450" cy="1837804"/>
          </a:xfrm>
          <a:ln w="28575">
            <a:solidFill>
              <a:schemeClr val="accent2"/>
            </a:solidFill>
          </a:ln>
        </p:spPr>
      </p:pic>
    </p:spTree>
    <p:custDataLst>
      <p:tags r:id="rId1"/>
    </p:custDataLst>
    <p:extLst>
      <p:ext uri="{BB962C8B-B14F-4D97-AF65-F5344CB8AC3E}">
        <p14:creationId xmlns:p14="http://schemas.microsoft.com/office/powerpoint/2010/main" val="2306970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6073BD-37C1-DCD4-D7CC-01EB98A94354}"/>
              </a:ext>
            </a:extLst>
          </p:cNvPr>
          <p:cNvSpPr>
            <a:spLocks noGrp="1"/>
          </p:cNvSpPr>
          <p:nvPr>
            <p:ph type="title"/>
          </p:nvPr>
        </p:nvSpPr>
        <p:spPr>
          <a:xfrm>
            <a:off x="1371600" y="153230"/>
            <a:ext cx="7772400" cy="751350"/>
          </a:xfrm>
        </p:spPr>
        <p:txBody>
          <a:bodyPr>
            <a:normAutofit/>
          </a:bodyPr>
          <a:lstStyle/>
          <a:p>
            <a:pPr algn="ctr"/>
            <a:r>
              <a:rPr lang="en-US" sz="4400"/>
              <a:t>RETURN AN INCIDENT</a:t>
            </a:r>
          </a:p>
        </p:txBody>
      </p:sp>
      <p:sp>
        <p:nvSpPr>
          <p:cNvPr id="4" name="Content Placeholder 3">
            <a:extLst>
              <a:ext uri="{FF2B5EF4-FFF2-40B4-BE49-F238E27FC236}">
                <a16:creationId xmlns:a16="http://schemas.microsoft.com/office/drawing/2014/main" id="{5395921F-6D1C-4789-1B5A-FCD10A03E006}"/>
              </a:ext>
            </a:extLst>
          </p:cNvPr>
          <p:cNvSpPr>
            <a:spLocks noGrp="1"/>
          </p:cNvSpPr>
          <p:nvPr>
            <p:ph idx="1"/>
          </p:nvPr>
        </p:nvSpPr>
        <p:spPr/>
        <p:txBody>
          <a:bodyPr lIns="91440" tIns="45720" rIns="91440" bIns="45720" anchor="t"/>
          <a:lstStyle/>
          <a:p>
            <a:pPr marL="0" indent="0">
              <a:buNone/>
            </a:pPr>
            <a:r>
              <a:rPr lang="en-US" u="sng"/>
              <a:t>FOR ESC or               CERTIFIED VENDOR ONLY</a:t>
            </a:r>
          </a:p>
          <a:p>
            <a:r>
              <a:rPr lang="en-US"/>
              <a:t>To return an incident:</a:t>
            </a:r>
          </a:p>
          <a:p>
            <a:pPr lvl="1"/>
            <a:r>
              <a:rPr lang="en-US"/>
              <a:t>From the detail view, click </a:t>
            </a:r>
            <a:r>
              <a:rPr lang="en-US" b="1"/>
              <a:t>Workflow</a:t>
            </a:r>
            <a:r>
              <a:rPr lang="en-US"/>
              <a:t>, and then click </a:t>
            </a:r>
            <a:r>
              <a:rPr lang="en-US" b="1"/>
              <a:t>Return to Level 1</a:t>
            </a:r>
            <a:r>
              <a:rPr lang="en-US"/>
              <a:t>.</a:t>
            </a:r>
            <a:endParaRPr lang="en-US">
              <a:cs typeface="Calibri"/>
            </a:endParaRPr>
          </a:p>
          <a:p>
            <a:pPr lvl="1"/>
            <a:r>
              <a:rPr lang="en-US"/>
              <a:t>From the queues, hover over the right side of the incident, click the </a:t>
            </a:r>
            <a:r>
              <a:rPr lang="en-US" b="1"/>
              <a:t>ellipsis</a:t>
            </a:r>
            <a:r>
              <a:rPr lang="en-US"/>
              <a:t>, and click </a:t>
            </a:r>
            <a:r>
              <a:rPr lang="en-US" b="1"/>
              <a:t>Return to Level 1</a:t>
            </a:r>
            <a:r>
              <a:rPr lang="en-US"/>
              <a:t>.</a:t>
            </a:r>
            <a:endParaRPr lang="en-US">
              <a:cs typeface="Calibri"/>
            </a:endParaRPr>
          </a:p>
          <a:p>
            <a:pPr lvl="1"/>
            <a:r>
              <a:rPr lang="en-US"/>
              <a:t>Select the Support Follow-up Reason to indicate why you are returning the incident.</a:t>
            </a:r>
            <a:endParaRPr lang="en-US">
              <a:ea typeface="Calibri"/>
              <a:cs typeface="Calibri"/>
            </a:endParaRPr>
          </a:p>
          <a:p>
            <a:pPr lvl="1"/>
            <a:r>
              <a:rPr lang="en-US"/>
              <a:t>Add an optional comment detailing the reason for returning the incident.</a:t>
            </a:r>
            <a:endParaRPr lang="en-US">
              <a:ea typeface="Calibri"/>
              <a:cs typeface="Calibri"/>
            </a:endParaRPr>
          </a:p>
          <a:p>
            <a:pPr lvl="1"/>
            <a:r>
              <a:rPr lang="en-US"/>
              <a:t>Click </a:t>
            </a:r>
            <a:r>
              <a:rPr lang="en-US" b="1"/>
              <a:t>Return to Level 1</a:t>
            </a:r>
            <a:r>
              <a:rPr lang="en-US"/>
              <a:t>.</a:t>
            </a:r>
            <a:endParaRPr lang="en-US">
              <a:cs typeface="Calibri"/>
            </a:endParaRPr>
          </a:p>
        </p:txBody>
      </p:sp>
      <p:pic>
        <p:nvPicPr>
          <p:cNvPr id="9" name="Picture 2" descr="Image shows where to click to return an incident to Level 1.">
            <a:extLst>
              <a:ext uri="{FF2B5EF4-FFF2-40B4-BE49-F238E27FC236}">
                <a16:creationId xmlns:a16="http://schemas.microsoft.com/office/drawing/2014/main" id="{48A83127-7238-529F-F452-00296EA8A4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929" y="1132547"/>
            <a:ext cx="3565982" cy="1929322"/>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EDA1749-99EB-5597-8DB9-560D68ED917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390707" y="2286000"/>
            <a:ext cx="1116419" cy="308344"/>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7" name="Picture 3" descr="Image displays reasons for returning an incident to Level 1. It also shows where an optional comment can be added.">
            <a:extLst>
              <a:ext uri="{FF2B5EF4-FFF2-40B4-BE49-F238E27FC236}">
                <a16:creationId xmlns:a16="http://schemas.microsoft.com/office/drawing/2014/main" id="{B882A11C-266C-6A4E-0FF3-BFBC3E3588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9107" y="3527431"/>
            <a:ext cx="3965626" cy="2090482"/>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AF9B746-B9A9-4E05-44A8-6695174CD35F}"/>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23415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EB5CE-68CB-42FC-7056-50A2B69F5E24}"/>
              </a:ext>
            </a:extLst>
          </p:cNvPr>
          <p:cNvSpPr>
            <a:spLocks noGrp="1"/>
          </p:cNvSpPr>
          <p:nvPr>
            <p:ph type="title"/>
          </p:nvPr>
        </p:nvSpPr>
        <p:spPr>
          <a:xfrm>
            <a:off x="1350336" y="153230"/>
            <a:ext cx="7765198" cy="751350"/>
          </a:xfrm>
        </p:spPr>
        <p:txBody>
          <a:bodyPr>
            <a:normAutofit/>
          </a:bodyPr>
          <a:lstStyle/>
          <a:p>
            <a:pPr algn="ctr"/>
            <a:r>
              <a:rPr lang="en-US" sz="4400"/>
              <a:t>LOG DATA ACCESS</a:t>
            </a:r>
          </a:p>
        </p:txBody>
      </p:sp>
      <p:sp>
        <p:nvSpPr>
          <p:cNvPr id="4" name="Content Placeholder 3">
            <a:extLst>
              <a:ext uri="{FF2B5EF4-FFF2-40B4-BE49-F238E27FC236}">
                <a16:creationId xmlns:a16="http://schemas.microsoft.com/office/drawing/2014/main" id="{0DCE6879-CAFC-473F-559D-1A7BCFFC043D}"/>
              </a:ext>
            </a:extLst>
          </p:cNvPr>
          <p:cNvSpPr>
            <a:spLocks noGrp="1"/>
          </p:cNvSpPr>
          <p:nvPr>
            <p:ph idx="1"/>
          </p:nvPr>
        </p:nvSpPr>
        <p:spPr>
          <a:xfrm>
            <a:off x="1626781" y="994859"/>
            <a:ext cx="3191025" cy="4951472"/>
          </a:xfrm>
        </p:spPr>
        <p:txBody>
          <a:bodyPr lIns="91440" tIns="45720" rIns="91440" bIns="45720" anchor="t"/>
          <a:lstStyle/>
          <a:p>
            <a:pPr marL="0" indent="0">
              <a:buNone/>
            </a:pPr>
            <a:r>
              <a:rPr lang="en-US" sz="2000" u="sng"/>
              <a:t>FOR ESC or               CERTIFIED VENDOR ONLY PART 1</a:t>
            </a:r>
          </a:p>
          <a:p>
            <a:r>
              <a:rPr lang="en-US" sz="1800"/>
              <a:t>To log data access:</a:t>
            </a:r>
          </a:p>
          <a:p>
            <a:pPr lvl="1"/>
            <a:r>
              <a:rPr lang="en-US" sz="1600"/>
              <a:t>From the detail view, click </a:t>
            </a:r>
            <a:r>
              <a:rPr lang="en-US" sz="1600" b="1"/>
              <a:t>More</a:t>
            </a:r>
            <a:r>
              <a:rPr lang="en-US" sz="1600"/>
              <a:t>, and then click </a:t>
            </a:r>
            <a:r>
              <a:rPr lang="en-US" sz="1600" b="1"/>
              <a:t>Log Data Access</a:t>
            </a:r>
            <a:r>
              <a:rPr lang="en-US" sz="1600"/>
              <a:t>.</a:t>
            </a:r>
          </a:p>
          <a:p>
            <a:pPr lvl="1"/>
            <a:r>
              <a:rPr lang="en-US" sz="1600"/>
              <a:t>From the queues, hover over the right side of the incident, click the </a:t>
            </a:r>
            <a:r>
              <a:rPr lang="en-US" sz="1600" b="1"/>
              <a:t>ellipsis</a:t>
            </a:r>
            <a:r>
              <a:rPr lang="en-US" sz="1600"/>
              <a:t>, and </a:t>
            </a:r>
            <a:r>
              <a:rPr lang="en-US" sz="1600" b="1"/>
              <a:t>select Log Data Access</a:t>
            </a:r>
            <a:r>
              <a:rPr lang="en-US" sz="1600"/>
              <a:t>.</a:t>
            </a:r>
          </a:p>
          <a:p>
            <a:pPr lvl="1"/>
            <a:endParaRPr lang="en-US" sz="1600"/>
          </a:p>
          <a:p>
            <a:r>
              <a:rPr lang="en-US" sz="1800"/>
              <a:t>Ensure the following:</a:t>
            </a:r>
          </a:p>
          <a:p>
            <a:pPr lvl="1"/>
            <a:r>
              <a:rPr lang="en-US" sz="1600"/>
              <a:t>The inclusion of data meets the restrictions listed at the top of the Log Data Access window.</a:t>
            </a:r>
          </a:p>
          <a:p>
            <a:pPr lvl="1"/>
            <a:r>
              <a:rPr lang="en-US" sz="1600"/>
              <a:t>Check the boxes that indicate the types of data that are included in the incident. </a:t>
            </a:r>
          </a:p>
          <a:p>
            <a:pPr lvl="1"/>
            <a:r>
              <a:rPr lang="en-US" sz="1600"/>
              <a:t>Add an optional comment explaining the inclusion of data. </a:t>
            </a:r>
          </a:p>
          <a:p>
            <a:pPr lvl="1"/>
            <a:endParaRPr lang="en-US" sz="1600"/>
          </a:p>
          <a:p>
            <a:pPr marL="342900" lvl="1" indent="0">
              <a:buNone/>
            </a:pPr>
            <a:endParaRPr lang="en-US" sz="1600"/>
          </a:p>
        </p:txBody>
      </p:sp>
      <p:sp>
        <p:nvSpPr>
          <p:cNvPr id="5" name="Slide Number Placeholder 4">
            <a:extLst>
              <a:ext uri="{FF2B5EF4-FFF2-40B4-BE49-F238E27FC236}">
                <a16:creationId xmlns:a16="http://schemas.microsoft.com/office/drawing/2014/main" id="{019CAA74-AD46-5E22-DCB4-CAFC843EB3A7}"/>
              </a:ext>
            </a:extLst>
          </p:cNvPr>
          <p:cNvSpPr>
            <a:spLocks noGrp="1"/>
          </p:cNvSpPr>
          <p:nvPr>
            <p:ph type="sldNum" sz="quarter" idx="12"/>
          </p:nvPr>
        </p:nvSpPr>
        <p:spPr>
          <a:xfrm>
            <a:off x="7058134"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3895E781-9B37-E61E-4275-B9F8F390F2B0}"/>
              </a:ext>
            </a:extLst>
          </p:cNvPr>
          <p:cNvPicPr>
            <a:picLocks noChangeAspect="1"/>
          </p:cNvPicPr>
          <p:nvPr/>
        </p:nvPicPr>
        <p:blipFill>
          <a:blip r:embed="rId4"/>
          <a:stretch>
            <a:fillRect/>
          </a:stretch>
        </p:blipFill>
        <p:spPr>
          <a:xfrm>
            <a:off x="4752001" y="3619605"/>
            <a:ext cx="4258302" cy="2873270"/>
          </a:xfrm>
          <a:prstGeom prst="rect">
            <a:avLst/>
          </a:prstGeom>
          <a:ln w="28575">
            <a:solidFill>
              <a:srgbClr val="FF0000"/>
            </a:solidFill>
          </a:ln>
        </p:spPr>
      </p:pic>
      <p:pic>
        <p:nvPicPr>
          <p:cNvPr id="20" name="Picture 19">
            <a:extLst>
              <a:ext uri="{FF2B5EF4-FFF2-40B4-BE49-F238E27FC236}">
                <a16:creationId xmlns:a16="http://schemas.microsoft.com/office/drawing/2014/main" id="{D8E5EEB9-DF2A-FE45-D68F-ECC727F6E456}"/>
              </a:ext>
            </a:extLst>
          </p:cNvPr>
          <p:cNvPicPr>
            <a:picLocks noChangeAspect="1"/>
          </p:cNvPicPr>
          <p:nvPr/>
        </p:nvPicPr>
        <p:blipFill>
          <a:blip r:embed="rId5"/>
          <a:stretch>
            <a:fillRect/>
          </a:stretch>
        </p:blipFill>
        <p:spPr>
          <a:xfrm>
            <a:off x="5280111" y="1180214"/>
            <a:ext cx="3202082" cy="2005512"/>
          </a:xfrm>
          <a:prstGeom prst="rect">
            <a:avLst/>
          </a:prstGeom>
          <a:ln w="28575">
            <a:solidFill>
              <a:srgbClr val="FF0000"/>
            </a:solidFill>
          </a:ln>
        </p:spPr>
      </p:pic>
    </p:spTree>
    <p:custDataLst>
      <p:tags r:id="rId1"/>
    </p:custDataLst>
    <p:extLst>
      <p:ext uri="{BB962C8B-B14F-4D97-AF65-F5344CB8AC3E}">
        <p14:creationId xmlns:p14="http://schemas.microsoft.com/office/powerpoint/2010/main" val="1121444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6073BD-37C1-DCD4-D7CC-01EB98A94354}"/>
              </a:ext>
            </a:extLst>
          </p:cNvPr>
          <p:cNvSpPr>
            <a:spLocks noGrp="1"/>
          </p:cNvSpPr>
          <p:nvPr>
            <p:ph type="title"/>
          </p:nvPr>
        </p:nvSpPr>
        <p:spPr>
          <a:xfrm>
            <a:off x="1350336" y="153230"/>
            <a:ext cx="7793664" cy="751350"/>
          </a:xfrm>
        </p:spPr>
        <p:txBody>
          <a:bodyPr>
            <a:normAutofit/>
          </a:bodyPr>
          <a:lstStyle/>
          <a:p>
            <a:pPr algn="ctr"/>
            <a:r>
              <a:rPr lang="en-US" sz="4400"/>
              <a:t>LOG DATA ACCESS CONTINUED</a:t>
            </a:r>
          </a:p>
        </p:txBody>
      </p:sp>
      <p:sp>
        <p:nvSpPr>
          <p:cNvPr id="4" name="Content Placeholder 3">
            <a:extLst>
              <a:ext uri="{FF2B5EF4-FFF2-40B4-BE49-F238E27FC236}">
                <a16:creationId xmlns:a16="http://schemas.microsoft.com/office/drawing/2014/main" id="{5395921F-6D1C-4789-1B5A-FCD10A03E006}"/>
              </a:ext>
            </a:extLst>
          </p:cNvPr>
          <p:cNvSpPr>
            <a:spLocks noGrp="1"/>
          </p:cNvSpPr>
          <p:nvPr>
            <p:ph idx="1"/>
          </p:nvPr>
        </p:nvSpPr>
        <p:spPr>
          <a:xfrm>
            <a:off x="1637414" y="1254642"/>
            <a:ext cx="3449790" cy="4592347"/>
          </a:xfrm>
        </p:spPr>
        <p:txBody>
          <a:bodyPr lIns="91440" tIns="45720" rIns="91440" bIns="45720" anchor="t"/>
          <a:lstStyle/>
          <a:p>
            <a:pPr marL="0" indent="0">
              <a:buNone/>
            </a:pPr>
            <a:r>
              <a:rPr lang="en-US" sz="2000" u="sng"/>
              <a:t>FOR ESC or                    CERTIFIED VENDOR ONLY    PART 2</a:t>
            </a:r>
          </a:p>
          <a:p>
            <a:r>
              <a:rPr lang="en-US" sz="1800"/>
              <a:t>To Log Work: </a:t>
            </a:r>
          </a:p>
          <a:p>
            <a:pPr lvl="1"/>
            <a:r>
              <a:rPr lang="en-US" sz="1600"/>
              <a:t>From the detail view, click </a:t>
            </a:r>
            <a:r>
              <a:rPr lang="en-US" sz="1600" b="1"/>
              <a:t>Log Work</a:t>
            </a:r>
            <a:r>
              <a:rPr lang="en-US" sz="1600"/>
              <a:t>.</a:t>
            </a:r>
            <a:endParaRPr lang="en-US" sz="1600">
              <a:cs typeface="Calibri"/>
            </a:endParaRPr>
          </a:p>
          <a:p>
            <a:pPr lvl="1"/>
            <a:r>
              <a:rPr lang="en-US" sz="1600"/>
              <a:t>From the queues, hover over the right side of the incident, click the </a:t>
            </a:r>
            <a:r>
              <a:rPr lang="en-US" sz="1600" b="1"/>
              <a:t>ellipsis</a:t>
            </a:r>
            <a:r>
              <a:rPr lang="en-US" sz="1600"/>
              <a:t>, and click </a:t>
            </a:r>
            <a:r>
              <a:rPr lang="en-US" sz="1600" b="1"/>
              <a:t>Log Work</a:t>
            </a:r>
            <a:r>
              <a:rPr lang="en-US" sz="1600"/>
              <a:t>.</a:t>
            </a:r>
            <a:endParaRPr lang="en-US" sz="1600">
              <a:cs typeface="Calibri"/>
            </a:endParaRPr>
          </a:p>
          <a:p>
            <a:pPr lvl="1"/>
            <a:r>
              <a:rPr lang="en-US" sz="1600"/>
              <a:t>If you have already logged work, in the detail view, click the </a:t>
            </a:r>
            <a:r>
              <a:rPr lang="en-US" sz="1600" b="1"/>
              <a:t>+ icon </a:t>
            </a:r>
            <a:r>
              <a:rPr lang="en-US" sz="1600"/>
              <a:t>next to Time Tracking.</a:t>
            </a:r>
            <a:endParaRPr lang="en-US" sz="1600">
              <a:cs typeface="Calibri"/>
            </a:endParaRPr>
          </a:p>
          <a:p>
            <a:pPr lvl="1"/>
            <a:r>
              <a:rPr lang="en-US" sz="1600"/>
              <a:t>Type an estimate of the amount of time you spend on the incident.</a:t>
            </a:r>
            <a:endParaRPr lang="en-US" sz="1600">
              <a:cs typeface="Calibri"/>
            </a:endParaRPr>
          </a:p>
          <a:p>
            <a:pPr lvl="1"/>
            <a:r>
              <a:rPr lang="en-US" sz="1600"/>
              <a:t>Add an optional description of the work you have done. </a:t>
            </a:r>
            <a:endParaRPr lang="en-US" sz="1600">
              <a:cs typeface="Calibri"/>
            </a:endParaRPr>
          </a:p>
          <a:p>
            <a:pPr lvl="1"/>
            <a:r>
              <a:rPr lang="en-US" sz="1600"/>
              <a:t>Click</a:t>
            </a:r>
            <a:r>
              <a:rPr lang="en-US" sz="1600" b="1"/>
              <a:t> Log </a:t>
            </a:r>
            <a:r>
              <a:rPr lang="en-US" sz="1600"/>
              <a:t>to log your work.</a:t>
            </a:r>
            <a:endParaRPr lang="en-US" sz="1600">
              <a:cs typeface="Calibri"/>
            </a:endParaRPr>
          </a:p>
          <a:p>
            <a:pPr lvl="1"/>
            <a:endParaRPr lang="en-US" sz="1600"/>
          </a:p>
        </p:txBody>
      </p:sp>
      <p:pic>
        <p:nvPicPr>
          <p:cNvPr id="10" name="Content Placeholder 9" descr="Image shows where you click on an incident to log work.">
            <a:extLst>
              <a:ext uri="{FF2B5EF4-FFF2-40B4-BE49-F238E27FC236}">
                <a16:creationId xmlns:a16="http://schemas.microsoft.com/office/drawing/2014/main" id="{663A396D-19DF-322C-18AB-6FDB8C0FA6FB}"/>
              </a:ext>
            </a:extLst>
          </p:cNvPr>
          <p:cNvPicPr>
            <a:picLocks noGrp="1" noChangeAspect="1"/>
          </p:cNvPicPr>
          <p:nvPr>
            <p:ph idx="13"/>
          </p:nvPr>
        </p:nvPicPr>
        <p:blipFill>
          <a:blip r:embed="rId4"/>
          <a:stretch>
            <a:fillRect/>
          </a:stretch>
        </p:blipFill>
        <p:spPr>
          <a:xfrm>
            <a:off x="5307809" y="1602551"/>
            <a:ext cx="3346450" cy="1057616"/>
          </a:xfrm>
          <a:ln w="28575">
            <a:solidFill>
              <a:schemeClr val="accent2"/>
            </a:solidFill>
          </a:ln>
        </p:spPr>
      </p:pic>
      <p:pic>
        <p:nvPicPr>
          <p:cNvPr id="12" name="Picture 11" descr="Image shows the information required to log work. It includes sections time spent, date started, remaining estimation, and work description.">
            <a:extLst>
              <a:ext uri="{FF2B5EF4-FFF2-40B4-BE49-F238E27FC236}">
                <a16:creationId xmlns:a16="http://schemas.microsoft.com/office/drawing/2014/main" id="{4A662A65-9A4D-B1DF-8625-08F7E68A8818}"/>
              </a:ext>
            </a:extLst>
          </p:cNvPr>
          <p:cNvPicPr>
            <a:picLocks noChangeAspect="1"/>
          </p:cNvPicPr>
          <p:nvPr/>
        </p:nvPicPr>
        <p:blipFill>
          <a:blip r:embed="rId5"/>
          <a:stretch>
            <a:fillRect/>
          </a:stretch>
        </p:blipFill>
        <p:spPr>
          <a:xfrm>
            <a:off x="5102988" y="3012566"/>
            <a:ext cx="3967224" cy="2599102"/>
          </a:xfrm>
          <a:prstGeom prst="rect">
            <a:avLst/>
          </a:prstGeom>
          <a:ln w="28575">
            <a:solidFill>
              <a:schemeClr val="accent2"/>
            </a:solidFill>
          </a:ln>
        </p:spPr>
      </p:pic>
      <p:sp>
        <p:nvSpPr>
          <p:cNvPr id="5" name="Slide Number Placeholder 4">
            <a:extLst>
              <a:ext uri="{FF2B5EF4-FFF2-40B4-BE49-F238E27FC236}">
                <a16:creationId xmlns:a16="http://schemas.microsoft.com/office/drawing/2014/main" id="{38E3B8DA-44C8-1F30-F6E3-1E14049787AA}"/>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61291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766995-D81E-C580-0484-B080626921FF}"/>
              </a:ext>
            </a:extLst>
          </p:cNvPr>
          <p:cNvSpPr>
            <a:spLocks noGrp="1"/>
          </p:cNvSpPr>
          <p:nvPr>
            <p:ph type="title"/>
          </p:nvPr>
        </p:nvSpPr>
        <p:spPr>
          <a:xfrm>
            <a:off x="1382232" y="167275"/>
            <a:ext cx="7761767" cy="751350"/>
          </a:xfrm>
        </p:spPr>
        <p:txBody>
          <a:bodyPr>
            <a:normAutofit/>
          </a:bodyPr>
          <a:lstStyle/>
          <a:p>
            <a:pPr algn="ctr"/>
            <a:r>
              <a:rPr lang="en-US" sz="4400"/>
              <a:t>FOR ESC OR CERTIFIED VENDOR</a:t>
            </a:r>
          </a:p>
        </p:txBody>
      </p:sp>
      <p:sp>
        <p:nvSpPr>
          <p:cNvPr id="4" name="Content Placeholder 3">
            <a:extLst>
              <a:ext uri="{FF2B5EF4-FFF2-40B4-BE49-F238E27FC236}">
                <a16:creationId xmlns:a16="http://schemas.microsoft.com/office/drawing/2014/main" id="{0045BB64-59CD-836A-581A-295574B3D651}"/>
              </a:ext>
            </a:extLst>
          </p:cNvPr>
          <p:cNvSpPr>
            <a:spLocks noGrp="1"/>
          </p:cNvSpPr>
          <p:nvPr>
            <p:ph idx="1"/>
          </p:nvPr>
        </p:nvSpPr>
        <p:spPr>
          <a:xfrm>
            <a:off x="1760562" y="1495651"/>
            <a:ext cx="7113897" cy="4997224"/>
          </a:xfrm>
        </p:spPr>
        <p:txBody>
          <a:bodyPr lIns="91440" tIns="45720" rIns="91440" bIns="45720" anchor="t"/>
          <a:lstStyle/>
          <a:p>
            <a:pPr marL="0" indent="0">
              <a:buNone/>
            </a:pPr>
            <a:r>
              <a:rPr lang="en-US" sz="2400" u="sng" dirty="0"/>
              <a:t>Submit an Incident on Behalf of an LEA</a:t>
            </a:r>
          </a:p>
          <a:p>
            <a:pPr lvl="1"/>
            <a:r>
              <a:rPr lang="en-US" sz="2000" dirty="0">
                <a:latin typeface="Calibri"/>
                <a:ea typeface="Times New Roman" panose="02020603050405020304" pitchFamily="18" charset="0"/>
                <a:cs typeface="Calibri"/>
              </a:rPr>
              <a:t>ESC or Certified Vendor needs to fill out the incident creation form.</a:t>
            </a:r>
            <a:endParaRPr lang="en-US" sz="2000" dirty="0">
              <a:latin typeface="Calibri"/>
              <a:ea typeface="Calibri" panose="020F0502020204030204" pitchFamily="34" charset="0"/>
              <a:cs typeface="Calibri"/>
            </a:endParaRPr>
          </a:p>
          <a:p>
            <a:pPr marL="742950" lvl="1" indent="-285750">
              <a:spcBef>
                <a:spcPts val="0"/>
              </a:spcBef>
            </a:pPr>
            <a:r>
              <a:rPr lang="en-US" dirty="0">
                <a:latin typeface="Calibri"/>
                <a:ea typeface="Times New Roman" panose="02020603050405020304" pitchFamily="18" charset="0"/>
                <a:cs typeface="Calibri"/>
              </a:rPr>
              <a:t>For the Submitter Org, you will select the name of the LEA who incurred the problem.</a:t>
            </a:r>
            <a:endParaRPr lang="en-US" dirty="0">
              <a:latin typeface="Calibri"/>
              <a:ea typeface="Calibri" panose="020F0502020204030204" pitchFamily="34" charset="0"/>
              <a:cs typeface="Calibri"/>
            </a:endParaRPr>
          </a:p>
          <a:p>
            <a:pPr marL="742950" lvl="1" indent="-285750">
              <a:spcBef>
                <a:spcPts val="0"/>
              </a:spcBef>
            </a:pPr>
            <a:r>
              <a:rPr lang="en-US" dirty="0">
                <a:latin typeface="Calibri"/>
                <a:ea typeface="Times New Roman" panose="02020603050405020304" pitchFamily="18" charset="0"/>
                <a:cs typeface="Calibri"/>
              </a:rPr>
              <a:t>Click </a:t>
            </a:r>
            <a:r>
              <a:rPr lang="en-US" b="1" dirty="0">
                <a:latin typeface="Calibri"/>
                <a:ea typeface="Times New Roman" panose="02020603050405020304" pitchFamily="18" charset="0"/>
                <a:cs typeface="Calibri"/>
              </a:rPr>
              <a:t>Auto-fill my name, telephone, and email </a:t>
            </a:r>
            <a:r>
              <a:rPr lang="en-US" dirty="0">
                <a:latin typeface="Calibri"/>
                <a:ea typeface="Times New Roman" panose="02020603050405020304" pitchFamily="18" charset="0"/>
                <a:cs typeface="Calibri"/>
              </a:rPr>
              <a:t>as the point of contact.</a:t>
            </a:r>
            <a:endParaRPr lang="en-US" dirty="0">
              <a:latin typeface="Calibri"/>
              <a:ea typeface="Calibri" panose="020F0502020204030204" pitchFamily="34" charset="0"/>
              <a:cs typeface="Calibri"/>
            </a:endParaRPr>
          </a:p>
          <a:p>
            <a:pPr marL="742950" lvl="1" indent="-285750">
              <a:spcBef>
                <a:spcPts val="0"/>
              </a:spcBef>
            </a:pPr>
            <a:r>
              <a:rPr lang="en-US" dirty="0">
                <a:latin typeface="Calibri"/>
                <a:ea typeface="Times New Roman" panose="02020603050405020304" pitchFamily="18" charset="0"/>
                <a:cs typeface="Calibri"/>
              </a:rPr>
              <a:t>You will immediately be able to see and work the incident.</a:t>
            </a:r>
            <a:endParaRPr lang="en-US" dirty="0">
              <a:latin typeface="Calibri"/>
              <a:ea typeface="Calibri" panose="020F0502020204030204" pitchFamily="34" charset="0"/>
              <a:cs typeface="Calibri"/>
            </a:endParaRPr>
          </a:p>
          <a:p>
            <a:pPr lvl="1"/>
            <a:endParaRPr lang="en-US" dirty="0"/>
          </a:p>
        </p:txBody>
      </p:sp>
      <p:sp>
        <p:nvSpPr>
          <p:cNvPr id="5" name="Slide Number Placeholder 4">
            <a:extLst>
              <a:ext uri="{FF2B5EF4-FFF2-40B4-BE49-F238E27FC236}">
                <a16:creationId xmlns:a16="http://schemas.microsoft.com/office/drawing/2014/main" id="{BD802E3C-F9A8-E718-B20B-616F077C8AB9}"/>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17198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1143" y="2"/>
            <a:ext cx="9148502" cy="6857999"/>
          </a:xfrm>
          <a:prstGeom prst="rect">
            <a:avLst/>
          </a:prstGeom>
        </p:spPr>
      </p:pic>
      <p:sp>
        <p:nvSpPr>
          <p:cNvPr id="11" name="object 5">
            <a:extLst>
              <a:ext uri="{FF2B5EF4-FFF2-40B4-BE49-F238E27FC236}">
                <a16:creationId xmlns:a16="http://schemas.microsoft.com/office/drawing/2014/main" id="{7B85BE40-D5A8-151F-B42F-D7E345CDE9D8}"/>
              </a:ext>
              <a:ext uri="{C183D7F6-B498-43B3-948B-1728B52AA6E4}">
                <adec:decorative xmlns:adec="http://schemas.microsoft.com/office/drawing/2017/decorative" val="1"/>
              </a:ext>
            </a:extLst>
          </p:cNvPr>
          <p:cNvSpPr/>
          <p:nvPr/>
        </p:nvSpPr>
        <p:spPr>
          <a:xfrm>
            <a:off x="-5645" y="5173141"/>
            <a:ext cx="914400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EBA40602-6085-795E-4818-8AD040D7B33D}"/>
              </a:ext>
            </a:extLst>
          </p:cNvPr>
          <p:cNvSpPr txBox="1">
            <a:spLocks noGrp="1"/>
          </p:cNvSpPr>
          <p:nvPr>
            <p:ph type="title" idx="4294967295"/>
          </p:nvPr>
        </p:nvSpPr>
        <p:spPr>
          <a:xfrm>
            <a:off x="12433" y="5396548"/>
            <a:ext cx="9144000" cy="728084"/>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D6CB8"/>
                </a:solidFill>
                <a:effectLst/>
                <a:uLnTx/>
                <a:uFillTx/>
                <a:latin typeface="Calibri"/>
                <a:ea typeface="+mn-ea"/>
                <a:cs typeface="Calibri"/>
              </a:rPr>
              <a:t>BEST PRACTICES</a:t>
            </a:r>
            <a:endParaRPr kumimoji="0" lang="en-US" sz="4400" b="1" i="0" u="none" strike="noStrike" kern="0" cap="none" spc="0" normalizeH="0" baseline="0" noProof="0">
              <a:ln>
                <a:noFill/>
              </a:ln>
              <a:solidFill>
                <a:sysClr val="windowText" lastClr="000000"/>
              </a:solidFill>
              <a:effectLst/>
              <a:uLnTx/>
              <a:uFillTx/>
              <a:latin typeface="Calibri"/>
              <a:ea typeface="+mn-ea"/>
              <a:cs typeface="Calibri"/>
            </a:endParaRPr>
          </a:p>
        </p:txBody>
      </p:sp>
      <p:pic>
        <p:nvPicPr>
          <p:cNvPr id="16" name="Picture 15" descr="TSDS logo to the left with the words texas student data system to the right.">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1401" y="155429"/>
            <a:ext cx="2577179" cy="796709"/>
          </a:xfrm>
          <a:prstGeom prst="rect">
            <a:avLst/>
          </a:prstGeom>
        </p:spPr>
      </p:pic>
      <p:sp>
        <p:nvSpPr>
          <p:cNvPr id="3" name="Slide Number Placeholder 2">
            <a:extLst>
              <a:ext uri="{FF2B5EF4-FFF2-40B4-BE49-F238E27FC236}">
                <a16:creationId xmlns:a16="http://schemas.microsoft.com/office/drawing/2014/main" id="{6A7D49AE-4C1A-FE15-AEE6-383C9F602C62}"/>
              </a:ext>
            </a:extLst>
          </p:cNvPr>
          <p:cNvSpPr>
            <a:spLocks noGrp="1"/>
          </p:cNvSpPr>
          <p:nvPr>
            <p:ph type="sldNum" sz="quarter" idx="12"/>
          </p:nvPr>
        </p:nvSpPr>
        <p:spPr>
          <a:xfrm>
            <a:off x="7092245"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296845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925" y="178292"/>
            <a:ext cx="7888077" cy="751350"/>
          </a:xfrm>
        </p:spPr>
        <p:txBody>
          <a:bodyPr>
            <a:noAutofit/>
          </a:bodyPr>
          <a:lstStyle/>
          <a:p>
            <a:pPr algn="ctr"/>
            <a:r>
              <a:rPr lang="en-US" sz="4400"/>
              <a:t> TIPS ON CREATING AN INCIDENT</a:t>
            </a:r>
          </a:p>
        </p:txBody>
      </p:sp>
      <p:sp>
        <p:nvSpPr>
          <p:cNvPr id="3" name="Content Placeholder 2"/>
          <p:cNvSpPr>
            <a:spLocks noGrp="1"/>
          </p:cNvSpPr>
          <p:nvPr>
            <p:ph idx="1"/>
          </p:nvPr>
        </p:nvSpPr>
        <p:spPr>
          <a:xfrm>
            <a:off x="1760562" y="1495650"/>
            <a:ext cx="6741545" cy="4905149"/>
          </a:xfrm>
          <a:prstGeom prst="rect">
            <a:avLst/>
          </a:prstGeom>
        </p:spPr>
        <p:txBody>
          <a:bodyPr lIns="91440" tIns="45720" rIns="91440" bIns="45720" anchor="t">
            <a:noAutofit/>
          </a:bodyPr>
          <a:lstStyle/>
          <a:p>
            <a:pPr>
              <a:spcAft>
                <a:spcPts val="751"/>
              </a:spcAft>
            </a:pPr>
            <a:r>
              <a:rPr lang="en-US" sz="2000" dirty="0">
                <a:solidFill>
                  <a:srgbClr val="0D6CB9"/>
                </a:solidFill>
              </a:rPr>
              <a:t>Determine if it is a data or an application issue.</a:t>
            </a:r>
            <a:endParaRPr lang="en-US" sz="2000" dirty="0">
              <a:solidFill>
                <a:srgbClr val="0D6CB9"/>
              </a:solidFill>
              <a:cs typeface="Calibri"/>
            </a:endParaRPr>
          </a:p>
          <a:p>
            <a:pPr>
              <a:spcAft>
                <a:spcPts val="751"/>
              </a:spcAft>
            </a:pPr>
            <a:r>
              <a:rPr lang="en-US" sz="2000" dirty="0">
                <a:solidFill>
                  <a:srgbClr val="0D6CB9"/>
                </a:solidFill>
              </a:rPr>
              <a:t>Search the Knowledge Base first.</a:t>
            </a:r>
            <a:endParaRPr lang="en-US" sz="2000" dirty="0">
              <a:solidFill>
                <a:srgbClr val="0D6CB9"/>
              </a:solidFill>
              <a:cs typeface="Calibri"/>
            </a:endParaRPr>
          </a:p>
          <a:p>
            <a:pPr>
              <a:spcAft>
                <a:spcPts val="751"/>
              </a:spcAft>
            </a:pPr>
            <a:r>
              <a:rPr lang="en-US" sz="2000" dirty="0">
                <a:solidFill>
                  <a:srgbClr val="0D6CB9"/>
                </a:solidFill>
              </a:rPr>
              <a:t>Review the </a:t>
            </a:r>
            <a:r>
              <a:rPr lang="en-US" sz="2000" b="1" dirty="0">
                <a:solidFill>
                  <a:srgbClr val="0D6CB9"/>
                </a:solidFill>
              </a:rPr>
              <a:t>Known Issues Report</a:t>
            </a:r>
            <a:r>
              <a:rPr lang="en-US" sz="2000" dirty="0">
                <a:solidFill>
                  <a:srgbClr val="0D6CB9"/>
                </a:solidFill>
              </a:rPr>
              <a:t>.</a:t>
            </a:r>
            <a:endParaRPr lang="en-US" sz="2000" dirty="0">
              <a:solidFill>
                <a:srgbClr val="0D6CB9"/>
              </a:solidFill>
              <a:cs typeface="Calibri"/>
            </a:endParaRPr>
          </a:p>
          <a:p>
            <a:pPr>
              <a:spcAft>
                <a:spcPts val="751"/>
              </a:spcAft>
            </a:pPr>
            <a:r>
              <a:rPr lang="en-US" sz="2000" dirty="0">
                <a:solidFill>
                  <a:srgbClr val="0D6CB9"/>
                </a:solidFill>
              </a:rPr>
              <a:t>When creating an incident:</a:t>
            </a:r>
            <a:endParaRPr lang="en-US" sz="2000" dirty="0">
              <a:solidFill>
                <a:srgbClr val="0D6CB9"/>
              </a:solidFill>
              <a:cs typeface="Calibri"/>
            </a:endParaRPr>
          </a:p>
          <a:p>
            <a:pPr lvl="1">
              <a:spcAft>
                <a:spcPts val="751"/>
              </a:spcAft>
            </a:pPr>
            <a:r>
              <a:rPr lang="en-US" dirty="0">
                <a:solidFill>
                  <a:srgbClr val="0D6CB9"/>
                </a:solidFill>
              </a:rPr>
              <a:t>Attach screenshots and/or files.</a:t>
            </a:r>
            <a:endParaRPr lang="en-US" dirty="0">
              <a:solidFill>
                <a:srgbClr val="0D6CB9"/>
              </a:solidFill>
              <a:cs typeface="Calibri"/>
            </a:endParaRPr>
          </a:p>
          <a:p>
            <a:pPr lvl="1">
              <a:spcAft>
                <a:spcPts val="751"/>
              </a:spcAft>
            </a:pPr>
            <a:r>
              <a:rPr lang="en-US" dirty="0">
                <a:solidFill>
                  <a:srgbClr val="0D6CB9"/>
                </a:solidFill>
              </a:rPr>
              <a:t>Include the error message.</a:t>
            </a:r>
            <a:endParaRPr lang="en-US" dirty="0">
              <a:solidFill>
                <a:srgbClr val="0D6CB9"/>
              </a:solidFill>
              <a:cs typeface="Calibri"/>
            </a:endParaRPr>
          </a:p>
          <a:p>
            <a:pPr lvl="1">
              <a:spcAft>
                <a:spcPts val="751"/>
              </a:spcAft>
            </a:pPr>
            <a:r>
              <a:rPr lang="en-US" dirty="0">
                <a:solidFill>
                  <a:srgbClr val="0D6CB9"/>
                </a:solidFill>
              </a:rPr>
              <a:t>Describe the steps followed before the error occurred.</a:t>
            </a:r>
            <a:endParaRPr lang="en-US" dirty="0">
              <a:solidFill>
                <a:srgbClr val="0D6CB9"/>
              </a:solidFill>
              <a:cs typeface="Calibri"/>
            </a:endParaRPr>
          </a:p>
          <a:p>
            <a:pPr lvl="1">
              <a:spcAft>
                <a:spcPts val="751"/>
              </a:spcAft>
            </a:pPr>
            <a:r>
              <a:rPr lang="en-US" dirty="0">
                <a:solidFill>
                  <a:srgbClr val="0D6CB9"/>
                </a:solidFill>
              </a:rPr>
              <a:t>Mention troubleshooting you already completed.</a:t>
            </a:r>
            <a:endParaRPr lang="en-US" dirty="0">
              <a:solidFill>
                <a:srgbClr val="0D6CB9"/>
              </a:solidFill>
              <a:cs typeface="Calibri"/>
            </a:endParaRPr>
          </a:p>
          <a:p>
            <a:pPr lvl="1">
              <a:spcAft>
                <a:spcPts val="751"/>
              </a:spcAft>
            </a:pPr>
            <a:r>
              <a:rPr lang="en-US" dirty="0">
                <a:solidFill>
                  <a:srgbClr val="0D6CB9"/>
                </a:solidFill>
              </a:rPr>
              <a:t>Be concise but detailed in your description.</a:t>
            </a:r>
            <a:endParaRPr lang="en-US" dirty="0">
              <a:solidFill>
                <a:srgbClr val="0D6CB9"/>
              </a:solidFill>
              <a:cs typeface="Calibri"/>
            </a:endParaRPr>
          </a:p>
          <a:p>
            <a:pPr lvl="1">
              <a:spcAft>
                <a:spcPts val="751"/>
              </a:spcAft>
            </a:pPr>
            <a:r>
              <a:rPr lang="en-US" dirty="0">
                <a:solidFill>
                  <a:srgbClr val="0D6CB9"/>
                </a:solidFill>
              </a:rPr>
              <a:t>Be specific about what you see.</a:t>
            </a:r>
            <a:endParaRPr lang="en-US" dirty="0">
              <a:solidFill>
                <a:srgbClr val="0D6CB9"/>
              </a:solidFill>
              <a:cs typeface="Calibri"/>
            </a:endParaRPr>
          </a:p>
          <a:p>
            <a:pPr lvl="1">
              <a:spcAft>
                <a:spcPts val="751"/>
              </a:spcAft>
            </a:pPr>
            <a:r>
              <a:rPr lang="en-US" dirty="0">
                <a:solidFill>
                  <a:srgbClr val="0D6CB9"/>
                </a:solidFill>
              </a:rPr>
              <a:t>Provide any feedback on applicable Knowledge Base articles for potential future updates.</a:t>
            </a:r>
            <a:endParaRPr lang="en-US" dirty="0">
              <a:solidFill>
                <a:srgbClr val="0D6CB9"/>
              </a:solidFill>
              <a:cs typeface="Calibri"/>
            </a:endParaRPr>
          </a:p>
          <a:p>
            <a:pPr marL="342900" lvl="1" indent="0">
              <a:spcAft>
                <a:spcPts val="751"/>
              </a:spcAft>
              <a:buNone/>
            </a:pPr>
            <a:endParaRPr lang="en-US" dirty="0">
              <a:solidFill>
                <a:srgbClr val="0D6CB9"/>
              </a:solidFill>
              <a:cs typeface="Calibri"/>
            </a:endParaRPr>
          </a:p>
          <a:p>
            <a:endParaRPr lang="en-US" sz="400" dirty="0">
              <a:solidFill>
                <a:srgbClr val="0D6CB9"/>
              </a:solidFill>
            </a:endParaRPr>
          </a:p>
          <a:p>
            <a:endParaRPr lang="en-US" sz="400" dirty="0">
              <a:solidFill>
                <a:srgbClr val="0D6CB9"/>
              </a:solidFill>
            </a:endParaRPr>
          </a:p>
        </p:txBody>
      </p:sp>
      <p:sp>
        <p:nvSpPr>
          <p:cNvPr id="5" name="Slide Number Placeholder 4">
            <a:extLst>
              <a:ext uri="{FF2B5EF4-FFF2-40B4-BE49-F238E27FC236}">
                <a16:creationId xmlns:a16="http://schemas.microsoft.com/office/drawing/2014/main" id="{870D9796-767A-84B0-CFE4-7D1952374961}"/>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20747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91EFF-AD6E-46E3-815E-223F28BDD65B}"/>
              </a:ext>
            </a:extLst>
          </p:cNvPr>
          <p:cNvSpPr>
            <a:spLocks noGrp="1"/>
          </p:cNvSpPr>
          <p:nvPr>
            <p:ph type="title"/>
          </p:nvPr>
        </p:nvSpPr>
        <p:spPr/>
        <p:txBody>
          <a:bodyPr anchor="ctr">
            <a:normAutofit/>
          </a:bodyPr>
          <a:lstStyle/>
          <a:p>
            <a:pPr algn="ctr"/>
            <a:r>
              <a:rPr lang="en-US" sz="4400"/>
              <a:t>DEMONSTRATION 8</a:t>
            </a:r>
          </a:p>
        </p:txBody>
      </p:sp>
      <p:sp>
        <p:nvSpPr>
          <p:cNvPr id="3" name="Content Placeholder 2">
            <a:extLst>
              <a:ext uri="{FF2B5EF4-FFF2-40B4-BE49-F238E27FC236}">
                <a16:creationId xmlns:a16="http://schemas.microsoft.com/office/drawing/2014/main" id="{F7930F02-FF0E-4BF0-BB06-6A355FF68F73}"/>
              </a:ext>
            </a:extLst>
          </p:cNvPr>
          <p:cNvSpPr>
            <a:spLocks noGrp="1"/>
          </p:cNvSpPr>
          <p:nvPr>
            <p:ph idx="1"/>
          </p:nvPr>
        </p:nvSpPr>
        <p:spPr/>
        <p:txBody>
          <a:bodyPr lIns="91440" tIns="45720" rIns="91440" bIns="45720" anchor="t">
            <a:normAutofit/>
          </a:bodyPr>
          <a:lstStyle/>
          <a:p>
            <a:pPr marL="0" indent="0">
              <a:buNone/>
            </a:pPr>
            <a:r>
              <a:rPr lang="en-US" sz="2400" u="sng" dirty="0">
                <a:solidFill>
                  <a:srgbClr val="0D6CB9"/>
                </a:solidFill>
                <a:cs typeface="Calibri"/>
              </a:rPr>
              <a:t>Best Practices </a:t>
            </a:r>
          </a:p>
          <a:p>
            <a:r>
              <a:rPr lang="en-US" sz="2000" dirty="0">
                <a:solidFill>
                  <a:srgbClr val="0D6CB9"/>
                </a:solidFill>
                <a:cs typeface="Calibri"/>
              </a:rPr>
              <a:t>Searching for Incidents</a:t>
            </a:r>
            <a:endParaRPr lang="en-US" sz="2000" dirty="0">
              <a:solidFill>
                <a:srgbClr val="0D6CB9"/>
              </a:solidFill>
            </a:endParaRPr>
          </a:p>
          <a:p>
            <a:r>
              <a:rPr lang="en-US" sz="2000" dirty="0">
                <a:solidFill>
                  <a:srgbClr val="0D6CB9"/>
                </a:solidFill>
                <a:ea typeface="+mn-lt"/>
                <a:cs typeface="+mn-lt"/>
              </a:rPr>
              <a:t>Creating Filters</a:t>
            </a:r>
          </a:p>
          <a:p>
            <a:pPr lvl="1"/>
            <a:r>
              <a:rPr lang="en-US" dirty="0">
                <a:solidFill>
                  <a:srgbClr val="0D6CB9"/>
                </a:solidFill>
                <a:ea typeface="+mn-lt"/>
                <a:cs typeface="+mn-lt"/>
              </a:rPr>
              <a:t>Subscriptions to Filters</a:t>
            </a:r>
            <a:endParaRPr lang="en-US" dirty="0">
              <a:cs typeface="Calibri"/>
            </a:endParaRPr>
          </a:p>
          <a:p>
            <a:r>
              <a:rPr lang="en-US" sz="2000" dirty="0">
                <a:solidFill>
                  <a:srgbClr val="0D6CB9"/>
                </a:solidFill>
              </a:rPr>
              <a:t>Linking Incidents</a:t>
            </a:r>
            <a:endParaRPr lang="en-US" sz="2000" dirty="0"/>
          </a:p>
          <a:p>
            <a:r>
              <a:rPr lang="en-US" sz="2000" dirty="0">
                <a:solidFill>
                  <a:srgbClr val="0D6CB9"/>
                </a:solidFill>
              </a:rPr>
              <a:t>Emailing Incidents</a:t>
            </a:r>
            <a:endParaRPr lang="en-US" sz="2000" dirty="0"/>
          </a:p>
          <a:p>
            <a:r>
              <a:rPr lang="en-US" sz="2000" dirty="0">
                <a:solidFill>
                  <a:srgbClr val="0D6CB9"/>
                </a:solidFill>
              </a:rPr>
              <a:t>Watching Incidents</a:t>
            </a:r>
            <a:endParaRPr lang="en-US" sz="2000" dirty="0">
              <a:solidFill>
                <a:srgbClr val="0D6CB9"/>
              </a:solidFill>
              <a:cs typeface="Calibri"/>
            </a:endParaRPr>
          </a:p>
          <a:p>
            <a:endParaRPr lang="en-US" sz="2400" dirty="0">
              <a:solidFill>
                <a:srgbClr val="0D6CB9"/>
              </a:solidFill>
              <a:cs typeface="Calibri"/>
            </a:endParaRPr>
          </a:p>
          <a:p>
            <a:pPr marL="0" indent="0">
              <a:buNone/>
            </a:pPr>
            <a:endParaRPr lang="en-US" sz="2400" dirty="0"/>
          </a:p>
        </p:txBody>
      </p:sp>
      <p:sp>
        <p:nvSpPr>
          <p:cNvPr id="6" name="Slide Number Placeholder 5">
            <a:extLst>
              <a:ext uri="{FF2B5EF4-FFF2-40B4-BE49-F238E27FC236}">
                <a16:creationId xmlns:a16="http://schemas.microsoft.com/office/drawing/2014/main" id="{33FE3532-C298-AFC2-BDF2-43FB6F8B1240}"/>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26348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058" y="167275"/>
            <a:ext cx="7799942" cy="751350"/>
          </a:xfrm>
        </p:spPr>
        <p:txBody>
          <a:bodyPr>
            <a:noAutofit/>
          </a:bodyPr>
          <a:lstStyle/>
          <a:p>
            <a:pPr algn="ctr"/>
            <a:r>
              <a:rPr lang="en-US" sz="4400"/>
              <a:t>SEARCH FOR INCIDENTS</a:t>
            </a:r>
          </a:p>
        </p:txBody>
      </p:sp>
      <p:pic>
        <p:nvPicPr>
          <p:cNvPr id="10" name="Content Placeholder 9" descr="Image shows how to click the Issues dropdown menu to search for incidents in TIMS.">
            <a:extLst>
              <a:ext uri="{FF2B5EF4-FFF2-40B4-BE49-F238E27FC236}">
                <a16:creationId xmlns:a16="http://schemas.microsoft.com/office/drawing/2014/main" id="{17AEEF58-0347-782A-D885-BEA9D36FC59A}"/>
              </a:ext>
            </a:extLst>
          </p:cNvPr>
          <p:cNvPicPr>
            <a:picLocks noGrp="1" noChangeAspect="1"/>
          </p:cNvPicPr>
          <p:nvPr>
            <p:ph idx="1"/>
          </p:nvPr>
        </p:nvPicPr>
        <p:blipFill>
          <a:blip r:embed="rId4"/>
          <a:stretch>
            <a:fillRect/>
          </a:stretch>
        </p:blipFill>
        <p:spPr>
          <a:xfrm>
            <a:off x="2239055" y="1286658"/>
            <a:ext cx="6047730" cy="1612728"/>
          </a:xfrm>
          <a:ln w="28575">
            <a:solidFill>
              <a:schemeClr val="accent2"/>
            </a:solidFill>
          </a:ln>
        </p:spPr>
      </p:pic>
      <p:pic>
        <p:nvPicPr>
          <p:cNvPr id="13" name="Picture 12" descr="Image shows the Search for issues page and highlights the different search parameters available to narrow incident searches.">
            <a:extLst>
              <a:ext uri="{FF2B5EF4-FFF2-40B4-BE49-F238E27FC236}">
                <a16:creationId xmlns:a16="http://schemas.microsoft.com/office/drawing/2014/main" id="{96D3B8EA-BFDF-30FA-A246-065860860710}"/>
              </a:ext>
            </a:extLst>
          </p:cNvPr>
          <p:cNvPicPr>
            <a:picLocks noChangeAspect="1"/>
          </p:cNvPicPr>
          <p:nvPr/>
        </p:nvPicPr>
        <p:blipFill>
          <a:blip r:embed="rId5"/>
          <a:stretch>
            <a:fillRect/>
          </a:stretch>
        </p:blipFill>
        <p:spPr>
          <a:xfrm>
            <a:off x="1741243" y="3267419"/>
            <a:ext cx="7043354" cy="2888566"/>
          </a:xfrm>
          <a:prstGeom prst="rect">
            <a:avLst/>
          </a:prstGeom>
          <a:ln w="28575">
            <a:solidFill>
              <a:schemeClr val="accent2"/>
            </a:solidFill>
          </a:ln>
        </p:spPr>
      </p:pic>
      <p:sp>
        <p:nvSpPr>
          <p:cNvPr id="3" name="Slide Number Placeholder 2">
            <a:extLst>
              <a:ext uri="{FF2B5EF4-FFF2-40B4-BE49-F238E27FC236}">
                <a16:creationId xmlns:a16="http://schemas.microsoft.com/office/drawing/2014/main" id="{A924852A-1175-61F1-207F-960CBD3DEE71}"/>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034261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CREATE A FILTER</a:t>
            </a:r>
          </a:p>
        </p:txBody>
      </p:sp>
      <p:pic>
        <p:nvPicPr>
          <p:cNvPr id="13" name="Content Placeholder 9" descr="Image shows the Issues dropdown menu and where to click to search for issues.">
            <a:extLst>
              <a:ext uri="{FF2B5EF4-FFF2-40B4-BE49-F238E27FC236}">
                <a16:creationId xmlns:a16="http://schemas.microsoft.com/office/drawing/2014/main" id="{72DB9167-0C4D-F932-D95F-8688F90A29E9}"/>
              </a:ext>
            </a:extLst>
          </p:cNvPr>
          <p:cNvPicPr>
            <a:picLocks noChangeAspect="1"/>
          </p:cNvPicPr>
          <p:nvPr/>
        </p:nvPicPr>
        <p:blipFill>
          <a:blip r:embed="rId4"/>
          <a:stretch>
            <a:fillRect/>
          </a:stretch>
        </p:blipFill>
        <p:spPr>
          <a:xfrm>
            <a:off x="2239055" y="1286658"/>
            <a:ext cx="6047730" cy="1612728"/>
          </a:xfrm>
          <a:prstGeom prst="rect">
            <a:avLst/>
          </a:prstGeom>
          <a:ln w="28575">
            <a:solidFill>
              <a:schemeClr val="accent2"/>
            </a:solidFill>
          </a:ln>
        </p:spPr>
      </p:pic>
      <p:pic>
        <p:nvPicPr>
          <p:cNvPr id="11" name="Content Placeholder 10" descr="Image shows the search parameters available to narrow incident searches.">
            <a:extLst>
              <a:ext uri="{FF2B5EF4-FFF2-40B4-BE49-F238E27FC236}">
                <a16:creationId xmlns:a16="http://schemas.microsoft.com/office/drawing/2014/main" id="{8730D84A-3EE3-506C-DB27-5CB417B66E5D}"/>
              </a:ext>
            </a:extLst>
          </p:cNvPr>
          <p:cNvPicPr>
            <a:picLocks noGrp="1" noChangeAspect="1"/>
          </p:cNvPicPr>
          <p:nvPr>
            <p:ph idx="1"/>
          </p:nvPr>
        </p:nvPicPr>
        <p:blipFill>
          <a:blip r:embed="rId5"/>
          <a:stretch>
            <a:fillRect/>
          </a:stretch>
        </p:blipFill>
        <p:spPr>
          <a:xfrm>
            <a:off x="1909829" y="3285686"/>
            <a:ext cx="6706181" cy="815411"/>
          </a:xfrm>
          <a:ln w="28575">
            <a:solidFill>
              <a:schemeClr val="accent2"/>
            </a:solidFill>
          </a:ln>
        </p:spPr>
      </p:pic>
      <p:pic>
        <p:nvPicPr>
          <p:cNvPr id="6" name="Picture 5" descr="Image shows where to click Save as to save  filter.">
            <a:extLst>
              <a:ext uri="{FF2B5EF4-FFF2-40B4-BE49-F238E27FC236}">
                <a16:creationId xmlns:a16="http://schemas.microsoft.com/office/drawing/2014/main" id="{2D6A9D95-7D73-71F9-161E-EC8B4451D22E}"/>
              </a:ext>
            </a:extLst>
          </p:cNvPr>
          <p:cNvPicPr>
            <a:picLocks noChangeAspect="1"/>
          </p:cNvPicPr>
          <p:nvPr/>
        </p:nvPicPr>
        <p:blipFill>
          <a:blip r:embed="rId6"/>
          <a:stretch>
            <a:fillRect/>
          </a:stretch>
        </p:blipFill>
        <p:spPr>
          <a:xfrm>
            <a:off x="2036392" y="4467948"/>
            <a:ext cx="6453054" cy="1942948"/>
          </a:xfrm>
          <a:prstGeom prst="rect">
            <a:avLst/>
          </a:prstGeom>
          <a:ln w="28575">
            <a:solidFill>
              <a:schemeClr val="accent2"/>
            </a:solidFill>
          </a:ln>
        </p:spPr>
      </p:pic>
      <p:sp>
        <p:nvSpPr>
          <p:cNvPr id="3" name="Slide Number Placeholder 2">
            <a:extLst>
              <a:ext uri="{FF2B5EF4-FFF2-40B4-BE49-F238E27FC236}">
                <a16:creationId xmlns:a16="http://schemas.microsoft.com/office/drawing/2014/main" id="{6CA32156-4251-E300-9C2B-40157E1B317A}"/>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6766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4322CCD-798F-BDB1-AB87-1E4788C629E4}"/>
              </a:ext>
            </a:extLst>
          </p:cNvPr>
          <p:cNvSpPr>
            <a:spLocks noGrp="1"/>
          </p:cNvSpPr>
          <p:nvPr>
            <p:ph type="sldNum" sz="quarter" idx="12"/>
          </p:nvPr>
        </p:nvSpPr>
        <p:spPr>
          <a:xfrm>
            <a:off x="7082662"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3572D2-DCB9-D674-F925-197372273BD4}"/>
              </a:ext>
            </a:extLst>
          </p:cNvPr>
          <p:cNvSpPr>
            <a:spLocks noGrp="1"/>
          </p:cNvSpPr>
          <p:nvPr>
            <p:ph type="title"/>
          </p:nvPr>
        </p:nvSpPr>
        <p:spPr>
          <a:xfrm>
            <a:off x="1358900" y="167275"/>
            <a:ext cx="7785100" cy="751350"/>
          </a:xfrm>
        </p:spPr>
        <p:txBody>
          <a:bodyPr>
            <a:noAutofit/>
          </a:bodyPr>
          <a:lstStyle/>
          <a:p>
            <a:pPr algn="ctr"/>
            <a:r>
              <a:rPr lang="en-US" sz="4200"/>
              <a:t>WHY IS THIS COURSE IMPORTANT</a:t>
            </a:r>
          </a:p>
        </p:txBody>
      </p:sp>
      <p:sp>
        <p:nvSpPr>
          <p:cNvPr id="3" name="Content Placeholder 2">
            <a:extLst>
              <a:ext uri="{FF2B5EF4-FFF2-40B4-BE49-F238E27FC236}">
                <a16:creationId xmlns:a16="http://schemas.microsoft.com/office/drawing/2014/main" id="{162BC0BA-0A75-4F0F-F30B-5FA1F6077B4B}"/>
              </a:ext>
            </a:extLst>
          </p:cNvPr>
          <p:cNvSpPr>
            <a:spLocks noGrp="1"/>
          </p:cNvSpPr>
          <p:nvPr>
            <p:ph idx="1"/>
          </p:nvPr>
        </p:nvSpPr>
        <p:spPr/>
        <p:txBody>
          <a:bodyPr lIns="91440" tIns="45720" rIns="91440" bIns="45720" anchor="t"/>
          <a:lstStyle/>
          <a:p>
            <a:r>
              <a:rPr lang="en-US" sz="2400" dirty="0"/>
              <a:t>This course is important because it provides users with the knowledge and guidance on how to use the Texas Student Data System (TSDS) Incident Management System (TIMS) for receiving support and guidance on TSDS applications and data submissions. </a:t>
            </a:r>
            <a:endParaRPr lang="en-US" sz="2400" dirty="0">
              <a:cs typeface="Calibri"/>
            </a:endParaRPr>
          </a:p>
        </p:txBody>
      </p:sp>
    </p:spTree>
    <p:custDataLst>
      <p:tags r:id="rId1"/>
    </p:custDataLst>
    <p:extLst>
      <p:ext uri="{BB962C8B-B14F-4D97-AF65-F5344CB8AC3E}">
        <p14:creationId xmlns:p14="http://schemas.microsoft.com/office/powerpoint/2010/main" val="2268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SAVE A FILTER</a:t>
            </a:r>
          </a:p>
        </p:txBody>
      </p:sp>
      <p:pic>
        <p:nvPicPr>
          <p:cNvPr id="6" name="Picture 5" descr="Image shows where to enter a name for the filter.">
            <a:extLst>
              <a:ext uri="{FF2B5EF4-FFF2-40B4-BE49-F238E27FC236}">
                <a16:creationId xmlns:a16="http://schemas.microsoft.com/office/drawing/2014/main" id="{13207413-612C-36BC-5739-7B4C6DE2704E}"/>
              </a:ext>
            </a:extLst>
          </p:cNvPr>
          <p:cNvPicPr>
            <a:picLocks noChangeAspect="1"/>
          </p:cNvPicPr>
          <p:nvPr/>
        </p:nvPicPr>
        <p:blipFill>
          <a:blip r:embed="rId4"/>
          <a:stretch>
            <a:fillRect/>
          </a:stretch>
        </p:blipFill>
        <p:spPr>
          <a:xfrm>
            <a:off x="1822034" y="1123815"/>
            <a:ext cx="4286114" cy="1590598"/>
          </a:xfrm>
          <a:prstGeom prst="rect">
            <a:avLst/>
          </a:prstGeom>
          <a:ln w="28575">
            <a:solidFill>
              <a:schemeClr val="accent2"/>
            </a:solidFill>
          </a:ln>
        </p:spPr>
      </p:pic>
      <p:pic>
        <p:nvPicPr>
          <p:cNvPr id="8" name="Picture 7" descr="Image shows how to search for filters in the Favorite Filters section in the lower left side of the Search for Issues page.">
            <a:extLst>
              <a:ext uri="{FF2B5EF4-FFF2-40B4-BE49-F238E27FC236}">
                <a16:creationId xmlns:a16="http://schemas.microsoft.com/office/drawing/2014/main" id="{2DFCABBB-ECED-A9E4-861E-3CE76166C9FD}"/>
              </a:ext>
            </a:extLst>
          </p:cNvPr>
          <p:cNvPicPr>
            <a:picLocks noChangeAspect="1"/>
          </p:cNvPicPr>
          <p:nvPr/>
        </p:nvPicPr>
        <p:blipFill>
          <a:blip r:embed="rId5"/>
          <a:stretch>
            <a:fillRect/>
          </a:stretch>
        </p:blipFill>
        <p:spPr>
          <a:xfrm>
            <a:off x="1651381" y="2919603"/>
            <a:ext cx="4627420" cy="3382650"/>
          </a:xfrm>
          <a:prstGeom prst="rect">
            <a:avLst/>
          </a:prstGeom>
          <a:ln w="28575">
            <a:solidFill>
              <a:schemeClr val="accent2"/>
            </a:solidFill>
          </a:ln>
        </p:spPr>
      </p:pic>
      <p:pic>
        <p:nvPicPr>
          <p:cNvPr id="10" name="Picture 9" descr="Image shows the Issues dropdown menu and where to locate and click to access filters.">
            <a:extLst>
              <a:ext uri="{FF2B5EF4-FFF2-40B4-BE49-F238E27FC236}">
                <a16:creationId xmlns:a16="http://schemas.microsoft.com/office/drawing/2014/main" id="{BF9C3955-EC9C-BB4B-0CBE-0A03066F0362}"/>
              </a:ext>
            </a:extLst>
          </p:cNvPr>
          <p:cNvPicPr>
            <a:picLocks noChangeAspect="1"/>
          </p:cNvPicPr>
          <p:nvPr/>
        </p:nvPicPr>
        <p:blipFill>
          <a:blip r:embed="rId6"/>
          <a:stretch>
            <a:fillRect/>
          </a:stretch>
        </p:blipFill>
        <p:spPr>
          <a:xfrm>
            <a:off x="6762629" y="1123815"/>
            <a:ext cx="1897544" cy="5098222"/>
          </a:xfrm>
          <a:prstGeom prst="rect">
            <a:avLst/>
          </a:prstGeom>
          <a:ln w="28575">
            <a:solidFill>
              <a:schemeClr val="accent2"/>
            </a:solidFill>
          </a:ln>
        </p:spPr>
      </p:pic>
      <p:sp>
        <p:nvSpPr>
          <p:cNvPr id="3" name="Slide Number Placeholder 2">
            <a:extLst>
              <a:ext uri="{FF2B5EF4-FFF2-40B4-BE49-F238E27FC236}">
                <a16:creationId xmlns:a16="http://schemas.microsoft.com/office/drawing/2014/main" id="{C96BBBAB-17F2-1EAD-DE59-B35E16EA9C60}"/>
              </a:ext>
            </a:extLst>
          </p:cNvPr>
          <p:cNvSpPr>
            <a:spLocks noGrp="1"/>
          </p:cNvSpPr>
          <p:nvPr>
            <p:ph type="sldNum" sz="quarter" idx="12"/>
          </p:nvPr>
        </p:nvSpPr>
        <p:spPr>
          <a:xfrm>
            <a:off x="7086600" y="646919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04893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AE28BA-53A8-66B8-8DF5-014EC802EC90}"/>
              </a:ext>
            </a:extLst>
          </p:cNvPr>
          <p:cNvSpPr>
            <a:spLocks noGrp="1"/>
          </p:cNvSpPr>
          <p:nvPr>
            <p:ph type="title"/>
          </p:nvPr>
        </p:nvSpPr>
        <p:spPr>
          <a:xfrm>
            <a:off x="1344058" y="167275"/>
            <a:ext cx="7799942" cy="751350"/>
          </a:xfrm>
        </p:spPr>
        <p:txBody>
          <a:bodyPr>
            <a:normAutofit/>
          </a:bodyPr>
          <a:lstStyle/>
          <a:p>
            <a:pPr algn="ctr"/>
            <a:r>
              <a:rPr lang="en-US" sz="4400"/>
              <a:t>CREATE A SUBSCRIPTION</a:t>
            </a:r>
          </a:p>
        </p:txBody>
      </p:sp>
      <p:pic>
        <p:nvPicPr>
          <p:cNvPr id="4" name="Picture 3" descr="Image shows how to add a subscription based on a filter created by click Details next to the name of the filter, then clicking new subscription.">
            <a:extLst>
              <a:ext uri="{FF2B5EF4-FFF2-40B4-BE49-F238E27FC236}">
                <a16:creationId xmlns:a16="http://schemas.microsoft.com/office/drawing/2014/main" id="{C2E216A4-5D3D-A77B-65FD-1E4F888381CA}"/>
              </a:ext>
            </a:extLst>
          </p:cNvPr>
          <p:cNvPicPr>
            <a:picLocks noChangeAspect="1"/>
          </p:cNvPicPr>
          <p:nvPr/>
        </p:nvPicPr>
        <p:blipFill>
          <a:blip r:embed="rId4"/>
          <a:stretch>
            <a:fillRect/>
          </a:stretch>
        </p:blipFill>
        <p:spPr>
          <a:xfrm>
            <a:off x="4024827" y="1082306"/>
            <a:ext cx="2438402" cy="2465346"/>
          </a:xfrm>
          <a:prstGeom prst="rect">
            <a:avLst/>
          </a:prstGeom>
          <a:ln w="28575">
            <a:solidFill>
              <a:schemeClr val="accent2"/>
            </a:solidFill>
          </a:ln>
        </p:spPr>
      </p:pic>
      <p:pic>
        <p:nvPicPr>
          <p:cNvPr id="21" name="Content Placeholder 20" descr="Image displays the options available to schedule the push notifications for the subscription. The options include schedule, interval, a check box to email the filter even if there are no issues found, and the Subscribe button.">
            <a:extLst>
              <a:ext uri="{FF2B5EF4-FFF2-40B4-BE49-F238E27FC236}">
                <a16:creationId xmlns:a16="http://schemas.microsoft.com/office/drawing/2014/main" id="{50D135A3-E257-99D0-D003-0C0EFC8DB06D}"/>
              </a:ext>
            </a:extLst>
          </p:cNvPr>
          <p:cNvPicPr>
            <a:picLocks noGrp="1" noChangeAspect="1"/>
          </p:cNvPicPr>
          <p:nvPr>
            <p:ph idx="1"/>
          </p:nvPr>
        </p:nvPicPr>
        <p:blipFill>
          <a:blip r:embed="rId5"/>
          <a:stretch>
            <a:fillRect/>
          </a:stretch>
        </p:blipFill>
        <p:spPr>
          <a:xfrm>
            <a:off x="2283402" y="3711334"/>
            <a:ext cx="5921253" cy="2781541"/>
          </a:xfrm>
          <a:prstGeom prst="rect">
            <a:avLst/>
          </a:prstGeom>
          <a:ln w="28575">
            <a:solidFill>
              <a:schemeClr val="accent2"/>
            </a:solidFill>
          </a:ln>
        </p:spPr>
      </p:pic>
      <p:sp>
        <p:nvSpPr>
          <p:cNvPr id="2" name="Slide Number Placeholder 1">
            <a:extLst>
              <a:ext uri="{FF2B5EF4-FFF2-40B4-BE49-F238E27FC236}">
                <a16:creationId xmlns:a16="http://schemas.microsoft.com/office/drawing/2014/main" id="{72FDB08F-5E40-E3DC-11B1-DC683BC11AA2}"/>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0415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076" y="167275"/>
            <a:ext cx="7788924" cy="751350"/>
          </a:xfrm>
        </p:spPr>
        <p:txBody>
          <a:bodyPr>
            <a:noAutofit/>
          </a:bodyPr>
          <a:lstStyle/>
          <a:p>
            <a:pPr algn="ctr"/>
            <a:r>
              <a:rPr lang="en-US" sz="4400"/>
              <a:t>SUBSCRIBE TO A SUBSCRIPTION</a:t>
            </a:r>
          </a:p>
        </p:txBody>
      </p:sp>
      <p:pic>
        <p:nvPicPr>
          <p:cNvPr id="5" name="Picture 4" descr="Image shows the Issues dropdown menu where you can click Manage filters to access  your filters.">
            <a:extLst>
              <a:ext uri="{FF2B5EF4-FFF2-40B4-BE49-F238E27FC236}">
                <a16:creationId xmlns:a16="http://schemas.microsoft.com/office/drawing/2014/main" id="{E2ABA800-ED27-8C86-41C1-D1E8188A3273}"/>
              </a:ext>
            </a:extLst>
          </p:cNvPr>
          <p:cNvPicPr>
            <a:picLocks noChangeAspect="1"/>
          </p:cNvPicPr>
          <p:nvPr/>
        </p:nvPicPr>
        <p:blipFill>
          <a:blip r:embed="rId4"/>
          <a:stretch>
            <a:fillRect/>
          </a:stretch>
        </p:blipFill>
        <p:spPr>
          <a:xfrm>
            <a:off x="1424156" y="1077797"/>
            <a:ext cx="2379354" cy="5415078"/>
          </a:xfrm>
          <a:prstGeom prst="rect">
            <a:avLst/>
          </a:prstGeom>
          <a:ln w="28575">
            <a:solidFill>
              <a:schemeClr val="accent2"/>
            </a:solidFill>
          </a:ln>
        </p:spPr>
      </p:pic>
      <p:pic>
        <p:nvPicPr>
          <p:cNvPr id="4" name="Content Placeholder 14" descr="Image shows where on manage filters page you can click Subscribe to setup a subscription for a filter.">
            <a:extLst>
              <a:ext uri="{FF2B5EF4-FFF2-40B4-BE49-F238E27FC236}">
                <a16:creationId xmlns:a16="http://schemas.microsoft.com/office/drawing/2014/main" id="{3B7A4851-073C-0577-1501-A140C3E6B47A}"/>
              </a:ext>
            </a:extLst>
          </p:cNvPr>
          <p:cNvPicPr>
            <a:picLocks noGrp="1" noChangeAspect="1"/>
          </p:cNvPicPr>
          <p:nvPr>
            <p:ph idx="1"/>
          </p:nvPr>
        </p:nvPicPr>
        <p:blipFill>
          <a:blip r:embed="rId5"/>
          <a:stretch>
            <a:fillRect/>
          </a:stretch>
        </p:blipFill>
        <p:spPr>
          <a:xfrm>
            <a:off x="4027935" y="2221025"/>
            <a:ext cx="4922102" cy="2415950"/>
          </a:xfrm>
          <a:ln w="28575">
            <a:solidFill>
              <a:schemeClr val="accent2"/>
            </a:solidFill>
          </a:ln>
        </p:spPr>
      </p:pic>
      <p:sp>
        <p:nvSpPr>
          <p:cNvPr id="3" name="Slide Number Placeholder 2">
            <a:extLst>
              <a:ext uri="{FF2B5EF4-FFF2-40B4-BE49-F238E27FC236}">
                <a16:creationId xmlns:a16="http://schemas.microsoft.com/office/drawing/2014/main" id="{809477D3-3A83-3ADA-3481-0D31F29EEF31}"/>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06102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EMAIL IN TIMS</a:t>
            </a:r>
          </a:p>
        </p:txBody>
      </p:sp>
      <p:pic>
        <p:nvPicPr>
          <p:cNvPr id="7" name="Content Placeholder 6" descr="Image shows the email icon where you click to email an incident.">
            <a:extLst>
              <a:ext uri="{FF2B5EF4-FFF2-40B4-BE49-F238E27FC236}">
                <a16:creationId xmlns:a16="http://schemas.microsoft.com/office/drawing/2014/main" id="{CE20BDF4-CAA5-3D52-95E3-42A7EBF042A1}"/>
              </a:ext>
            </a:extLst>
          </p:cNvPr>
          <p:cNvPicPr>
            <a:picLocks noGrp="1" noChangeAspect="1"/>
          </p:cNvPicPr>
          <p:nvPr>
            <p:ph idx="1"/>
          </p:nvPr>
        </p:nvPicPr>
        <p:blipFill>
          <a:blip r:embed="rId4"/>
          <a:stretch>
            <a:fillRect/>
          </a:stretch>
        </p:blipFill>
        <p:spPr>
          <a:xfrm>
            <a:off x="1891864" y="1042224"/>
            <a:ext cx="6742112" cy="1495570"/>
          </a:xfrm>
          <a:ln w="28575">
            <a:solidFill>
              <a:schemeClr val="accent2"/>
            </a:solidFill>
          </a:ln>
        </p:spPr>
      </p:pic>
      <p:pic>
        <p:nvPicPr>
          <p:cNvPr id="9" name="Picture 8" descr="Image shows the information that has to be filled out when emailing an incident. The sections include recipients, email template, subject, body, details, description, people, dates, custom fields, and comments.">
            <a:extLst>
              <a:ext uri="{FF2B5EF4-FFF2-40B4-BE49-F238E27FC236}">
                <a16:creationId xmlns:a16="http://schemas.microsoft.com/office/drawing/2014/main" id="{EEC6107B-23DE-4735-AD5C-F6B627035DB3}"/>
              </a:ext>
            </a:extLst>
          </p:cNvPr>
          <p:cNvPicPr>
            <a:picLocks noChangeAspect="1"/>
          </p:cNvPicPr>
          <p:nvPr/>
        </p:nvPicPr>
        <p:blipFill>
          <a:blip r:embed="rId5"/>
          <a:stretch>
            <a:fillRect/>
          </a:stretch>
        </p:blipFill>
        <p:spPr>
          <a:xfrm>
            <a:off x="1799283" y="2789697"/>
            <a:ext cx="6927274" cy="3703178"/>
          </a:xfrm>
          <a:prstGeom prst="rect">
            <a:avLst/>
          </a:prstGeom>
          <a:ln w="28575">
            <a:solidFill>
              <a:schemeClr val="accent2"/>
            </a:solidFill>
          </a:ln>
        </p:spPr>
      </p:pic>
      <p:sp>
        <p:nvSpPr>
          <p:cNvPr id="3" name="Slide Number Placeholder 2">
            <a:extLst>
              <a:ext uri="{FF2B5EF4-FFF2-40B4-BE49-F238E27FC236}">
                <a16:creationId xmlns:a16="http://schemas.microsoft.com/office/drawing/2014/main" id="{7D4FDC9B-3619-97EB-2EDA-4B695F4E6AF1}"/>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405082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WATCH AN INCIDENT</a:t>
            </a:r>
          </a:p>
        </p:txBody>
      </p:sp>
      <p:sp>
        <p:nvSpPr>
          <p:cNvPr id="3" name="Slide Number Placeholder 2">
            <a:extLst>
              <a:ext uri="{FF2B5EF4-FFF2-40B4-BE49-F238E27FC236}">
                <a16:creationId xmlns:a16="http://schemas.microsoft.com/office/drawing/2014/main" id="{41DA04AF-75DF-2BDF-E46B-C551DC6C8B89}"/>
              </a:ext>
            </a:extLst>
          </p:cNvPr>
          <p:cNvSpPr>
            <a:spLocks noGrp="1"/>
          </p:cNvSpPr>
          <p:nvPr>
            <p:ph type="sldNum" sz="quarter" idx="12"/>
          </p:nvPr>
        </p:nvSpPr>
        <p:spPr>
          <a:xfrm>
            <a:off x="7086600" y="646122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11" name="Picture 10" descr="Image shows how to click the More dropdown menu and click Stop watching to stop watching an issue.">
            <a:extLst>
              <a:ext uri="{FF2B5EF4-FFF2-40B4-BE49-F238E27FC236}">
                <a16:creationId xmlns:a16="http://schemas.microsoft.com/office/drawing/2014/main" id="{B09B1196-B782-702C-5855-9032A00254CB}"/>
              </a:ext>
            </a:extLst>
          </p:cNvPr>
          <p:cNvPicPr>
            <a:picLocks noChangeAspect="1"/>
          </p:cNvPicPr>
          <p:nvPr/>
        </p:nvPicPr>
        <p:blipFill>
          <a:blip r:embed="rId4"/>
          <a:stretch>
            <a:fillRect/>
          </a:stretch>
        </p:blipFill>
        <p:spPr>
          <a:xfrm>
            <a:off x="1629204" y="3664597"/>
            <a:ext cx="7214082" cy="2438611"/>
          </a:xfrm>
          <a:prstGeom prst="rect">
            <a:avLst/>
          </a:prstGeom>
          <a:ln w="28575">
            <a:solidFill>
              <a:schemeClr val="accent2"/>
            </a:solidFill>
          </a:ln>
        </p:spPr>
      </p:pic>
      <p:pic>
        <p:nvPicPr>
          <p:cNvPr id="17" name="Content Placeholder 16" descr="Image shows how to click the More dropdown menu and click Watch issue to begin watching an issue.">
            <a:extLst>
              <a:ext uri="{FF2B5EF4-FFF2-40B4-BE49-F238E27FC236}">
                <a16:creationId xmlns:a16="http://schemas.microsoft.com/office/drawing/2014/main" id="{95E9B1D5-AE45-3596-D224-D13F3A5060B3}"/>
              </a:ext>
            </a:extLst>
          </p:cNvPr>
          <p:cNvPicPr>
            <a:picLocks noGrp="1" noChangeAspect="1"/>
          </p:cNvPicPr>
          <p:nvPr>
            <p:ph idx="1"/>
          </p:nvPr>
        </p:nvPicPr>
        <p:blipFill>
          <a:blip r:embed="rId5"/>
          <a:stretch>
            <a:fillRect/>
          </a:stretch>
        </p:blipFill>
        <p:spPr>
          <a:xfrm>
            <a:off x="1865189" y="1435860"/>
            <a:ext cx="6742112" cy="1870716"/>
          </a:xfrm>
          <a:ln w="28575">
            <a:solidFill>
              <a:schemeClr val="accent2"/>
            </a:solidFill>
          </a:ln>
        </p:spPr>
      </p:pic>
    </p:spTree>
    <p:custDataLst>
      <p:tags r:id="rId1"/>
    </p:custDataLst>
    <p:extLst>
      <p:ext uri="{BB962C8B-B14F-4D97-AF65-F5344CB8AC3E}">
        <p14:creationId xmlns:p14="http://schemas.microsoft.com/office/powerpoint/2010/main" val="607652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LINK AN INCIDENT</a:t>
            </a:r>
          </a:p>
        </p:txBody>
      </p:sp>
      <p:sp>
        <p:nvSpPr>
          <p:cNvPr id="11" name="Content Placeholder 10">
            <a:extLst>
              <a:ext uri="{FF2B5EF4-FFF2-40B4-BE49-F238E27FC236}">
                <a16:creationId xmlns:a16="http://schemas.microsoft.com/office/drawing/2014/main" id="{E4FCFED8-6B09-8924-C916-0D7D16EC12C6}"/>
              </a:ext>
            </a:extLst>
          </p:cNvPr>
          <p:cNvSpPr>
            <a:spLocks noGrp="1"/>
          </p:cNvSpPr>
          <p:nvPr>
            <p:ph idx="1"/>
          </p:nvPr>
        </p:nvSpPr>
        <p:spPr>
          <a:xfrm>
            <a:off x="1740090" y="1495651"/>
            <a:ext cx="3347114" cy="4997224"/>
          </a:xfrm>
        </p:spPr>
        <p:txBody>
          <a:bodyPr lIns="91440" tIns="45720" rIns="91440" bIns="45720" anchor="t"/>
          <a:lstStyle/>
          <a:p>
            <a:r>
              <a:rPr lang="en-US" sz="1800" dirty="0">
                <a:solidFill>
                  <a:srgbClr val="0D6CB9"/>
                </a:solidFill>
              </a:rPr>
              <a:t>How to Link an Incident</a:t>
            </a:r>
          </a:p>
          <a:p>
            <a:pPr lvl="1"/>
            <a:r>
              <a:rPr lang="en-US" sz="1600" dirty="0">
                <a:solidFill>
                  <a:srgbClr val="0D6CB9"/>
                </a:solidFill>
              </a:rPr>
              <a:t>From the detail view of the incident, click </a:t>
            </a:r>
            <a:r>
              <a:rPr lang="en-US" sz="1600" b="1" dirty="0">
                <a:solidFill>
                  <a:srgbClr val="0D6CB9"/>
                </a:solidFill>
              </a:rPr>
              <a:t>More Actions</a:t>
            </a:r>
            <a:r>
              <a:rPr lang="en-US" sz="1600" dirty="0">
                <a:solidFill>
                  <a:srgbClr val="0D6CB9"/>
                </a:solidFill>
              </a:rPr>
              <a:t>, then select </a:t>
            </a:r>
            <a:r>
              <a:rPr lang="en-US" sz="1600" b="1" dirty="0">
                <a:solidFill>
                  <a:srgbClr val="0D6CB9"/>
                </a:solidFill>
              </a:rPr>
              <a:t>Link</a:t>
            </a:r>
            <a:r>
              <a:rPr lang="en-US" sz="1600" dirty="0">
                <a:solidFill>
                  <a:srgbClr val="0D6CB9"/>
                </a:solidFill>
              </a:rPr>
              <a:t>.</a:t>
            </a:r>
            <a:endParaRPr lang="en-US" sz="1600" b="1" dirty="0">
              <a:solidFill>
                <a:srgbClr val="0D6CB9"/>
              </a:solidFill>
            </a:endParaRPr>
          </a:p>
          <a:p>
            <a:pPr lvl="1"/>
            <a:r>
              <a:rPr lang="en-US" sz="1600" dirty="0">
                <a:solidFill>
                  <a:srgbClr val="0D6CB9"/>
                </a:solidFill>
              </a:rPr>
              <a:t>From the queues, </a:t>
            </a:r>
            <a:r>
              <a:rPr lang="en-US" sz="1600" dirty="0">
                <a:solidFill>
                  <a:srgbClr val="0D6CB9"/>
                </a:solidFill>
                <a:latin typeface="Calibri"/>
                <a:cs typeface="Calibri"/>
              </a:rPr>
              <a:t>on the line of the incident, click the </a:t>
            </a:r>
            <a:r>
              <a:rPr lang="en-US" sz="1600" b="1" dirty="0">
                <a:solidFill>
                  <a:srgbClr val="0D6CB9"/>
                </a:solidFill>
                <a:latin typeface="Calibri"/>
                <a:cs typeface="Calibri"/>
              </a:rPr>
              <a:t>ellipsis</a:t>
            </a:r>
            <a:r>
              <a:rPr lang="en-US" sz="1600" dirty="0">
                <a:solidFill>
                  <a:srgbClr val="0D6CB9"/>
                </a:solidFill>
                <a:latin typeface="Calibri"/>
                <a:cs typeface="Calibri"/>
              </a:rPr>
              <a:t>, then click </a:t>
            </a:r>
            <a:r>
              <a:rPr lang="en-US" sz="1600" b="1" dirty="0">
                <a:solidFill>
                  <a:srgbClr val="0D6CB9"/>
                </a:solidFill>
                <a:latin typeface="Calibri"/>
                <a:cs typeface="Calibri"/>
              </a:rPr>
              <a:t>Link</a:t>
            </a:r>
            <a:r>
              <a:rPr lang="en-US" sz="1600" dirty="0">
                <a:solidFill>
                  <a:srgbClr val="0D6CB9"/>
                </a:solidFill>
                <a:latin typeface="Calibri"/>
                <a:cs typeface="Calibri"/>
              </a:rPr>
              <a:t>.</a:t>
            </a:r>
          </a:p>
          <a:p>
            <a:pPr marL="342900" lvl="1" indent="0">
              <a:buNone/>
            </a:pPr>
            <a:endParaRPr lang="en-US" sz="1000" dirty="0">
              <a:solidFill>
                <a:srgbClr val="0D6CB9"/>
              </a:solidFill>
              <a:latin typeface="Calibri" panose="020F0502020204030204" pitchFamily="34" charset="0"/>
            </a:endParaRPr>
          </a:p>
          <a:p>
            <a:r>
              <a:rPr lang="en-US" sz="1800" dirty="0">
                <a:solidFill>
                  <a:srgbClr val="0D6CB9"/>
                </a:solidFill>
                <a:latin typeface="Calibri"/>
                <a:cs typeface="Calibri"/>
              </a:rPr>
              <a:t>To Link an Incident</a:t>
            </a:r>
          </a:p>
          <a:p>
            <a:pPr lvl="1"/>
            <a:r>
              <a:rPr lang="en-US" sz="1600" dirty="0">
                <a:solidFill>
                  <a:srgbClr val="0D6CB9"/>
                </a:solidFill>
                <a:latin typeface="Calibri"/>
                <a:cs typeface="Calibri"/>
              </a:rPr>
              <a:t>Select the reason for linking* - </a:t>
            </a:r>
            <a:r>
              <a:rPr lang="en-US" sz="1600" b="1" dirty="0">
                <a:solidFill>
                  <a:srgbClr val="0D6CB9"/>
                </a:solidFill>
                <a:latin typeface="Calibri"/>
                <a:cs typeface="Calibri"/>
              </a:rPr>
              <a:t>This issue.</a:t>
            </a:r>
          </a:p>
          <a:p>
            <a:pPr lvl="1"/>
            <a:r>
              <a:rPr lang="en-US" sz="1600" dirty="0">
                <a:solidFill>
                  <a:srgbClr val="0D6CB9"/>
                </a:solidFill>
                <a:latin typeface="Calibri"/>
                <a:cs typeface="Calibri"/>
              </a:rPr>
              <a:t>Select the incident from list or search for an incident.**</a:t>
            </a:r>
          </a:p>
          <a:p>
            <a:pPr lvl="1"/>
            <a:r>
              <a:rPr lang="en-US" sz="1600" dirty="0">
                <a:solidFill>
                  <a:srgbClr val="0D6CB9"/>
                </a:solidFill>
                <a:latin typeface="Calibri"/>
                <a:cs typeface="Calibri"/>
              </a:rPr>
              <a:t>Add an optional comment explaining why the incidents are connected.</a:t>
            </a:r>
            <a:endParaRPr lang="en-US" sz="1600" b="1" dirty="0">
              <a:solidFill>
                <a:srgbClr val="0D6CB9"/>
              </a:solidFill>
              <a:latin typeface="Calibri"/>
              <a:cs typeface="Calibri"/>
            </a:endParaRPr>
          </a:p>
          <a:p>
            <a:pPr lvl="1"/>
            <a:r>
              <a:rPr lang="en-US" sz="1600" dirty="0">
                <a:solidFill>
                  <a:srgbClr val="0D6CB9"/>
                </a:solidFill>
                <a:latin typeface="Calibri"/>
                <a:cs typeface="Calibri"/>
              </a:rPr>
              <a:t>Add attachments if necessary.</a:t>
            </a:r>
          </a:p>
          <a:p>
            <a:pPr lvl="1"/>
            <a:r>
              <a:rPr lang="en-US" sz="1600" dirty="0">
                <a:solidFill>
                  <a:srgbClr val="0D6CB9"/>
                </a:solidFill>
                <a:latin typeface="Calibri"/>
                <a:cs typeface="Calibri"/>
              </a:rPr>
              <a:t>Click </a:t>
            </a:r>
            <a:r>
              <a:rPr lang="en-US" sz="1600" b="1" dirty="0">
                <a:solidFill>
                  <a:srgbClr val="0D6CB9"/>
                </a:solidFill>
                <a:latin typeface="Calibri"/>
                <a:cs typeface="Calibri"/>
              </a:rPr>
              <a:t>Link.</a:t>
            </a:r>
          </a:p>
          <a:p>
            <a:endParaRPr lang="en-US" sz="2000" dirty="0">
              <a:solidFill>
                <a:srgbClr val="0D6CB9"/>
              </a:solidFill>
            </a:endParaRPr>
          </a:p>
        </p:txBody>
      </p:sp>
      <p:pic>
        <p:nvPicPr>
          <p:cNvPr id="17" name="Content Placeholder 16" descr="Image shows the information required to link an incident. The sections include this issue, issue, and comment.">
            <a:extLst>
              <a:ext uri="{FF2B5EF4-FFF2-40B4-BE49-F238E27FC236}">
                <a16:creationId xmlns:a16="http://schemas.microsoft.com/office/drawing/2014/main" id="{39BCF409-27AD-21F4-1B6E-4C3D790B835C}"/>
              </a:ext>
            </a:extLst>
          </p:cNvPr>
          <p:cNvPicPr>
            <a:picLocks noGrp="1" noChangeAspect="1"/>
          </p:cNvPicPr>
          <p:nvPr>
            <p:ph idx="13"/>
          </p:nvPr>
        </p:nvPicPr>
        <p:blipFill>
          <a:blip r:embed="rId4"/>
          <a:stretch>
            <a:fillRect/>
          </a:stretch>
        </p:blipFill>
        <p:spPr>
          <a:xfrm>
            <a:off x="5088122" y="2111829"/>
            <a:ext cx="3787406" cy="3083606"/>
          </a:xfrm>
          <a:ln w="38100">
            <a:solidFill>
              <a:schemeClr val="accent2"/>
            </a:solidFill>
          </a:ln>
        </p:spPr>
      </p:pic>
      <p:sp>
        <p:nvSpPr>
          <p:cNvPr id="3" name="Slide Number Placeholder 2">
            <a:extLst>
              <a:ext uri="{FF2B5EF4-FFF2-40B4-BE49-F238E27FC236}">
                <a16:creationId xmlns:a16="http://schemas.microsoft.com/office/drawing/2014/main" id="{EE62ABA5-C57E-3FF4-75E8-9B331BCE4422}"/>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41470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 uri="{C183D7F6-B498-43B3-948B-1728B52AA6E4}">
                <adec:decorative xmlns:adec="http://schemas.microsoft.com/office/drawing/2017/decorative" val="1"/>
              </a:ext>
            </a:extLst>
          </p:cNvPr>
          <p:cNvPicPr/>
          <p:nvPr/>
        </p:nvPicPr>
        <p:blipFill rotWithShape="1">
          <a:blip r:embed="rId4" cstate="print">
            <a:alphaModFix amt="70000"/>
            <a:extLst>
              <a:ext uri="{28A0092B-C50C-407E-A947-70E740481C1C}">
                <a14:useLocalDpi xmlns:a14="http://schemas.microsoft.com/office/drawing/2010/main" val="0"/>
              </a:ext>
            </a:extLst>
          </a:blip>
          <a:srcRect b="15562"/>
          <a:stretch/>
        </p:blipFill>
        <p:spPr>
          <a:xfrm>
            <a:off x="1143" y="0"/>
            <a:ext cx="9148502" cy="6858000"/>
          </a:xfrm>
          <a:prstGeom prst="rect">
            <a:avLst/>
          </a:prstGeom>
        </p:spPr>
      </p:pic>
      <p:sp>
        <p:nvSpPr>
          <p:cNvPr id="10" name="object 5">
            <a:extLst>
              <a:ext uri="{FF2B5EF4-FFF2-40B4-BE49-F238E27FC236}">
                <a16:creationId xmlns:a16="http://schemas.microsoft.com/office/drawing/2014/main" id="{C308AD4B-CE95-6928-946F-1FAD797EC909}"/>
              </a:ext>
              <a:ext uri="{C183D7F6-B498-43B3-948B-1728B52AA6E4}">
                <adec:decorative xmlns:adec="http://schemas.microsoft.com/office/drawing/2017/decorative" val="1"/>
              </a:ext>
            </a:extLst>
          </p:cNvPr>
          <p:cNvSpPr/>
          <p:nvPr/>
        </p:nvSpPr>
        <p:spPr>
          <a:xfrm>
            <a:off x="0" y="5017332"/>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ctr" defTabSz="685800" rtl="0" eaLnBrk="1" fontAlgn="auto" latinLnBrk="0" hangingPunct="1">
              <a:lnSpc>
                <a:spcPct val="100000"/>
              </a:lnSpc>
              <a:spcBef>
                <a:spcPts val="398"/>
              </a:spcBef>
              <a:spcAft>
                <a:spcPts val="0"/>
              </a:spcAft>
              <a:buClrTx/>
              <a:buSzTx/>
              <a:buFontTx/>
              <a:buNone/>
              <a:tabLst/>
              <a:defRPr/>
            </a:pPr>
            <a:endParaRPr kumimoji="0" lang="en-US" sz="3600" b="1" i="0" u="none" strike="noStrike" kern="0" cap="none" spc="0" normalizeH="0" baseline="0" noProof="0">
              <a:ln>
                <a:noFill/>
              </a:ln>
              <a:solidFill>
                <a:srgbClr val="0D6CB8"/>
              </a:solidFill>
              <a:effectLst/>
              <a:uLnTx/>
              <a:uFillTx/>
              <a:latin typeface="Calibri"/>
              <a:ea typeface="+mn-ea"/>
              <a:cs typeface="Calibri"/>
            </a:endParaRPr>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31982" y="5023125"/>
            <a:ext cx="9144000" cy="1210268"/>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070C0"/>
                </a:solidFill>
                <a:effectLst/>
                <a:uLnTx/>
                <a:uFillTx/>
                <a:latin typeface="Calibri"/>
                <a:ea typeface="+mn-ea"/>
                <a:cs typeface="Calibri"/>
              </a:rPr>
              <a:t>TRAINING ACTIVITIES</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2800" b="0" i="0" u="none" strike="noStrike" kern="0" cap="none" spc="0" normalizeH="0" baseline="0" noProof="0">
                <a:ln>
                  <a:noFill/>
                </a:ln>
                <a:solidFill>
                  <a:srgbClr val="0070C0"/>
                </a:solidFill>
                <a:effectLst/>
                <a:uLnTx/>
                <a:uFillTx/>
                <a:latin typeface="Calibri"/>
                <a:ea typeface="+mn-ea"/>
                <a:cs typeface="Calibri"/>
              </a:rPr>
              <a:t>Practice, Knowledge Checks</a:t>
            </a:r>
          </a:p>
        </p:txBody>
      </p:sp>
      <p:pic>
        <p:nvPicPr>
          <p:cNvPr id="9" name="Picture 8" descr="Image with TSDS logo to the left with the words texas student data system to the right">
            <a:extLst>
              <a:ext uri="{FF2B5EF4-FFF2-40B4-BE49-F238E27FC236}">
                <a16:creationId xmlns:a16="http://schemas.microsoft.com/office/drawing/2014/main" id="{649B4FF2-3807-1CB0-8621-4ABFF229D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90" y="102299"/>
            <a:ext cx="2577179" cy="796709"/>
          </a:xfrm>
          <a:prstGeom prst="rect">
            <a:avLst/>
          </a:prstGeom>
        </p:spPr>
      </p:pic>
      <p:sp>
        <p:nvSpPr>
          <p:cNvPr id="3" name="Slide Number Placeholder 2">
            <a:extLst>
              <a:ext uri="{FF2B5EF4-FFF2-40B4-BE49-F238E27FC236}">
                <a16:creationId xmlns:a16="http://schemas.microsoft.com/office/drawing/2014/main" id="{72FE9E94-A6A3-C6D0-0A92-F1D5F09764DE}"/>
              </a:ext>
            </a:extLst>
          </p:cNvPr>
          <p:cNvSpPr>
            <a:spLocks noGrp="1"/>
          </p:cNvSpPr>
          <p:nvPr>
            <p:ph type="sldNum" sz="quarter" idx="12"/>
          </p:nvPr>
        </p:nvSpPr>
        <p:spPr>
          <a:xfrm>
            <a:off x="7085457"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93520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a:solidFill>
                  <a:srgbClr val="0070C0"/>
                </a:solidFill>
                <a:cs typeface="Calibri"/>
              </a:rPr>
              <a:t>PRACTICE EXERCISE</a:t>
            </a:r>
          </a:p>
        </p:txBody>
      </p:sp>
      <p:sp>
        <p:nvSpPr>
          <p:cNvPr id="4" name="TextBox 3">
            <a:extLst>
              <a:ext uri="{FF2B5EF4-FFF2-40B4-BE49-F238E27FC236}">
                <a16:creationId xmlns:a16="http://schemas.microsoft.com/office/drawing/2014/main" id="{133A80FC-A638-36BB-43FF-55C350D0B940}"/>
              </a:ext>
            </a:extLst>
          </p:cNvPr>
          <p:cNvSpPr txBox="1"/>
          <p:nvPr/>
        </p:nvSpPr>
        <p:spPr>
          <a:xfrm>
            <a:off x="1593661" y="1119628"/>
            <a:ext cx="7338518" cy="131574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16038"/>
                </a:solidFill>
                <a:effectLst/>
                <a:uLnTx/>
                <a:uFillTx/>
                <a:latin typeface="Calibri" panose="020F0502020204030204"/>
                <a:ea typeface="+mn-ea"/>
                <a:cs typeface="+mn-cs"/>
              </a:rPr>
              <a:t>Task 1:</a:t>
            </a: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 Submit a TIMS incident.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16038"/>
                </a:solidFill>
                <a:effectLst/>
                <a:uLnTx/>
                <a:uFillTx/>
                <a:latin typeface="Calibri" panose="020F0502020204030204"/>
                <a:ea typeface="+mn-ea"/>
                <a:cs typeface="+mn-cs"/>
              </a:rPr>
              <a:t>Task 2:</a:t>
            </a: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 Locate and view the TIMS incident submitted.</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aphicFrame>
        <p:nvGraphicFramePr>
          <p:cNvPr id="5" name="Content Placeholder 4" descr="Diagram that shows Ready, Set, Go on separate lines.">
            <a:extLst>
              <a:ext uri="{FF2B5EF4-FFF2-40B4-BE49-F238E27FC236}">
                <a16:creationId xmlns:a16="http://schemas.microsoft.com/office/drawing/2014/main" id="{C98CEA4B-0148-B4F5-DF56-624FA3E9DF84}"/>
              </a:ext>
            </a:extLst>
          </p:cNvPr>
          <p:cNvGraphicFramePr>
            <a:graphicFrameLocks noGrp="1"/>
          </p:cNvGraphicFramePr>
          <p:nvPr>
            <p:ph idx="1"/>
          </p:nvPr>
        </p:nvGraphicFramePr>
        <p:xfrm>
          <a:off x="1593661" y="2992584"/>
          <a:ext cx="7400244" cy="3479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9583776F-CE0A-BB78-F338-528D315ADD01}"/>
              </a:ext>
            </a:extLst>
          </p:cNvPr>
          <p:cNvSpPr>
            <a:spLocks noGrp="1"/>
          </p:cNvSpPr>
          <p:nvPr>
            <p:ph type="sldNum" sz="quarter" idx="12"/>
          </p:nvPr>
        </p:nvSpPr>
        <p:spPr>
          <a:xfrm>
            <a:off x="7086600" y="647255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032156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dirty="0"/>
              <a:t>KNOWLEDGE CHECK 1</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71" y="1430348"/>
            <a:ext cx="6883709" cy="3263504"/>
          </a:xfrm>
        </p:spPr>
        <p:txBody>
          <a:bodyPr lIns="68580" tIns="34290" rIns="68580" bIns="34290" anchor="t"/>
          <a:lstStyle/>
          <a:p>
            <a:pPr marL="457200" indent="-457200">
              <a:buFont typeface="+mj-lt"/>
              <a:buAutoNum type="arabicPeriod"/>
            </a:pPr>
            <a:r>
              <a:rPr lang="en-US" sz="2400" b="1" dirty="0"/>
              <a:t>Level 1 Support (LEA) user can create an incident and immediately escalate it to Level 3 Support (TEA).</a:t>
            </a:r>
            <a:endParaRPr lang="en-US" sz="2400" dirty="0">
              <a:solidFill>
                <a:srgbClr val="0D6CB9"/>
              </a:solidFill>
            </a:endParaRPr>
          </a:p>
          <a:p>
            <a:pPr marL="1033463" lvl="1" indent="-344488">
              <a:buFont typeface="+mj-lt"/>
              <a:buAutoNum type="alphaUcPeriod"/>
            </a:pPr>
            <a:r>
              <a:rPr lang="en-US" sz="2000" dirty="0">
                <a:solidFill>
                  <a:srgbClr val="0D6CB9"/>
                </a:solidFill>
              </a:rPr>
              <a:t>True</a:t>
            </a:r>
          </a:p>
          <a:p>
            <a:pPr marL="1033463" lvl="1" indent="-344488">
              <a:buFont typeface="+mj-lt"/>
              <a:buAutoNum type="alphaUcPeriod"/>
            </a:pPr>
            <a:r>
              <a:rPr lang="en-US" sz="2000" dirty="0">
                <a:solidFill>
                  <a:srgbClr val="0D6CB9"/>
                </a:solidFill>
              </a:rPr>
              <a:t>False</a:t>
            </a:r>
          </a:p>
          <a:p>
            <a:pPr marL="688975" lvl="1" indent="0">
              <a:buNone/>
            </a:pPr>
            <a:endParaRPr lang="en-US" sz="2200" dirty="0">
              <a:solidFill>
                <a:srgbClr val="0D6CB9"/>
              </a:solidFill>
            </a:endParaRPr>
          </a:p>
          <a:p>
            <a:pPr marL="688975" lvl="1" indent="0">
              <a:buNone/>
            </a:pPr>
            <a:endParaRPr lang="en-US" sz="800" dirty="0">
              <a:solidFill>
                <a:srgbClr val="0D6CB9"/>
              </a:solidFill>
            </a:endParaRPr>
          </a:p>
          <a:p>
            <a:pPr marL="342900" lvl="1" indent="0">
              <a:buNone/>
            </a:pPr>
            <a:endParaRPr lang="en-US" dirty="0">
              <a:solidFill>
                <a:srgbClr val="0D6CB9"/>
              </a:solidFill>
            </a:endParaRPr>
          </a:p>
          <a:p>
            <a:pPr marL="342900" lvl="1" indent="0">
              <a:buClr>
                <a:schemeClr val="accent3"/>
              </a:buClr>
              <a:buNone/>
            </a:pPr>
            <a:endParaRPr lang="en-US" dirty="0">
              <a:solidFill>
                <a:srgbClr val="0D6CB9"/>
              </a:solidFill>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p:txBody>
      </p:sp>
      <p:sp>
        <p:nvSpPr>
          <p:cNvPr id="5" name="Slide Number Placeholder 4">
            <a:extLst>
              <a:ext uri="{FF2B5EF4-FFF2-40B4-BE49-F238E27FC236}">
                <a16:creationId xmlns:a16="http://schemas.microsoft.com/office/drawing/2014/main" id="{59F0DFE3-84A2-605C-1A2B-DBC0629FD3E2}"/>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792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dirty="0"/>
              <a:t>KNOWLEDGE CHECK </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71" y="1430348"/>
            <a:ext cx="6883709" cy="3263504"/>
          </a:xfrm>
        </p:spPr>
        <p:txBody>
          <a:bodyPr lIns="68580" tIns="34290" rIns="68580" bIns="34290" anchor="t"/>
          <a:lstStyle/>
          <a:p>
            <a:pPr marL="457200" indent="-457200">
              <a:buFont typeface="+mj-lt"/>
              <a:buAutoNum type="arabicPeriod" startAt="2"/>
            </a:pPr>
            <a:r>
              <a:rPr lang="en-US" sz="2400" b="1" dirty="0"/>
              <a:t>When an ESC or Certified Vendor creates an incident on behalf of an LEA, the ESC or Certified Vendor should select the name of the LEA under the dropdown for Submitter Org.</a:t>
            </a:r>
            <a:endParaRPr lang="en-US" sz="2400" dirty="0">
              <a:solidFill>
                <a:srgbClr val="0D6CB9"/>
              </a:solidFill>
            </a:endParaRPr>
          </a:p>
          <a:p>
            <a:pPr marL="914400" lvl="1" indent="-344488">
              <a:buFont typeface="+mj-lt"/>
              <a:buAutoNum type="alphaUcPeriod"/>
            </a:pPr>
            <a:r>
              <a:rPr lang="en-US" sz="2000" dirty="0">
                <a:solidFill>
                  <a:srgbClr val="0D6CB9"/>
                </a:solidFill>
              </a:rPr>
              <a:t>True</a:t>
            </a:r>
          </a:p>
          <a:p>
            <a:pPr marL="914400" lvl="1" indent="-344488">
              <a:buFont typeface="+mj-lt"/>
              <a:buAutoNum type="alphaUcPeriod"/>
            </a:pPr>
            <a:r>
              <a:rPr lang="en-US" sz="2000" dirty="0"/>
              <a:t>False</a:t>
            </a:r>
            <a:endParaRPr lang="en-US" sz="2000" dirty="0">
              <a:solidFill>
                <a:srgbClr val="0D6CB9"/>
              </a:solidFill>
            </a:endParaRPr>
          </a:p>
          <a:p>
            <a:pPr marL="342900" lvl="1" indent="0">
              <a:buNone/>
            </a:pPr>
            <a:endParaRPr lang="en-US" dirty="0">
              <a:solidFill>
                <a:srgbClr val="0D6CB9"/>
              </a:solidFill>
            </a:endParaRPr>
          </a:p>
          <a:p>
            <a:pPr marL="342900" lvl="1" indent="0">
              <a:buClr>
                <a:schemeClr val="accent3"/>
              </a:buClr>
              <a:buNone/>
            </a:pPr>
            <a:endParaRPr lang="en-US" dirty="0">
              <a:solidFill>
                <a:srgbClr val="0D6CB9"/>
              </a:solidFill>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p:txBody>
      </p:sp>
      <p:sp>
        <p:nvSpPr>
          <p:cNvPr id="5" name="Slide Number Placeholder 4">
            <a:extLst>
              <a:ext uri="{FF2B5EF4-FFF2-40B4-BE49-F238E27FC236}">
                <a16:creationId xmlns:a16="http://schemas.microsoft.com/office/drawing/2014/main" id="{4852195C-C781-F380-C49C-488EAA72A620}"/>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610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4E55F-610C-CA78-6E87-D185B7B5BCA1}"/>
              </a:ext>
            </a:extLst>
          </p:cNvPr>
          <p:cNvSpPr>
            <a:spLocks noGrp="1"/>
          </p:cNvSpPr>
          <p:nvPr>
            <p:ph type="title"/>
          </p:nvPr>
        </p:nvSpPr>
        <p:spPr/>
        <p:txBody>
          <a:bodyPr>
            <a:noAutofit/>
          </a:bodyPr>
          <a:lstStyle/>
          <a:p>
            <a:pPr algn="ctr"/>
            <a:r>
              <a:rPr lang="en-US" sz="4400">
                <a:solidFill>
                  <a:srgbClr val="0070C0"/>
                </a:solidFill>
              </a:rPr>
              <a:t>COURSE AGENDA</a:t>
            </a: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1735834" y="1800716"/>
            <a:ext cx="4778176" cy="958073"/>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800" b="1" i="0" u="none" strike="noStrike" kern="1200" cap="none" spc="0" normalizeH="0" baseline="0" noProof="0" dirty="0">
                <a:ln>
                  <a:noFill/>
                </a:ln>
                <a:solidFill>
                  <a:schemeClr val="bg1"/>
                </a:solidFill>
                <a:effectLst/>
                <a:uLnTx/>
                <a:uFillTx/>
                <a:latin typeface="Calibri"/>
                <a:ea typeface="+mn-ea"/>
                <a:cs typeface="+mn-cs"/>
              </a:rPr>
              <a:t>Getting Started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Levels of Support</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1735834" y="2821668"/>
            <a:ext cx="4778176" cy="958073"/>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800" b="1" i="0" u="none" strike="noStrike" kern="1200" cap="none" spc="0" normalizeH="0" baseline="0" noProof="0" dirty="0">
                <a:ln>
                  <a:noFill/>
                </a:ln>
                <a:solidFill>
                  <a:prstClr val="white"/>
                </a:solidFill>
                <a:effectLst/>
                <a:uLnTx/>
                <a:uFillTx/>
                <a:latin typeface="Calibri"/>
                <a:ea typeface="+mn-ea"/>
                <a:cs typeface="+mn-cs"/>
              </a:rPr>
              <a:t>Key Concepts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Incidents, Workflows, Best Practices</a:t>
            </a:r>
            <a:endParaRPr kumimoji="0" lang="en-US" sz="1800" b="0" i="0" u="none" strike="noStrike" kern="1200" cap="none" spc="0" normalizeH="0" baseline="0" noProof="0" dirty="0">
              <a:ln>
                <a:noFill/>
              </a:ln>
              <a:solidFill>
                <a:prstClr val="white"/>
              </a:solidFill>
              <a:effectLst/>
              <a:uLnTx/>
              <a:uFillTx/>
              <a:latin typeface="Calibri"/>
              <a:ea typeface="+mn-ea"/>
              <a:cs typeface="Calibri"/>
            </a:endParaRP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1735831" y="3819240"/>
            <a:ext cx="4778176" cy="958073"/>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800" b="1" i="0" u="none" strike="noStrike" kern="1200" cap="none" spc="0" normalizeH="0" baseline="0" noProof="0">
                <a:ln>
                  <a:noFill/>
                </a:ln>
                <a:solidFill>
                  <a:prstClr val="white"/>
                </a:solidFill>
                <a:effectLst/>
                <a:uLnTx/>
                <a:uFillTx/>
                <a:latin typeface="Calibri"/>
                <a:ea typeface="+mn-ea"/>
                <a:cs typeface="+mn-cs"/>
              </a:rPr>
              <a:t>Training Activity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Calibri"/>
              </a:rPr>
              <a:t>Practice and Knowledge Checks</a:t>
            </a:r>
          </a:p>
        </p:txBody>
      </p:sp>
      <p:sp>
        <p:nvSpPr>
          <p:cNvPr id="2" name="Rectangle: Rounded Corners 1">
            <a:extLst>
              <a:ext uri="{FF2B5EF4-FFF2-40B4-BE49-F238E27FC236}">
                <a16:creationId xmlns:a16="http://schemas.microsoft.com/office/drawing/2014/main" id="{6B70DB80-CCC9-AE4F-FD57-FCB35C71305F}"/>
              </a:ext>
            </a:extLst>
          </p:cNvPr>
          <p:cNvSpPr/>
          <p:nvPr/>
        </p:nvSpPr>
        <p:spPr>
          <a:xfrm>
            <a:off x="1757349" y="4840192"/>
            <a:ext cx="4756658" cy="958073"/>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a:ea typeface="+mn-ea"/>
                <a:cs typeface="+mn-cs"/>
              </a:rPr>
              <a:t>Wrap</a:t>
            </a:r>
            <a:r>
              <a:rPr kumimoji="0" lang="en" sz="2800" b="1" i="0" u="none" strike="noStrike" kern="1200" cap="none" spc="0" normalizeH="0" baseline="0" noProof="0" dirty="0">
                <a:ln>
                  <a:noFill/>
                </a:ln>
                <a:solidFill>
                  <a:schemeClr val="bg1"/>
                </a:solidFill>
                <a:effectLst/>
                <a:uLnTx/>
                <a:uFillTx/>
                <a:latin typeface="Calibri"/>
                <a:ea typeface="+mn-ea"/>
                <a:cs typeface="+mn-cs"/>
              </a:rPr>
              <a:t> Up</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Key Takeaways, Resources, and Next Steps</a:t>
            </a:r>
          </a:p>
        </p:txBody>
      </p:sp>
      <p:pic>
        <p:nvPicPr>
          <p:cNvPr id="9" name="Picture 8" descr="TSDS logo ">
            <a:extLst>
              <a:ext uri="{FF2B5EF4-FFF2-40B4-BE49-F238E27FC236}">
                <a16:creationId xmlns:a16="http://schemas.microsoft.com/office/drawing/2014/main" id="{DD62E46C-ACD8-F173-1FF6-9421989B44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8998" b="-1393"/>
          <a:stretch/>
        </p:blipFill>
        <p:spPr>
          <a:xfrm>
            <a:off x="6908006" y="2922100"/>
            <a:ext cx="1955614" cy="1476512"/>
          </a:xfrm>
          <a:prstGeom prst="rect">
            <a:avLst/>
          </a:prstGeom>
        </p:spPr>
      </p:pic>
      <p:sp>
        <p:nvSpPr>
          <p:cNvPr id="10" name="Slide Number Placeholder 4">
            <a:extLst>
              <a:ext uri="{FF2B5EF4-FFF2-40B4-BE49-F238E27FC236}">
                <a16:creationId xmlns:a16="http://schemas.microsoft.com/office/drawing/2014/main" id="{AF889D1E-12AE-5271-CEAE-F9D9A012358E}"/>
              </a:ext>
            </a:extLst>
          </p:cNvPr>
          <p:cNvSpPr>
            <a:spLocks noGrp="1"/>
          </p:cNvSpPr>
          <p:nvPr>
            <p:ph type="sldNum" sz="quarter" idx="12"/>
          </p:nvPr>
        </p:nvSpPr>
        <p:spPr>
          <a:xfrm>
            <a:off x="6908006" y="649287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4F81B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rgbClr val="4F81BD"/>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654762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dirty="0"/>
              <a:t>KNOWLEDGE CHECK 3</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7053394" cy="3263504"/>
          </a:xfrm>
        </p:spPr>
        <p:txBody>
          <a:bodyPr lIns="68580" tIns="34290" rIns="68580" bIns="34290" anchor="t"/>
          <a:lstStyle/>
          <a:p>
            <a:pPr marL="575945" indent="-457200">
              <a:buFont typeface="+mj-lt"/>
              <a:buAutoNum type="arabicPeriod" startAt="3"/>
            </a:pPr>
            <a:r>
              <a:rPr lang="en-US" sz="2400" b="1" dirty="0">
                <a:solidFill>
                  <a:srgbClr val="0070C0"/>
                </a:solidFill>
              </a:rPr>
              <a:t>When an issue is identified in a TSDS application, which of the below is the first step a TIMS Level 1 Support user should take?</a:t>
            </a:r>
            <a:endParaRPr lang="en-US" dirty="0"/>
          </a:p>
          <a:p>
            <a:pPr marL="914400" lvl="1" indent="-344170">
              <a:buFont typeface="+mj-lt"/>
              <a:buAutoNum type="alphaUcPeriod"/>
            </a:pPr>
            <a:r>
              <a:rPr lang="en-US" sz="2000" dirty="0"/>
              <a:t>Double check your TIMS role</a:t>
            </a:r>
            <a:endParaRPr lang="en-US" sz="2000" dirty="0">
              <a:cs typeface="Calibri" panose="020F0502020204030204"/>
            </a:endParaRPr>
          </a:p>
          <a:p>
            <a:pPr marL="914400" lvl="1" indent="-344170">
              <a:buFont typeface="+mj-lt"/>
              <a:buAutoNum type="alphaUcPeriod"/>
            </a:pPr>
            <a:r>
              <a:rPr lang="en-US" sz="2000" dirty="0">
                <a:solidFill>
                  <a:srgbClr val="0D6CB9"/>
                </a:solidFill>
              </a:rPr>
              <a:t>Send an email to Level 3 support staff</a:t>
            </a:r>
            <a:endParaRPr lang="en-US" sz="2000" dirty="0">
              <a:solidFill>
                <a:srgbClr val="0D6CB9"/>
              </a:solidFill>
              <a:cs typeface="Calibri" panose="020F0502020204030204"/>
            </a:endParaRPr>
          </a:p>
          <a:p>
            <a:pPr marL="914400" lvl="1" indent="-344170">
              <a:buFont typeface="+mj-lt"/>
              <a:buAutoNum type="alphaUcPeriod"/>
            </a:pPr>
            <a:r>
              <a:rPr lang="en-US" sz="2000" dirty="0">
                <a:solidFill>
                  <a:srgbClr val="0D6CB9"/>
                </a:solidFill>
              </a:rPr>
              <a:t>Search the Knowledge Base for a resolution</a:t>
            </a:r>
            <a:endParaRPr lang="en-US" sz="2000" dirty="0">
              <a:solidFill>
                <a:srgbClr val="0D6CB9"/>
              </a:solidFill>
              <a:cs typeface="Calibri" panose="020F0502020204030204"/>
            </a:endParaRPr>
          </a:p>
          <a:p>
            <a:pPr marL="914400" lvl="1" indent="-344170">
              <a:buAutoNum type="alphaUcPeriod"/>
            </a:pPr>
            <a:r>
              <a:rPr lang="en-US" sz="2000" dirty="0">
                <a:solidFill>
                  <a:srgbClr val="0D6CB9"/>
                </a:solidFill>
                <a:cs typeface="Calibri" panose="020F0502020204030204"/>
              </a:rPr>
              <a:t>Submit a TIMS incident</a:t>
            </a:r>
          </a:p>
          <a:p>
            <a:pPr marL="569595" lvl="1" indent="0">
              <a:buNone/>
            </a:pPr>
            <a:endParaRPr lang="en-US" sz="2000" dirty="0">
              <a:solidFill>
                <a:srgbClr val="0D6CB9"/>
              </a:solidFill>
              <a:cs typeface="Calibri" panose="020F0502020204030204"/>
            </a:endParaRPr>
          </a:p>
          <a:p>
            <a:pPr marL="342900" lvl="1" indent="0">
              <a:buClr>
                <a:srgbClr val="F16038"/>
              </a:buClr>
              <a:buNone/>
            </a:pPr>
            <a:endParaRPr lang="en-US" dirty="0">
              <a:solidFill>
                <a:srgbClr val="0D6CB9"/>
              </a:solidFill>
              <a:cs typeface="Calibri"/>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a:p>
            <a:pPr marL="342900" lvl="1" indent="0">
              <a:buClr>
                <a:schemeClr val="accent3"/>
              </a:buClr>
              <a:buNone/>
            </a:pPr>
            <a:endParaRPr lang="en-US" dirty="0">
              <a:cs typeface="Calibri" panose="020F0502020204030204"/>
            </a:endParaRPr>
          </a:p>
        </p:txBody>
      </p:sp>
      <p:sp>
        <p:nvSpPr>
          <p:cNvPr id="5" name="Slide Number Placeholder 4">
            <a:extLst>
              <a:ext uri="{FF2B5EF4-FFF2-40B4-BE49-F238E27FC236}">
                <a16:creationId xmlns:a16="http://schemas.microsoft.com/office/drawing/2014/main" id="{AE4401D8-60FD-AFED-B1C5-B2F2979E9B20}"/>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046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 uri="{C183D7F6-B498-43B3-948B-1728B52AA6E4}">
                <adec:decorative xmlns:adec="http://schemas.microsoft.com/office/drawing/2017/decorative" val="1"/>
              </a:ext>
            </a:extLst>
          </p:cNvPr>
          <p:cNvPicPr/>
          <p:nvPr/>
        </p:nvPicPr>
        <p:blipFill>
          <a:blip r:embed="rId4" cstate="print">
            <a:alphaModFix amt="70000"/>
            <a:extLst>
              <a:ext uri="{28A0092B-C50C-407E-A947-70E740481C1C}">
                <a14:useLocalDpi xmlns:a14="http://schemas.microsoft.com/office/drawing/2010/main" val="0"/>
              </a:ext>
            </a:extLst>
          </a:blip>
          <a:srcRect t="7854" b="7854"/>
          <a:stretch/>
        </p:blipFill>
        <p:spPr>
          <a:xfrm>
            <a:off x="18078" y="0"/>
            <a:ext cx="9148502" cy="6858000"/>
          </a:xfrm>
          <a:prstGeom prst="rect">
            <a:avLst/>
          </a:prstGeom>
        </p:spPr>
      </p:pic>
      <p:sp>
        <p:nvSpPr>
          <p:cNvPr id="10" name="object 5">
            <a:extLst>
              <a:ext uri="{FF2B5EF4-FFF2-40B4-BE49-F238E27FC236}">
                <a16:creationId xmlns:a16="http://schemas.microsoft.com/office/drawing/2014/main" id="{C308AD4B-CE95-6928-946F-1FAD797EC909}"/>
              </a:ext>
              <a:ext uri="{C183D7F6-B498-43B3-948B-1728B52AA6E4}">
                <adec:decorative xmlns:adec="http://schemas.microsoft.com/office/drawing/2017/decorative" val="1"/>
              </a:ext>
            </a:extLst>
          </p:cNvPr>
          <p:cNvSpPr/>
          <p:nvPr/>
        </p:nvSpPr>
        <p:spPr>
          <a:xfrm>
            <a:off x="9039" y="5161947"/>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ctr" defTabSz="685800" rtl="0" eaLnBrk="1" fontAlgn="auto" latinLnBrk="0" hangingPunct="1">
              <a:lnSpc>
                <a:spcPct val="100000"/>
              </a:lnSpc>
              <a:spcBef>
                <a:spcPts val="398"/>
              </a:spcBef>
              <a:spcAft>
                <a:spcPts val="0"/>
              </a:spcAft>
              <a:buClrTx/>
              <a:buSzTx/>
              <a:buFontTx/>
              <a:buNone/>
              <a:tabLst/>
              <a:defRPr/>
            </a:pPr>
            <a:endParaRPr kumimoji="0" lang="en-US" sz="3600" b="1" i="0" u="none" strike="noStrike" kern="0" cap="none" spc="0" normalizeH="0" baseline="0" noProof="0">
              <a:ln>
                <a:noFill/>
              </a:ln>
              <a:solidFill>
                <a:srgbClr val="0D6CB8"/>
              </a:solidFill>
              <a:effectLst/>
              <a:uLnTx/>
              <a:uFillTx/>
              <a:latin typeface="Calibri"/>
              <a:ea typeface="+mn-ea"/>
              <a:cs typeface="Calibri"/>
            </a:endParaRPr>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22580" y="5161947"/>
            <a:ext cx="9144000" cy="1117935"/>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070C0"/>
                </a:solidFill>
                <a:effectLst/>
                <a:uLnTx/>
                <a:uFillTx/>
                <a:latin typeface="Calibri"/>
                <a:ea typeface="+mn-ea"/>
                <a:cs typeface="Calibri"/>
              </a:rPr>
              <a:t>WRAP UP</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2200" b="0" i="0" u="none" strike="noStrike" kern="0" cap="none" spc="0" normalizeH="0" baseline="0" noProof="0">
                <a:ln>
                  <a:noFill/>
                </a:ln>
                <a:solidFill>
                  <a:srgbClr val="0D6CB8"/>
                </a:solidFill>
                <a:effectLst/>
                <a:uLnTx/>
                <a:uFillTx/>
                <a:latin typeface="Calibri"/>
                <a:ea typeface="+mn-ea"/>
                <a:cs typeface="Calibri"/>
              </a:rPr>
              <a:t>Key Takeaways, Resources, and Next Steps</a:t>
            </a:r>
          </a:p>
        </p:txBody>
      </p:sp>
      <p:pic>
        <p:nvPicPr>
          <p:cNvPr id="9" name="Picture 8" descr="Image with TSDS logo to the left with the words texas student data system to the right">
            <a:extLst>
              <a:ext uri="{FF2B5EF4-FFF2-40B4-BE49-F238E27FC236}">
                <a16:creationId xmlns:a16="http://schemas.microsoft.com/office/drawing/2014/main" id="{649B4FF2-3807-1CB0-8621-4ABFF229D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630" y="202081"/>
            <a:ext cx="2577179" cy="796709"/>
          </a:xfrm>
          <a:prstGeom prst="rect">
            <a:avLst/>
          </a:prstGeom>
        </p:spPr>
      </p:pic>
      <p:sp>
        <p:nvSpPr>
          <p:cNvPr id="3" name="Slide Number Placeholder 2">
            <a:extLst>
              <a:ext uri="{FF2B5EF4-FFF2-40B4-BE49-F238E27FC236}">
                <a16:creationId xmlns:a16="http://schemas.microsoft.com/office/drawing/2014/main" id="{66768513-3A08-87A0-5406-C79220563789}"/>
              </a:ext>
            </a:extLst>
          </p:cNvPr>
          <p:cNvSpPr>
            <a:spLocks noGrp="1"/>
          </p:cNvSpPr>
          <p:nvPr>
            <p:ph type="sldNum" sz="quarter" idx="12"/>
          </p:nvPr>
        </p:nvSpPr>
        <p:spPr>
          <a:xfrm>
            <a:off x="7068522"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81535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1346509" y="155864"/>
            <a:ext cx="7797491" cy="742152"/>
          </a:xfrm>
        </p:spPr>
        <p:txBody>
          <a:bodyPr vert="horz" lIns="68580" tIns="34290" rIns="68580" bIns="34290" rtlCol="0" anchor="ctr">
            <a:noAutofit/>
          </a:bodyPr>
          <a:lstStyle/>
          <a:p>
            <a:pPr algn="ctr"/>
            <a:r>
              <a:rPr lang="en-US" sz="4400"/>
              <a:t>KEY TAKEAWAYS</a:t>
            </a:r>
            <a:endParaRPr lang="en-US" sz="4000">
              <a:solidFill>
                <a:schemeClr val="tx1"/>
              </a:solidFill>
            </a:endParaRPr>
          </a:p>
        </p:txBody>
      </p:sp>
      <p:graphicFrame>
        <p:nvGraphicFramePr>
          <p:cNvPr id="16" name="TextBox 5" descr="List of Key Takeaways ">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219518429"/>
              </p:ext>
            </p:extLst>
          </p:nvPr>
        </p:nvGraphicFramePr>
        <p:xfrm>
          <a:off x="1657595" y="1058524"/>
          <a:ext cx="4131833" cy="5434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Rectangle 21">
            <a:extLst>
              <a:ext uri="{FF2B5EF4-FFF2-40B4-BE49-F238E27FC236}">
                <a16:creationId xmlns:a16="http://schemas.microsoft.com/office/drawing/2014/main" id="{E660F2BC-FB94-AD54-09F8-A6D6241F54D6}"/>
              </a:ext>
              <a:ext uri="{C183D7F6-B498-43B3-948B-1728B52AA6E4}">
                <adec:decorative xmlns:adec="http://schemas.microsoft.com/office/drawing/2017/decorative" val="1"/>
              </a:ext>
            </a:extLst>
          </p:cNvPr>
          <p:cNvSpPr/>
          <p:nvPr/>
        </p:nvSpPr>
        <p:spPr>
          <a:xfrm>
            <a:off x="6027985" y="1517627"/>
            <a:ext cx="2900571" cy="4459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8028BA1C-6FB0-1EFF-8399-AB0145C3F121}"/>
              </a:ext>
            </a:extLst>
          </p:cNvPr>
          <p:cNvSpPr txBox="1">
            <a:spLocks/>
          </p:cNvSpPr>
          <p:nvPr/>
        </p:nvSpPr>
        <p:spPr>
          <a:xfrm>
            <a:off x="5944150" y="1622390"/>
            <a:ext cx="3068240" cy="3945731"/>
          </a:xfrm>
          <a:prstGeom prst="rect">
            <a:avLst/>
          </a:prstGeom>
        </p:spPr>
        <p:txBody>
          <a:bodyPr>
            <a:normAutofit/>
          </a:bodyPr>
          <a:lst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
                <a:srgbClr val="D8D8D8"/>
              </a:buClr>
              <a:buSzTx/>
              <a:buFont typeface="Wingdings" panose="05000000000000000000" pitchFamily="2" charset="2"/>
              <a:buNone/>
              <a:tabLst/>
              <a:defRPr/>
            </a:pPr>
            <a:r>
              <a:rPr kumimoji="0" lang="en-US" sz="1575" b="1" i="0" u="none" strike="noStrike" kern="1200" cap="none" spc="0" normalizeH="0" baseline="0" noProof="0" dirty="0">
                <a:ln>
                  <a:noFill/>
                </a:ln>
                <a:solidFill>
                  <a:prstClr val="white"/>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TRAINING </a:t>
            </a:r>
            <a:r>
              <a:rPr kumimoji="0" lang="en-US" sz="1575" b="1" i="0" u="sng" strike="noStrike" kern="1200" cap="none" spc="0" normalizeH="0" baseline="0" noProof="0" dirty="0">
                <a:ln>
                  <a:noFill/>
                </a:ln>
                <a:solidFill>
                  <a:prstClr val="white"/>
                </a:solidFill>
                <a:effectLst/>
                <a:uLnTx/>
                <a:uFillTx/>
                <a:latin typeface="Calibri" panose="020F0502020204030204"/>
                <a:ea typeface="+mn-ea"/>
                <a:cs typeface="+mn-cs"/>
              </a:rPr>
              <a:t>RESOURCES</a:t>
            </a:r>
            <a:endParaRPr kumimoji="0" lang="en-US" sz="1500" b="1" i="0" u="sng" strike="noStrike" kern="1200" cap="none" spc="0" normalizeH="0" baseline="0" noProof="0" dirty="0">
              <a:ln>
                <a:noFill/>
              </a:ln>
              <a:solidFill>
                <a:prstClr val="white"/>
              </a:solidFill>
              <a:effectLst/>
              <a:uLnTx/>
              <a:uFillTx/>
              <a:latin typeface="Calibri" panose="020F0502020204030204"/>
              <a:ea typeface="+mn-ea"/>
              <a:cs typeface="+mn-cs"/>
            </a:endParaRPr>
          </a:p>
          <a:p>
            <a:pPr marL="1028700" marR="0" lvl="3" indent="-17145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endParaRPr kumimoji="0" lang="en-US" sz="1013"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028700" marR="0" lvl="3" indent="-17145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endParaRPr kumimoji="0" lang="en-US" sz="1013"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028700" marR="0" lvl="3" indent="-17145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r>
              <a:rPr kumimoji="0" lang="en-US" sz="1600" b="0" i="0" u="none" strike="noStrike" kern="1200" cap="none" spc="0" normalizeH="0" baseline="0" noProof="0" dirty="0">
                <a:ln>
                  <a:noFill/>
                </a:ln>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TIMS User Guide</a:t>
            </a:r>
            <a:endParaRPr kumimoji="0" lang="en-US" sz="1600" b="0" i="0" u="none" strike="noStrike" kern="1200" cap="none" spc="0" normalizeH="0" baseline="0" noProof="0" dirty="0">
              <a:ln>
                <a:noFill/>
              </a:ln>
              <a:effectLst/>
              <a:uLnTx/>
              <a:uFillTx/>
              <a:latin typeface="Calibri" panose="020F0502020204030204"/>
              <a:ea typeface="+mn-ea"/>
              <a:cs typeface="+mn-cs"/>
            </a:endParaRPr>
          </a:p>
          <a:p>
            <a:pPr marL="171450" marR="0" lvl="1"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1" indent="-17145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Graphic 24" descr="Internet with solid fill">
            <a:extLst>
              <a:ext uri="{FF2B5EF4-FFF2-40B4-BE49-F238E27FC236}">
                <a16:creationId xmlns:a16="http://schemas.microsoft.com/office/drawing/2014/main" id="{8EB14784-9914-8602-F26F-27DBB1A46E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18921" y="2170113"/>
            <a:ext cx="555076" cy="555076"/>
          </a:xfrm>
          <a:prstGeom prst="rect">
            <a:avLst/>
          </a:prstGeom>
        </p:spPr>
      </p:pic>
      <p:sp>
        <p:nvSpPr>
          <p:cNvPr id="3" name="Slide Number Placeholder 2">
            <a:extLst>
              <a:ext uri="{FF2B5EF4-FFF2-40B4-BE49-F238E27FC236}">
                <a16:creationId xmlns:a16="http://schemas.microsoft.com/office/drawing/2014/main" id="{3927824D-1B09-A31B-452B-82981748FE59}"/>
              </a:ext>
            </a:extLst>
          </p:cNvPr>
          <p:cNvSpPr>
            <a:spLocks noGrp="1"/>
          </p:cNvSpPr>
          <p:nvPr>
            <p:ph type="sldNum" sz="quarter" idx="12"/>
          </p:nvPr>
        </p:nvSpPr>
        <p:spPr>
          <a:xfrm>
            <a:off x="7086600" y="649287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60526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9794" y="158365"/>
            <a:ext cx="7223078" cy="751350"/>
          </a:xfrm>
          <a:prstGeom prst="rect">
            <a:avLst/>
          </a:prstGeom>
        </p:spPr>
        <p:txBody>
          <a:bodyPr>
            <a:noAutofit/>
          </a:bodyPr>
          <a:lstStyle/>
          <a:p>
            <a:pPr algn="ctr"/>
            <a:r>
              <a:rPr lang="en-US" sz="4400">
                <a:solidFill>
                  <a:schemeClr val="accent1">
                    <a:lumMod val="75000"/>
                  </a:schemeClr>
                </a:solidFill>
              </a:rPr>
              <a:t> </a:t>
            </a:r>
            <a:r>
              <a:rPr lang="en-US" sz="4400">
                <a:solidFill>
                  <a:srgbClr val="0070C0"/>
                </a:solidFill>
              </a:rPr>
              <a:t>TECHNICAL RESOURCES</a:t>
            </a:r>
          </a:p>
        </p:txBody>
      </p:sp>
      <p:sp>
        <p:nvSpPr>
          <p:cNvPr id="5" name="Rectangle 4">
            <a:extLst>
              <a:ext uri="{FF2B5EF4-FFF2-40B4-BE49-F238E27FC236}">
                <a16:creationId xmlns:a16="http://schemas.microsoft.com/office/drawing/2014/main" id="{125F9FA8-8F36-4C62-97BC-737367A8B7E5}"/>
              </a:ext>
            </a:extLst>
          </p:cNvPr>
          <p:cNvSpPr/>
          <p:nvPr/>
        </p:nvSpPr>
        <p:spPr>
          <a:xfrm>
            <a:off x="1519794" y="1315549"/>
            <a:ext cx="7223078" cy="2438873"/>
          </a:xfrm>
          <a:prstGeom prst="rect">
            <a:avLst/>
          </a:prstGeom>
        </p:spPr>
        <p:txBody>
          <a:bodyPr wrap="square" lIns="91440" tIns="45720" rIns="91440" bIns="45720" anchor="t">
            <a:spAutoFit/>
          </a:bodyPr>
          <a:lstStyle/>
          <a:p>
            <a:pPr marL="571500" marR="0" lvl="0" indent="-571500" algn="l" defTabSz="914400" rtl="0" eaLnBrk="1" fontAlgn="base"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1" i="0" u="sng" strike="noStrike" kern="1200" cap="none" spc="0" normalizeH="0" baseline="0" noProof="0" dirty="0">
                <a:ln>
                  <a:noFill/>
                </a:ln>
                <a:solidFill>
                  <a:srgbClr val="0D6CB9"/>
                </a:solidFill>
                <a:effectLst/>
                <a:uLnTx/>
                <a:uFillTx/>
                <a:latin typeface="Calibri" panose="020F0502020204030204"/>
                <a:ea typeface="+mn-ea"/>
                <a:cs typeface="+mn-cs"/>
                <a:hlinkClick r:id="rId4"/>
              </a:rPr>
              <a:t>TSDSKB-232</a:t>
            </a:r>
            <a:r>
              <a:rPr kumimoji="0" lang="en-US" sz="2400" b="0" i="0" u="none" strike="noStrike" kern="1200" cap="none" spc="0" normalizeH="0" baseline="0" noProof="0" dirty="0">
                <a:ln>
                  <a:noFill/>
                </a:ln>
                <a:solidFill>
                  <a:srgbClr val="0D6CB9"/>
                </a:solidFill>
                <a:effectLst/>
                <a:uLnTx/>
                <a:uFillTx/>
                <a:latin typeface="Calibri" panose="020F0502020204030204"/>
                <a:ea typeface="+mn-ea"/>
                <a:cs typeface="+mn-cs"/>
              </a:rPr>
              <a:t> User Guide​​</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71500" marR="0" lvl="0" indent="-571500" algn="l" defTabSz="914400" rtl="0" eaLnBrk="1" fontAlgn="base"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1" i="0" u="sng" strike="noStrike" kern="1200" cap="none" spc="0" normalizeH="0" baseline="0" noProof="0" dirty="0">
                <a:ln>
                  <a:noFill/>
                </a:ln>
                <a:solidFill>
                  <a:srgbClr val="0D6CB9"/>
                </a:solidFill>
                <a:effectLst/>
                <a:uLnTx/>
                <a:uFillTx/>
                <a:latin typeface="Calibri" panose="020F0502020204030204"/>
                <a:ea typeface="+mn-ea"/>
                <a:cs typeface="+mn-cs"/>
                <a:hlinkClick r:id="rId5"/>
              </a:rPr>
              <a:t>TSDSKB-187</a:t>
            </a:r>
            <a:r>
              <a:rPr kumimoji="0" lang="en-US" sz="2400" b="0" i="0" u="none" strike="noStrike" kern="1200" cap="none" spc="0" normalizeH="0" baseline="0" noProof="0" dirty="0">
                <a:ln>
                  <a:noFill/>
                </a:ln>
                <a:solidFill>
                  <a:srgbClr val="0D6CB9"/>
                </a:solidFill>
                <a:effectLst/>
                <a:uLnTx/>
                <a:uFillTx/>
                <a:latin typeface="Calibri" panose="020F0502020204030204"/>
                <a:ea typeface="+mn-ea"/>
                <a:cs typeface="+mn-cs"/>
              </a:rPr>
              <a:t> Creating a Filter​</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71500" marR="0" lvl="0" indent="-571500" algn="l" defTabSz="914400" rtl="0" eaLnBrk="1" fontAlgn="base"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1" i="0" u="sng" strike="noStrike" kern="1200" cap="none" spc="0" normalizeH="0" baseline="0" noProof="0" dirty="0">
                <a:ln>
                  <a:noFill/>
                </a:ln>
                <a:solidFill>
                  <a:srgbClr val="0D6CB9"/>
                </a:solidFill>
                <a:effectLst/>
                <a:uLnTx/>
                <a:uFillTx/>
                <a:latin typeface="Calibri" panose="020F0502020204030204"/>
                <a:ea typeface="+mn-ea"/>
                <a:cs typeface="+mn-cs"/>
                <a:hlinkClick r:id="rId6"/>
              </a:rPr>
              <a:t>TSDSKB-260</a:t>
            </a:r>
            <a:r>
              <a:rPr kumimoji="0" lang="en-US" sz="2400" b="0" i="0" u="none" strike="noStrike" kern="1200" cap="none" spc="0" normalizeH="0" baseline="0" noProof="0" dirty="0">
                <a:ln>
                  <a:noFill/>
                </a:ln>
                <a:solidFill>
                  <a:srgbClr val="0D6CB9"/>
                </a:solidFill>
                <a:effectLst/>
                <a:uLnTx/>
                <a:uFillTx/>
                <a:latin typeface="Calibri" panose="020F0502020204030204"/>
                <a:ea typeface="+mn-ea"/>
                <a:cs typeface="+mn-cs"/>
              </a:rPr>
              <a:t> Setting up a Watch Issue ​</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71500" marR="0" lvl="0" indent="-571500" algn="l" defTabSz="914400" rtl="0" eaLnBrk="1" fontAlgn="base"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1" i="0" u="sng" strike="noStrike" kern="1200" cap="none" spc="0" normalizeH="0" baseline="0" noProof="0" dirty="0">
                <a:ln>
                  <a:noFill/>
                </a:ln>
                <a:solidFill>
                  <a:srgbClr val="0D6CB9"/>
                </a:solidFill>
                <a:effectLst/>
                <a:uLnTx/>
                <a:uFillTx/>
                <a:latin typeface="Calibri" panose="020F0502020204030204"/>
                <a:ea typeface="+mn-ea"/>
                <a:cs typeface="+mn-cs"/>
                <a:hlinkClick r:id="rId7"/>
              </a:rPr>
              <a:t>TSDSKB-196</a:t>
            </a:r>
            <a:r>
              <a:rPr kumimoji="0" lang="en-US" sz="2400" b="0" i="0" u="none" strike="noStrike" kern="1200" cap="none" spc="0" normalizeH="0" baseline="0" noProof="0" dirty="0">
                <a:ln>
                  <a:noFill/>
                </a:ln>
                <a:solidFill>
                  <a:srgbClr val="0D6CB9"/>
                </a:solidFill>
                <a:effectLst/>
                <a:uLnTx/>
                <a:uFillTx/>
                <a:latin typeface="Calibri" panose="020F0502020204030204"/>
                <a:ea typeface="+mn-ea"/>
                <a:cs typeface="+mn-cs"/>
              </a:rPr>
              <a:t> Email Function ​</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571500" marR="0" lvl="0" indent="-571500" algn="l" defTabSz="914400" rtl="0" eaLnBrk="1" fontAlgn="base"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2400" b="1" i="0" u="sng" strike="noStrike" kern="1200" cap="none" spc="0" normalizeH="0" baseline="0" noProof="0" dirty="0">
                <a:ln>
                  <a:noFill/>
                </a:ln>
                <a:solidFill>
                  <a:srgbClr val="0D6CB9"/>
                </a:solidFill>
                <a:effectLst/>
                <a:uLnTx/>
                <a:uFillTx/>
                <a:latin typeface="Calibri" panose="020F0502020204030204"/>
                <a:ea typeface="+mn-ea"/>
                <a:cs typeface="+mn-cs"/>
                <a:hlinkClick r:id="rId8"/>
              </a:rPr>
              <a:t>TSDSKB-243</a:t>
            </a:r>
            <a:r>
              <a:rPr kumimoji="0" lang="en-US" sz="2400" b="0" i="0" u="none" strike="noStrike" kern="1200" cap="none" spc="0" normalizeH="0" baseline="0" noProof="0" dirty="0">
                <a:ln>
                  <a:noFill/>
                </a:ln>
                <a:solidFill>
                  <a:srgbClr val="0D6CB9"/>
                </a:solidFill>
                <a:effectLst/>
                <a:uLnTx/>
                <a:uFillTx/>
                <a:latin typeface="Calibri" panose="020F0502020204030204"/>
                <a:ea typeface="+mn-ea"/>
                <a:cs typeface="+mn-cs"/>
              </a:rPr>
              <a:t> Subscription</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03275" marR="0" lvl="3" indent="-341313" algn="l" defTabSz="914400" rtl="0" eaLnBrk="1" fontAlgn="auto" latinLnBrk="0" hangingPunct="1">
              <a:lnSpc>
                <a:spcPct val="106000"/>
              </a:lnSpc>
              <a:spcBef>
                <a:spcPts val="0"/>
              </a:spcBef>
              <a:spcAft>
                <a:spcPts val="0"/>
              </a:spcAft>
              <a:buClr>
                <a:srgbClr val="F16038"/>
              </a:buClr>
              <a:buSzPct val="70000"/>
              <a:buFont typeface="Wingdings" panose="05000000000000000000" pitchFamily="2" charset="2"/>
              <a:buChar char="§"/>
              <a:tabLst/>
              <a:defRPr/>
            </a:pPr>
            <a:endPar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Arial" pitchFamily="34" charset="0"/>
            </a:endParaRPr>
          </a:p>
        </p:txBody>
      </p:sp>
      <p:sp>
        <p:nvSpPr>
          <p:cNvPr id="3" name="Slide Number Placeholder 2">
            <a:extLst>
              <a:ext uri="{FF2B5EF4-FFF2-40B4-BE49-F238E27FC236}">
                <a16:creationId xmlns:a16="http://schemas.microsoft.com/office/drawing/2014/main" id="{0C6C0FA8-0875-F1AD-17F0-70660230B6B2}"/>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664335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1550186" y="240430"/>
            <a:ext cx="7223078" cy="563513"/>
          </a:xfrm>
        </p:spPr>
        <p:txBody>
          <a:bodyPr>
            <a:noAutofit/>
          </a:bodyPr>
          <a:lstStyle/>
          <a:p>
            <a:pPr algn="ctr"/>
            <a:r>
              <a:rPr lang="en-US" sz="4400"/>
              <a:t>NEXT STEPS</a:t>
            </a:r>
            <a:endParaRPr lang="en-US" sz="4400">
              <a:ea typeface="Calibri" panose="020F0502020204030204"/>
              <a:cs typeface="Calibri" panose="020F0502020204030204"/>
            </a:endParaRP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50186" y="1434642"/>
            <a:ext cx="7423473" cy="4427534"/>
          </a:xfrm>
        </p:spPr>
        <p:txBody>
          <a:bodyPr lIns="68580" tIns="34290" rIns="68580" bIns="34290" anchor="t"/>
          <a:lstStyle/>
          <a:p>
            <a:pPr marL="119062" indent="0">
              <a:buNone/>
            </a:pPr>
            <a:endParaRPr lang="en-US" sz="800" dirty="0">
              <a:ea typeface="Calibri" panose="020F0502020204030204"/>
              <a:cs typeface="Calibri" panose="020F0502020204030204"/>
            </a:endParaRPr>
          </a:p>
          <a:p>
            <a:pPr marL="461963" lvl="1" indent="-342900"/>
            <a:r>
              <a:rPr lang="en-US" sz="2400" dirty="0">
                <a:cs typeface="Calibri"/>
              </a:rPr>
              <a:t>Complete a Teach Back Exercise</a:t>
            </a:r>
          </a:p>
          <a:p>
            <a:pPr marL="119063" lvl="1" indent="0">
              <a:buNone/>
            </a:pPr>
            <a:endParaRPr lang="en-US" sz="800" dirty="0">
              <a:cs typeface="Calibri"/>
            </a:endParaRPr>
          </a:p>
          <a:p>
            <a:pPr marL="461963" lvl="1" indent="-342900"/>
            <a:r>
              <a:rPr lang="en-US" sz="2400" dirty="0">
                <a:cs typeface="Calibri"/>
              </a:rPr>
              <a:t>Complete the TIMS Certification Test</a:t>
            </a:r>
            <a:endParaRPr lang="en-US" sz="800" dirty="0">
              <a:cs typeface="Calibri"/>
            </a:endParaRPr>
          </a:p>
          <a:p>
            <a:pPr marL="119063" lvl="1" indent="0">
              <a:buNone/>
            </a:pPr>
            <a:endParaRPr lang="en-US" sz="800" dirty="0">
              <a:cs typeface="Calibri"/>
            </a:endParaRPr>
          </a:p>
          <a:p>
            <a:pPr marL="398463" indent="-279400"/>
            <a:r>
              <a:rPr lang="en-US" sz="2400" dirty="0">
                <a:cs typeface="Calibri"/>
              </a:rPr>
              <a:t>Attend TSDS Continuing Education Trainings (CET)</a:t>
            </a:r>
          </a:p>
          <a:p>
            <a:pPr marL="119063" indent="0">
              <a:buNone/>
            </a:pPr>
            <a:endParaRPr lang="en-US" sz="800" dirty="0">
              <a:cs typeface="Calibri"/>
            </a:endParaRPr>
          </a:p>
          <a:p>
            <a:pPr marL="398463" indent="-279400"/>
            <a:r>
              <a:rPr lang="en-US" sz="2400" dirty="0">
                <a:cs typeface="Calibri"/>
              </a:rPr>
              <a:t>Participate in TSDS Just-in-Time Trainings (JIT)</a:t>
            </a:r>
          </a:p>
          <a:p>
            <a:pPr marL="119063" indent="0">
              <a:buNone/>
            </a:pPr>
            <a:endParaRPr lang="en-US" sz="800" dirty="0">
              <a:cs typeface="Calibri"/>
            </a:endParaRPr>
          </a:p>
          <a:p>
            <a:pPr marL="398463" indent="-279400"/>
            <a:r>
              <a:rPr lang="en-US" sz="2400" dirty="0">
                <a:cs typeface="Calibri"/>
              </a:rPr>
              <a:t>Attend Field Coordination Network (FCN) webinars for new updates and changes</a:t>
            </a:r>
          </a:p>
          <a:p>
            <a:pPr marL="398463" indent="-279400"/>
            <a:endParaRPr lang="en-US" sz="2400" b="1" dirty="0">
              <a:cs typeface="Calibri"/>
            </a:endParaRPr>
          </a:p>
          <a:p>
            <a:pPr marL="119063" indent="0">
              <a:buNone/>
            </a:pPr>
            <a:endParaRPr lang="en-US" sz="2400" b="1" dirty="0">
              <a:cs typeface="Calibri"/>
            </a:endParaRPr>
          </a:p>
        </p:txBody>
      </p:sp>
      <p:sp>
        <p:nvSpPr>
          <p:cNvPr id="3" name="Slide Number Placeholder 2">
            <a:extLst>
              <a:ext uri="{FF2B5EF4-FFF2-40B4-BE49-F238E27FC236}">
                <a16:creationId xmlns:a16="http://schemas.microsoft.com/office/drawing/2014/main" id="{5F11D25F-015D-0301-94E0-9A270D5A9229}"/>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34249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WRAP UP</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32757" y="1134825"/>
            <a:ext cx="7223078" cy="4803396"/>
          </a:xfrm>
        </p:spPr>
        <p:txBody>
          <a:bodyPr lIns="68580" tIns="34290" rIns="68580" bIns="34290" anchor="t"/>
          <a:lstStyle/>
          <a:p>
            <a:pPr marL="0" lvl="1" indent="0">
              <a:buNone/>
            </a:pPr>
            <a:r>
              <a:rPr lang="en-US" sz="2400" b="1" dirty="0">
                <a:solidFill>
                  <a:srgbClr val="0070C0"/>
                </a:solidFill>
              </a:rPr>
              <a:t>In this training we talked about:</a:t>
            </a:r>
          </a:p>
          <a:p>
            <a:pPr marL="0" lvl="1" indent="0">
              <a:buNone/>
            </a:pPr>
            <a:endParaRPr lang="en-US" sz="2000" b="1" dirty="0"/>
          </a:p>
          <a:p>
            <a:pPr marL="623888" indent="-280988"/>
            <a:r>
              <a:rPr lang="en-US" sz="2000" dirty="0"/>
              <a:t>How to create an incident (ticket).</a:t>
            </a:r>
          </a:p>
          <a:p>
            <a:pPr marL="623888" indent="-280988"/>
            <a:r>
              <a:rPr lang="en-US" sz="2000" dirty="0"/>
              <a:t>TIMS incident workflow. </a:t>
            </a:r>
          </a:p>
          <a:p>
            <a:pPr marL="623888" indent="-280988"/>
            <a:r>
              <a:rPr lang="en-US" sz="2000" dirty="0"/>
              <a:t>Support portal for TSDS users.</a:t>
            </a:r>
          </a:p>
          <a:p>
            <a:pPr marL="623888" indent="-280988"/>
            <a:r>
              <a:rPr lang="en-US" sz="2000" dirty="0"/>
              <a:t>Best practices for using the TIMS.</a:t>
            </a:r>
          </a:p>
          <a:p>
            <a:pPr marL="623888" indent="-280988"/>
            <a:endParaRPr lang="en-US" sz="2400" dirty="0"/>
          </a:p>
        </p:txBody>
      </p:sp>
      <p:sp>
        <p:nvSpPr>
          <p:cNvPr id="3" name="Slide Number Placeholder 2">
            <a:extLst>
              <a:ext uri="{FF2B5EF4-FFF2-40B4-BE49-F238E27FC236}">
                <a16:creationId xmlns:a16="http://schemas.microsoft.com/office/drawing/2014/main" id="{55E896B0-E8CB-8173-31BB-80FA610C1C40}"/>
              </a:ext>
            </a:extLst>
          </p:cNvPr>
          <p:cNvSpPr>
            <a:spLocks noGrp="1"/>
          </p:cNvSpPr>
          <p:nvPr>
            <p:ph type="sldNum" sz="quarter" idx="12"/>
          </p:nvPr>
        </p:nvSpPr>
        <p:spPr>
          <a:xfrm>
            <a:off x="7086600" y="6520543"/>
            <a:ext cx="2057400" cy="33745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01203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23FE8-9232-9AEC-A886-616D507B4629}"/>
              </a:ext>
            </a:extLst>
          </p:cNvPr>
          <p:cNvSpPr>
            <a:spLocks noGrp="1"/>
          </p:cNvSpPr>
          <p:nvPr>
            <p:ph type="title"/>
          </p:nvPr>
        </p:nvSpPr>
        <p:spPr>
          <a:xfrm>
            <a:off x="1419148" y="155864"/>
            <a:ext cx="7693269" cy="737754"/>
          </a:xfrm>
        </p:spPr>
        <p:txBody>
          <a:bodyPr>
            <a:noAutofit/>
          </a:bodyPr>
          <a:lstStyle/>
          <a:p>
            <a:pPr algn="ctr"/>
            <a:r>
              <a:rPr lang="en-US" sz="4400"/>
              <a:t>QUESTIONS</a:t>
            </a:r>
          </a:p>
        </p:txBody>
      </p:sp>
      <p:pic>
        <p:nvPicPr>
          <p:cNvPr id="4" name="object 4">
            <a:extLst>
              <a:ext uri="{C183D7F6-B498-43B3-948B-1728B52AA6E4}">
                <adec:decorative xmlns:adec="http://schemas.microsoft.com/office/drawing/2017/decorative" val="1"/>
              </a:ext>
            </a:extLst>
          </p:cNvPr>
          <p:cNvPicPr/>
          <p:nvPr/>
        </p:nvPicPr>
        <p:blipFill rotWithShape="1">
          <a:blip r:embed="rId4">
            <a:extLst>
              <a:ext uri="{28A0092B-C50C-407E-A947-70E740481C1C}">
                <a14:useLocalDpi xmlns:a14="http://schemas.microsoft.com/office/drawing/2010/main" val="0"/>
              </a:ext>
            </a:extLst>
          </a:blip>
          <a:srcRect l="31442" t="7187" r="12927" b="54185"/>
          <a:stretch/>
        </p:blipFill>
        <p:spPr>
          <a:xfrm>
            <a:off x="1419148" y="1560323"/>
            <a:ext cx="7693269" cy="4232848"/>
          </a:xfrm>
          <a:prstGeom prst="rect">
            <a:avLst/>
          </a:prstGeom>
        </p:spPr>
      </p:pic>
      <p:sp>
        <p:nvSpPr>
          <p:cNvPr id="6" name="Slide Number Placeholder 5">
            <a:extLst>
              <a:ext uri="{FF2B5EF4-FFF2-40B4-BE49-F238E27FC236}">
                <a16:creationId xmlns:a16="http://schemas.microsoft.com/office/drawing/2014/main" id="{6FE2FB55-E91D-11A0-82D2-AD667190F540}"/>
              </a:ext>
            </a:extLst>
          </p:cNvPr>
          <p:cNvSpPr>
            <a:spLocks noGrp="1"/>
          </p:cNvSpPr>
          <p:nvPr>
            <p:ph type="sldNum" sz="quarter" idx="12"/>
          </p:nvPr>
        </p:nvSpPr>
        <p:spPr>
          <a:xfrm>
            <a:off x="7055017" y="6652205"/>
            <a:ext cx="205740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4F81B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400" b="0" i="0" u="none" strike="noStrike" kern="1200" cap="none" spc="0" normalizeH="0" baseline="0" noProof="0">
              <a:ln>
                <a:noFill/>
              </a:ln>
              <a:solidFill>
                <a:srgbClr val="4F81BD"/>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54704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grpSp>
        <p:nvGrpSpPr>
          <p:cNvPr id="7" name="object 3">
            <a:extLst>
              <a:ext uri="{FF2B5EF4-FFF2-40B4-BE49-F238E27FC236}">
                <a16:creationId xmlns:a16="http://schemas.microsoft.com/office/drawing/2014/main" id="{84535AE4-1C5D-FDFA-49FC-EE8E6C3EBE86}"/>
              </a:ext>
              <a:ext uri="{C183D7F6-B498-43B3-948B-1728B52AA6E4}">
                <adec:decorative xmlns:adec="http://schemas.microsoft.com/office/drawing/2017/decorative" val="1"/>
              </a:ext>
            </a:extLst>
          </p:cNvPr>
          <p:cNvGrpSpPr/>
          <p:nvPr/>
        </p:nvGrpSpPr>
        <p:grpSpPr>
          <a:xfrm>
            <a:off x="2" y="0"/>
            <a:ext cx="9149645" cy="6858000"/>
            <a:chOff x="0" y="0"/>
            <a:chExt cx="12199526" cy="6858000"/>
          </a:xfrm>
        </p:grpSpPr>
        <p:pic>
          <p:nvPicPr>
            <p:cNvPr id="8" name="object 4">
              <a:extLst>
                <a:ext uri="{FF2B5EF4-FFF2-40B4-BE49-F238E27FC236}">
                  <a16:creationId xmlns:a16="http://schemas.microsoft.com/office/drawing/2014/main" id="{994DD433-ADD1-7A7D-3C84-7E2848B224EC}"/>
                </a:ext>
              </a:extLst>
            </p:cNvPr>
            <p:cNvPicPr/>
            <p:nvPr/>
          </p:nvPicPr>
          <p:blipFill rotWithShape="1">
            <a:blip r:embed="rId4" cstate="print">
              <a:alphaModFix amt="85000"/>
              <a:extLst>
                <a:ext uri="{28A0092B-C50C-407E-A947-70E740481C1C}">
                  <a14:useLocalDpi xmlns:a14="http://schemas.microsoft.com/office/drawing/2010/main" val="0"/>
                </a:ext>
              </a:extLst>
            </a:blip>
            <a:srcRect t="11316" b="4414"/>
            <a:stretch/>
          </p:blipFill>
          <p:spPr>
            <a:xfrm>
              <a:off x="0" y="0"/>
              <a:ext cx="12199526" cy="6858000"/>
            </a:xfrm>
            <a:prstGeom prst="rect">
              <a:avLst/>
            </a:prstGeom>
          </p:spPr>
        </p:pic>
        <p:sp>
          <p:nvSpPr>
            <p:cNvPr id="9" name="object 5">
              <a:extLst>
                <a:ext uri="{FF2B5EF4-FFF2-40B4-BE49-F238E27FC236}">
                  <a16:creationId xmlns:a16="http://schemas.microsoft.com/office/drawing/2014/main" id="{4CF8BB7C-58D7-63BC-F41D-F11A47185CEB}"/>
                </a:ext>
              </a:extLst>
            </p:cNvPr>
            <p:cNvSpPr/>
            <p:nvPr/>
          </p:nvSpPr>
          <p:spPr>
            <a:xfrm>
              <a:off x="0" y="5051685"/>
              <a:ext cx="12191999" cy="1487338"/>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885C9"/>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6" name="object 6"/>
          <p:cNvSpPr txBox="1">
            <a:spLocks noGrp="1"/>
          </p:cNvSpPr>
          <p:nvPr>
            <p:ph type="title" idx="4294967295"/>
          </p:nvPr>
        </p:nvSpPr>
        <p:spPr>
          <a:xfrm>
            <a:off x="8468" y="5049878"/>
            <a:ext cx="9144000" cy="1271823"/>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800" b="1" i="0" u="none" strike="noStrike" kern="0" cap="none" spc="0" normalizeH="0" baseline="0" noProof="0" dirty="0">
                <a:ln>
                  <a:noFill/>
                </a:ln>
                <a:solidFill>
                  <a:srgbClr val="0D6CB8"/>
                </a:solidFill>
                <a:effectLst/>
                <a:uLnTx/>
                <a:uFillTx/>
                <a:latin typeface="Calibri"/>
                <a:ea typeface="+mn-ea"/>
                <a:cs typeface="Calibri"/>
              </a:rPr>
              <a:t>GETTING STARTED</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2800" b="1" i="0" u="none" strike="noStrike" kern="0" cap="none" spc="0" normalizeH="0" baseline="0" noProof="0" dirty="0">
                <a:ln>
                  <a:noFill/>
                </a:ln>
                <a:solidFill>
                  <a:srgbClr val="0D6CB8"/>
                </a:solidFill>
                <a:effectLst/>
                <a:uLnTx/>
                <a:uFillTx/>
                <a:latin typeface="Calibri"/>
                <a:ea typeface="+mn-ea"/>
                <a:cs typeface="Calibri"/>
              </a:rPr>
              <a:t>Support Portal for TSDS Users</a:t>
            </a:r>
          </a:p>
        </p:txBody>
      </p:sp>
      <p:pic>
        <p:nvPicPr>
          <p:cNvPr id="3" name="Picture 2" descr="Image with TSDS logo to the left with the words texas student data system to the right">
            <a:extLst>
              <a:ext uri="{FF2B5EF4-FFF2-40B4-BE49-F238E27FC236}">
                <a16:creationId xmlns:a16="http://schemas.microsoft.com/office/drawing/2014/main" id="{2D53F140-B2BD-E438-A6F4-357A25AC3E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8979" y="137948"/>
            <a:ext cx="2577179" cy="796709"/>
          </a:xfrm>
          <a:prstGeom prst="rect">
            <a:avLst/>
          </a:prstGeom>
        </p:spPr>
      </p:pic>
      <p:sp>
        <p:nvSpPr>
          <p:cNvPr id="4" name="Slide Number Placeholder 3">
            <a:extLst>
              <a:ext uri="{FF2B5EF4-FFF2-40B4-BE49-F238E27FC236}">
                <a16:creationId xmlns:a16="http://schemas.microsoft.com/office/drawing/2014/main" id="{22DD438D-C50C-2833-273D-A139105AA6A5}"/>
              </a:ext>
            </a:extLst>
          </p:cNvPr>
          <p:cNvSpPr>
            <a:spLocks noGrp="1"/>
          </p:cNvSpPr>
          <p:nvPr>
            <p:ph type="sldNum" sz="quarter" idx="12"/>
          </p:nvPr>
        </p:nvSpPr>
        <p:spPr>
          <a:xfrm>
            <a:off x="7095068" y="6539023"/>
            <a:ext cx="2057400" cy="31897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7527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a:t>LEVELS OF SUPPORT – PART 1</a:t>
            </a:r>
          </a:p>
        </p:txBody>
      </p:sp>
      <p:graphicFrame>
        <p:nvGraphicFramePr>
          <p:cNvPr id="6" name="Table 7">
            <a:extLst>
              <a:ext uri="{FF2B5EF4-FFF2-40B4-BE49-F238E27FC236}">
                <a16:creationId xmlns:a16="http://schemas.microsoft.com/office/drawing/2014/main" id="{DE756FBF-667A-3B45-8B0C-572C1F441982}"/>
              </a:ext>
            </a:extLst>
          </p:cNvPr>
          <p:cNvGraphicFramePr>
            <a:graphicFrameLocks noGrp="1"/>
          </p:cNvGraphicFramePr>
          <p:nvPr>
            <p:ph idx="1"/>
            <p:extLst>
              <p:ext uri="{D42A27DB-BD31-4B8C-83A1-F6EECF244321}">
                <p14:modId xmlns:p14="http://schemas.microsoft.com/office/powerpoint/2010/main" val="3207405271"/>
              </p:ext>
            </p:extLst>
          </p:nvPr>
        </p:nvGraphicFramePr>
        <p:xfrm>
          <a:off x="1483113" y="1069880"/>
          <a:ext cx="7498080" cy="1732783"/>
        </p:xfrm>
        <a:graphic>
          <a:graphicData uri="http://schemas.openxmlformats.org/drawingml/2006/table">
            <a:tbl>
              <a:tblPr firstRow="1" bandRow="1">
                <a:tableStyleId>{5C22544A-7EE6-4342-B048-85BDC9FD1C3A}</a:tableStyleId>
              </a:tblPr>
              <a:tblGrid>
                <a:gridCol w="2625356">
                  <a:extLst>
                    <a:ext uri="{9D8B030D-6E8A-4147-A177-3AD203B41FA5}">
                      <a16:colId xmlns:a16="http://schemas.microsoft.com/office/drawing/2014/main" val="3200343393"/>
                    </a:ext>
                  </a:extLst>
                </a:gridCol>
                <a:gridCol w="2268966">
                  <a:extLst>
                    <a:ext uri="{9D8B030D-6E8A-4147-A177-3AD203B41FA5}">
                      <a16:colId xmlns:a16="http://schemas.microsoft.com/office/drawing/2014/main" val="2195133307"/>
                    </a:ext>
                  </a:extLst>
                </a:gridCol>
                <a:gridCol w="2603758">
                  <a:extLst>
                    <a:ext uri="{9D8B030D-6E8A-4147-A177-3AD203B41FA5}">
                      <a16:colId xmlns:a16="http://schemas.microsoft.com/office/drawing/2014/main" val="3100803948"/>
                    </a:ext>
                  </a:extLst>
                </a:gridCol>
              </a:tblGrid>
              <a:tr h="361183">
                <a:tc>
                  <a:txBody>
                    <a:bodyPr/>
                    <a:lstStyle/>
                    <a:p>
                      <a:pPr algn="ctr"/>
                      <a:r>
                        <a:rPr lang="en-US" sz="1600" dirty="0"/>
                        <a:t>Level </a:t>
                      </a:r>
                    </a:p>
                  </a:txBody>
                  <a:tcPr/>
                </a:tc>
                <a:tc>
                  <a:txBody>
                    <a:bodyPr/>
                    <a:lstStyle/>
                    <a:p>
                      <a:pPr algn="ctr"/>
                      <a:r>
                        <a:rPr lang="en-US" sz="1600"/>
                        <a:t>TEAL Role/Description </a:t>
                      </a:r>
                    </a:p>
                  </a:txBody>
                  <a:tcPr/>
                </a:tc>
                <a:tc>
                  <a:txBody>
                    <a:bodyPr/>
                    <a:lstStyle/>
                    <a:p>
                      <a:pPr algn="ctr"/>
                      <a:r>
                        <a:rPr lang="en-US" sz="1600"/>
                        <a:t>Description/Privileges </a:t>
                      </a:r>
                    </a:p>
                  </a:txBody>
                  <a:tcPr/>
                </a:tc>
                <a:extLst>
                  <a:ext uri="{0D108BD9-81ED-4DB2-BD59-A6C34878D82A}">
                    <a16:rowId xmlns:a16="http://schemas.microsoft.com/office/drawing/2014/main" val="1964924955"/>
                  </a:ext>
                </a:extLst>
              </a:tr>
              <a:tr h="1161668">
                <a:tc>
                  <a:txBody>
                    <a:bodyPr/>
                    <a:lstStyle/>
                    <a:p>
                      <a:r>
                        <a:rPr lang="en-US" sz="1400"/>
                        <a:t>TSDS User</a:t>
                      </a:r>
                    </a:p>
                  </a:txBody>
                  <a:tcPr/>
                </a:tc>
                <a:tc>
                  <a:txBody>
                    <a:bodyPr/>
                    <a:lstStyle/>
                    <a:p>
                      <a:r>
                        <a:rPr lang="en-US" sz="1400"/>
                        <a:t>Any user with a role in one or more of the TSDS Portal applications</a:t>
                      </a:r>
                    </a:p>
                  </a:txBody>
                  <a:tcPr/>
                </a:tc>
                <a:tc>
                  <a:txBody>
                    <a:bodyPr/>
                    <a:lstStyle/>
                    <a:p>
                      <a:r>
                        <a:rPr lang="en-US" sz="1400" dirty="0"/>
                        <a:t>• Searches Knowledge Base for help </a:t>
                      </a:r>
                    </a:p>
                    <a:p>
                      <a:r>
                        <a:rPr lang="en-US" sz="1400" dirty="0"/>
                        <a:t>• Submits incidents, questions, and requests for enhancements to TIMS, and view incidents submitted</a:t>
                      </a:r>
                    </a:p>
                  </a:txBody>
                  <a:tcPr/>
                </a:tc>
                <a:extLst>
                  <a:ext uri="{0D108BD9-81ED-4DB2-BD59-A6C34878D82A}">
                    <a16:rowId xmlns:a16="http://schemas.microsoft.com/office/drawing/2014/main" val="3704840435"/>
                  </a:ext>
                </a:extLst>
              </a:tr>
            </a:tbl>
          </a:graphicData>
        </a:graphic>
      </p:graphicFrame>
      <p:sp>
        <p:nvSpPr>
          <p:cNvPr id="3" name="Slide Number Placeholder 2">
            <a:extLst>
              <a:ext uri="{FF2B5EF4-FFF2-40B4-BE49-F238E27FC236}">
                <a16:creationId xmlns:a16="http://schemas.microsoft.com/office/drawing/2014/main" id="{95628EE6-9222-5730-D381-4DEBD5B8074B}"/>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9351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B4790-8D52-AE48-082E-3861E5FA54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DBC672-C171-B4D5-F809-09EBE21D75CC}"/>
              </a:ext>
            </a:extLst>
          </p:cNvPr>
          <p:cNvSpPr>
            <a:spLocks noGrp="1"/>
          </p:cNvSpPr>
          <p:nvPr>
            <p:ph type="title"/>
          </p:nvPr>
        </p:nvSpPr>
        <p:spPr/>
        <p:txBody>
          <a:bodyPr anchor="ctr">
            <a:noAutofit/>
          </a:bodyPr>
          <a:lstStyle/>
          <a:p>
            <a:pPr algn="ctr"/>
            <a:r>
              <a:rPr lang="en-US" sz="4400" dirty="0">
                <a:cs typeface="Calibri"/>
              </a:rPr>
              <a:t>DEMONSTRATION 1</a:t>
            </a:r>
          </a:p>
        </p:txBody>
      </p:sp>
      <p:sp>
        <p:nvSpPr>
          <p:cNvPr id="3" name="Content Placeholder 2">
            <a:extLst>
              <a:ext uri="{FF2B5EF4-FFF2-40B4-BE49-F238E27FC236}">
                <a16:creationId xmlns:a16="http://schemas.microsoft.com/office/drawing/2014/main" id="{53DF815C-DAFF-141F-4E2D-172F21D2398E}"/>
              </a:ext>
            </a:extLst>
          </p:cNvPr>
          <p:cNvSpPr>
            <a:spLocks noGrp="1"/>
          </p:cNvSpPr>
          <p:nvPr>
            <p:ph idx="1"/>
          </p:nvPr>
        </p:nvSpPr>
        <p:spPr/>
        <p:txBody>
          <a:bodyPr>
            <a:normAutofit/>
          </a:bodyPr>
          <a:lstStyle/>
          <a:p>
            <a:pPr marL="0" indent="0">
              <a:buNone/>
            </a:pPr>
            <a:r>
              <a:rPr lang="en-US" sz="2400" u="sng" dirty="0">
                <a:solidFill>
                  <a:srgbClr val="0D6CB9"/>
                </a:solidFill>
              </a:rPr>
              <a:t>The Support Portal</a:t>
            </a:r>
          </a:p>
          <a:p>
            <a:r>
              <a:rPr lang="en-US" sz="2000" dirty="0">
                <a:solidFill>
                  <a:srgbClr val="0D6CB9"/>
                </a:solidFill>
              </a:rPr>
              <a:t>Access the TSDS Knowledge Base (KB)</a:t>
            </a:r>
          </a:p>
          <a:p>
            <a:pPr lvl="1"/>
            <a:r>
              <a:rPr lang="en-US" dirty="0">
                <a:solidFill>
                  <a:srgbClr val="0D6CB9"/>
                </a:solidFill>
              </a:rPr>
              <a:t>Search for Knowledge Base Articles</a:t>
            </a:r>
          </a:p>
          <a:p>
            <a:r>
              <a:rPr lang="en-US" sz="2000" dirty="0">
                <a:solidFill>
                  <a:srgbClr val="0D6CB9"/>
                </a:solidFill>
              </a:rPr>
              <a:t>Create an Incident</a:t>
            </a:r>
          </a:p>
          <a:p>
            <a:pPr lvl="1">
              <a:buClr>
                <a:srgbClr val="006CB9"/>
              </a:buClr>
            </a:pPr>
            <a:endParaRPr lang="en-US" sz="2100" dirty="0">
              <a:solidFill>
                <a:schemeClr val="tx1"/>
              </a:solidFill>
              <a:latin typeface="Tw Cen MT" panose="020B0602020104020603" pitchFamily="34" charset="0"/>
            </a:endParaRPr>
          </a:p>
          <a:p>
            <a:pPr marL="0" indent="0">
              <a:buNone/>
            </a:pPr>
            <a:endParaRPr lang="en-US" sz="2400" dirty="0"/>
          </a:p>
          <a:p>
            <a:pPr marL="0" indent="0">
              <a:buNone/>
            </a:pPr>
            <a:endParaRPr lang="en-US" sz="2400" dirty="0"/>
          </a:p>
        </p:txBody>
      </p:sp>
      <p:sp>
        <p:nvSpPr>
          <p:cNvPr id="6" name="Slide Number Placeholder 5">
            <a:extLst>
              <a:ext uri="{FF2B5EF4-FFF2-40B4-BE49-F238E27FC236}">
                <a16:creationId xmlns:a16="http://schemas.microsoft.com/office/drawing/2014/main" id="{5AB511E5-769F-077A-277C-C4003EDAA123}"/>
              </a:ext>
            </a:extLst>
          </p:cNvPr>
          <p:cNvSpPr>
            <a:spLocks noGrp="1"/>
          </p:cNvSpPr>
          <p:nvPr>
            <p:ph type="sldNum" sz="quarter" idx="12"/>
          </p:nvPr>
        </p:nvSpPr>
        <p:spPr>
          <a:xfrm>
            <a:off x="708660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2027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6378C-5F3B-793B-5BCC-177A4EB32E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9E03D1-26AE-9588-F3B4-31F30C828BFF}"/>
              </a:ext>
            </a:extLst>
          </p:cNvPr>
          <p:cNvSpPr>
            <a:spLocks noGrp="1"/>
          </p:cNvSpPr>
          <p:nvPr>
            <p:ph type="title"/>
          </p:nvPr>
        </p:nvSpPr>
        <p:spPr>
          <a:xfrm>
            <a:off x="1355076" y="167275"/>
            <a:ext cx="7788925" cy="751350"/>
          </a:xfrm>
        </p:spPr>
        <p:txBody>
          <a:bodyPr>
            <a:noAutofit/>
          </a:bodyPr>
          <a:lstStyle/>
          <a:p>
            <a:pPr algn="ctr"/>
            <a:r>
              <a:rPr lang="en-US" sz="4400"/>
              <a:t>ACCESS TSDS SUPPORT PORTAL</a:t>
            </a:r>
          </a:p>
        </p:txBody>
      </p:sp>
      <p:pic>
        <p:nvPicPr>
          <p:cNvPr id="6" name="Picture 5" descr="Image shows where to click to access the &#10;Texas Student Data System Portal.">
            <a:extLst>
              <a:ext uri="{FF2B5EF4-FFF2-40B4-BE49-F238E27FC236}">
                <a16:creationId xmlns:a16="http://schemas.microsoft.com/office/drawing/2014/main" id="{30984B4D-1B9E-6F04-14C4-1AA01D66254A}"/>
              </a:ext>
            </a:extLst>
          </p:cNvPr>
          <p:cNvPicPr>
            <a:picLocks noChangeAspect="1"/>
          </p:cNvPicPr>
          <p:nvPr/>
        </p:nvPicPr>
        <p:blipFill>
          <a:blip r:embed="rId4"/>
          <a:stretch>
            <a:fillRect/>
          </a:stretch>
        </p:blipFill>
        <p:spPr>
          <a:xfrm>
            <a:off x="1891864" y="1155042"/>
            <a:ext cx="6742112" cy="1973751"/>
          </a:xfrm>
          <a:prstGeom prst="rect">
            <a:avLst/>
          </a:prstGeom>
          <a:ln w="38100">
            <a:solidFill>
              <a:schemeClr val="accent2"/>
            </a:solidFill>
          </a:ln>
        </p:spPr>
      </p:pic>
      <p:pic>
        <p:nvPicPr>
          <p:cNvPr id="5" name="Content Placeholder 8" descr="Image shows the Search Knowledge Base easy button that a TSDS User would click to search for KB articles.">
            <a:extLst>
              <a:ext uri="{FF2B5EF4-FFF2-40B4-BE49-F238E27FC236}">
                <a16:creationId xmlns:a16="http://schemas.microsoft.com/office/drawing/2014/main" id="{E2CD307C-AEE8-6A23-B96B-9087C79F86B8}"/>
              </a:ext>
            </a:extLst>
          </p:cNvPr>
          <p:cNvPicPr>
            <a:picLocks noGrp="1" noChangeAspect="1"/>
          </p:cNvPicPr>
          <p:nvPr>
            <p:ph idx="1"/>
          </p:nvPr>
        </p:nvPicPr>
        <p:blipFill>
          <a:blip r:embed="rId5"/>
          <a:stretch>
            <a:fillRect/>
          </a:stretch>
        </p:blipFill>
        <p:spPr>
          <a:xfrm>
            <a:off x="1891864" y="3429000"/>
            <a:ext cx="6742112" cy="3063874"/>
          </a:xfrm>
          <a:ln w="38100">
            <a:solidFill>
              <a:schemeClr val="accent2"/>
            </a:solidFill>
          </a:ln>
        </p:spPr>
      </p:pic>
      <p:sp>
        <p:nvSpPr>
          <p:cNvPr id="4" name="Slide Number Placeholder 3">
            <a:extLst>
              <a:ext uri="{FF2B5EF4-FFF2-40B4-BE49-F238E27FC236}">
                <a16:creationId xmlns:a16="http://schemas.microsoft.com/office/drawing/2014/main" id="{7B3513D1-8E24-F087-B7C3-7319FB14EF58}"/>
              </a:ext>
            </a:extLst>
          </p:cNvPr>
          <p:cNvSpPr>
            <a:spLocks noGrp="1"/>
          </p:cNvSpPr>
          <p:nvPr>
            <p:ph type="sldNum" sz="quarter" idx="12"/>
          </p:nvPr>
        </p:nvSpPr>
        <p:spPr>
          <a:xfrm>
            <a:off x="7086600" y="6486977"/>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4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3061896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9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56</TotalTime>
  <Words>5115</Words>
  <Application>Microsoft Office PowerPoint</Application>
  <PresentationFormat>On-screen Show (4:3)</PresentationFormat>
  <Paragraphs>731</Paragraphs>
  <Slides>56</Slides>
  <Notes>56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56</vt:i4>
      </vt:variant>
    </vt:vector>
  </HeadingPairs>
  <TitlesOfParts>
    <vt:vector size="69" baseType="lpstr">
      <vt:lpstr>Aptos</vt:lpstr>
      <vt:lpstr>Arial</vt:lpstr>
      <vt:lpstr>Calibri</vt:lpstr>
      <vt:lpstr>Courier New</vt:lpstr>
      <vt:lpstr>Open Sans (Headings)</vt:lpstr>
      <vt:lpstr>Open Sans Light</vt:lpstr>
      <vt:lpstr>Open Sans Semibold</vt:lpstr>
      <vt:lpstr>Segoe UI</vt:lpstr>
      <vt:lpstr>Tw Cen MT</vt:lpstr>
      <vt:lpstr>Wingdings</vt:lpstr>
      <vt:lpstr>1_Office Theme</vt:lpstr>
      <vt:lpstr>2_Office Theme</vt:lpstr>
      <vt:lpstr>9_Office Theme</vt:lpstr>
      <vt:lpstr> TSDS Incident Management System New User Certification Training</vt:lpstr>
      <vt:lpstr>KEY TERMS</vt:lpstr>
      <vt:lpstr>LEARNING OBJECTIVES</vt:lpstr>
      <vt:lpstr>WHY IS THIS COURSE IMPORTANT</vt:lpstr>
      <vt:lpstr>COURSE AGENDA</vt:lpstr>
      <vt:lpstr>GETTING STARTED Support Portal for TSDS Users</vt:lpstr>
      <vt:lpstr>LEVELS OF SUPPORT – PART 1</vt:lpstr>
      <vt:lpstr>DEMONSTRATION 1</vt:lpstr>
      <vt:lpstr>ACCESS TSDS SUPPORT PORTAL</vt:lpstr>
      <vt:lpstr>SEARCH KNOWLEDGE BASE</vt:lpstr>
      <vt:lpstr>CREATE ISSUE/INCIDENT</vt:lpstr>
      <vt:lpstr>KEY CONCEPTS Incidents, Workflows, Best Practices</vt:lpstr>
      <vt:lpstr>DEMONSTRATION 2</vt:lpstr>
      <vt:lpstr>HOW TO CREATE AN INCIDENT</vt:lpstr>
      <vt:lpstr>INCIDENT CREATION FORM </vt:lpstr>
      <vt:lpstr>CREATING AN INCIDENT</vt:lpstr>
      <vt:lpstr>SUBSYSTEM AND SUBCATEORGY</vt:lpstr>
      <vt:lpstr>CREATING AN INCIDENT CONT.</vt:lpstr>
      <vt:lpstr>INCIDENT PRIORITY LEVELS</vt:lpstr>
      <vt:lpstr>ESCALATION AND DATA USE AGREEMENT</vt:lpstr>
      <vt:lpstr>INCIDENT WORKFLOWS</vt:lpstr>
      <vt:lpstr>DEMONSTRATION 3</vt:lpstr>
      <vt:lpstr>START WORK ON AN INCIDENT</vt:lpstr>
      <vt:lpstr>WORK ON AN INCIDENT</vt:lpstr>
      <vt:lpstr>WORKING THE INCIDENT</vt:lpstr>
      <vt:lpstr>HOW TO ADD COMMENTS</vt:lpstr>
      <vt:lpstr>ADD ATTACHMENT OR SCREENSHOT</vt:lpstr>
      <vt:lpstr>ESCALATE AN INCIDENT</vt:lpstr>
      <vt:lpstr>RESOLVE AN INCIDENT</vt:lpstr>
      <vt:lpstr>PUT AN INCIDENT ON HOLD</vt:lpstr>
      <vt:lpstr>RETURN AN INCIDENT</vt:lpstr>
      <vt:lpstr>LOG DATA ACCESS</vt:lpstr>
      <vt:lpstr>LOG DATA ACCESS CONTINUED</vt:lpstr>
      <vt:lpstr>FOR ESC OR CERTIFIED VENDOR</vt:lpstr>
      <vt:lpstr>BEST PRACTICES</vt:lpstr>
      <vt:lpstr> TIPS ON CREATING AN INCIDENT</vt:lpstr>
      <vt:lpstr>DEMONSTRATION 8</vt:lpstr>
      <vt:lpstr>SEARCH FOR INCIDENTS</vt:lpstr>
      <vt:lpstr>CREATE A FILTER</vt:lpstr>
      <vt:lpstr>SAVE A FILTER</vt:lpstr>
      <vt:lpstr>CREATE A SUBSCRIPTION</vt:lpstr>
      <vt:lpstr>SUBSCRIBE TO A SUBSCRIPTION</vt:lpstr>
      <vt:lpstr>EMAIL IN TIMS</vt:lpstr>
      <vt:lpstr>WATCH AN INCIDENT</vt:lpstr>
      <vt:lpstr>LINK AN INCIDENT</vt:lpstr>
      <vt:lpstr>TRAINING ACTIVITIES Practice, Knowledge Checks</vt:lpstr>
      <vt:lpstr>PRACTICE EXERCISE</vt:lpstr>
      <vt:lpstr>KNOWLEDGE CHECK 1</vt:lpstr>
      <vt:lpstr>KNOWLEDGE CHECK </vt:lpstr>
      <vt:lpstr>KNOWLEDGE CHECK 3</vt:lpstr>
      <vt:lpstr>WRAP UP Key Takeaways, Resources, and Next Steps</vt:lpstr>
      <vt:lpstr>KEY TAKEAWAYS</vt:lpstr>
      <vt:lpstr> TECHNICAL RESOURCES</vt:lpstr>
      <vt:lpstr>NEXT STEPS</vt:lpstr>
      <vt:lpstr>WRAP UP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Curry, Wayne</dc:creator>
  <cp:lastModifiedBy>Curry, Wayne</cp:lastModifiedBy>
  <cp:revision>1</cp:revision>
  <dcterms:created xsi:type="dcterms:W3CDTF">2025-07-23T13:49:06Z</dcterms:created>
  <dcterms:modified xsi:type="dcterms:W3CDTF">2025-07-23T14:46:05Z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74143C81-CB29-4098-9594-616D8788C772</vt:lpwstr>
  </property>
  <property fmtid="{D5CDD505-2E9C-101B-9397-08002B2CF9AE}" pid="3" name="ArticulatePath">
    <vt:lpwstr>Presentation1</vt:lpwstr>
  </property>
</Properties>
</file>