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783" r:id="rId3"/>
  </p:sldMasterIdLst>
  <p:notesMasterIdLst>
    <p:notesMasterId r:id="rId49"/>
  </p:notesMasterIdLst>
  <p:sldIdLst>
    <p:sldId id="2145707039" r:id="rId4"/>
    <p:sldId id="2145707376" r:id="rId5"/>
    <p:sldId id="2145707375" r:id="rId6"/>
    <p:sldId id="2145707333" r:id="rId7"/>
    <p:sldId id="2145707045" r:id="rId8"/>
    <p:sldId id="2145707037" r:id="rId9"/>
    <p:sldId id="1440" r:id="rId10"/>
    <p:sldId id="2145707074" r:id="rId11"/>
    <p:sldId id="1441" r:id="rId12"/>
    <p:sldId id="1449" r:id="rId13"/>
    <p:sldId id="1450" r:id="rId14"/>
    <p:sldId id="2145707377" r:id="rId15"/>
    <p:sldId id="1055" r:id="rId16"/>
    <p:sldId id="1323" r:id="rId17"/>
    <p:sldId id="2145707378" r:id="rId18"/>
    <p:sldId id="2145707379" r:id="rId19"/>
    <p:sldId id="1451" r:id="rId20"/>
    <p:sldId id="1355" r:id="rId21"/>
    <p:sldId id="2145707151" r:id="rId22"/>
    <p:sldId id="1466" r:id="rId23"/>
    <p:sldId id="908" r:id="rId24"/>
    <p:sldId id="2145707329" r:id="rId25"/>
    <p:sldId id="971" r:id="rId26"/>
    <p:sldId id="2145707330" r:id="rId27"/>
    <p:sldId id="1343" r:id="rId28"/>
    <p:sldId id="1015" r:id="rId29"/>
    <p:sldId id="1016" r:id="rId30"/>
    <p:sldId id="1018" r:id="rId31"/>
    <p:sldId id="2145707380" r:id="rId32"/>
    <p:sldId id="1444" r:id="rId33"/>
    <p:sldId id="1475" r:id="rId34"/>
    <p:sldId id="1053" r:id="rId35"/>
    <p:sldId id="1062" r:id="rId36"/>
    <p:sldId id="949" r:id="rId37"/>
    <p:sldId id="2145707309" r:id="rId38"/>
    <p:sldId id="2145707374" r:id="rId39"/>
    <p:sldId id="2145707310" r:id="rId40"/>
    <p:sldId id="2145707312" r:id="rId41"/>
    <p:sldId id="2145707314" r:id="rId42"/>
    <p:sldId id="2145707307" r:id="rId43"/>
    <p:sldId id="2145707315" r:id="rId44"/>
    <p:sldId id="1163" r:id="rId45"/>
    <p:sldId id="2145707304" r:id="rId46"/>
    <p:sldId id="2145707264" r:id="rId47"/>
    <p:sldId id="214570705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72601-0EB3-43B8-91A8-51071415BD30}" v="101" dt="2025-07-23T14:29:17.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93" d="100"/>
          <a:sy n="93" d="100"/>
        </p:scale>
        <p:origin x="144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ry, Wayne" userId="7d2a708c-cace-4799-97cf-16338870386f" providerId="ADAL" clId="{FE272601-0EB3-43B8-91A8-51071415BD30}"/>
    <pc:docChg chg="undo custSel modSld">
      <pc:chgData name="Curry, Wayne" userId="7d2a708c-cace-4799-97cf-16338870386f" providerId="ADAL" clId="{FE272601-0EB3-43B8-91A8-51071415BD30}" dt="2025-07-23T14:38:04.038" v="140" actId="207"/>
      <pc:docMkLst>
        <pc:docMk/>
      </pc:docMkLst>
      <pc:sldChg chg="modSp mod">
        <pc:chgData name="Curry, Wayne" userId="7d2a708c-cace-4799-97cf-16338870386f" providerId="ADAL" clId="{FE272601-0EB3-43B8-91A8-51071415BD30}" dt="2025-07-23T14:28:26.964" v="99" actId="255"/>
        <pc:sldMkLst>
          <pc:docMk/>
          <pc:sldMk cId="1664335175" sldId="1163"/>
        </pc:sldMkLst>
        <pc:spChg chg="mod">
          <ac:chgData name="Curry, Wayne" userId="7d2a708c-cace-4799-97cf-16338870386f" providerId="ADAL" clId="{FE272601-0EB3-43B8-91A8-51071415BD30}" dt="2025-07-23T14:28:26.964" v="99" actId="255"/>
          <ac:spMkLst>
            <pc:docMk/>
            <pc:sldMk cId="1664335175" sldId="1163"/>
            <ac:spMk id="5" creationId="{125F9FA8-8F36-4C62-97BC-737367A8B7E5}"/>
          </ac:spMkLst>
        </pc:spChg>
      </pc:sldChg>
      <pc:sldChg chg="modSp mod">
        <pc:chgData name="Curry, Wayne" userId="7d2a708c-cace-4799-97cf-16338870386f" providerId="ADAL" clId="{FE272601-0EB3-43B8-91A8-51071415BD30}" dt="2025-07-23T14:31:44.910" v="114" actId="404"/>
        <pc:sldMkLst>
          <pc:docMk/>
          <pc:sldMk cId="184369819" sldId="1343"/>
        </pc:sldMkLst>
        <pc:spChg chg="mod">
          <ac:chgData name="Curry, Wayne" userId="7d2a708c-cace-4799-97cf-16338870386f" providerId="ADAL" clId="{FE272601-0EB3-43B8-91A8-51071415BD30}" dt="2025-07-23T14:31:44.910" v="114" actId="404"/>
          <ac:spMkLst>
            <pc:docMk/>
            <pc:sldMk cId="184369819" sldId="1343"/>
            <ac:spMk id="3" creationId="{F7930F02-FF0E-4BF0-BB06-6A355FF68F73}"/>
          </ac:spMkLst>
        </pc:spChg>
      </pc:sldChg>
      <pc:sldChg chg="modSp mod">
        <pc:chgData name="Curry, Wayne" userId="7d2a708c-cace-4799-97cf-16338870386f" providerId="ADAL" clId="{FE272601-0EB3-43B8-91A8-51071415BD30}" dt="2025-07-23T14:33:57.365" v="138" actId="403"/>
        <pc:sldMkLst>
          <pc:docMk/>
          <pc:sldMk cId="3064189575" sldId="1440"/>
        </pc:sldMkLst>
        <pc:spChg chg="mod">
          <ac:chgData name="Curry, Wayne" userId="7d2a708c-cace-4799-97cf-16338870386f" providerId="ADAL" clId="{FE272601-0EB3-43B8-91A8-51071415BD30}" dt="2025-07-23T14:33:57.365" v="138" actId="403"/>
          <ac:spMkLst>
            <pc:docMk/>
            <pc:sldMk cId="3064189575" sldId="1440"/>
            <ac:spMk id="8" creationId="{00000000-0000-0000-0000-000000000000}"/>
          </ac:spMkLst>
        </pc:spChg>
        <pc:picChg chg="mod">
          <ac:chgData name="Curry, Wayne" userId="7d2a708c-cace-4799-97cf-16338870386f" providerId="ADAL" clId="{FE272601-0EB3-43B8-91A8-51071415BD30}" dt="2025-07-23T14:33:39.228" v="134" actId="1076"/>
          <ac:picMkLst>
            <pc:docMk/>
            <pc:sldMk cId="3064189575" sldId="1440"/>
            <ac:picMk id="4" creationId="{68B96C2C-9482-3B43-E7AC-9E83669ACA9B}"/>
          </ac:picMkLst>
        </pc:picChg>
      </pc:sldChg>
      <pc:sldChg chg="modSp mod">
        <pc:chgData name="Curry, Wayne" userId="7d2a708c-cace-4799-97cf-16338870386f" providerId="ADAL" clId="{FE272601-0EB3-43B8-91A8-51071415BD30}" dt="2025-07-23T14:31:50.333" v="115" actId="404"/>
        <pc:sldMkLst>
          <pc:docMk/>
          <pc:sldMk cId="1600499364" sldId="1444"/>
        </pc:sldMkLst>
        <pc:spChg chg="mod">
          <ac:chgData name="Curry, Wayne" userId="7d2a708c-cace-4799-97cf-16338870386f" providerId="ADAL" clId="{FE272601-0EB3-43B8-91A8-51071415BD30}" dt="2025-07-23T14:31:50.333" v="115" actId="404"/>
          <ac:spMkLst>
            <pc:docMk/>
            <pc:sldMk cId="1600499364" sldId="1444"/>
            <ac:spMk id="3" creationId="{F7930F02-FF0E-4BF0-BB06-6A355FF68F73}"/>
          </ac:spMkLst>
        </pc:spChg>
      </pc:sldChg>
      <pc:sldChg chg="modSp mod">
        <pc:chgData name="Curry, Wayne" userId="7d2a708c-cace-4799-97cf-16338870386f" providerId="ADAL" clId="{FE272601-0EB3-43B8-91A8-51071415BD30}" dt="2025-07-23T14:38:04.038" v="140" actId="207"/>
        <pc:sldMkLst>
          <pc:docMk/>
          <pc:sldMk cId="3654762460" sldId="2145707045"/>
        </pc:sldMkLst>
        <pc:spChg chg="mod">
          <ac:chgData name="Curry, Wayne" userId="7d2a708c-cace-4799-97cf-16338870386f" providerId="ADAL" clId="{FE272601-0EB3-43B8-91A8-51071415BD30}" dt="2025-07-23T14:38:04.038" v="140" actId="207"/>
          <ac:spMkLst>
            <pc:docMk/>
            <pc:sldMk cId="3654762460" sldId="2145707045"/>
            <ac:spMk id="2" creationId="{6B70DB80-CCC9-AE4F-FD57-FCB35C71305F}"/>
          </ac:spMkLst>
        </pc:spChg>
        <pc:spChg chg="mod">
          <ac:chgData name="Curry, Wayne" userId="7d2a708c-cace-4799-97cf-16338870386f" providerId="ADAL" clId="{FE272601-0EB3-43B8-91A8-51071415BD30}" dt="2025-07-23T14:37:35.495" v="139" actId="207"/>
          <ac:spMkLst>
            <pc:docMk/>
            <pc:sldMk cId="3654762460" sldId="2145707045"/>
            <ac:spMk id="8" creationId="{B26605D0-E9AD-3AE3-1217-D60AF4EBED2F}"/>
          </ac:spMkLst>
        </pc:spChg>
      </pc:sldChg>
      <pc:sldChg chg="modSp mod">
        <pc:chgData name="Curry, Wayne" userId="7d2a708c-cace-4799-97cf-16338870386f" providerId="ADAL" clId="{FE272601-0EB3-43B8-91A8-51071415BD30}" dt="2025-07-23T14:32:15.559" v="117" actId="404"/>
        <pc:sldMkLst>
          <pc:docMk/>
          <pc:sldMk cId="901203501" sldId="2145707264"/>
        </pc:sldMkLst>
        <pc:spChg chg="mod">
          <ac:chgData name="Curry, Wayne" userId="7d2a708c-cace-4799-97cf-16338870386f" providerId="ADAL" clId="{FE272601-0EB3-43B8-91A8-51071415BD30}" dt="2025-07-23T14:32:15.559" v="117" actId="404"/>
          <ac:spMkLst>
            <pc:docMk/>
            <pc:sldMk cId="901203501" sldId="2145707264"/>
            <ac:spMk id="7" creationId="{EC1DA2CF-27B2-56E7-2751-3F04CB47A79E}"/>
          </ac:spMkLst>
        </pc:spChg>
      </pc:sldChg>
      <pc:sldChg chg="modSp">
        <pc:chgData name="Curry, Wayne" userId="7d2a708c-cace-4799-97cf-16338870386f" providerId="ADAL" clId="{FE272601-0EB3-43B8-91A8-51071415BD30}" dt="2025-07-23T14:29:17.826" v="107" actId="404"/>
        <pc:sldMkLst>
          <pc:docMk/>
          <pc:sldMk cId="498877918" sldId="2145707310"/>
        </pc:sldMkLst>
        <pc:spChg chg="mod">
          <ac:chgData name="Curry, Wayne" userId="7d2a708c-cace-4799-97cf-16338870386f" providerId="ADAL" clId="{FE272601-0EB3-43B8-91A8-51071415BD30}" dt="2025-07-23T14:29:17.826" v="107" actId="404"/>
          <ac:spMkLst>
            <pc:docMk/>
            <pc:sldMk cId="498877918" sldId="2145707310"/>
            <ac:spMk id="4" creationId="{2D018B33-3F64-702A-13DE-4FFC165D9F0B}"/>
          </ac:spMkLst>
        </pc:spChg>
      </pc:sldChg>
      <pc:sldChg chg="modSp">
        <pc:chgData name="Curry, Wayne" userId="7d2a708c-cace-4799-97cf-16338870386f" providerId="ADAL" clId="{FE272601-0EB3-43B8-91A8-51071415BD30}" dt="2025-07-23T14:29:13.347" v="106" actId="404"/>
        <pc:sldMkLst>
          <pc:docMk/>
          <pc:sldMk cId="1774278449" sldId="2145707312"/>
        </pc:sldMkLst>
        <pc:spChg chg="mod">
          <ac:chgData name="Curry, Wayne" userId="7d2a708c-cace-4799-97cf-16338870386f" providerId="ADAL" clId="{FE272601-0EB3-43B8-91A8-51071415BD30}" dt="2025-07-23T14:29:13.347" v="106" actId="404"/>
          <ac:spMkLst>
            <pc:docMk/>
            <pc:sldMk cId="1774278449" sldId="2145707312"/>
            <ac:spMk id="4" creationId="{2D018B33-3F64-702A-13DE-4FFC165D9F0B}"/>
          </ac:spMkLst>
        </pc:spChg>
      </pc:sldChg>
      <pc:sldChg chg="modSp modAnim">
        <pc:chgData name="Curry, Wayne" userId="7d2a708c-cace-4799-97cf-16338870386f" providerId="ADAL" clId="{FE272601-0EB3-43B8-91A8-51071415BD30}" dt="2025-07-23T14:29:07.691" v="105" actId="404"/>
        <pc:sldMkLst>
          <pc:docMk/>
          <pc:sldMk cId="1504625854" sldId="2145707314"/>
        </pc:sldMkLst>
        <pc:spChg chg="mod">
          <ac:chgData name="Curry, Wayne" userId="7d2a708c-cace-4799-97cf-16338870386f" providerId="ADAL" clId="{FE272601-0EB3-43B8-91A8-51071415BD30}" dt="2025-07-23T14:29:07.691" v="105" actId="404"/>
          <ac:spMkLst>
            <pc:docMk/>
            <pc:sldMk cId="1504625854" sldId="2145707314"/>
            <ac:spMk id="4" creationId="{2D018B33-3F64-702A-13DE-4FFC165D9F0B}"/>
          </ac:spMkLst>
        </pc:spChg>
      </pc:sldChg>
      <pc:sldChg chg="modSp mod">
        <pc:chgData name="Curry, Wayne" userId="7d2a708c-cace-4799-97cf-16338870386f" providerId="ADAL" clId="{FE272601-0EB3-43B8-91A8-51071415BD30}" dt="2025-07-23T14:28:47.268" v="104" actId="404"/>
        <pc:sldMkLst>
          <pc:docMk/>
          <pc:sldMk cId="1460526866" sldId="2145707315"/>
        </pc:sldMkLst>
        <pc:spChg chg="mod">
          <ac:chgData name="Curry, Wayne" userId="7d2a708c-cace-4799-97cf-16338870386f" providerId="ADAL" clId="{FE272601-0EB3-43B8-91A8-51071415BD30}" dt="2025-07-23T14:28:47.268" v="104" actId="404"/>
          <ac:spMkLst>
            <pc:docMk/>
            <pc:sldMk cId="1460526866" sldId="2145707315"/>
            <ac:spMk id="23" creationId="{8028BA1C-6FB0-1EFF-8399-AB0145C3F121}"/>
          </ac:spMkLst>
        </pc:spChg>
        <pc:graphicFrameChg chg="modGraphic">
          <ac:chgData name="Curry, Wayne" userId="7d2a708c-cace-4799-97cf-16338870386f" providerId="ADAL" clId="{FE272601-0EB3-43B8-91A8-51071415BD30}" dt="2025-07-23T14:28:40.167" v="102" actId="404"/>
          <ac:graphicFrameMkLst>
            <pc:docMk/>
            <pc:sldMk cId="1460526866" sldId="2145707315"/>
            <ac:graphicFrameMk id="16" creationId="{CCE7152F-A890-4108-A008-C0B645EA3716}"/>
          </ac:graphicFrameMkLst>
        </pc:graphicFrameChg>
      </pc:sldChg>
      <pc:sldChg chg="modSp mod">
        <pc:chgData name="Curry, Wayne" userId="7d2a708c-cace-4799-97cf-16338870386f" providerId="ADAL" clId="{FE272601-0EB3-43B8-91A8-51071415BD30}" dt="2025-07-23T14:29:43.978" v="110" actId="403"/>
        <pc:sldMkLst>
          <pc:docMk/>
          <pc:sldMk cId="2032156732" sldId="2145707374"/>
        </pc:sldMkLst>
        <pc:spChg chg="mod">
          <ac:chgData name="Curry, Wayne" userId="7d2a708c-cace-4799-97cf-16338870386f" providerId="ADAL" clId="{FE272601-0EB3-43B8-91A8-51071415BD30}" dt="2025-07-23T14:29:43.978" v="110" actId="403"/>
          <ac:spMkLst>
            <pc:docMk/>
            <pc:sldMk cId="2032156732" sldId="2145707374"/>
            <ac:spMk id="4" creationId="{133A80FC-A638-36BB-43FF-55C350D0B940}"/>
          </ac:spMkLst>
        </pc:spChg>
      </pc:sldChg>
      <pc:sldChg chg="modSp mod">
        <pc:chgData name="Curry, Wayne" userId="7d2a708c-cace-4799-97cf-16338870386f" providerId="ADAL" clId="{FE272601-0EB3-43B8-91A8-51071415BD30}" dt="2025-07-23T14:32:28.133" v="118" actId="404"/>
        <pc:sldMkLst>
          <pc:docMk/>
          <pc:sldMk cId="3221119173" sldId="2145707375"/>
        </pc:sldMkLst>
        <pc:spChg chg="mod">
          <ac:chgData name="Curry, Wayne" userId="7d2a708c-cace-4799-97cf-16338870386f" providerId="ADAL" clId="{FE272601-0EB3-43B8-91A8-51071415BD30}" dt="2025-07-23T14:32:28.133" v="118" actId="404"/>
          <ac:spMkLst>
            <pc:docMk/>
            <pc:sldMk cId="3221119173" sldId="2145707375"/>
            <ac:spMk id="7" creationId="{EC1DA2CF-27B2-56E7-2751-3F04CB47A79E}"/>
          </ac:spMkLst>
        </pc:spChg>
      </pc:sldChg>
      <pc:sldChg chg="modSp mod">
        <pc:chgData name="Curry, Wayne" userId="7d2a708c-cace-4799-97cf-16338870386f" providerId="ADAL" clId="{FE272601-0EB3-43B8-91A8-51071415BD30}" dt="2025-07-23T14:31:18.963" v="113" actId="404"/>
        <pc:sldMkLst>
          <pc:docMk/>
          <pc:sldMk cId="472224625" sldId="2145707377"/>
        </pc:sldMkLst>
        <pc:spChg chg="mod">
          <ac:chgData name="Curry, Wayne" userId="7d2a708c-cace-4799-97cf-16338870386f" providerId="ADAL" clId="{FE272601-0EB3-43B8-91A8-51071415BD30}" dt="2025-07-23T14:31:18.963" v="113" actId="404"/>
          <ac:spMkLst>
            <pc:docMk/>
            <pc:sldMk cId="472224625" sldId="2145707377"/>
            <ac:spMk id="4" creationId="{81C5BBD1-4C07-F79F-E342-406B77CB47C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image" Target="../media/image60.png"/><Relationship Id="rId5" Type="http://schemas.openxmlformats.org/officeDocument/2006/relationships/image" Target="../media/image64.svg"/><Relationship Id="rId4" Type="http://schemas.openxmlformats.org/officeDocument/2006/relationships/image" Target="../media/image6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image" Target="../media/image60.png"/><Relationship Id="rId5" Type="http://schemas.openxmlformats.org/officeDocument/2006/relationships/image" Target="../media/image64.svg"/><Relationship Id="rId4"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600" b="0" dirty="0"/>
            <a:t>TIMS allows users to submit incidents when a problem is encountered or there are questions about TSDS applications.</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600" dirty="0"/>
            <a:t>Data use agreement is required from the LEA to access their data, even if the incident is submitted by the ESC or Certified Vendor.</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600" dirty="0"/>
            <a:t>Be sure to search the Knowledge Base in TIMS before submitting an incident to see if a resolution exists.</a:t>
          </a: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3"/>
      <dgm:spPr/>
    </dgm:pt>
    <dgm:pt modelId="{3D9E6714-B90C-486F-84EA-6FB8F8760170}" type="pres">
      <dgm:prSet presAssocID="{25F4D30D-B72E-464F-8A20-0A530DA80C9B}" presName="iconRect" presStyleLbl="node1" presStyleIdx="0" presStyleCnt="3" custScaleX="161589" custScaleY="16158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3" custScaleX="115242" custScaleY="97155" custLinFactNeighborX="-47" custLinFactNeighborY="3268">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3" custLinFactNeighborX="-746" custLinFactNeighborY="743"/>
      <dgm:spPr/>
    </dgm:pt>
    <dgm:pt modelId="{3C9C8D17-6300-4660-A1F1-6A9892CE9041}" type="pres">
      <dgm:prSet presAssocID="{35D82119-22A7-43F2-A7E5-9BDCBD2AA9BB}" presName="iconRect" presStyleLbl="node1" presStyleIdx="1" presStyleCnt="3" custScaleX="161589" custScaleY="161589"/>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atabase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3" custScaleX="114126" custLinFactNeighborX="-374" custLinFactNeighborY="2976">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3"/>
      <dgm:spPr/>
    </dgm:pt>
    <dgm:pt modelId="{AF82FCC2-9709-4FF9-B7EE-DCC0E54A822B}" type="pres">
      <dgm:prSet presAssocID="{A8F25083-BC3E-47BA-8EB0-3A718A14EAE5}" presName="iconRect" presStyleLbl="node1" presStyleIdx="2" presStyleCnt="3" custScaleX="161589" custScaleY="161589"/>
      <dgm:spPr>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lte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3" custScaleX="110165" custLinFactNeighborX="2278" custLinFactNeighborY="-674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6290207" cy="1043991"/>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Ready</a:t>
          </a:r>
        </a:p>
      </dsp:txBody>
      <dsp:txXfrm>
        <a:off x="30577" y="30577"/>
        <a:ext cx="5163659" cy="982837"/>
      </dsp:txXfrm>
    </dsp:sp>
    <dsp:sp modelId="{13C106B1-4CAA-452F-AA66-E5E8F85BAFB5}">
      <dsp:nvSpPr>
        <dsp:cNvPr id="0" name=""/>
        <dsp:cNvSpPr/>
      </dsp:nvSpPr>
      <dsp:spPr>
        <a:xfrm>
          <a:off x="555018" y="1217990"/>
          <a:ext cx="6290207" cy="1043991"/>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Set</a:t>
          </a:r>
        </a:p>
      </dsp:txBody>
      <dsp:txXfrm>
        <a:off x="585595" y="1248567"/>
        <a:ext cx="4995440" cy="982837"/>
      </dsp:txXfrm>
    </dsp:sp>
    <dsp:sp modelId="{0C67E674-FD7D-463B-A260-D04C033466D2}">
      <dsp:nvSpPr>
        <dsp:cNvPr id="0" name=""/>
        <dsp:cNvSpPr/>
      </dsp:nvSpPr>
      <dsp:spPr>
        <a:xfrm>
          <a:off x="1110036" y="2435980"/>
          <a:ext cx="6290207" cy="1043991"/>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Go</a:t>
          </a:r>
        </a:p>
      </dsp:txBody>
      <dsp:txXfrm>
        <a:off x="1140613" y="2466557"/>
        <a:ext cx="4995440" cy="982837"/>
      </dsp:txXfrm>
    </dsp:sp>
    <dsp:sp modelId="{1B61E77A-6BB8-46AC-8A8D-E765E6094CD7}">
      <dsp:nvSpPr>
        <dsp:cNvPr id="0" name=""/>
        <dsp:cNvSpPr/>
      </dsp:nvSpPr>
      <dsp:spPr>
        <a:xfrm>
          <a:off x="5611612" y="791693"/>
          <a:ext cx="678594" cy="678594"/>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764296" y="791693"/>
        <a:ext cx="373226" cy="510642"/>
      </dsp:txXfrm>
    </dsp:sp>
    <dsp:sp modelId="{FA1BB1E8-A32E-4A62-B7AE-4F6A57872813}">
      <dsp:nvSpPr>
        <dsp:cNvPr id="0" name=""/>
        <dsp:cNvSpPr/>
      </dsp:nvSpPr>
      <dsp:spPr>
        <a:xfrm>
          <a:off x="6166631" y="2002723"/>
          <a:ext cx="678594" cy="678594"/>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319315" y="2002723"/>
        <a:ext cx="373226" cy="510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91273" y="9742"/>
          <a:ext cx="4131833" cy="15475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36473" y="357103"/>
          <a:ext cx="852804" cy="85280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788591" y="76439"/>
          <a:ext cx="3433114" cy="138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489" tIns="150489" rIns="150489" bIns="150489" numCol="1" spcCol="1270" anchor="ctr" anchorCtr="0">
          <a:noAutofit/>
        </a:bodyPr>
        <a:lstStyle/>
        <a:p>
          <a:pPr marL="0" lvl="0" indent="0" algn="l" defTabSz="711200">
            <a:lnSpc>
              <a:spcPct val="100000"/>
            </a:lnSpc>
            <a:spcBef>
              <a:spcPct val="0"/>
            </a:spcBef>
            <a:spcAft>
              <a:spcPct val="35000"/>
            </a:spcAft>
            <a:buNone/>
          </a:pPr>
          <a:r>
            <a:rPr lang="en-US" sz="1600" b="0" kern="1200" dirty="0"/>
            <a:t>TIMS allows users to submit incidents when a problem is encountered or there are questions about TSDS applications.</a:t>
          </a:r>
        </a:p>
      </dsp:txBody>
      <dsp:txXfrm>
        <a:off x="788591" y="76439"/>
        <a:ext cx="3433114" cy="1381488"/>
      </dsp:txXfrm>
    </dsp:sp>
    <dsp:sp modelId="{D9196AF9-7D27-4D5F-AD70-40915B758B67}">
      <dsp:nvSpPr>
        <dsp:cNvPr id="0" name=""/>
        <dsp:cNvSpPr/>
      </dsp:nvSpPr>
      <dsp:spPr>
        <a:xfrm>
          <a:off x="-91273" y="1954910"/>
          <a:ext cx="4131833" cy="15475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36473" y="2290773"/>
          <a:ext cx="852804" cy="852804"/>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795473" y="1985729"/>
          <a:ext cx="3399868" cy="142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489" tIns="150489" rIns="150489" bIns="150489" numCol="1" spcCol="1270" anchor="ctr" anchorCtr="0">
          <a:noAutofit/>
        </a:bodyPr>
        <a:lstStyle/>
        <a:p>
          <a:pPr marL="0" lvl="0" indent="0" algn="l" defTabSz="711200">
            <a:lnSpc>
              <a:spcPct val="100000"/>
            </a:lnSpc>
            <a:spcBef>
              <a:spcPct val="0"/>
            </a:spcBef>
            <a:spcAft>
              <a:spcPct val="35000"/>
            </a:spcAft>
            <a:buNone/>
          </a:pPr>
          <a:r>
            <a:rPr lang="en-US" sz="1600" kern="1200" dirty="0"/>
            <a:t>Data use agreement is required from the LEA to access their data, even if the incident is submitted by the ESC or Certified Vendor.</a:t>
          </a:r>
        </a:p>
      </dsp:txBody>
      <dsp:txXfrm>
        <a:off x="795473" y="1985729"/>
        <a:ext cx="3399868" cy="1421942"/>
      </dsp:txXfrm>
    </dsp:sp>
    <dsp:sp modelId="{32EC2B26-DC2E-4184-8BE4-1344C879720C}">
      <dsp:nvSpPr>
        <dsp:cNvPr id="0" name=""/>
        <dsp:cNvSpPr/>
      </dsp:nvSpPr>
      <dsp:spPr>
        <a:xfrm>
          <a:off x="-91273" y="3877082"/>
          <a:ext cx="4131833" cy="15475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36473" y="4224443"/>
          <a:ext cx="852804" cy="852804"/>
        </a:xfrm>
        <a:prstGeom prst="rect">
          <a:avLst/>
        </a:prstGeom>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865615" y="3781187"/>
          <a:ext cx="3281868" cy="142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489" tIns="150489" rIns="150489" bIns="150489" numCol="1" spcCol="1270" anchor="t" anchorCtr="0">
          <a:noAutofit/>
        </a:bodyPr>
        <a:lstStyle/>
        <a:p>
          <a:pPr marL="0" lvl="0" indent="0" algn="l" defTabSz="711200">
            <a:lnSpc>
              <a:spcPct val="100000"/>
            </a:lnSpc>
            <a:spcBef>
              <a:spcPct val="0"/>
            </a:spcBef>
            <a:spcAft>
              <a:spcPct val="35000"/>
            </a:spcAft>
            <a:buNone/>
          </a:pPr>
          <a:r>
            <a:rPr lang="en-US" sz="1600" kern="1200" dirty="0"/>
            <a:t>Be sure to search the Knowledge Base in TIMS before submitting an incident to see if a resolution exists.</a:t>
          </a:r>
        </a:p>
      </dsp:txBody>
      <dsp:txXfrm>
        <a:off x="865615" y="3781187"/>
        <a:ext cx="3281868" cy="14219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EEE3E-5C91-4F96-8D07-89CB7D38C78A}" type="datetimeFigureOut">
              <a:rPr lang="en-US" smtClean="0"/>
              <a:t>7/23/2025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68532-87B2-468D-86CE-24BB449B34A5}" type="slidenum">
              <a:rPr lang="en-US" smtClean="0"/>
              <a:t>‹#›</a:t>
            </a:fld>
            <a:endParaRPr lang="en-US"/>
          </a:p>
        </p:txBody>
      </p:sp>
    </p:spTree>
    <p:extLst>
      <p:ext uri="{BB962C8B-B14F-4D97-AF65-F5344CB8AC3E}">
        <p14:creationId xmlns:p14="http://schemas.microsoft.com/office/powerpoint/2010/main" val="228778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4950"/>
            <a:ext cx="2566988" cy="1924050"/>
          </a:xfrm>
        </p:spPr>
      </p:sp>
      <p:sp>
        <p:nvSpPr>
          <p:cNvPr id="3" name="Notes Placeholder 2"/>
          <p:cNvSpPr>
            <a:spLocks noGrp="1"/>
          </p:cNvSpPr>
          <p:nvPr>
            <p:ph type="body" idx="1"/>
          </p:nvPr>
        </p:nvSpPr>
        <p:spPr>
          <a:xfrm>
            <a:off x="539750" y="2444750"/>
            <a:ext cx="5696761" cy="5791200"/>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u="none" strike="noStrike">
                <a:solidFill>
                  <a:srgbClr val="000000"/>
                </a:solidFill>
                <a:effectLst/>
                <a:latin typeface="Arial" panose="020B0604020202020204" pitchFamily="34" charset="0"/>
              </a:rPr>
              <a:t>Trainer Notes</a:t>
            </a:r>
            <a:r>
              <a:rPr lang="en-US" sz="4800" b="0" i="0" u="none" strike="noStrike">
                <a:solidFill>
                  <a:srgbClr val="444444"/>
                </a:solidFill>
                <a:effectLst/>
                <a:latin typeface="Arial" panose="020B0604020202020204" pitchFamily="34" charset="0"/>
              </a:rPr>
              <a:t>​</a:t>
            </a:r>
            <a:endParaRPr lang="en-US" sz="4800" b="0" i="0" u="none" strike="noStrike">
              <a:solidFill>
                <a:srgbClr val="444444"/>
              </a:solidFill>
              <a:effectLst/>
              <a:latin typeface="Calibri" panose="020F0502020204030204" pitchFamily="34" charset="0"/>
            </a:endParaRPr>
          </a:p>
          <a:p>
            <a:endParaRPr lang="en-US" sz="4800"/>
          </a:p>
          <a:p>
            <a:r>
              <a:rPr lang="en-US" sz="4800"/>
              <a:t>On this screen, you will learn about the TIMS TSDS User, TIMS Level 1 Support, and TIMS Level 2 Support roles. </a:t>
            </a:r>
          </a:p>
          <a:p>
            <a:endParaRPr lang="en-US" sz="4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25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4950"/>
            <a:ext cx="2566988" cy="1924050"/>
          </a:xfrm>
        </p:spPr>
      </p:sp>
      <p:sp>
        <p:nvSpPr>
          <p:cNvPr id="3" name="Notes Placeholder 2"/>
          <p:cNvSpPr>
            <a:spLocks noGrp="1"/>
          </p:cNvSpPr>
          <p:nvPr>
            <p:ph type="body" idx="1"/>
          </p:nvPr>
        </p:nvSpPr>
        <p:spPr>
          <a:xfrm>
            <a:off x="539750" y="2444750"/>
            <a:ext cx="5696761" cy="5791200"/>
          </a:xfrm>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u="none" strike="noStrike">
                <a:solidFill>
                  <a:srgbClr val="000000"/>
                </a:solidFill>
                <a:effectLst/>
                <a:latin typeface="Arial" panose="020B0604020202020204" pitchFamily="34" charset="0"/>
              </a:rPr>
              <a:t>Trainer Notes</a:t>
            </a:r>
            <a:r>
              <a:rPr lang="en-US" sz="4800" b="0" i="0" u="none" strike="noStrike">
                <a:solidFill>
                  <a:srgbClr val="444444"/>
                </a:solidFill>
                <a:effectLst/>
                <a:latin typeface="Arial" panose="020B0604020202020204" pitchFamily="34" charset="0"/>
              </a:rPr>
              <a:t>​</a:t>
            </a:r>
            <a:endParaRPr lang="en-US" sz="4800" b="0" i="0" u="none" strike="noStrike">
              <a:solidFill>
                <a:srgbClr val="444444"/>
              </a:solidFill>
              <a:effectLst/>
              <a:latin typeface="Calibri" panose="020F0502020204030204" pitchFamily="34" charset="0"/>
            </a:endParaRPr>
          </a:p>
          <a:p>
            <a:endParaRPr lang="en-US" sz="4800"/>
          </a:p>
          <a:p>
            <a:r>
              <a:rPr lang="en-US" sz="4800"/>
              <a:t>On this screen, you will learn about the TIMS Level 3 Support and TIMS Level 4 Support roles. </a:t>
            </a:r>
          </a:p>
          <a:p>
            <a:endParaRPr lang="en-US" sz="4800"/>
          </a:p>
          <a:p>
            <a:r>
              <a:rPr lang="en-US" sz="4800" b="1"/>
              <a:t>NOTE:</a:t>
            </a:r>
          </a:p>
          <a:p>
            <a:r>
              <a:rPr lang="en-US" sz="4800"/>
              <a:t>Level 3 has the same privileges as Level 1 Support and Level 2 Support.</a:t>
            </a:r>
          </a:p>
          <a:p>
            <a:r>
              <a:rPr lang="en-US" sz="4800"/>
              <a:t>For Level 3 Support role, the support personnel close tickets which is different than resolving or providing a solution to an incident.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99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1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l" rtl="0" fontAlgn="base"/>
            <a:r>
              <a:rPr lang="en-US" sz="1200" b="1" i="0" u="none" strike="noStrike" dirty="0">
                <a:solidFill>
                  <a:srgbClr val="000000"/>
                </a:solidFill>
                <a:effectLst/>
                <a:latin typeface="Arial" panose="020B0604020202020204" pitchFamily="34" charset="0"/>
              </a:rPr>
              <a:t>Trainer Notes</a:t>
            </a:r>
            <a:r>
              <a:rPr lang="en-US" sz="1200" b="0" i="0" u="none" strike="noStrike" dirty="0">
                <a:solidFill>
                  <a:srgbClr val="444444"/>
                </a:solidFill>
                <a:effectLst/>
                <a:latin typeface="Arial" panose="020B0604020202020204" pitchFamily="34" charset="0"/>
              </a:rPr>
              <a:t>​</a:t>
            </a:r>
          </a:p>
          <a:p>
            <a:pPr algn="l" rtl="0" fontAlgn="base"/>
            <a:endParaRPr lang="en-US" dirty="0"/>
          </a:p>
          <a:p>
            <a:r>
              <a:rPr lang="en-US" dirty="0"/>
              <a:t>TIMS Roles</a:t>
            </a:r>
          </a:p>
          <a:p>
            <a:pPr marL="171450" indent="-171450">
              <a:buFont typeface="Arial" panose="020B0604020202020204" pitchFamily="34" charset="0"/>
              <a:buChar char="•"/>
            </a:pPr>
            <a:r>
              <a:rPr lang="en-US" dirty="0"/>
              <a:t>TIMS Level 1 Support is for Local education agencies LEAs.</a:t>
            </a:r>
          </a:p>
          <a:p>
            <a:pPr marL="171450" indent="-171450">
              <a:buFont typeface="Arial" panose="020B0604020202020204" pitchFamily="34" charset="0"/>
              <a:buChar char="•"/>
            </a:pPr>
            <a:r>
              <a:rPr lang="en-US" dirty="0"/>
              <a:t>TIMS Level 2 Support is for ESCs and certified vendor(s), except when the ESC needs to act on behalf of an LEA in which they would request TIMS Level 1 Support role for that LEA.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25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43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algn="l" rtl="0" fontAlgn="base"/>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r>
              <a:rPr lang="en-US" sz="1200"/>
              <a:t>To add TIMS Level 1 Support or TIMS Level 2 Support role and privileges: </a:t>
            </a:r>
          </a:p>
          <a:p>
            <a:endParaRPr lang="en-US" sz="1200"/>
          </a:p>
          <a:p>
            <a:r>
              <a:rPr lang="en-US" sz="1200" u="sng"/>
              <a:t>Top image</a:t>
            </a:r>
          </a:p>
          <a:p>
            <a:pPr marL="228600" indent="-228600">
              <a:buFont typeface="Arial" panose="020B0604020202020204" pitchFamily="34" charset="0"/>
              <a:buAutoNum type="arabicPeriod"/>
            </a:pPr>
            <a:r>
              <a:rPr lang="en-US" sz="1200"/>
              <a:t>Log in to your TEAL account.</a:t>
            </a:r>
          </a:p>
          <a:p>
            <a:pPr marL="228600" indent="-228600">
              <a:buFont typeface="Arial" panose="020B0604020202020204" pitchFamily="34" charset="0"/>
              <a:buAutoNum type="arabicPeriod"/>
            </a:pPr>
            <a:r>
              <a:rPr lang="en-US" sz="1200"/>
              <a:t>In the TSDS Portal section, click </a:t>
            </a:r>
            <a:r>
              <a:rPr lang="en-US" sz="1200" b="1"/>
              <a:t>Add/Modify Access</a:t>
            </a:r>
            <a:r>
              <a:rPr lang="en-US" sz="1200"/>
              <a:t>.</a:t>
            </a:r>
          </a:p>
          <a:p>
            <a:pPr marL="0" indent="0">
              <a:buFont typeface="Arial" panose="020B0604020202020204" pitchFamily="34" charset="0"/>
              <a:buNone/>
            </a:pPr>
            <a:endParaRPr lang="en-US" sz="1200"/>
          </a:p>
          <a:p>
            <a:pPr marL="0" indent="0">
              <a:buFont typeface="Arial" panose="020B0604020202020204" pitchFamily="34" charset="0"/>
              <a:buNone/>
            </a:pPr>
            <a:r>
              <a:rPr lang="en-US" sz="1200" u="sng"/>
              <a:t>Bottom image</a:t>
            </a:r>
          </a:p>
          <a:p>
            <a:pPr marL="228600" indent="-228600">
              <a:buFont typeface="+mj-lt"/>
              <a:buAutoNum type="arabicPeriod" startAt="3"/>
            </a:pPr>
            <a:r>
              <a:rPr lang="en-US" sz="1200"/>
              <a:t>Once the Edit Account page loads, click </a:t>
            </a:r>
            <a:r>
              <a:rPr lang="en-US" sz="1200" b="1"/>
              <a:t>Add Access</a:t>
            </a:r>
            <a:r>
              <a:rPr lang="en-US" sz="1200"/>
              <a:t>.</a:t>
            </a:r>
          </a:p>
          <a:p>
            <a:pPr marL="0" indent="0">
              <a:buFont typeface="Arial" panose="020B0604020202020204" pitchFamily="34" charset="0"/>
              <a:buNone/>
            </a:pPr>
            <a:endParaRPr lang="en-US" sz="1200"/>
          </a:p>
          <a:p>
            <a:pPr marL="228600" indent="-228600">
              <a:buFont typeface="Arial" panose="020B0604020202020204" pitchFamily="34" charset="0"/>
              <a:buAutoNum type="arabicPeriod"/>
            </a:pPr>
            <a:endParaRPr lang="en-US" sz="1200"/>
          </a:p>
          <a:p>
            <a:pPr marL="228600" indent="-228600">
              <a:buFont typeface="Arial" panose="020B0604020202020204" pitchFamily="34" charset="0"/>
              <a:buAutoNum type="arabicPeriod"/>
            </a:pPr>
            <a:endParaRPr lang="en-US" sz="1200"/>
          </a:p>
          <a:p>
            <a:pPr marL="0" indent="0">
              <a:buFont typeface="Arial" panose="020B0604020202020204" pitchFamily="34" charset="0"/>
              <a:buNone/>
            </a:pPr>
            <a:endParaRPr lang="en-US"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EC476AA-1501-4850-BEB3-74150F39CAD3}"/>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03566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algn="l" rtl="0" fontAlgn="base"/>
            <a:r>
              <a:rPr lang="en-US" sz="1200" b="0" i="0" u="none" strike="noStrike">
                <a:solidFill>
                  <a:srgbClr val="444444"/>
                </a:solidFill>
                <a:effectLst/>
                <a:latin typeface="Arial" panose="020B0604020202020204" pitchFamily="34" charset="0"/>
              </a:rPr>
              <a:t>​</a:t>
            </a:r>
          </a:p>
          <a:p>
            <a:pPr marL="228600" indent="-228600">
              <a:buFont typeface="+mj-lt"/>
              <a:buAutoNum type="arabicPeriod" startAt="4"/>
            </a:pPr>
            <a:r>
              <a:rPr lang="en-US" sz="1200"/>
              <a:t>Type in your organization number for </a:t>
            </a:r>
            <a:r>
              <a:rPr lang="en-US" sz="1200" u="sng"/>
              <a:t>Employing Organization</a:t>
            </a:r>
            <a:r>
              <a:rPr lang="en-US" sz="1200"/>
              <a:t>.</a:t>
            </a:r>
          </a:p>
          <a:p>
            <a:pPr marL="228600" indent="-228600">
              <a:buFont typeface="+mj-lt"/>
              <a:buAutoNum type="arabicPeriod" startAt="4"/>
            </a:pPr>
            <a:r>
              <a:rPr lang="en-US" sz="1200"/>
              <a:t>Scroll to TIMS and select Level 1 Support (for LEAs) or Level 2 Support (for ESCs).</a:t>
            </a:r>
          </a:p>
          <a:p>
            <a:pPr marL="228600" indent="-228600">
              <a:buFont typeface="+mj-lt"/>
              <a:buAutoNum type="arabicPeriod" startAt="4"/>
            </a:pPr>
            <a:r>
              <a:rPr lang="en-US" sz="1200"/>
              <a:t>Type in your organization number for </a:t>
            </a:r>
            <a:r>
              <a:rPr lang="en-US" sz="1200" u="sng"/>
              <a:t>Requested Organization ID</a:t>
            </a:r>
            <a:r>
              <a:rPr lang="en-US" sz="1200"/>
              <a:t>.</a:t>
            </a:r>
          </a:p>
          <a:p>
            <a:pPr marL="228600" indent="-228600">
              <a:buFont typeface="+mj-lt"/>
              <a:buAutoNum type="arabicPeriod" startAt="4"/>
            </a:pPr>
            <a:r>
              <a:rPr lang="en-US" sz="1200"/>
              <a:t>Select the Privileges for the components for which you will be providing support (i.e. Class Roster, Charter School Waitlist, Child Find).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89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p>
          <a:p>
            <a:pPr algn="l" rtl="0" fontAlgn="base"/>
            <a:endParaRPr lang="en-US" b="0" i="0" u="none" strike="noStrike">
              <a:solidFill>
                <a:srgbClr val="444444"/>
              </a:solidFill>
              <a:effectLst/>
              <a:latin typeface="Calibri" panose="020F0502020204030204" pitchFamily="34" charset="0"/>
            </a:endParaRPr>
          </a:p>
          <a:p>
            <a:pPr algn="l" rtl="0" fontAlgn="base"/>
            <a:r>
              <a:rPr lang="en-US" b="0" i="0" u="sng" strike="noStrike">
                <a:solidFill>
                  <a:srgbClr val="444444"/>
                </a:solidFill>
                <a:effectLst/>
                <a:latin typeface="Calibri" panose="020F0502020204030204" pitchFamily="34" charset="0"/>
              </a:rPr>
              <a:t>Top image</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8"/>
              <a:tabLst/>
              <a:defRPr/>
            </a:pPr>
            <a:r>
              <a:rPr lang="en-US" sz="1200"/>
              <a:t>Click </a:t>
            </a:r>
            <a:r>
              <a:rPr lang="en-US" sz="1200" b="1"/>
              <a:t>Done</a:t>
            </a:r>
            <a:r>
              <a:rPr lang="en-US" sz="1200"/>
              <a:t>.</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u="sng"/>
              <a:t>Bottom image</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9"/>
              <a:tabLst/>
              <a:defRPr/>
            </a:pPr>
            <a:r>
              <a:rPr lang="en-US" sz="1200"/>
              <a:t>Click </a:t>
            </a:r>
            <a:r>
              <a:rPr lang="en-US" sz="1200" b="1"/>
              <a:t>Save Changes</a:t>
            </a:r>
            <a:r>
              <a:rPr lang="en-US" sz="1200"/>
              <a:t>.</a:t>
            </a:r>
          </a:p>
          <a:p>
            <a:pPr marL="685800" marR="0" lvl="1"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a:t>You will receive an email confirmation providing you the status of your request, approved or not.</a:t>
            </a:r>
          </a:p>
          <a:p>
            <a:pPr algn="l" rtl="0" fontAlgn="base"/>
            <a:endParaRPr lang="en-US" b="0" i="0" u="none" strike="noStrike">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8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algn="l" rtl="0" fontAlgn="base"/>
            <a:r>
              <a:rPr lang="en-US" sz="1200" b="0" i="0" u="none" strike="noStrike">
                <a:solidFill>
                  <a:srgbClr val="444444"/>
                </a:solidFill>
                <a:effectLst/>
                <a:latin typeface="Arial" panose="020B0604020202020204" pitchFamily="34" charset="0"/>
              </a:rPr>
              <a:t>​</a:t>
            </a:r>
          </a:p>
          <a:p>
            <a:pPr marL="171450" indent="-171450" algn="l" rtl="0" fontAlgn="base">
              <a:buFont typeface="Arial" panose="020B0604020202020204" pitchFamily="34" charset="0"/>
              <a:buChar char="•"/>
            </a:pPr>
            <a:r>
              <a:rPr lang="en-US" b="0" i="0" u="none" strike="noStrike">
                <a:solidFill>
                  <a:srgbClr val="444444"/>
                </a:solidFill>
                <a:effectLst/>
                <a:latin typeface="Calibri" panose="020F0502020204030204" pitchFamily="34" charset="0"/>
              </a:rPr>
              <a:t>For ESCs and Vendors, adding the TIMS Level 1 Support role is </a:t>
            </a:r>
            <a:r>
              <a:rPr lang="en-US" b="0" i="0" u="sng" strike="noStrike">
                <a:solidFill>
                  <a:srgbClr val="444444"/>
                </a:solidFill>
                <a:effectLst/>
                <a:latin typeface="Calibri" panose="020F0502020204030204" pitchFamily="34" charset="0"/>
              </a:rPr>
              <a:t>OPTIONAL</a:t>
            </a:r>
            <a:r>
              <a:rPr lang="en-US" b="0" i="0" u="none" strike="noStrike">
                <a:solidFill>
                  <a:srgbClr val="444444"/>
                </a:solidFill>
                <a:effectLst/>
                <a:latin typeface="Calibri" panose="020F0502020204030204" pitchFamily="34" charset="0"/>
              </a:rPr>
              <a:t>.</a:t>
            </a:r>
          </a:p>
          <a:p>
            <a:pPr marL="628650" lvl="1" indent="-171450" algn="l" rtl="0" fontAlgn="base">
              <a:buFont typeface="Arial" panose="020B0604020202020204" pitchFamily="34" charset="0"/>
              <a:buChar char="•"/>
            </a:pPr>
            <a:r>
              <a:rPr lang="en-US" b="0" i="0" u="none" strike="noStrike">
                <a:solidFill>
                  <a:srgbClr val="444444"/>
                </a:solidFill>
                <a:effectLst/>
                <a:latin typeface="Calibri" panose="020F0502020204030204" pitchFamily="34" charset="0"/>
              </a:rPr>
              <a:t>ESC/Vendors with the TIMS Level 2 Support role can create tickets on behalf of the LEA.</a:t>
            </a:r>
          </a:p>
          <a:p>
            <a:pPr marL="171450" indent="-171450" algn="l" rtl="0" fontAlgn="base">
              <a:buFont typeface="Arial" panose="020B0604020202020204" pitchFamily="34" charset="0"/>
              <a:buChar char="•"/>
            </a:pPr>
            <a:r>
              <a:rPr lang="en-US" b="0" i="0" u="none" strike="noStrike">
                <a:solidFill>
                  <a:srgbClr val="444444"/>
                </a:solidFill>
                <a:effectLst/>
                <a:latin typeface="Calibri" panose="020F0502020204030204" pitchFamily="34" charset="0"/>
              </a:rPr>
              <a:t>To add the TIMS Level 1 Support role, the ESC/Vendor:</a:t>
            </a:r>
          </a:p>
          <a:p>
            <a:pPr marL="628650" lvl="1" indent="-171450" algn="l" rtl="0" fontAlgn="base">
              <a:buFont typeface="Arial" panose="020B0604020202020204" pitchFamily="34" charset="0"/>
              <a:buChar char="•"/>
            </a:pPr>
            <a:r>
              <a:rPr lang="en-US" b="0" i="0" u="none" strike="noStrike">
                <a:solidFill>
                  <a:srgbClr val="444444"/>
                </a:solidFill>
                <a:effectLst/>
                <a:latin typeface="Calibri" panose="020F0502020204030204" pitchFamily="34" charset="0"/>
              </a:rPr>
              <a:t>Should have a contract with the LEA to act on their behalf in the role of Level 1 Support.</a:t>
            </a:r>
          </a:p>
          <a:p>
            <a:pPr marL="628650" lvl="1" indent="-171450" algn="l" rtl="0" fontAlgn="base">
              <a:buFont typeface="Arial" panose="020B0604020202020204" pitchFamily="34" charset="0"/>
              <a:buChar char="•"/>
            </a:pPr>
            <a:r>
              <a:rPr lang="en-US" b="0" i="0" u="none" strike="noStrike">
                <a:solidFill>
                  <a:srgbClr val="444444"/>
                </a:solidFill>
                <a:effectLst/>
                <a:latin typeface="Calibri" panose="020F0502020204030204" pitchFamily="34" charset="0"/>
              </a:rPr>
              <a:t>May </a:t>
            </a:r>
            <a:r>
              <a:rPr lang="en-US"/>
              <a:t>request the TIMS Level 1 Support role and have the Superintendent or their designee approve their access.</a:t>
            </a:r>
            <a:endParaRPr lang="en-US" b="0" i="0" u="none" strike="noStrike">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D6925-42CB-47C3-A8B4-87E58B649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97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6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2745" y="3109499"/>
            <a:ext cx="5754721" cy="3731747"/>
          </a:xfrm>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AC64AB6F-D194-42D1-A2CE-FB715F52222D}"/>
              </a:ext>
            </a:extLst>
          </p:cNvPr>
          <p:cNvSpPr>
            <a:spLocks noGrp="1" noRot="1" noChangeAspect="1"/>
          </p:cNvSpPr>
          <p:nvPr>
            <p:ph type="sldImg"/>
          </p:nvPr>
        </p:nvSpPr>
        <p:spPr>
          <a:xfrm>
            <a:off x="1265238" y="161925"/>
            <a:ext cx="3803650" cy="2852738"/>
          </a:xfrm>
        </p:spPr>
      </p:sp>
    </p:spTree>
    <p:extLst>
      <p:ext uri="{BB962C8B-B14F-4D97-AF65-F5344CB8AC3E}">
        <p14:creationId xmlns:p14="http://schemas.microsoft.com/office/powerpoint/2010/main" val="68091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471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a:t>TIMS Support Levels</a:t>
            </a:r>
          </a:p>
          <a:p>
            <a:pPr marL="171450" indent="-171450">
              <a:buFont typeface="Arial" panose="020B0604020202020204" pitchFamily="34" charset="0"/>
              <a:buChar char="•"/>
            </a:pPr>
            <a:r>
              <a:rPr lang="en-US"/>
              <a:t>TIMS Level 1 Support – LEA</a:t>
            </a:r>
          </a:p>
          <a:p>
            <a:pPr marL="171450" indent="-171450">
              <a:buFont typeface="Arial" panose="020B0604020202020204" pitchFamily="34" charset="0"/>
              <a:buChar char="•"/>
            </a:pPr>
            <a:r>
              <a:rPr lang="en-US"/>
              <a:t>TIMS Level 2 Support – ESC or Vendor</a:t>
            </a:r>
          </a:p>
          <a:p>
            <a:pPr marL="0" indent="0">
              <a:buFont typeface="Arial" panose="020B0604020202020204" pitchFamily="34" charset="0"/>
              <a:buNone/>
            </a:pPr>
            <a:endParaRPr lang="en-US"/>
          </a:p>
          <a:p>
            <a:pPr marL="0" indent="0">
              <a:buFont typeface="Arial" panose="020B0604020202020204" pitchFamily="34" charset="0"/>
              <a:buNone/>
            </a:pPr>
            <a:r>
              <a:rPr lang="en-US" u="sng"/>
              <a:t>Top image</a:t>
            </a:r>
          </a:p>
          <a:p>
            <a:pPr marL="0" indent="0">
              <a:buFont typeface="Arial" panose="020B0604020202020204" pitchFamily="34" charset="0"/>
              <a:buNone/>
            </a:pPr>
            <a:r>
              <a:rPr lang="en-US"/>
              <a:t>To log in TIMS:</a:t>
            </a:r>
          </a:p>
          <a:p>
            <a:pPr marL="171450" lvl="0" indent="-171450">
              <a:buFont typeface="Arial" panose="020B0604020202020204" pitchFamily="34" charset="0"/>
              <a:buChar char="•"/>
            </a:pPr>
            <a:r>
              <a:rPr lang="en-US"/>
              <a:t>Click </a:t>
            </a:r>
            <a:r>
              <a:rPr lang="en-US" b="1"/>
              <a:t>Texas Student Data System Portal</a:t>
            </a:r>
            <a:r>
              <a:rPr lang="en-US"/>
              <a:t>.</a:t>
            </a:r>
          </a:p>
          <a:p>
            <a:pPr marL="457200" lvl="1" indent="0">
              <a:buFont typeface="Arial" panose="020B0604020202020204" pitchFamily="34" charset="0"/>
              <a:buNone/>
            </a:pPr>
            <a:endParaRPr lang="en-US"/>
          </a:p>
          <a:p>
            <a:pPr marL="0" lvl="0" indent="0">
              <a:buFont typeface="Arial" panose="020B0604020202020204" pitchFamily="34" charset="0"/>
              <a:buNone/>
            </a:pPr>
            <a:r>
              <a:rPr lang="en-US" u="sng"/>
              <a:t>Bottom image</a:t>
            </a:r>
          </a:p>
          <a:p>
            <a:pPr marL="0" lvl="0" indent="0">
              <a:buFont typeface="Arial" panose="020B0604020202020204" pitchFamily="34" charset="0"/>
              <a:buNone/>
            </a:pPr>
            <a:r>
              <a:rPr lang="en-US"/>
              <a:t>To finish the process of logging in to TIMS:</a:t>
            </a:r>
          </a:p>
          <a:p>
            <a:pPr marL="171450" lvl="0" indent="-171450">
              <a:buFont typeface="Arial" panose="020B0604020202020204" pitchFamily="34" charset="0"/>
              <a:buChar char="•"/>
            </a:pPr>
            <a:r>
              <a:rPr lang="en-US"/>
              <a:t>Click on the </a:t>
            </a:r>
            <a:r>
              <a:rPr lang="en-US" b="1"/>
              <a:t>Support</a:t>
            </a:r>
            <a:r>
              <a:rPr lang="en-US"/>
              <a:t> tab.</a:t>
            </a:r>
          </a:p>
          <a:p>
            <a:pPr marL="171450" lvl="0" indent="-171450">
              <a:buFont typeface="Arial" panose="020B0604020202020204" pitchFamily="34" charset="0"/>
              <a:buChar char="•"/>
            </a:pPr>
            <a:r>
              <a:rPr lang="en-US"/>
              <a:t>Click the </a:t>
            </a:r>
            <a:r>
              <a:rPr lang="en-US" b="1"/>
              <a:t>Log in to TIMS </a:t>
            </a:r>
            <a:r>
              <a:rPr lang="en-US"/>
              <a:t>easy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FF92AF98-514F-4870-B442-CF3E21623DF7}"/>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047637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369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Log in to TIMS and complete a demo. The steps to be included in the demo are covered on slides 27-29.</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29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Top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first image shows you how your dashboard will look when you log in for the first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are pre-designed dashboards available for users at each level of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a:t>Bottom image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From the Dashboards menu, select </a:t>
            </a:r>
            <a:r>
              <a:rPr lang="en-US" b="1"/>
              <a:t>Manage Dashboards</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ED98D76F-7F52-49FF-9D22-9093143A7190}"/>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70348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p>
          <a:p>
            <a:endParaRPr lang="en-US"/>
          </a:p>
          <a:p>
            <a:pPr marL="228600" indent="-228600">
              <a:buFont typeface="+mj-lt"/>
              <a:buAutoNum type="arabicPeriod" startAt="2"/>
            </a:pPr>
            <a:r>
              <a:rPr lang="en-US"/>
              <a:t>Click on </a:t>
            </a:r>
            <a:r>
              <a:rPr lang="en-US" b="1"/>
              <a:t>Search</a:t>
            </a:r>
            <a:r>
              <a:rPr lang="en-US"/>
              <a:t> in the left pane of the page. </a:t>
            </a:r>
          </a:p>
          <a:p>
            <a:pPr marL="228600" indent="-228600">
              <a:buFont typeface="+mj-lt"/>
              <a:buAutoNum type="arabicPeriod" startAt="2"/>
            </a:pPr>
            <a:r>
              <a:rPr lang="en-US"/>
              <a:t>To view all available dashboards based on your role and privileges, leave the search field blank and click the </a:t>
            </a:r>
            <a:r>
              <a:rPr lang="en-US" b="1"/>
              <a:t>Search </a:t>
            </a:r>
            <a:r>
              <a:rPr lang="en-US" b="0"/>
              <a:t>button</a:t>
            </a:r>
            <a:r>
              <a:rPr lang="en-US"/>
              <a:t>.</a:t>
            </a:r>
          </a:p>
          <a:p>
            <a:pPr marL="228600" indent="-228600">
              <a:buFont typeface="+mj-lt"/>
              <a:buAutoNum type="arabicPeriod" startAt="2"/>
            </a:pPr>
            <a:r>
              <a:rPr lang="en-US"/>
              <a:t>From the list of dashboards in returned results, click on </a:t>
            </a:r>
            <a:r>
              <a:rPr lang="en-US" b="1"/>
              <a:t>the star </a:t>
            </a:r>
            <a:r>
              <a:rPr lang="en-US"/>
              <a:t>next to the one that corresponds to your support role level, and it will be added as a favorite to your </a:t>
            </a:r>
            <a:r>
              <a:rPr lang="en-US" b="0"/>
              <a:t>Dashboards</a:t>
            </a:r>
            <a:r>
              <a:rPr lang="en-US"/>
              <a:t> menu. </a:t>
            </a:r>
          </a:p>
          <a:p>
            <a:pPr marL="685800" lvl="1" indent="-228600">
              <a:buFont typeface="Arial" panose="020B0604020202020204" pitchFamily="34" charset="0"/>
              <a:buChar char="•"/>
            </a:pPr>
            <a:r>
              <a:rPr lang="en-US"/>
              <a:t>Level 1 Support – LEA</a:t>
            </a:r>
          </a:p>
          <a:p>
            <a:pPr marL="685800" lvl="1" indent="-228600">
              <a:buFont typeface="Arial" panose="020B0604020202020204" pitchFamily="34" charset="0"/>
              <a:buChar char="•"/>
            </a:pPr>
            <a:r>
              <a:rPr lang="en-US"/>
              <a:t>Level 2 Support – ESC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2DE26CD2-D8A4-4795-B0E8-8C2FFA273C29}"/>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455834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8738" y="2946241"/>
            <a:ext cx="6079412" cy="59755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sz="1200"/>
          </a:p>
          <a:p>
            <a:r>
              <a:rPr lang="en-US" sz="1200" u="sng"/>
              <a:t>Top image</a:t>
            </a:r>
          </a:p>
          <a:p>
            <a:r>
              <a:rPr lang="en-US"/>
              <a:t>To choose your dashboard:</a:t>
            </a:r>
          </a:p>
          <a:p>
            <a:pPr marL="171450" indent="-171450">
              <a:buFont typeface="Arial" panose="020B0604020202020204" pitchFamily="34" charset="0"/>
              <a:buChar char="•"/>
            </a:pPr>
            <a:r>
              <a:rPr lang="en-US"/>
              <a:t>Click the </a:t>
            </a:r>
            <a:r>
              <a:rPr lang="en-US" b="1"/>
              <a:t>Dashboards</a:t>
            </a:r>
            <a:r>
              <a:rPr lang="en-US"/>
              <a:t> dropdown menu.</a:t>
            </a:r>
          </a:p>
          <a:p>
            <a:pPr marL="171450" indent="-171450">
              <a:buFont typeface="Arial" panose="020B0604020202020204" pitchFamily="34" charset="0"/>
              <a:buChar char="•"/>
            </a:pPr>
            <a:r>
              <a:rPr lang="en-US"/>
              <a:t>Click </a:t>
            </a:r>
            <a:r>
              <a:rPr lang="en-US" b="1"/>
              <a:t>L1 Support Queue</a:t>
            </a:r>
            <a:r>
              <a:rPr lang="en-US"/>
              <a:t>. </a:t>
            </a:r>
            <a:endParaRPr lang="en-US" sz="1200" b="0"/>
          </a:p>
          <a:p>
            <a:pPr marL="171450" indent="-171450">
              <a:buFont typeface="Arial" panose="020B0604020202020204" pitchFamily="34" charset="0"/>
              <a:buChar char="•"/>
            </a:pPr>
            <a:r>
              <a:rPr lang="en-US" sz="1200" b="0"/>
              <a:t>The TIMS Dashboards or Support Queue:</a:t>
            </a:r>
          </a:p>
          <a:p>
            <a:pPr marL="628650" lvl="1" indent="-171450">
              <a:buFont typeface="Arial" panose="020B0604020202020204" pitchFamily="34" charset="0"/>
              <a:buChar char="•"/>
            </a:pPr>
            <a:r>
              <a:rPr lang="en-US" sz="1200"/>
              <a:t>Allows the LEA Data Steward to monitor and easily access the support issues in their queue.</a:t>
            </a:r>
          </a:p>
          <a:p>
            <a:pPr marL="628650" lvl="1" indent="-171450">
              <a:buFont typeface="Arial" panose="020B0604020202020204" pitchFamily="34" charset="0"/>
              <a:buChar char="•"/>
            </a:pPr>
            <a:r>
              <a:rPr lang="en-US" sz="1200"/>
              <a:t>Displays specific views of TSDS incident information.</a:t>
            </a:r>
            <a:endParaRPr lang="en-US"/>
          </a:p>
          <a:p>
            <a:endParaRPr lang="en-US" sz="1200"/>
          </a:p>
          <a:p>
            <a:r>
              <a:rPr lang="en-US" sz="1200" u="sng"/>
              <a:t>Bottom image</a:t>
            </a:r>
          </a:p>
          <a:p>
            <a:r>
              <a:rPr lang="en-US" sz="1200"/>
              <a:t>Now that you have setup your dashboard, you can view the following s</a:t>
            </a:r>
            <a:r>
              <a:rPr lang="en-US" sz="1200" b="0"/>
              <a:t>upport view panes: </a:t>
            </a:r>
          </a:p>
          <a:p>
            <a:pPr marL="171450" indent="-171450">
              <a:buFont typeface="Arial" panose="020B0604020202020204" pitchFamily="34" charset="0"/>
              <a:buChar char="•"/>
            </a:pPr>
            <a:r>
              <a:rPr lang="en-US" b="1"/>
              <a:t>Heat Map: </a:t>
            </a:r>
            <a:r>
              <a:rPr lang="en-US"/>
              <a:t>a way to search Knowledge Base articles. The subsystems are listed in the pane, their size indicating the relative number of articles. Click on the name of a subsystem to see the list of articles for that subsystem. </a:t>
            </a:r>
          </a:p>
          <a:p>
            <a:pPr marL="171450" indent="-171450">
              <a:buFont typeface="Arial" panose="020B0604020202020204" pitchFamily="34" charset="0"/>
              <a:buChar char="•"/>
            </a:pPr>
            <a:r>
              <a:rPr lang="en-US" b="1"/>
              <a:t>Activity Stream</a:t>
            </a:r>
            <a:r>
              <a:rPr lang="en-US"/>
              <a:t>: a summary of recent activity.</a:t>
            </a:r>
          </a:p>
          <a:p>
            <a:pPr marL="171450" indent="-171450">
              <a:buFont typeface="Arial" panose="020B0604020202020204" pitchFamily="34" charset="0"/>
              <a:buChar char="•"/>
            </a:pPr>
            <a:r>
              <a:rPr lang="en-US" b="1"/>
              <a:t>Support Queue</a:t>
            </a:r>
            <a:r>
              <a:rPr lang="en-US"/>
              <a:t>: the unassigned incidents for the specific level of support.</a:t>
            </a:r>
          </a:p>
          <a:p>
            <a:pPr marL="171450" indent="-171450">
              <a:buFont typeface="Arial" panose="020B0604020202020204" pitchFamily="34" charset="0"/>
              <a:buChar char="•"/>
            </a:pPr>
            <a:r>
              <a:rPr lang="en-US" b="1"/>
              <a:t>Assigned To Me</a:t>
            </a:r>
            <a:r>
              <a:rPr lang="en-US"/>
              <a:t>: a list of incidents assigned to the current user.</a:t>
            </a:r>
          </a:p>
          <a:p>
            <a:pPr marL="171450" indent="-171450">
              <a:buFont typeface="Arial" panose="020B0604020202020204" pitchFamily="34" charset="0"/>
              <a:buChar char="•"/>
            </a:pPr>
            <a:r>
              <a:rPr lang="en-US" b="1"/>
              <a:t>My Incident Tracking</a:t>
            </a:r>
            <a:r>
              <a:rPr lang="en-US"/>
              <a:t>: the list of incidents that you have commented on, moved back to the previous level, or escalated to the next level.</a:t>
            </a:r>
          </a:p>
          <a:p>
            <a:pPr marL="171450" indent="-171450">
              <a:buFont typeface="Arial" panose="020B0604020202020204" pitchFamily="34" charset="0"/>
              <a:buChar char="•"/>
            </a:pPr>
            <a:r>
              <a:rPr lang="en-US" b="1"/>
              <a:t>All Unresolved Support Issues</a:t>
            </a:r>
            <a:r>
              <a:rPr lang="en-US"/>
              <a:t>: all the unresolved incidents for that specific level of support.</a:t>
            </a:r>
          </a:p>
          <a:p>
            <a:pPr marL="171450" indent="-171450">
              <a:buFont typeface="Arial" panose="020B0604020202020204" pitchFamily="34" charset="0"/>
              <a:buChar char="•"/>
            </a:pPr>
            <a:r>
              <a:rPr lang="en-US" b="1"/>
              <a:t>All Support Issues</a:t>
            </a:r>
            <a:r>
              <a:rPr lang="en-US"/>
              <a:t>: all incidents for the specific level of support.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8660A728-1D48-47F0-A395-829613375C77}"/>
              </a:ext>
            </a:extLst>
          </p:cNvPr>
          <p:cNvSpPr>
            <a:spLocks noGrp="1" noRot="1" noChangeAspect="1"/>
          </p:cNvSpPr>
          <p:nvPr>
            <p:ph type="sldImg"/>
          </p:nvPr>
        </p:nvSpPr>
        <p:spPr>
          <a:xfrm>
            <a:off x="728663" y="161925"/>
            <a:ext cx="3514725" cy="2636838"/>
          </a:xfrm>
        </p:spPr>
      </p:sp>
    </p:spTree>
    <p:extLst>
      <p:ext uri="{BB962C8B-B14F-4D97-AF65-F5344CB8AC3E}">
        <p14:creationId xmlns:p14="http://schemas.microsoft.com/office/powerpoint/2010/main" val="158995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3785E-8A41-4630-541E-67BF50CFF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3ABE7-5984-AF02-D0D9-26926B52AD86}"/>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35600C3B-538A-7206-1D8C-AC08E31DCB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7AD1F7-6F8C-DD11-6BC4-255351F4A9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14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45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Log in to TIMS and complete a demo. The steps to be included in the demo are covered on slides 32-35.</a:t>
            </a: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95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u="sng"/>
              <a:t>Top image</a:t>
            </a:r>
          </a:p>
          <a:p>
            <a:pPr marL="171450" indent="-171450">
              <a:buFont typeface="Arial" panose="020B0604020202020204" pitchFamily="34" charset="0"/>
              <a:buChar char="•"/>
            </a:pPr>
            <a:r>
              <a:rPr lang="en-US"/>
              <a:t>The </a:t>
            </a:r>
            <a:r>
              <a:rPr lang="en-US" b="1"/>
              <a:t>Heat Map </a:t>
            </a:r>
            <a:r>
              <a:rPr lang="en-US"/>
              <a:t>is a way to search for Knowledge Base articles. </a:t>
            </a:r>
          </a:p>
          <a:p>
            <a:pPr marL="171450" indent="-171450">
              <a:buFont typeface="Arial" panose="020B0604020202020204" pitchFamily="34" charset="0"/>
              <a:buChar char="•"/>
            </a:pPr>
            <a:r>
              <a:rPr lang="en-US"/>
              <a:t>The subsystems are listed in the pane, their size indicating the relative number of articles. </a:t>
            </a:r>
          </a:p>
          <a:p>
            <a:pPr marL="171450" indent="-171450">
              <a:buFont typeface="Arial" panose="020B0604020202020204" pitchFamily="34" charset="0"/>
              <a:buChar char="•"/>
            </a:pPr>
            <a:r>
              <a:rPr lang="en-US"/>
              <a:t>Click on the name of a subsystem to see the list of articles for that subsystem.</a:t>
            </a:r>
          </a:p>
          <a:p>
            <a:pPr marL="171450" indent="-171450">
              <a:buFont typeface="Arial" panose="020B0604020202020204" pitchFamily="34" charset="0"/>
              <a:buChar char="•"/>
            </a:pPr>
            <a:endParaRPr lang="en-US"/>
          </a:p>
          <a:p>
            <a:pPr marL="0" indent="0">
              <a:buFont typeface="Arial" panose="020B0604020202020204" pitchFamily="34" charset="0"/>
              <a:buNone/>
            </a:pPr>
            <a:r>
              <a:rPr lang="en-US" u="sng"/>
              <a:t>Bottom image</a:t>
            </a:r>
          </a:p>
          <a:p>
            <a:pPr marL="0" indent="0">
              <a:buFont typeface="Arial" panose="020B0604020202020204" pitchFamily="34" charset="0"/>
              <a:buNone/>
            </a:pPr>
            <a:r>
              <a:rPr lang="en-US"/>
              <a:t>This image displays the </a:t>
            </a:r>
            <a:r>
              <a:rPr lang="en-US" b="1"/>
              <a:t>Search</a:t>
            </a:r>
            <a:r>
              <a:rPr lang="en-US"/>
              <a:t> landing page that will show once you click on a subsystem from the </a:t>
            </a:r>
            <a:r>
              <a:rPr lang="en-US" b="1"/>
              <a:t>Heat Map</a:t>
            </a:r>
            <a:r>
              <a:rPr lang="en-US"/>
              <a:t>.</a:t>
            </a:r>
          </a:p>
          <a:p>
            <a:pPr marL="171450" lvl="0" indent="-171450">
              <a:buFont typeface="Arial" panose="020B0604020202020204" pitchFamily="34" charset="0"/>
              <a:buChar char="•"/>
            </a:pPr>
            <a:r>
              <a:rPr lang="en-US" b="0"/>
              <a:t>You may view the search homepage in two ways using the dropdown view menu:</a:t>
            </a:r>
            <a:endParaRPr lang="en-US" b="0">
              <a:cs typeface="Calibri"/>
            </a:endParaRPr>
          </a:p>
          <a:p>
            <a:pPr marL="628650" lvl="1" indent="-171450">
              <a:buFont typeface="Arial" panose="020B0604020202020204" pitchFamily="34" charset="0"/>
              <a:buChar char="•"/>
            </a:pPr>
            <a:r>
              <a:rPr lang="en-US" b="1"/>
              <a:t>Detail View </a:t>
            </a:r>
            <a:r>
              <a:rPr lang="en-US" b="0"/>
              <a:t>– this view displays a list of your open incidents to the left side while displaying the full details of each incident</a:t>
            </a:r>
            <a:endParaRPr lang="en-US" b="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List View </a:t>
            </a:r>
            <a:r>
              <a:rPr lang="en-US" b="0"/>
              <a:t>- this view displays a summary list of your open incidents</a:t>
            </a:r>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48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a:cs typeface="Arial"/>
              </a:rPr>
              <a:t>Trainer Notes</a:t>
            </a:r>
            <a:r>
              <a:rPr lang="en-US" sz="1200" b="0" i="0" u="none" strike="noStrike">
                <a:solidFill>
                  <a:srgbClr val="444444"/>
                </a:solidFill>
                <a:effectLst/>
                <a:latin typeface="Arial"/>
                <a:cs typeface="Arial"/>
              </a:rPr>
              <a:t>​</a:t>
            </a:r>
            <a:endParaRPr lang="en-US" b="0" i="0" u="none" strike="noStrike">
              <a:solidFill>
                <a:srgbClr val="444444"/>
              </a:solidFill>
              <a:effectLst/>
              <a:latin typeface="Arial"/>
              <a:cs typeface="Arial"/>
            </a:endParaRPr>
          </a:p>
          <a:p>
            <a:endParaRPr lang="en-US" sz="1200">
              <a:cs typeface="Calibri"/>
            </a:endParaRPr>
          </a:p>
          <a:p>
            <a:r>
              <a:rPr lang="en-US" sz="1200" u="sng"/>
              <a:t>Top image</a:t>
            </a:r>
            <a:endParaRPr lang="en-US" sz="1200" u="sng">
              <a:cs typeface="Calibri"/>
            </a:endParaRPr>
          </a:p>
          <a:p>
            <a:r>
              <a:rPr lang="en-US" sz="1200"/>
              <a:t>Use the </a:t>
            </a:r>
            <a:r>
              <a:rPr lang="en-US" sz="1200" b="1"/>
              <a:t>Quick Search </a:t>
            </a:r>
            <a:r>
              <a:rPr lang="en-US" sz="1200"/>
              <a:t>in the upper right-hand corner of the TIMS dashboard to search for KB articles. box, you can search for incidents and knowledge-based articles using key words, phrases and KB article numbers (TSDSKB-####).</a:t>
            </a:r>
            <a:endParaRPr lang="en-US" sz="1200">
              <a:cs typeface="Calibri"/>
            </a:endParaRPr>
          </a:p>
          <a:p>
            <a:pPr marL="0" indent="0">
              <a:buFontTx/>
              <a:buNone/>
            </a:pPr>
            <a:endParaRPr lang="en-US" sz="180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Bottom image</a:t>
            </a:r>
            <a:endParaRPr lang="en-US" u="sng">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image shows an example of the </a:t>
            </a:r>
            <a:r>
              <a:rPr lang="en-US" b="1"/>
              <a:t>Search</a:t>
            </a:r>
            <a:r>
              <a:rPr lang="en-US"/>
              <a:t> homepage that appears when using the </a:t>
            </a:r>
            <a:r>
              <a:rPr lang="en-US" b="1"/>
              <a:t>Quick Search </a:t>
            </a:r>
            <a:r>
              <a:rPr lang="en-US"/>
              <a:t>box.</a:t>
            </a:r>
            <a:endParaRPr lang="en-US">
              <a:cs typeface="Calibri"/>
            </a:endParaRPr>
          </a:p>
          <a:p>
            <a:pPr marL="171450" lvl="0" indent="-171450">
              <a:buFont typeface="Arial" panose="020B0604020202020204" pitchFamily="34" charset="0"/>
              <a:buChar char="•"/>
            </a:pPr>
            <a:r>
              <a:rPr lang="en-US" b="0"/>
              <a:t>You may view the search homepage in two ways using the dropdown view menu:</a:t>
            </a:r>
            <a:endParaRPr lang="en-US" b="0">
              <a:cs typeface="Calibri"/>
            </a:endParaRPr>
          </a:p>
          <a:p>
            <a:pPr marL="628650" lvl="1" indent="-171450">
              <a:buFont typeface="Arial" panose="020B0604020202020204" pitchFamily="34" charset="0"/>
              <a:buChar char="•"/>
            </a:pPr>
            <a:r>
              <a:rPr lang="en-US" b="1"/>
              <a:t>Detail View </a:t>
            </a:r>
            <a:r>
              <a:rPr lang="en-US" b="0"/>
              <a:t>– this view displays a list of your open incidents to the left side while displaying the full details of each incident</a:t>
            </a:r>
            <a:endParaRPr lang="en-US" b="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List View </a:t>
            </a:r>
            <a:r>
              <a:rPr lang="en-US" b="0"/>
              <a:t>- this view displays a summary list of your open incidents</a:t>
            </a:r>
            <a:endParaRPr lang="en-US" b="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2049C47-E2C3-405F-8A1A-B5B346D9DBF8}"/>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18078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u="sng"/>
              <a:t>Top image</a:t>
            </a:r>
          </a:p>
          <a:p>
            <a:pPr marL="171450" indent="-171450">
              <a:buFont typeface="Arial" panose="020B0604020202020204" pitchFamily="34" charset="0"/>
              <a:buChar char="•"/>
            </a:pPr>
            <a:r>
              <a:rPr lang="en-US"/>
              <a:t>This image shows an example of the Search homepage that appears when using the </a:t>
            </a:r>
            <a:r>
              <a:rPr lang="en-US" b="1"/>
              <a:t>Knowledge Base </a:t>
            </a:r>
            <a:r>
              <a:rPr lang="en-US" b="0"/>
              <a:t>quick link</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Use the </a:t>
            </a:r>
            <a:r>
              <a:rPr lang="en-US" sz="1200" b="1"/>
              <a:t>Knowledge Base </a:t>
            </a:r>
            <a:r>
              <a:rPr lang="en-US" sz="1200" b="0"/>
              <a:t>quick link </a:t>
            </a:r>
            <a:r>
              <a:rPr lang="en-US" sz="1200"/>
              <a:t>in the upper right-hand corner of the TIMS dashboard to search for KB articles. </a:t>
            </a:r>
            <a:endParaRPr lang="en-US"/>
          </a:p>
          <a:p>
            <a:endParaRPr lang="en-US"/>
          </a:p>
          <a:p>
            <a:r>
              <a:rPr lang="en-US" u="sng"/>
              <a:t>Bottom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image shows an example of the </a:t>
            </a:r>
            <a:r>
              <a:rPr lang="en-US" b="1"/>
              <a:t>Active KB Articles </a:t>
            </a:r>
            <a:r>
              <a:rPr lang="en-US"/>
              <a:t>homepage that appears when using the </a:t>
            </a:r>
            <a:r>
              <a:rPr lang="en-US" b="1"/>
              <a:t>Knowledge Base </a:t>
            </a:r>
            <a:r>
              <a:rPr lang="en-US" b="0"/>
              <a:t>quick link</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You can filter your results by using the dropdown menus under the page title, </a:t>
            </a:r>
            <a:r>
              <a:rPr lang="en-US" sz="1200" b="1"/>
              <a:t>Active KB Articles</a:t>
            </a:r>
            <a:r>
              <a:rPr lang="en-US" sz="1200"/>
              <a:t>.</a:t>
            </a:r>
            <a:endParaRPr lang="en-US"/>
          </a:p>
          <a:p>
            <a:pPr marL="171450" lvl="0" indent="-171450">
              <a:buFont typeface="Arial" panose="020B0604020202020204" pitchFamily="34" charset="0"/>
              <a:buChar char="•"/>
            </a:pPr>
            <a:r>
              <a:rPr lang="en-US" b="0"/>
              <a:t>You may view the KB articles homepage in two ways using the page view dropdown menu:</a:t>
            </a:r>
          </a:p>
          <a:p>
            <a:pPr marL="628650" lvl="1" indent="-171450">
              <a:buFont typeface="Arial" panose="020B0604020202020204" pitchFamily="34" charset="0"/>
              <a:buChar char="•"/>
            </a:pPr>
            <a:r>
              <a:rPr lang="en-US" b="1"/>
              <a:t>Detail View </a:t>
            </a:r>
            <a:r>
              <a:rPr lang="en-US" b="0"/>
              <a:t>– this view displays a list of your open incidents to the left side while displaying the full details of each incident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List View </a:t>
            </a:r>
            <a:r>
              <a:rPr lang="en-US" b="0"/>
              <a:t>- this view displays a summary list of your open incidents.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608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CB92D68-B8EE-4CE9-BCBE-55F95B676ABF}"/>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54843E65-F354-4C47-B030-C193875104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a:t>Show slide and go to a KB article to show the elements of it (i.e., details, description, attachments, and additional information).</a:t>
            </a:r>
          </a:p>
        </p:txBody>
      </p:sp>
    </p:spTree>
    <p:extLst>
      <p:ext uri="{BB962C8B-B14F-4D97-AF65-F5344CB8AC3E}">
        <p14:creationId xmlns:p14="http://schemas.microsoft.com/office/powerpoint/2010/main" val="537544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solidFill>
                  <a:schemeClr val="bg2">
                    <a:lumMod val="10000"/>
                  </a:schemeClr>
                </a:solidFill>
                <a:latin typeface="Tw Cen MT" panose="020B0602020104020603"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a:solidFill>
                <a:schemeClr val="bg2">
                  <a:lumMod val="10000"/>
                </a:schemeClr>
              </a:solidFill>
              <a:latin typeface="Tw Cen MT" panose="020B0602020104020603" pitchFamily="34" charset="0"/>
            </a:endParaRP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151C6-F497-466F-B1CE-81E90B98F7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699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3071813" y="876300"/>
            <a:ext cx="3152775" cy="2365375"/>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46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61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Trainer</a:t>
            </a:r>
            <a:r>
              <a:rPr lang="en-US" sz="1200" b="1" baseline="0" dirty="0"/>
              <a:t>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r>
              <a:rPr lang="en-US" dirty="0"/>
              <a:t>TIMS has the following features: </a:t>
            </a:r>
          </a:p>
          <a:p>
            <a:r>
              <a:rPr lang="en-US" dirty="0"/>
              <a:t>• Incident reporting and management </a:t>
            </a:r>
          </a:p>
          <a:p>
            <a:r>
              <a:rPr lang="en-US" dirty="0"/>
              <a:t>• Incident escalation </a:t>
            </a:r>
          </a:p>
          <a:p>
            <a:r>
              <a:rPr lang="en-US" dirty="0"/>
              <a:t>• A knowledge base </a:t>
            </a:r>
          </a:p>
          <a:p>
            <a:r>
              <a:rPr lang="en-US" dirty="0"/>
              <a:t>• History tracking </a:t>
            </a:r>
          </a:p>
          <a:p>
            <a:r>
              <a:rPr lang="en-US" dirty="0"/>
              <a:t>• Subscription service for receiving notifications about specific updates or changes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377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9" y="4670101"/>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ABBBB3-9FBF-4BA3-BA6D-5BFFFEBC865E}"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168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8556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F2B4B6AB-69DF-4368-BE10-874BAFB3FCFC}"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969389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409CD2E1-1202-4773-9571-A670EC4DCE60}"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13304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04786996-DC76-4DE0-8813-FDE50F93B412}"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24497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3EA211B7-9428-44F8-85F8-E567F898C072}"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086537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FA2BDED4-F8E6-4581-A5CA-0A989CBF092A}"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154779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8F8D5A41-8504-410F-A741-B9522B0F16F4}" type="datetime1">
              <a:rPr lang="en-US" smtClean="0"/>
              <a:t>7/23/2025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41154781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23EE33D2-CB57-4AE2-84A1-DC8C9334F9F3}"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30808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1B0F99B-3B76-4E18-BD7D-7A20EEE3E21B}"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4470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94215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C8382D9D-B765-4BE3-A1CF-947D7278CAC2}"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195360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310103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2"/>
            <a:ext cx="4130749" cy="2389625"/>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14756646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19836843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3"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6"/>
            <a:ext cx="4130749" cy="2457864"/>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1422883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3"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6"/>
            <a:ext cx="4130749" cy="2457864"/>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15762163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5" y="5"/>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2868864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491799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5"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29130160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2"/>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38462557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2084048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32226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7633707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8"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5"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344522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8"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5"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3665759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70"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4086574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3"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32753475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26979601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28864341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0415085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5"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8">
              <a:buClr>
                <a:srgbClr val="0D6CB9"/>
              </a:buClr>
              <a:buFont typeface="Arial" panose="020B0604020202020204" pitchFamily="34" charset="0"/>
              <a:buChar char="•"/>
              <a:defRPr>
                <a:solidFill>
                  <a:schemeClr val="tx1">
                    <a:lumMod val="65000"/>
                    <a:lumOff val="35000"/>
                  </a:schemeClr>
                </a:solidFill>
              </a:defRPr>
            </a:lvl2pPr>
            <a:lvl3pPr marL="624062" indent="-124813">
              <a:buClr>
                <a:schemeClr val="accent2"/>
              </a:buClr>
              <a:buSzPct val="75000"/>
              <a:buFont typeface="Courier New" panose="02070309020205020404" pitchFamily="49" charset="0"/>
              <a:buChar char="o"/>
              <a:defRPr>
                <a:solidFill>
                  <a:schemeClr val="tx1">
                    <a:lumMod val="65000"/>
                    <a:lumOff val="35000"/>
                  </a:schemeClr>
                </a:solidFill>
              </a:defRPr>
            </a:lvl3pPr>
            <a:lvl4pPr marL="873685" indent="-124813">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7240003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6433569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3"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40763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776122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6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9"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5882327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1"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1"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4"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8">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2" y="1270722"/>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6" y="6492882"/>
            <a:ext cx="1188987" cy="365125"/>
          </a:xfrm>
          <a:prstGeom prst="rect">
            <a:avLst/>
          </a:prstGeom>
        </p:spPr>
        <p:txBody>
          <a:bodyPr vert="horz" lIns="49923" tIns="24962" rIns="49923" bIns="24962"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7/23/2025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7069069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12705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5"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1520396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3" y="153230"/>
            <a:ext cx="7135439"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41547604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3"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3720703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2"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6287868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7"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1"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1"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4"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2" y="127072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7657277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1225359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9" y="195079"/>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98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2230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028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DC47719-3F9A-4646-B418-9CB43E120EEC}"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3583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80D6502-5D66-43AD-AC31-2BB96E9A3B6D}"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35763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8FD71C0-C210-47B1-A4DA-7956B4C0F1DF}"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9380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12002FD-3659-4C7C-85EE-2DE2D42FE286}"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140915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A9DD772-F148-4CA7-AE68-C449AADFF468}"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767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AAFFFC6-2576-4425-89C2-AD7E3C7794BF}"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3315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1D3B82B-DEC8-48E4-82F8-B25D683D754B}"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39461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3B43A2B-839D-404A-85FB-E3462EACC41E}"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6378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0CD9EB6-D921-404D-BA9C-5073041A29CF}"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9527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1C8DB06F-5E94-4FF5-A850-1A3BECDD7FDC}"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0537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6AC8C2CD-B7CB-40A8-B99C-2EDEBDC36571}"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50889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17B5144C-5C20-4A92-909B-98480146BBB7}"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20800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C32335E9-CD64-4A0B-916F-511759FA6E74}"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5606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B50CB8BA-C652-4D2F-BD33-2665A4507A02}"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71860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443AC7D6-7E7D-4DA2-BFAC-C6C390C816E1}"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70959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740F6563-4B6E-42E9-A1CE-A31FE3CE4091}"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1139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3B0CA93-73AA-4079-B075-9E54308AF385}" type="datetime1">
              <a:rPr lang="en-US" smtClean="0"/>
              <a:t>7/23/2025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5194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160882E2-F370-4596-8C07-B252C2FC1CC1}"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5978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CCE6C7E8-F2B6-4E58-BFD7-8BBB09C2F670}"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4042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96B47C10-89FA-4F1B-BB19-DD523B6EAE35}"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78323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2E3ED9E3-D7D5-40B4-A61C-8CCF89EB4621}"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73106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B89C4D99-DF0E-4350-96E5-F16B3EDDA36C}"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827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73958A3-E9D7-44C6-940D-0143FF762566}"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25863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CAF1F5-FB19-4A5F-858F-8305246F3935}" type="datetime1">
              <a:rPr lang="en-US" smtClean="0"/>
              <a:t>7/23/2025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64815251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B1C496E-90B5-4CC8-A296-CF4E816E8A4D}" type="datetime1">
              <a:rPr lang="en-US" smtClean="0"/>
              <a:t>7/23/2025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sz="1800"/>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610711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BAFC09C-584C-44BF-9C2F-5CCB8FD46254}" type="datetime1">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2749197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7945222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6E93556-5E02-4746-AAC8-978391B798FB}" type="datetime1">
              <a:rPr lang="en-US" smtClean="0"/>
              <a:t>7/23/2025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0053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39615EF-EC61-42A2-BBDC-80A00C7B9869}" type="datetime1">
              <a:rPr lang="en-US" smtClean="0"/>
              <a:t>7/23/2025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3383122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C4557A4-81BE-4708-BFBF-917052142421}" type="datetime1">
              <a:rPr lang="en-US" smtClean="0"/>
              <a:t>7/23/2025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89056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D67FA3-6ABE-48C3-8528-1D194E675476}" type="datetime1">
              <a:rPr lang="en-US" smtClean="0"/>
              <a:t>7/23/2025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923168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DB382745-0F71-4397-AA0F-77D0C068FDCD}" type="datetime1">
              <a:rPr lang="en-US" smtClean="0"/>
              <a:t>7/23/2025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27293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1DBB0E-8EF4-4DFC-B6D9-ADAD62391D09}" type="datetime1">
              <a:rPr lang="en-US" smtClean="0"/>
              <a:t>7/23/2025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950331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6726211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90633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307904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6643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56761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F4A7612-92C8-4B57-87B4-39B08E1D08F4}" type="datetime1">
              <a:rPr lang="en-US" smtClean="0"/>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7513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129165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73179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171942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809502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389F306-F00F-44FC-A8C5-3B0F85557917}"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88563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D3C0B2B-7265-4F98-A032-B6E9B85C5C4D}"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694206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7DBEB00-6AFA-45A5-A89B-6B1B3A20A10E}"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9843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67C25E6-1F2D-43FD-9953-7CCA3F84CA41}"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513513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B8AC96C-37E1-48DD-9593-8EC2D8417D69}"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6821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861EE9B-4C46-4906-B7A2-32F6737F3CE6}"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22756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fld id="{C217EA3C-C33A-434E-8DEE-4987ECA88D89}"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99903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6AA94A3-E762-4EFF-8D4D-DBDF09C4269D}"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6233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A63CD52-8A58-41E4-B12B-09C787664E75}"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89569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52DE4A5-07F0-4158-B026-4C8CF9A049F4}"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681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DBFD53E9-F21B-4529-ABF8-FED846CD559B}"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0216494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8079C75E-E5E5-4D18-9B98-9F725007E391}"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84349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4AE5DD9B-6A06-427F-8A8C-35B4FDDD60D9}"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50984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10805DFC-5B2F-491D-B44B-90DC1A3EC69D}"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98322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3B480079-8EA6-40FB-AABA-76A414E95277}"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888458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0AB5789B-9D5F-4BF2-9D94-73042BF3377C}"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7703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8C48BE35-C366-4342-A594-08E0BA2A8C1C}"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7856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11183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3A96457B-6EC8-4653-8E7D-7D5DAD119DB4}"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60837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213FE19B-F09F-40F2-A229-02E811F563A9}"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77732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171B8F3D-4D62-40A5-BFB8-A2601281C2AF}"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4094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3FCBB9D3-0E78-4955-BBE6-0D74A9146DD1}"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43412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D4F84E6-19AA-4486-A88F-D5F1146DF8D9}" type="datetime1">
              <a:rPr lang="en-US" smtClean="0"/>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220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8F8BBE8-8A13-4680-BBDB-B1D8DF05AD81}"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26789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cSld name="20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9" y="5250247"/>
            <a:ext cx="3279124" cy="457048"/>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5152978-6D7B-4D24-9B13-997494F2C439}"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3263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519522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509187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033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51265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296899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23245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721165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9335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918357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C1841CD-A9FD-4701-BFDE-0A166BA298D2}"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611137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8A61AEB-D7B2-489D-BC1B-C85A5ED0873A}"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019461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E098959-F662-4FF0-99E7-0B2D767A69AD}"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1448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5226B77-E4EE-485C-B4BE-873F078491CF}"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32183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4CB3975-1A77-4DC9-B51D-484B6B8B451B}"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2365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32128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C0ADC26-1A0F-4142-9CAC-2533A503788D}"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110359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03E863E-55F4-4DAE-9490-53D00C08032E}"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70237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606D27F-A152-4F04-9ABF-4CD6DC74A86D}"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203638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4F467B12-CFD2-4EE1-B000-38CB2933B123}"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572748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3F062FCB-03C5-4CBA-841B-DB78D46BE96D}"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607184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3218681-6486-4323-A8AA-63F7E96E8224}"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444504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3FF24362-59EC-4819-83B6-66C9B8D74941}"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05655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283077CB-7AD9-4658-8223-FBBD394FE5C0}"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54427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A3B38059-2308-49F8-8BBA-B63C05057B95}"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58257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4014EDC5-DC67-4D05-9E7B-BE96132857D5}"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65312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slideLayout" Target="../slideLayouts/slideLayout74.xml"/><Relationship Id="rId84" Type="http://schemas.openxmlformats.org/officeDocument/2006/relationships/slideLayout" Target="../slideLayouts/slideLayout90.xml"/><Relationship Id="rId89" Type="http://schemas.openxmlformats.org/officeDocument/2006/relationships/slideLayout" Target="../slideLayouts/slideLayout95.xml"/><Relationship Id="rId7" Type="http://schemas.openxmlformats.org/officeDocument/2006/relationships/slideLayout" Target="../slideLayouts/slideLayout13.xml"/><Relationship Id="rId71" Type="http://schemas.openxmlformats.org/officeDocument/2006/relationships/slideLayout" Target="../slideLayouts/slideLayout77.xml"/><Relationship Id="rId92" Type="http://schemas.openxmlformats.org/officeDocument/2006/relationships/slideLayout" Target="../slideLayouts/slideLayout98.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74" Type="http://schemas.openxmlformats.org/officeDocument/2006/relationships/slideLayout" Target="../slideLayouts/slideLayout80.xml"/><Relationship Id="rId79" Type="http://schemas.openxmlformats.org/officeDocument/2006/relationships/slideLayout" Target="../slideLayouts/slideLayout85.xml"/><Relationship Id="rId87" Type="http://schemas.openxmlformats.org/officeDocument/2006/relationships/slideLayout" Target="../slideLayouts/slideLayout93.xml"/><Relationship Id="rId102" Type="http://schemas.openxmlformats.org/officeDocument/2006/relationships/slideLayout" Target="../slideLayouts/slideLayout108.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82" Type="http://schemas.openxmlformats.org/officeDocument/2006/relationships/slideLayout" Target="../slideLayouts/slideLayout88.xml"/><Relationship Id="rId90" Type="http://schemas.openxmlformats.org/officeDocument/2006/relationships/slideLayout" Target="../slideLayouts/slideLayout96.xml"/><Relationship Id="rId95" Type="http://schemas.openxmlformats.org/officeDocument/2006/relationships/slideLayout" Target="../slideLayouts/slideLayout101.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69" Type="http://schemas.openxmlformats.org/officeDocument/2006/relationships/slideLayout" Target="../slideLayouts/slideLayout75.xml"/><Relationship Id="rId77" Type="http://schemas.openxmlformats.org/officeDocument/2006/relationships/slideLayout" Target="../slideLayouts/slideLayout83.xml"/><Relationship Id="rId100" Type="http://schemas.openxmlformats.org/officeDocument/2006/relationships/slideLayout" Target="../slideLayouts/slideLayout106.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72" Type="http://schemas.openxmlformats.org/officeDocument/2006/relationships/slideLayout" Target="../slideLayouts/slideLayout78.xml"/><Relationship Id="rId80" Type="http://schemas.openxmlformats.org/officeDocument/2006/relationships/slideLayout" Target="../slideLayouts/slideLayout86.xml"/><Relationship Id="rId85" Type="http://schemas.openxmlformats.org/officeDocument/2006/relationships/slideLayout" Target="../slideLayouts/slideLayout91.xml"/><Relationship Id="rId93" Type="http://schemas.openxmlformats.org/officeDocument/2006/relationships/slideLayout" Target="../slideLayouts/slideLayout99.xml"/><Relationship Id="rId98" Type="http://schemas.openxmlformats.org/officeDocument/2006/relationships/slideLayout" Target="../slideLayouts/slideLayout10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slideLayout" Target="../slideLayouts/slideLayout73.xml"/><Relationship Id="rId103" Type="http://schemas.openxmlformats.org/officeDocument/2006/relationships/slideLayout" Target="../slideLayouts/slideLayout109.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slideLayout" Target="../slideLayouts/slideLayout76.xml"/><Relationship Id="rId75" Type="http://schemas.openxmlformats.org/officeDocument/2006/relationships/slideLayout" Target="../slideLayouts/slideLayout81.xml"/><Relationship Id="rId83" Type="http://schemas.openxmlformats.org/officeDocument/2006/relationships/slideLayout" Target="../slideLayouts/slideLayout89.xml"/><Relationship Id="rId88" Type="http://schemas.openxmlformats.org/officeDocument/2006/relationships/slideLayout" Target="../slideLayouts/slideLayout94.xml"/><Relationship Id="rId91" Type="http://schemas.openxmlformats.org/officeDocument/2006/relationships/slideLayout" Target="../slideLayouts/slideLayout97.xml"/><Relationship Id="rId96" Type="http://schemas.openxmlformats.org/officeDocument/2006/relationships/slideLayout" Target="../slideLayouts/slideLayout10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73" Type="http://schemas.openxmlformats.org/officeDocument/2006/relationships/slideLayout" Target="../slideLayouts/slideLayout79.xml"/><Relationship Id="rId78" Type="http://schemas.openxmlformats.org/officeDocument/2006/relationships/slideLayout" Target="../slideLayouts/slideLayout84.xml"/><Relationship Id="rId81" Type="http://schemas.openxmlformats.org/officeDocument/2006/relationships/slideLayout" Target="../slideLayouts/slideLayout87.xml"/><Relationship Id="rId86" Type="http://schemas.openxmlformats.org/officeDocument/2006/relationships/slideLayout" Target="../slideLayouts/slideLayout92.xml"/><Relationship Id="rId94" Type="http://schemas.openxmlformats.org/officeDocument/2006/relationships/slideLayout" Target="../slideLayouts/slideLayout100.xml"/><Relationship Id="rId99" Type="http://schemas.openxmlformats.org/officeDocument/2006/relationships/slideLayout" Target="../slideLayouts/slideLayout105.xml"/><Relationship Id="rId101" Type="http://schemas.openxmlformats.org/officeDocument/2006/relationships/slideLayout" Target="../slideLayouts/slideLayout10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76" Type="http://schemas.openxmlformats.org/officeDocument/2006/relationships/slideLayout" Target="../slideLayouts/slideLayout82.xml"/><Relationship Id="rId97" Type="http://schemas.openxmlformats.org/officeDocument/2006/relationships/slideLayout" Target="../slideLayouts/slideLayout103.xml"/><Relationship Id="rId10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theme" Target="../theme/theme3.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E934970-2194-4B51-9668-A7D2F5B10EAD}" type="datetime1">
              <a:rPr lang="en-US" smtClean="0"/>
              <a:t>7/23/2025</a:t>
            </a:fld>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324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bg1"/>
                </a:solidFill>
              </a:defRPr>
            </a:lvl1pPr>
          </a:lstStyle>
          <a:p>
            <a:fld id="{1E790275-AA64-4BA6-8D66-726D789D32C3}" type="datetime1">
              <a:rPr lang="en-US" smtClean="0"/>
              <a:t>7/23/2025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8185227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 id="2147483753" r:id="rId74"/>
    <p:sldLayoutId id="2147483754" r:id="rId75"/>
    <p:sldLayoutId id="2147483755" r:id="rId76"/>
    <p:sldLayoutId id="2147483756" r:id="rId77"/>
    <p:sldLayoutId id="2147483757" r:id="rId78"/>
    <p:sldLayoutId id="2147483758" r:id="rId79"/>
    <p:sldLayoutId id="2147483759" r:id="rId80"/>
    <p:sldLayoutId id="2147483760" r:id="rId81"/>
    <p:sldLayoutId id="2147483761" r:id="rId82"/>
    <p:sldLayoutId id="2147483762" r:id="rId83"/>
    <p:sldLayoutId id="2147483763" r:id="rId84"/>
    <p:sldLayoutId id="2147483764" r:id="rId85"/>
    <p:sldLayoutId id="2147483765" r:id="rId86"/>
    <p:sldLayoutId id="2147483766" r:id="rId87"/>
    <p:sldLayoutId id="2147483767" r:id="rId88"/>
    <p:sldLayoutId id="2147483768" r:id="rId89"/>
    <p:sldLayoutId id="2147483769" r:id="rId90"/>
    <p:sldLayoutId id="2147483770" r:id="rId91"/>
    <p:sldLayoutId id="2147483771" r:id="rId92"/>
    <p:sldLayoutId id="2147483772" r:id="rId93"/>
    <p:sldLayoutId id="2147483773" r:id="rId94"/>
    <p:sldLayoutId id="2147483774" r:id="rId95"/>
    <p:sldLayoutId id="2147483775" r:id="rId96"/>
    <p:sldLayoutId id="2147483776" r:id="rId97"/>
    <p:sldLayoutId id="2147483777" r:id="rId98"/>
    <p:sldLayoutId id="2147483778" r:id="rId99"/>
    <p:sldLayoutId id="2147483779" r:id="rId100"/>
    <p:sldLayoutId id="2147483780" r:id="rId101"/>
    <p:sldLayoutId id="2147483781" r:id="rId102"/>
    <p:sldLayoutId id="2147483782" r:id="rId103"/>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bg1"/>
                </a:solidFill>
              </a:defRPr>
            </a:lvl1pPr>
          </a:lstStyle>
          <a:p>
            <a:fld id="{FA6A0AD2-53AF-4D84-8AC9-3DBC493F2F75}" type="datetimeFigureOut">
              <a:rPr lang="en-US" smtClean="0"/>
              <a:pPr/>
              <a:t>7/23/2025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7"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58261811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Lst>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3" indent="-124813"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3"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2" indent="-124813"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5" indent="-124813"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4pPr>
      <a:lvl5pPr marL="1123310" indent="-124813"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5pPr>
      <a:lvl6pPr marL="1372934"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9"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8"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n-US"/>
      </a:defPPr>
      <a:lvl1pPr marL="0" algn="l" defTabSz="499249" rtl="0" eaLnBrk="1" latinLnBrk="0" hangingPunct="1">
        <a:defRPr sz="983" kern="1200">
          <a:solidFill>
            <a:schemeClr val="tx1"/>
          </a:solidFill>
          <a:latin typeface="+mn-lt"/>
          <a:ea typeface="+mn-ea"/>
          <a:cs typeface="+mn-cs"/>
        </a:defRPr>
      </a:lvl1pPr>
      <a:lvl2pPr marL="249625" algn="l" defTabSz="499249" rtl="0" eaLnBrk="1" latinLnBrk="0" hangingPunct="1">
        <a:defRPr sz="983" kern="1200">
          <a:solidFill>
            <a:schemeClr val="tx1"/>
          </a:solidFill>
          <a:latin typeface="+mn-lt"/>
          <a:ea typeface="+mn-ea"/>
          <a:cs typeface="+mn-cs"/>
        </a:defRPr>
      </a:lvl2pPr>
      <a:lvl3pPr marL="499249" algn="l" defTabSz="499249" rtl="0" eaLnBrk="1" latinLnBrk="0" hangingPunct="1">
        <a:defRPr sz="983" kern="1200">
          <a:solidFill>
            <a:schemeClr val="tx1"/>
          </a:solidFill>
          <a:latin typeface="+mn-lt"/>
          <a:ea typeface="+mn-ea"/>
          <a:cs typeface="+mn-cs"/>
        </a:defRPr>
      </a:lvl3pPr>
      <a:lvl4pPr marL="748873" algn="l" defTabSz="499249" rtl="0" eaLnBrk="1" latinLnBrk="0" hangingPunct="1">
        <a:defRPr sz="983" kern="1200">
          <a:solidFill>
            <a:schemeClr val="tx1"/>
          </a:solidFill>
          <a:latin typeface="+mn-lt"/>
          <a:ea typeface="+mn-ea"/>
          <a:cs typeface="+mn-cs"/>
        </a:defRPr>
      </a:lvl4pPr>
      <a:lvl5pPr marL="998497" algn="l" defTabSz="499249" rtl="0" eaLnBrk="1" latinLnBrk="0" hangingPunct="1">
        <a:defRPr sz="983" kern="1200">
          <a:solidFill>
            <a:schemeClr val="tx1"/>
          </a:solidFill>
          <a:latin typeface="+mn-lt"/>
          <a:ea typeface="+mn-ea"/>
          <a:cs typeface="+mn-cs"/>
        </a:defRPr>
      </a:lvl5pPr>
      <a:lvl6pPr marL="1248122" algn="l" defTabSz="499249" rtl="0" eaLnBrk="1" latinLnBrk="0" hangingPunct="1">
        <a:defRPr sz="983" kern="1200">
          <a:solidFill>
            <a:schemeClr val="tx1"/>
          </a:solidFill>
          <a:latin typeface="+mn-lt"/>
          <a:ea typeface="+mn-ea"/>
          <a:cs typeface="+mn-cs"/>
        </a:defRPr>
      </a:lvl6pPr>
      <a:lvl7pPr marL="1497746" algn="l" defTabSz="499249" rtl="0" eaLnBrk="1" latinLnBrk="0" hangingPunct="1">
        <a:defRPr sz="983" kern="1200">
          <a:solidFill>
            <a:schemeClr val="tx1"/>
          </a:solidFill>
          <a:latin typeface="+mn-lt"/>
          <a:ea typeface="+mn-ea"/>
          <a:cs typeface="+mn-cs"/>
        </a:defRPr>
      </a:lvl7pPr>
      <a:lvl8pPr marL="1747371" algn="l" defTabSz="499249" rtl="0" eaLnBrk="1" latinLnBrk="0" hangingPunct="1">
        <a:defRPr sz="983" kern="1200">
          <a:solidFill>
            <a:schemeClr val="tx1"/>
          </a:solidFill>
          <a:latin typeface="+mn-lt"/>
          <a:ea typeface="+mn-ea"/>
          <a:cs typeface="+mn-cs"/>
        </a:defRPr>
      </a:lvl8pPr>
      <a:lvl9pPr marL="1996995" algn="l" defTabSz="499249" rtl="0" eaLnBrk="1" latinLnBrk="0" hangingPunct="1">
        <a:defRPr sz="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ags" Target="../tags/tag1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9.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15.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9.xml"/><Relationship Id="rId1" Type="http://schemas.openxmlformats.org/officeDocument/2006/relationships/tags" Target="../tags/tag16.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9.xml"/><Relationship Id="rId1" Type="http://schemas.openxmlformats.org/officeDocument/2006/relationships/tags" Target="../tags/tag1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0.xml"/><Relationship Id="rId1" Type="http://schemas.openxmlformats.org/officeDocument/2006/relationships/tags" Target="../tags/tag1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tags" Target="../tags/tag19.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9.xml"/><Relationship Id="rId1" Type="http://schemas.openxmlformats.org/officeDocument/2006/relationships/tags" Target="../tags/tag2.xml"/><Relationship Id="rId4" Type="http://schemas.openxmlformats.org/officeDocument/2006/relationships/hyperlink" Target="http://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20.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tags" Target="../tags/tag22.xml"/><Relationship Id="rId5" Type="http://schemas.openxmlformats.org/officeDocument/2006/relationships/image" Target="../media/image42.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0.xml"/><Relationship Id="rId1" Type="http://schemas.openxmlformats.org/officeDocument/2006/relationships/tags" Target="../tags/tag23.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9.xml"/><Relationship Id="rId1" Type="http://schemas.openxmlformats.org/officeDocument/2006/relationships/tags" Target="../tags/tag24.xml"/><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9.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ags" Target="../tags/tag26.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9.xml"/><Relationship Id="rId1" Type="http://schemas.openxmlformats.org/officeDocument/2006/relationships/tags" Target="../tags/tag2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0.xml"/><Relationship Id="rId1" Type="http://schemas.openxmlformats.org/officeDocument/2006/relationships/tags" Target="../tags/tag28.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9.xml"/><Relationship Id="rId1" Type="http://schemas.openxmlformats.org/officeDocument/2006/relationships/tags" Target="../tags/tag29.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9.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9.xml"/><Relationship Id="rId1" Type="http://schemas.openxmlformats.org/officeDocument/2006/relationships/tags" Target="../tags/tag31.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0.xml"/><Relationship Id="rId1" Type="http://schemas.openxmlformats.org/officeDocument/2006/relationships/tags" Target="../tags/tag3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9.xml"/><Relationship Id="rId1" Type="http://schemas.openxmlformats.org/officeDocument/2006/relationships/tags" Target="../tags/tag33.xml"/><Relationship Id="rId5" Type="http://schemas.openxmlformats.org/officeDocument/2006/relationships/image" Target="../media/image55.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0.xml"/><Relationship Id="rId1" Type="http://schemas.openxmlformats.org/officeDocument/2006/relationships/tags" Target="../tags/tag34.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9.xml"/><Relationship Id="rId1" Type="http://schemas.openxmlformats.org/officeDocument/2006/relationships/tags" Target="../tags/tag35.xml"/><Relationship Id="rId5" Type="http://schemas.openxmlformats.org/officeDocument/2006/relationships/image" Target="../media/image30.pn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6.xml"/><Relationship Id="rId7" Type="http://schemas.openxmlformats.org/officeDocument/2006/relationships/diagramColors" Target="../diagrams/colors1.xml"/><Relationship Id="rId2" Type="http://schemas.openxmlformats.org/officeDocument/2006/relationships/slideLayout" Target="../slideLayouts/slideLayout30.xml"/><Relationship Id="rId1" Type="http://schemas.openxmlformats.org/officeDocument/2006/relationships/tags" Target="../tags/tag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8.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8.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8.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9.xml"/><Relationship Id="rId1" Type="http://schemas.openxmlformats.org/officeDocument/2006/relationships/tags" Target="../tags/tag40.xml"/><Relationship Id="rId5" Type="http://schemas.openxmlformats.org/officeDocument/2006/relationships/image" Target="../media/image30.pn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1.xml"/><Relationship Id="rId7" Type="http://schemas.openxmlformats.org/officeDocument/2006/relationships/diagramColors" Target="../diagrams/colors2.xml"/><Relationship Id="rId12" Type="http://schemas.openxmlformats.org/officeDocument/2006/relationships/image" Target="../media/image66.svg"/><Relationship Id="rId2" Type="http://schemas.openxmlformats.org/officeDocument/2006/relationships/slideLayout" Target="../slideLayouts/slideLayout35.xml"/><Relationship Id="rId1" Type="http://schemas.openxmlformats.org/officeDocument/2006/relationships/tags" Target="../tags/tag41.xml"/><Relationship Id="rId6" Type="http://schemas.openxmlformats.org/officeDocument/2006/relationships/diagramQuickStyle" Target="../diagrams/quickStyle2.xml"/><Relationship Id="rId11" Type="http://schemas.openxmlformats.org/officeDocument/2006/relationships/image" Target="../media/image65.png"/><Relationship Id="rId5" Type="http://schemas.openxmlformats.org/officeDocument/2006/relationships/diagramLayout" Target="../diagrams/layout2.xml"/><Relationship Id="rId10" Type="http://schemas.openxmlformats.org/officeDocument/2006/relationships/hyperlink" Target="https://tea4avcastro.tea.state.tx.us/help/TIMS/TIMS%20User%20Guide.pdf" TargetMode="External"/><Relationship Id="rId4" Type="http://schemas.openxmlformats.org/officeDocument/2006/relationships/diagramData" Target="../diagrams/data2.xml"/><Relationship Id="rId9" Type="http://schemas.openxmlformats.org/officeDocument/2006/relationships/hyperlink" Target="https://www.texasstudentdatasystem.org/tsds/about/training-and-support/tsds-upgrade-project-training-materials"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0.xml"/><Relationship Id="rId1" Type="http://schemas.openxmlformats.org/officeDocument/2006/relationships/tags" Target="../tags/tag42.xml"/><Relationship Id="rId5" Type="http://schemas.openxmlformats.org/officeDocument/2006/relationships/hyperlink" Target="https://tealprod.tea.state.tx.us/tims/browse/TSDSKB-272" TargetMode="External"/><Relationship Id="rId4" Type="http://schemas.openxmlformats.org/officeDocument/2006/relationships/hyperlink" Target="https://www.texasstudentdatasystem.org/sites/texasstudentdatasystem.org/files/TIMS%20User%20Guide.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8.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8.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image" Target="../media/image30.pn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3.xml"/><Relationship Id="rId1" Type="http://schemas.openxmlformats.org/officeDocument/2006/relationships/tags" Target="../tags/tag8.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355464"/>
            <a:ext cx="9144000" cy="5502536"/>
            <a:chOff x="0" y="1339855"/>
            <a:chExt cx="12192000" cy="5590031"/>
          </a:xfrm>
        </p:grpSpPr>
        <p:pic>
          <p:nvPicPr>
            <p:cNvPr id="4" name="object 4" descr="Image showing people piling hands, one on top of the other."/>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idx="4294967295"/>
          </p:nvPr>
        </p:nvSpPr>
        <p:spPr>
          <a:xfrm>
            <a:off x="3" y="4444410"/>
            <a:ext cx="9143999" cy="17847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2800" b="1" i="0" u="none" strike="noStrike" kern="1200" cap="none" spc="-79" normalizeH="0" baseline="0" noProof="0">
              <a:ln>
                <a:noFill/>
              </a:ln>
              <a:solidFill>
                <a:srgbClr val="0D6CB8"/>
              </a:solidFill>
              <a:effectLst/>
              <a:uLnTx/>
              <a:uFillTx/>
              <a:latin typeface="Calibri"/>
              <a:ea typeface="+mn-ea"/>
              <a:cs typeface="Calibri"/>
            </a:endParaRP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1200" cap="none" spc="-79" normalizeH="0" baseline="0" noProof="0">
                <a:ln>
                  <a:noFill/>
                </a:ln>
                <a:solidFill>
                  <a:srgbClr val="0D6CB8"/>
                </a:solidFill>
                <a:effectLst/>
                <a:uLnTx/>
                <a:uFillTx/>
                <a:latin typeface="Calibri"/>
                <a:ea typeface="+mn-ea"/>
                <a:cs typeface="Calibri"/>
              </a:rPr>
              <a:t>TSDS Incident Management System</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3000" b="0" i="0" u="none" strike="noStrike" kern="1200" cap="none" spc="-79" normalizeH="0" baseline="0" noProof="0">
                <a:ln>
                  <a:noFill/>
                </a:ln>
                <a:solidFill>
                  <a:srgbClr val="0D6CB8"/>
                </a:solidFill>
                <a:effectLst/>
                <a:uLnTx/>
                <a:uFillTx/>
                <a:latin typeface="Calibri"/>
                <a:ea typeface="+mn-ea"/>
                <a:cs typeface="Calibri"/>
              </a:rPr>
              <a:t>New User Certification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LEVELS OF SUPPORT – PART 1</a:t>
            </a:r>
          </a:p>
        </p:txBody>
      </p:sp>
      <p:graphicFrame>
        <p:nvGraphicFramePr>
          <p:cNvPr id="6" name="Table 7">
            <a:extLst>
              <a:ext uri="{FF2B5EF4-FFF2-40B4-BE49-F238E27FC236}">
                <a16:creationId xmlns:a16="http://schemas.microsoft.com/office/drawing/2014/main" id="{DE756FBF-667A-3B45-8B0C-572C1F441982}"/>
              </a:ext>
            </a:extLst>
          </p:cNvPr>
          <p:cNvGraphicFramePr>
            <a:graphicFrameLocks noGrp="1"/>
          </p:cNvGraphicFramePr>
          <p:nvPr>
            <p:ph idx="1"/>
          </p:nvPr>
        </p:nvGraphicFramePr>
        <p:xfrm>
          <a:off x="1483113" y="1069880"/>
          <a:ext cx="7498080" cy="5680088"/>
        </p:xfrm>
        <a:graphic>
          <a:graphicData uri="http://schemas.openxmlformats.org/drawingml/2006/table">
            <a:tbl>
              <a:tblPr firstRow="1" bandRow="1">
                <a:tableStyleId>{5C22544A-7EE6-4342-B048-85BDC9FD1C3A}</a:tableStyleId>
              </a:tblPr>
              <a:tblGrid>
                <a:gridCol w="2625356">
                  <a:extLst>
                    <a:ext uri="{9D8B030D-6E8A-4147-A177-3AD203B41FA5}">
                      <a16:colId xmlns:a16="http://schemas.microsoft.com/office/drawing/2014/main" val="3200343393"/>
                    </a:ext>
                  </a:extLst>
                </a:gridCol>
                <a:gridCol w="2268966">
                  <a:extLst>
                    <a:ext uri="{9D8B030D-6E8A-4147-A177-3AD203B41FA5}">
                      <a16:colId xmlns:a16="http://schemas.microsoft.com/office/drawing/2014/main" val="2195133307"/>
                    </a:ext>
                  </a:extLst>
                </a:gridCol>
                <a:gridCol w="2603758">
                  <a:extLst>
                    <a:ext uri="{9D8B030D-6E8A-4147-A177-3AD203B41FA5}">
                      <a16:colId xmlns:a16="http://schemas.microsoft.com/office/drawing/2014/main" val="3100803948"/>
                    </a:ext>
                  </a:extLst>
                </a:gridCol>
              </a:tblGrid>
              <a:tr h="361183">
                <a:tc>
                  <a:txBody>
                    <a:bodyPr/>
                    <a:lstStyle/>
                    <a:p>
                      <a:pPr algn="ctr"/>
                      <a:r>
                        <a:rPr lang="en-US" sz="1600"/>
                        <a:t>Level </a:t>
                      </a:r>
                    </a:p>
                  </a:txBody>
                  <a:tcPr/>
                </a:tc>
                <a:tc>
                  <a:txBody>
                    <a:bodyPr/>
                    <a:lstStyle/>
                    <a:p>
                      <a:pPr algn="ctr"/>
                      <a:r>
                        <a:rPr lang="en-US" sz="1600"/>
                        <a:t>TEAL Role/Description </a:t>
                      </a:r>
                    </a:p>
                  </a:txBody>
                  <a:tcPr/>
                </a:tc>
                <a:tc>
                  <a:txBody>
                    <a:bodyPr/>
                    <a:lstStyle/>
                    <a:p>
                      <a:pPr algn="ctr"/>
                      <a:r>
                        <a:rPr lang="en-US" sz="1600"/>
                        <a:t>Description/Privileges </a:t>
                      </a:r>
                    </a:p>
                  </a:txBody>
                  <a:tcPr/>
                </a:tc>
                <a:extLst>
                  <a:ext uri="{0D108BD9-81ED-4DB2-BD59-A6C34878D82A}">
                    <a16:rowId xmlns:a16="http://schemas.microsoft.com/office/drawing/2014/main" val="1964924955"/>
                  </a:ext>
                </a:extLst>
              </a:tr>
              <a:tr h="1161668">
                <a:tc>
                  <a:txBody>
                    <a:bodyPr/>
                    <a:lstStyle/>
                    <a:p>
                      <a:r>
                        <a:rPr lang="en-US" sz="1400"/>
                        <a:t>TSDS User</a:t>
                      </a:r>
                    </a:p>
                  </a:txBody>
                  <a:tcPr/>
                </a:tc>
                <a:tc>
                  <a:txBody>
                    <a:bodyPr/>
                    <a:lstStyle/>
                    <a:p>
                      <a:r>
                        <a:rPr lang="en-US" sz="1400"/>
                        <a:t>Any user with a role in one or more of the TSDS Portal applications</a:t>
                      </a:r>
                    </a:p>
                  </a:txBody>
                  <a:tcPr/>
                </a:tc>
                <a:tc>
                  <a:txBody>
                    <a:bodyPr/>
                    <a:lstStyle/>
                    <a:p>
                      <a:r>
                        <a:rPr lang="en-US" sz="1400" dirty="0"/>
                        <a:t>• Searches Knowledge Base for help </a:t>
                      </a:r>
                    </a:p>
                    <a:p>
                      <a:r>
                        <a:rPr lang="en-US" sz="1400" dirty="0"/>
                        <a:t>• Submits incidents, questions, and requests for enhancements to TIMS, and view incidents submitted</a:t>
                      </a:r>
                    </a:p>
                  </a:txBody>
                  <a:tcPr/>
                </a:tc>
                <a:extLst>
                  <a:ext uri="{0D108BD9-81ED-4DB2-BD59-A6C34878D82A}">
                    <a16:rowId xmlns:a16="http://schemas.microsoft.com/office/drawing/2014/main" val="3704840435"/>
                  </a:ext>
                </a:extLst>
              </a:tr>
              <a:tr h="1698006">
                <a:tc>
                  <a:txBody>
                    <a:bodyPr/>
                    <a:lstStyle/>
                    <a:p>
                      <a:r>
                        <a:rPr lang="en-US" sz="1400"/>
                        <a:t>Level 1 Support</a:t>
                      </a:r>
                    </a:p>
                  </a:txBody>
                  <a:tcPr/>
                </a:tc>
                <a:tc>
                  <a:txBody>
                    <a:bodyPr/>
                    <a:lstStyle/>
                    <a:p>
                      <a:r>
                        <a:rPr lang="en-US" sz="1400" b="1"/>
                        <a:t>TIMS Level 1 Support</a:t>
                      </a:r>
                    </a:p>
                    <a:p>
                      <a:r>
                        <a:rPr lang="en-US" sz="1400"/>
                        <a:t>The first contact for questions by district or charter school users, who work with internal district source data experts to diagnose and resolve incidents </a:t>
                      </a:r>
                    </a:p>
                  </a:txBody>
                  <a:tcPr/>
                </a:tc>
                <a:tc>
                  <a:txBody>
                    <a:bodyPr/>
                    <a:lstStyle/>
                    <a:p>
                      <a:r>
                        <a:rPr lang="en-US" sz="1400" dirty="0"/>
                        <a:t>• Searches Knowledge Base for help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 Submits incidents in TIMS</a:t>
                      </a:r>
                    </a:p>
                    <a:p>
                      <a:r>
                        <a:rPr lang="en-US" sz="1400" dirty="0"/>
                        <a:t>• Monitors and manages the TIMS Level 1 queue </a:t>
                      </a:r>
                    </a:p>
                    <a:p>
                      <a:r>
                        <a:rPr lang="en-US" sz="1400" dirty="0"/>
                        <a:t>• Resolves incidents </a:t>
                      </a:r>
                    </a:p>
                    <a:p>
                      <a:r>
                        <a:rPr lang="en-US" sz="1400" dirty="0"/>
                        <a:t>• Escalates incidents to Level 2 Support when necessary </a:t>
                      </a:r>
                    </a:p>
                  </a:txBody>
                  <a:tcPr/>
                </a:tc>
                <a:extLst>
                  <a:ext uri="{0D108BD9-81ED-4DB2-BD59-A6C34878D82A}">
                    <a16:rowId xmlns:a16="http://schemas.microsoft.com/office/drawing/2014/main" val="165816136"/>
                  </a:ext>
                </a:extLst>
              </a:tr>
              <a:tr h="2148985">
                <a:tc>
                  <a:txBody>
                    <a:bodyPr/>
                    <a:lstStyle/>
                    <a:p>
                      <a:r>
                        <a:rPr lang="en-US" sz="1400"/>
                        <a:t>Level 2 Support</a:t>
                      </a:r>
                    </a:p>
                  </a:txBody>
                  <a:tcPr/>
                </a:tc>
                <a:tc>
                  <a:txBody>
                    <a:bodyPr/>
                    <a:lstStyle/>
                    <a:p>
                      <a:r>
                        <a:rPr lang="en-US" sz="1400" b="1"/>
                        <a:t>TIMS Level 2 Support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Support personnel at the ESC or certified vendor who monitor and receive escalated incidents from Level 1 Support staff, and assist in diagnosing, resolving, or escalating incidents.</a:t>
                      </a:r>
                    </a:p>
                  </a:txBody>
                  <a:tcPr/>
                </a:tc>
                <a:tc>
                  <a:txBody>
                    <a:bodyPr/>
                    <a:lstStyle/>
                    <a:p>
                      <a:r>
                        <a:rPr lang="en-US" sz="1400" dirty="0"/>
                        <a:t>• Searches Knowledge Base for help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•Submits incidents in TIMS</a:t>
                      </a:r>
                    </a:p>
                    <a:p>
                      <a:r>
                        <a:rPr lang="en-US" sz="1400" dirty="0"/>
                        <a:t>• Monitors and manages incidents in TIMS for LEAs for whom they provide support </a:t>
                      </a:r>
                    </a:p>
                    <a:p>
                      <a:r>
                        <a:rPr lang="en-US" sz="1400" dirty="0"/>
                        <a:t>• Escalates incidents to Level 3 Support when necessary</a:t>
                      </a:r>
                    </a:p>
                  </a:txBody>
                  <a:tcPr/>
                </a:tc>
                <a:extLst>
                  <a:ext uri="{0D108BD9-81ED-4DB2-BD59-A6C34878D82A}">
                    <a16:rowId xmlns:a16="http://schemas.microsoft.com/office/drawing/2014/main" val="176015916"/>
                  </a:ext>
                </a:extLst>
              </a:tr>
            </a:tbl>
          </a:graphicData>
        </a:graphic>
      </p:graphicFrame>
      <p:sp>
        <p:nvSpPr>
          <p:cNvPr id="3" name="Slide Number Placeholder 2">
            <a:extLst>
              <a:ext uri="{FF2B5EF4-FFF2-40B4-BE49-F238E27FC236}">
                <a16:creationId xmlns:a16="http://schemas.microsoft.com/office/drawing/2014/main" id="{95628EE6-9222-5730-D381-4DEBD5B8074B}"/>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9351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78" y="167275"/>
            <a:ext cx="7767621" cy="751350"/>
          </a:xfrm>
        </p:spPr>
        <p:txBody>
          <a:bodyPr>
            <a:noAutofit/>
          </a:bodyPr>
          <a:lstStyle/>
          <a:p>
            <a:pPr algn="ctr"/>
            <a:r>
              <a:rPr lang="en-US" sz="4000"/>
              <a:t>LEVELS OF SUPPORT – PART 2</a:t>
            </a:r>
            <a:endParaRPr lang="en-US" sz="4000">
              <a:ea typeface="Calibri"/>
              <a:cs typeface="Calibri"/>
            </a:endParaRPr>
          </a:p>
        </p:txBody>
      </p:sp>
      <p:graphicFrame>
        <p:nvGraphicFramePr>
          <p:cNvPr id="6" name="Table 7">
            <a:extLst>
              <a:ext uri="{FF2B5EF4-FFF2-40B4-BE49-F238E27FC236}">
                <a16:creationId xmlns:a16="http://schemas.microsoft.com/office/drawing/2014/main" id="{DE756FBF-667A-3B45-8B0C-572C1F441982}"/>
              </a:ext>
            </a:extLst>
          </p:cNvPr>
          <p:cNvGraphicFramePr>
            <a:graphicFrameLocks noGrp="1"/>
          </p:cNvGraphicFramePr>
          <p:nvPr>
            <p:ph idx="1"/>
          </p:nvPr>
        </p:nvGraphicFramePr>
        <p:xfrm>
          <a:off x="1513880" y="1241379"/>
          <a:ext cx="7367727" cy="5176535"/>
        </p:xfrm>
        <a:graphic>
          <a:graphicData uri="http://schemas.openxmlformats.org/drawingml/2006/table">
            <a:tbl>
              <a:tblPr firstRow="1" bandRow="1">
                <a:tableStyleId>{5C22544A-7EE6-4342-B048-85BDC9FD1C3A}</a:tableStyleId>
              </a:tblPr>
              <a:tblGrid>
                <a:gridCol w="2710535">
                  <a:extLst>
                    <a:ext uri="{9D8B030D-6E8A-4147-A177-3AD203B41FA5}">
                      <a16:colId xmlns:a16="http://schemas.microsoft.com/office/drawing/2014/main" val="3200343393"/>
                    </a:ext>
                  </a:extLst>
                </a:gridCol>
                <a:gridCol w="2236237">
                  <a:extLst>
                    <a:ext uri="{9D8B030D-6E8A-4147-A177-3AD203B41FA5}">
                      <a16:colId xmlns:a16="http://schemas.microsoft.com/office/drawing/2014/main" val="2195133307"/>
                    </a:ext>
                  </a:extLst>
                </a:gridCol>
                <a:gridCol w="2420955">
                  <a:extLst>
                    <a:ext uri="{9D8B030D-6E8A-4147-A177-3AD203B41FA5}">
                      <a16:colId xmlns:a16="http://schemas.microsoft.com/office/drawing/2014/main" val="3100803948"/>
                    </a:ext>
                  </a:extLst>
                </a:gridCol>
              </a:tblGrid>
              <a:tr h="325379">
                <a:tc>
                  <a:txBody>
                    <a:bodyPr/>
                    <a:lstStyle/>
                    <a:p>
                      <a:pPr algn="ctr"/>
                      <a:r>
                        <a:rPr lang="en-US" sz="1600"/>
                        <a:t>Level </a:t>
                      </a:r>
                    </a:p>
                  </a:txBody>
                  <a:tcPr/>
                </a:tc>
                <a:tc>
                  <a:txBody>
                    <a:bodyPr/>
                    <a:lstStyle/>
                    <a:p>
                      <a:pPr algn="ctr"/>
                      <a:r>
                        <a:rPr lang="en-US" sz="1600"/>
                        <a:t>TEAL Role/Description </a:t>
                      </a:r>
                    </a:p>
                  </a:txBody>
                  <a:tcPr/>
                </a:tc>
                <a:tc>
                  <a:txBody>
                    <a:bodyPr/>
                    <a:lstStyle/>
                    <a:p>
                      <a:pPr algn="ctr"/>
                      <a:r>
                        <a:rPr lang="en-US" sz="1600"/>
                        <a:t>Description/Privileges </a:t>
                      </a:r>
                    </a:p>
                  </a:txBody>
                  <a:tcPr/>
                </a:tc>
                <a:extLst>
                  <a:ext uri="{0D108BD9-81ED-4DB2-BD59-A6C34878D82A}">
                    <a16:rowId xmlns:a16="http://schemas.microsoft.com/office/drawing/2014/main" val="1964924955"/>
                  </a:ext>
                </a:extLst>
              </a:tr>
              <a:tr h="3638338">
                <a:tc>
                  <a:txBody>
                    <a:bodyPr/>
                    <a:lstStyle/>
                    <a:p>
                      <a:r>
                        <a:rPr lang="en-US" sz="1350"/>
                        <a:t>Level 3 Support </a:t>
                      </a:r>
                    </a:p>
                  </a:txBody>
                  <a:tcPr/>
                </a:tc>
                <a:tc>
                  <a:txBody>
                    <a:bodyPr/>
                    <a:lstStyle/>
                    <a:p>
                      <a:r>
                        <a:rPr lang="en-US" sz="1400"/>
                        <a:t>Support staff at TEA who monitor and receive escalated incidents from Level 2 Support staff and assist in diagnosing, resolving, or escalating incidents.</a:t>
                      </a:r>
                    </a:p>
                  </a:txBody>
                  <a:tcPr/>
                </a:tc>
                <a:tc>
                  <a:txBody>
                    <a:bodyPr/>
                    <a:lstStyle/>
                    <a:p>
                      <a:r>
                        <a:rPr lang="en-US" sz="1400"/>
                        <a:t>• Searches Knowledge Base for help </a:t>
                      </a:r>
                    </a:p>
                    <a:p>
                      <a:r>
                        <a:rPr lang="en-US" sz="1400"/>
                        <a:t>• Monitors and manages incidents in TIMS that have been escalated to Level 3 </a:t>
                      </a:r>
                    </a:p>
                    <a:p>
                      <a:r>
                        <a:rPr lang="en-US" sz="1400"/>
                        <a:t>• Escalates incidents to Level 4 Support when necessary </a:t>
                      </a:r>
                    </a:p>
                    <a:p>
                      <a:r>
                        <a:rPr lang="en-US" sz="1400"/>
                        <a:t>• Maintains the Knowledge Base Articles (KBAs)</a:t>
                      </a:r>
                    </a:p>
                    <a:p>
                      <a:r>
                        <a:rPr lang="en-US" sz="1400"/>
                        <a:t>• Closes incidents that are resolved at Levels 1 and 2 </a:t>
                      </a:r>
                    </a:p>
                    <a:p>
                      <a:r>
                        <a:rPr lang="en-US" sz="1400"/>
                        <a:t>• Provides triage support with appropriate TSDS staff</a:t>
                      </a:r>
                    </a:p>
                  </a:txBody>
                  <a:tcPr/>
                </a:tc>
                <a:extLst>
                  <a:ext uri="{0D108BD9-81ED-4DB2-BD59-A6C34878D82A}">
                    <a16:rowId xmlns:a16="http://schemas.microsoft.com/office/drawing/2014/main" val="3704840435"/>
                  </a:ext>
                </a:extLst>
              </a:tr>
              <a:tr h="1202917">
                <a:tc>
                  <a:txBody>
                    <a:bodyPr/>
                    <a:lstStyle/>
                    <a:p>
                      <a:r>
                        <a:rPr lang="en-US"/>
                        <a:t>Level 4 Support</a:t>
                      </a:r>
                      <a:endParaRPr lang="en-US" sz="1350"/>
                    </a:p>
                  </a:txBody>
                  <a:tcPr/>
                </a:tc>
                <a:tc>
                  <a:txBody>
                    <a:bodyPr/>
                    <a:lstStyle/>
                    <a:p>
                      <a:r>
                        <a:rPr lang="en-US" sz="1400"/>
                        <a:t>Appropriate roles needed for advanced TEA technical support</a:t>
                      </a:r>
                    </a:p>
                  </a:txBody>
                  <a:tcPr/>
                </a:tc>
                <a:tc>
                  <a:txBody>
                    <a:bodyPr/>
                    <a:lstStyle/>
                    <a:p>
                      <a:r>
                        <a:rPr lang="en-US" sz="1400"/>
                        <a:t>Monitors and manages incidents in TIMS for the specific component for which they provide support </a:t>
                      </a:r>
                      <a:endParaRPr lang="en-US"/>
                    </a:p>
                  </a:txBody>
                  <a:tcPr/>
                </a:tc>
                <a:extLst>
                  <a:ext uri="{0D108BD9-81ED-4DB2-BD59-A6C34878D82A}">
                    <a16:rowId xmlns:a16="http://schemas.microsoft.com/office/drawing/2014/main" val="165816136"/>
                  </a:ext>
                </a:extLst>
              </a:tr>
            </a:tbl>
          </a:graphicData>
        </a:graphic>
      </p:graphicFrame>
      <p:sp>
        <p:nvSpPr>
          <p:cNvPr id="3" name="Slide Number Placeholder 2">
            <a:extLst>
              <a:ext uri="{FF2B5EF4-FFF2-40B4-BE49-F238E27FC236}">
                <a16:creationId xmlns:a16="http://schemas.microsoft.com/office/drawing/2014/main" id="{F3495203-F8DA-8D7A-C79B-AC5AE8B1BF14}"/>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208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6F6C73-11B3-00AD-B8A3-C3C36D6925E9}"/>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DEMONSTRATION AGENDA </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790148" y="1244009"/>
            <a:ext cx="7084311" cy="4631285"/>
          </a:xfrm>
        </p:spPr>
        <p:txBody>
          <a:bodyPr lIns="68580" tIns="34290" rIns="68580" bIns="34290" anchor="t"/>
          <a:lstStyle/>
          <a:p>
            <a:pPr marL="42863" indent="0">
              <a:buNone/>
            </a:pPr>
            <a:r>
              <a:rPr lang="en-US" sz="2400" dirty="0">
                <a:solidFill>
                  <a:srgbClr val="0070C0"/>
                </a:solidFill>
              </a:rPr>
              <a:t>During this demonstration, you will see the following:</a:t>
            </a:r>
          </a:p>
          <a:p>
            <a:pPr marL="800100" indent="-457200">
              <a:buFont typeface="+mj-lt"/>
              <a:buAutoNum type="arabicPeriod"/>
            </a:pPr>
            <a:r>
              <a:rPr lang="en-US" sz="2000" dirty="0"/>
              <a:t>Add TIMS Access</a:t>
            </a:r>
          </a:p>
          <a:p>
            <a:pPr marL="800100" indent="-457200">
              <a:buFont typeface="+mj-lt"/>
              <a:buAutoNum type="arabicPeriod"/>
            </a:pPr>
            <a:r>
              <a:rPr lang="en-US" sz="2000" dirty="0"/>
              <a:t>Setup a TIMS dashboard.</a:t>
            </a:r>
          </a:p>
          <a:p>
            <a:pPr marL="800100" indent="-457200">
              <a:buFont typeface="+mj-lt"/>
              <a:buAutoNum type="arabicPeriod"/>
            </a:pPr>
            <a:r>
              <a:rPr lang="en-US" sz="2000" dirty="0"/>
              <a:t>Search the TSDS Knowledge Base (KB).</a:t>
            </a:r>
          </a:p>
          <a:p>
            <a:pPr marL="385763" lvl="1" indent="0">
              <a:buNone/>
            </a:pPr>
            <a:endParaRPr lang="en-US" sz="1700" dirty="0">
              <a:solidFill>
                <a:srgbClr val="0070C0"/>
              </a:solidFill>
            </a:endParaRPr>
          </a:p>
          <a:p>
            <a:pPr marL="0" indent="0">
              <a:buNone/>
            </a:pPr>
            <a:endParaRPr lang="en-US" dirty="0"/>
          </a:p>
        </p:txBody>
      </p:sp>
    </p:spTree>
    <p:custDataLst>
      <p:tags r:id="rId1"/>
    </p:custDataLst>
    <p:extLst>
      <p:ext uri="{BB962C8B-B14F-4D97-AF65-F5344CB8AC3E}">
        <p14:creationId xmlns:p14="http://schemas.microsoft.com/office/powerpoint/2010/main" val="47222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167275"/>
            <a:ext cx="7772400" cy="751350"/>
          </a:xfrm>
        </p:spPr>
        <p:txBody>
          <a:bodyPr>
            <a:normAutofit/>
          </a:bodyPr>
          <a:lstStyle/>
          <a:p>
            <a:pPr algn="ctr"/>
            <a:r>
              <a:rPr lang="en-US" sz="4400"/>
              <a:t>TSDS TIMS Portal Roles </a:t>
            </a:r>
          </a:p>
        </p:txBody>
      </p:sp>
      <p:sp>
        <p:nvSpPr>
          <p:cNvPr id="7" name="Slide Number Placeholder 6">
            <a:extLst>
              <a:ext uri="{FF2B5EF4-FFF2-40B4-BE49-F238E27FC236}">
                <a16:creationId xmlns:a16="http://schemas.microsoft.com/office/drawing/2014/main" id="{B237EB1D-08F4-43BA-A368-821671989B0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523B92F-A8C2-8F40-98E7-F44D5C4CA18A}"/>
              </a:ext>
            </a:extLst>
          </p:cNvPr>
          <p:cNvPicPr>
            <a:picLocks noGrp="1" noChangeAspect="1"/>
          </p:cNvPicPr>
          <p:nvPr>
            <p:ph idx="1"/>
          </p:nvPr>
        </p:nvPicPr>
        <p:blipFill>
          <a:blip r:embed="rId4"/>
          <a:stretch>
            <a:fillRect/>
          </a:stretch>
        </p:blipFill>
        <p:spPr>
          <a:xfrm>
            <a:off x="1813804" y="1191473"/>
            <a:ext cx="6887992" cy="5483964"/>
          </a:xfrm>
          <a:ln w="28575">
            <a:solidFill>
              <a:schemeClr val="accent2"/>
            </a:solidFill>
          </a:ln>
        </p:spPr>
      </p:pic>
    </p:spTree>
    <p:custDataLst>
      <p:tags r:id="rId1"/>
    </p:custDataLst>
    <p:extLst>
      <p:ext uri="{BB962C8B-B14F-4D97-AF65-F5344CB8AC3E}">
        <p14:creationId xmlns:p14="http://schemas.microsoft.com/office/powerpoint/2010/main" val="271431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p:txBody>
          <a:bodyPr anchor="ctr">
            <a:normAutofit/>
          </a:bodyPr>
          <a:lstStyle/>
          <a:p>
            <a:pPr algn="ctr"/>
            <a:r>
              <a:rPr lang="en-US" sz="4400"/>
              <a:t>DEMONSTRATION 1</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a:xfrm>
            <a:off x="1760562" y="1266940"/>
            <a:ext cx="7113897" cy="5225935"/>
          </a:xfrm>
        </p:spPr>
        <p:txBody>
          <a:bodyPr>
            <a:normAutofit fontScale="92500"/>
          </a:bodyPr>
          <a:lstStyle/>
          <a:p>
            <a:pPr marL="0" indent="0">
              <a:buNone/>
            </a:pPr>
            <a:r>
              <a:rPr lang="en-US" sz="2600" u="sng" dirty="0">
                <a:solidFill>
                  <a:srgbClr val="0D6CB9"/>
                </a:solidFill>
              </a:rPr>
              <a:t>Adding TIMS Access</a:t>
            </a:r>
          </a:p>
          <a:p>
            <a:pPr marL="228600" indent="-228600">
              <a:buAutoNum type="arabicPeriod"/>
            </a:pPr>
            <a:r>
              <a:rPr lang="en-US" sz="2200" dirty="0"/>
              <a:t>Log in to your TEAL account.</a:t>
            </a:r>
          </a:p>
          <a:p>
            <a:pPr marL="228600" indent="-228600">
              <a:buAutoNum type="arabicPeriod"/>
            </a:pPr>
            <a:r>
              <a:rPr lang="en-US" sz="2200" dirty="0"/>
              <a:t>In the TSDS Portal section, click </a:t>
            </a:r>
            <a:r>
              <a:rPr lang="en-US" sz="2200" b="1" dirty="0"/>
              <a:t>Add/Modify Access</a:t>
            </a:r>
            <a:r>
              <a:rPr lang="en-US" sz="2200" dirty="0"/>
              <a:t>.</a:t>
            </a:r>
          </a:p>
          <a:p>
            <a:pPr marL="228600" indent="-228600">
              <a:buAutoNum type="arabicPeriod"/>
            </a:pPr>
            <a:r>
              <a:rPr lang="en-US" sz="2200" dirty="0"/>
              <a:t>Once the Edit Account page loads, click </a:t>
            </a:r>
            <a:r>
              <a:rPr lang="en-US" sz="2200" b="1" dirty="0"/>
              <a:t>Add Access</a:t>
            </a:r>
            <a:r>
              <a:rPr lang="en-US" sz="2200" dirty="0"/>
              <a:t>.</a:t>
            </a:r>
          </a:p>
          <a:p>
            <a:pPr marL="228600" indent="-228600">
              <a:buAutoNum type="arabicPeriod"/>
            </a:pPr>
            <a:r>
              <a:rPr lang="en-US" sz="2200" dirty="0"/>
              <a:t>Type in your organization number for </a:t>
            </a:r>
            <a:r>
              <a:rPr lang="en-US" sz="2200" u="sng" dirty="0"/>
              <a:t>Employing Organization</a:t>
            </a:r>
            <a:r>
              <a:rPr lang="en-US" sz="2200" dirty="0"/>
              <a:t>.</a:t>
            </a:r>
          </a:p>
          <a:p>
            <a:pPr marL="228600" indent="-228600">
              <a:buAutoNum type="arabicPeriod"/>
            </a:pPr>
            <a:r>
              <a:rPr lang="en-US" sz="2200" dirty="0"/>
              <a:t>Scroll to TIMS and select </a:t>
            </a:r>
            <a:r>
              <a:rPr lang="en-US" sz="2200" b="1" dirty="0"/>
              <a:t>Level 1 Support </a:t>
            </a:r>
            <a:r>
              <a:rPr lang="en-US" sz="2200" dirty="0"/>
              <a:t>(for LEAs) or Level 2 Support (for ESCs).</a:t>
            </a:r>
          </a:p>
          <a:p>
            <a:pPr marL="228600" indent="-228600">
              <a:buAutoNum type="arabicPeriod"/>
            </a:pPr>
            <a:r>
              <a:rPr lang="en-US" sz="2200" dirty="0"/>
              <a:t>Type in your organization number for </a:t>
            </a:r>
            <a:r>
              <a:rPr lang="en-US" sz="2200" u="sng" dirty="0"/>
              <a:t>Requested Organization ID</a:t>
            </a:r>
            <a:r>
              <a:rPr lang="en-US" sz="2200" dirty="0"/>
              <a:t>.</a:t>
            </a:r>
          </a:p>
          <a:p>
            <a:pPr marL="228600" indent="-228600">
              <a:buAutoNum type="arabicPeriod"/>
            </a:pPr>
            <a:r>
              <a:rPr lang="en-US" sz="2200" dirty="0"/>
              <a:t>Select the </a:t>
            </a:r>
            <a:r>
              <a:rPr lang="en-US" sz="2200" b="1" dirty="0"/>
              <a:t>Privileges</a:t>
            </a:r>
            <a:r>
              <a:rPr lang="en-US" sz="2200" dirty="0"/>
              <a:t> for the components for which you will be providing support (i.e. Class Roster, Charter School Waitlist, Child Find).</a:t>
            </a:r>
          </a:p>
          <a:p>
            <a:pPr marL="228600" indent="-228600">
              <a:buAutoNum type="arabicPeriod"/>
            </a:pPr>
            <a:r>
              <a:rPr lang="en-US" sz="2200" dirty="0"/>
              <a:t>Click </a:t>
            </a:r>
            <a:r>
              <a:rPr lang="en-US" sz="2200" b="1" dirty="0"/>
              <a:t>Done</a:t>
            </a:r>
            <a:r>
              <a:rPr lang="en-US" sz="2200" dirty="0"/>
              <a:t>.</a:t>
            </a:r>
          </a:p>
          <a:p>
            <a:pPr marL="228600" indent="-228600">
              <a:buAutoNum type="arabicPeriod"/>
            </a:pPr>
            <a:r>
              <a:rPr lang="en-US" sz="2200" dirty="0"/>
              <a:t>Click </a:t>
            </a:r>
            <a:r>
              <a:rPr lang="en-US" sz="2200" b="1" dirty="0"/>
              <a:t>Save Changes</a:t>
            </a:r>
            <a:r>
              <a:rPr lang="en-US" sz="2200" dirty="0"/>
              <a:t>.</a:t>
            </a:r>
          </a:p>
          <a:p>
            <a:pPr marL="685800" lvl="1" indent="-228600">
              <a:buFont typeface="Arial" panose="020B0604020202020204" pitchFamily="34" charset="0"/>
              <a:buChar char="•"/>
            </a:pPr>
            <a:r>
              <a:rPr lang="en-US" sz="1900" dirty="0"/>
              <a:t>You will receive an email confirmation providing you the status of your request, approved or not.</a:t>
            </a:r>
          </a:p>
          <a:p>
            <a:pPr marL="0" indent="0">
              <a:buNone/>
            </a:pPr>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6BC2F8AF-2D99-CA62-5238-550BAEC2A18E}"/>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6584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66" y="167275"/>
            <a:ext cx="7783033" cy="751350"/>
          </a:xfrm>
        </p:spPr>
        <p:txBody>
          <a:bodyPr>
            <a:normAutofit/>
          </a:bodyPr>
          <a:lstStyle/>
          <a:p>
            <a:pPr algn="ctr"/>
            <a:r>
              <a:rPr lang="en-US" sz="4400"/>
              <a:t>REQUESTING TIMS ACCESS</a:t>
            </a:r>
          </a:p>
        </p:txBody>
      </p:sp>
      <p:sp>
        <p:nvSpPr>
          <p:cNvPr id="3" name="Slide Number Placeholder 2">
            <a:extLst>
              <a:ext uri="{FF2B5EF4-FFF2-40B4-BE49-F238E27FC236}">
                <a16:creationId xmlns:a16="http://schemas.microsoft.com/office/drawing/2014/main" id="{25595F25-74FF-999D-3DFA-6B685CC91DC1}"/>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11" name="Content Placeholder 10" descr="Image of the TEAL homepage indicating where you click Add/Modify Access to request TEAL roles.">
            <a:extLst>
              <a:ext uri="{FF2B5EF4-FFF2-40B4-BE49-F238E27FC236}">
                <a16:creationId xmlns:a16="http://schemas.microsoft.com/office/drawing/2014/main" id="{E7915FF4-1D6F-E289-3E8D-44B93372F93B}"/>
              </a:ext>
            </a:extLst>
          </p:cNvPr>
          <p:cNvPicPr>
            <a:picLocks noGrp="1" noChangeAspect="1"/>
          </p:cNvPicPr>
          <p:nvPr>
            <p:ph idx="1"/>
          </p:nvPr>
        </p:nvPicPr>
        <p:blipFill>
          <a:blip r:embed="rId4"/>
          <a:stretch>
            <a:fillRect/>
          </a:stretch>
        </p:blipFill>
        <p:spPr>
          <a:xfrm>
            <a:off x="2283666" y="1259482"/>
            <a:ext cx="5958506" cy="2316681"/>
          </a:xfrm>
          <a:ln w="28575">
            <a:solidFill>
              <a:schemeClr val="accent2"/>
            </a:solidFill>
          </a:ln>
        </p:spPr>
      </p:pic>
      <p:pic>
        <p:nvPicPr>
          <p:cNvPr id="6" name="Picture 5">
            <a:extLst>
              <a:ext uri="{FF2B5EF4-FFF2-40B4-BE49-F238E27FC236}">
                <a16:creationId xmlns:a16="http://schemas.microsoft.com/office/drawing/2014/main" id="{39DF2536-A03D-54E0-7B56-90B4DCB0B16B}"/>
              </a:ext>
            </a:extLst>
          </p:cNvPr>
          <p:cNvPicPr>
            <a:picLocks noChangeAspect="1"/>
          </p:cNvPicPr>
          <p:nvPr/>
        </p:nvPicPr>
        <p:blipFill>
          <a:blip r:embed="rId5"/>
          <a:stretch>
            <a:fillRect/>
          </a:stretch>
        </p:blipFill>
        <p:spPr>
          <a:xfrm>
            <a:off x="2283666" y="3940466"/>
            <a:ext cx="5958506" cy="1853382"/>
          </a:xfrm>
          <a:prstGeom prst="rect">
            <a:avLst/>
          </a:prstGeom>
          <a:ln w="28575">
            <a:solidFill>
              <a:schemeClr val="accent2"/>
            </a:solidFill>
          </a:ln>
        </p:spPr>
      </p:pic>
    </p:spTree>
    <p:custDataLst>
      <p:tags r:id="rId1"/>
    </p:custDataLst>
    <p:extLst>
      <p:ext uri="{BB962C8B-B14F-4D97-AF65-F5344CB8AC3E}">
        <p14:creationId xmlns:p14="http://schemas.microsoft.com/office/powerpoint/2010/main" val="92807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4" y="167275"/>
            <a:ext cx="7783286" cy="751350"/>
          </a:xfrm>
        </p:spPr>
        <p:txBody>
          <a:bodyPr>
            <a:noAutofit/>
          </a:bodyPr>
          <a:lstStyle/>
          <a:p>
            <a:pPr algn="ctr"/>
            <a:r>
              <a:rPr lang="en-US" sz="4400" dirty="0"/>
              <a:t>SELECT ROLE &amp; PRIVILEGES</a:t>
            </a:r>
          </a:p>
        </p:txBody>
      </p:sp>
      <p:pic>
        <p:nvPicPr>
          <p:cNvPr id="7" name="Content Placeholder 6" descr="Image of the Edit Account tab in TEAL that shows where you enter your Employing Organization number, select your TEAL role, enter the Requested Organization ID, and select the privileges for that role.">
            <a:extLst>
              <a:ext uri="{FF2B5EF4-FFF2-40B4-BE49-F238E27FC236}">
                <a16:creationId xmlns:a16="http://schemas.microsoft.com/office/drawing/2014/main" id="{AF8D5569-0144-1E79-AD4B-0497610AC99E}"/>
              </a:ext>
            </a:extLst>
          </p:cNvPr>
          <p:cNvPicPr>
            <a:picLocks noGrp="1" noRot="1" noChangeAspect="1" noMove="1" noResize="1" noEditPoints="1" noAdjustHandles="1" noChangeArrowheads="1" noChangeShapeType="1" noCrop="1"/>
          </p:cNvPicPr>
          <p:nvPr>
            <p:ph idx="1"/>
          </p:nvPr>
        </p:nvPicPr>
        <p:blipFill>
          <a:blip r:embed="rId4"/>
          <a:stretch>
            <a:fillRect/>
          </a:stretch>
        </p:blipFill>
        <p:spPr>
          <a:xfrm>
            <a:off x="2737280" y="1108710"/>
            <a:ext cx="5030154" cy="5399452"/>
          </a:xfrm>
          <a:ln w="28575">
            <a:solidFill>
              <a:schemeClr val="accent2"/>
            </a:solidFill>
          </a:ln>
        </p:spPr>
      </p:pic>
      <p:sp>
        <p:nvSpPr>
          <p:cNvPr id="3" name="Slide Number Placeholder 2">
            <a:extLst>
              <a:ext uri="{FF2B5EF4-FFF2-40B4-BE49-F238E27FC236}">
                <a16:creationId xmlns:a16="http://schemas.microsoft.com/office/drawing/2014/main" id="{29B054BB-1F99-E1D6-56A7-D7A971B3F20D}"/>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B630A0E-9FB0-3FB9-15DD-98DCB9EC64C7}"/>
              </a:ext>
            </a:extLst>
          </p:cNvPr>
          <p:cNvPicPr>
            <a:picLocks noGrp="1" noRot="1" noChangeAspect="1" noMove="1" noResize="1" noEditPoints="1" noAdjustHandles="1" noChangeArrowheads="1" noChangeShapeType="1" noCrop="1"/>
          </p:cNvPicPr>
          <p:nvPr/>
        </p:nvPicPr>
        <p:blipFill>
          <a:blip r:embed="rId5"/>
          <a:stretch>
            <a:fillRect/>
          </a:stretch>
        </p:blipFill>
        <p:spPr>
          <a:xfrm>
            <a:off x="3290104" y="5093871"/>
            <a:ext cx="4299416" cy="1414291"/>
          </a:xfrm>
          <a:prstGeom prst="rect">
            <a:avLst/>
          </a:prstGeom>
        </p:spPr>
      </p:pic>
    </p:spTree>
    <p:custDataLst>
      <p:tags r:id="rId1"/>
    </p:custDataLst>
    <p:extLst>
      <p:ext uri="{BB962C8B-B14F-4D97-AF65-F5344CB8AC3E}">
        <p14:creationId xmlns:p14="http://schemas.microsoft.com/office/powerpoint/2010/main" val="144778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336" y="167275"/>
            <a:ext cx="7793664" cy="751350"/>
          </a:xfrm>
        </p:spPr>
        <p:txBody>
          <a:bodyPr>
            <a:normAutofit/>
          </a:bodyPr>
          <a:lstStyle/>
          <a:p>
            <a:pPr algn="ctr"/>
            <a:r>
              <a:rPr lang="en-US" sz="4400" dirty="0"/>
              <a:t>HOW TO SUBMIT REQUEST</a:t>
            </a:r>
          </a:p>
        </p:txBody>
      </p:sp>
      <p:sp>
        <p:nvSpPr>
          <p:cNvPr id="3" name="Slide Number Placeholder 2">
            <a:extLst>
              <a:ext uri="{FF2B5EF4-FFF2-40B4-BE49-F238E27FC236}">
                <a16:creationId xmlns:a16="http://schemas.microsoft.com/office/drawing/2014/main" id="{9F2B1C3C-3017-2EF9-9887-838A31AB511B}"/>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BA3C8F8-4A95-E515-1FB8-847030C5F007}"/>
              </a:ext>
            </a:extLst>
          </p:cNvPr>
          <p:cNvPicPr>
            <a:picLocks noChangeAspect="1"/>
          </p:cNvPicPr>
          <p:nvPr/>
        </p:nvPicPr>
        <p:blipFill>
          <a:blip r:embed="rId4"/>
          <a:stretch>
            <a:fillRect/>
          </a:stretch>
        </p:blipFill>
        <p:spPr>
          <a:xfrm>
            <a:off x="2149723" y="4223176"/>
            <a:ext cx="6194890" cy="2353812"/>
          </a:xfrm>
          <a:prstGeom prst="rect">
            <a:avLst/>
          </a:prstGeom>
          <a:ln w="28575">
            <a:solidFill>
              <a:schemeClr val="accent2"/>
            </a:solidFill>
          </a:ln>
        </p:spPr>
      </p:pic>
      <p:pic>
        <p:nvPicPr>
          <p:cNvPr id="11" name="Picture 10">
            <a:extLst>
              <a:ext uri="{FF2B5EF4-FFF2-40B4-BE49-F238E27FC236}">
                <a16:creationId xmlns:a16="http://schemas.microsoft.com/office/drawing/2014/main" id="{D2451E33-2B6B-E0B7-DFC4-04B2481F1665}"/>
              </a:ext>
            </a:extLst>
          </p:cNvPr>
          <p:cNvPicPr>
            <a:picLocks noChangeAspect="1"/>
          </p:cNvPicPr>
          <p:nvPr/>
        </p:nvPicPr>
        <p:blipFill>
          <a:blip r:embed="rId5"/>
          <a:stretch>
            <a:fillRect/>
          </a:stretch>
        </p:blipFill>
        <p:spPr>
          <a:xfrm>
            <a:off x="3211891" y="992602"/>
            <a:ext cx="4070554" cy="3087770"/>
          </a:xfrm>
          <a:prstGeom prst="rect">
            <a:avLst/>
          </a:prstGeom>
          <a:ln w="28575">
            <a:solidFill>
              <a:schemeClr val="accent2"/>
            </a:solidFill>
          </a:ln>
        </p:spPr>
      </p:pic>
    </p:spTree>
    <p:custDataLst>
      <p:tags r:id="rId1"/>
    </p:custDataLst>
    <p:extLst>
      <p:ext uri="{BB962C8B-B14F-4D97-AF65-F5344CB8AC3E}">
        <p14:creationId xmlns:p14="http://schemas.microsoft.com/office/powerpoint/2010/main" val="57624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C56D59-D7C1-739D-F458-D9D5674C56DA}"/>
              </a:ext>
            </a:extLst>
          </p:cNvPr>
          <p:cNvSpPr>
            <a:spLocks noGrp="1"/>
          </p:cNvSpPr>
          <p:nvPr>
            <p:ph type="title"/>
          </p:nvPr>
        </p:nvSpPr>
        <p:spPr>
          <a:xfrm>
            <a:off x="1350336" y="167275"/>
            <a:ext cx="7793664" cy="751350"/>
          </a:xfrm>
        </p:spPr>
        <p:txBody>
          <a:bodyPr>
            <a:normAutofit/>
          </a:bodyPr>
          <a:lstStyle/>
          <a:p>
            <a:pPr algn="ctr"/>
            <a:r>
              <a:rPr lang="en-US" sz="4400"/>
              <a:t>ESC OR CERTIFIED VENDOR ONLY</a:t>
            </a:r>
          </a:p>
        </p:txBody>
      </p:sp>
      <p:sp>
        <p:nvSpPr>
          <p:cNvPr id="3" name="Content Placeholder 2" descr="Image that shows where you input your Employing Organization number and the Requested Organization ID number when requesting TEAL roles.">
            <a:extLst>
              <a:ext uri="{FF2B5EF4-FFF2-40B4-BE49-F238E27FC236}">
                <a16:creationId xmlns:a16="http://schemas.microsoft.com/office/drawing/2014/main" id="{E1E50519-F4FB-4659-93A0-013F5CB628CD}"/>
              </a:ext>
            </a:extLst>
          </p:cNvPr>
          <p:cNvSpPr>
            <a:spLocks noGrp="1"/>
          </p:cNvSpPr>
          <p:nvPr>
            <p:ph idx="1"/>
          </p:nvPr>
        </p:nvSpPr>
        <p:spPr>
          <a:xfrm>
            <a:off x="1740089" y="1208542"/>
            <a:ext cx="3347114" cy="4925558"/>
          </a:xfrm>
        </p:spPr>
        <p:txBody>
          <a:bodyPr lIns="91440" tIns="45720" rIns="91440" bIns="45720" anchor="t"/>
          <a:lstStyle/>
          <a:p>
            <a:r>
              <a:rPr lang="en-US" sz="1600" dirty="0">
                <a:solidFill>
                  <a:srgbClr val="0D6CB9"/>
                </a:solidFill>
              </a:rPr>
              <a:t>To add TIMS Level 1 access as an ESC or Certified Vendor:</a:t>
            </a:r>
          </a:p>
          <a:p>
            <a:pPr lvl="1"/>
            <a:r>
              <a:rPr lang="en-US" sz="1400" dirty="0">
                <a:solidFill>
                  <a:srgbClr val="0D6CB9"/>
                </a:solidFill>
              </a:rPr>
              <a:t>You must have a contractual agreement to act as TIMS Level 1 Support on behalf of the LEA.</a:t>
            </a:r>
          </a:p>
          <a:p>
            <a:pPr marL="342900" lvl="1" indent="0">
              <a:buNone/>
            </a:pPr>
            <a:endParaRPr lang="en-US" sz="1400" dirty="0">
              <a:solidFill>
                <a:srgbClr val="0D6CB9"/>
              </a:solidFill>
            </a:endParaRPr>
          </a:p>
          <a:p>
            <a:r>
              <a:rPr lang="en-US" sz="1600" dirty="0">
                <a:solidFill>
                  <a:srgbClr val="0D6CB9"/>
                </a:solidFill>
              </a:rPr>
              <a:t>To add Level 1 Access:</a:t>
            </a:r>
          </a:p>
          <a:p>
            <a:pPr lvl="1"/>
            <a:r>
              <a:rPr lang="en-US" sz="1400" dirty="0">
                <a:solidFill>
                  <a:srgbClr val="0D6CB9"/>
                </a:solidFill>
              </a:rPr>
              <a:t>Click </a:t>
            </a:r>
            <a:r>
              <a:rPr lang="en-US" sz="1400" b="1" dirty="0">
                <a:solidFill>
                  <a:srgbClr val="0D6CB9"/>
                </a:solidFill>
              </a:rPr>
              <a:t>Add/Modify Access</a:t>
            </a:r>
            <a:r>
              <a:rPr lang="en-US" sz="1400" dirty="0">
                <a:solidFill>
                  <a:srgbClr val="0D6CB9"/>
                </a:solidFill>
              </a:rPr>
              <a:t>.</a:t>
            </a:r>
          </a:p>
          <a:p>
            <a:pPr lvl="1"/>
            <a:r>
              <a:rPr lang="en-US" sz="1400" dirty="0">
                <a:solidFill>
                  <a:srgbClr val="0D6CB9"/>
                </a:solidFill>
              </a:rPr>
              <a:t>In the </a:t>
            </a:r>
            <a:r>
              <a:rPr lang="en-US" sz="1400" b="1" dirty="0">
                <a:solidFill>
                  <a:srgbClr val="0D6CB9"/>
                </a:solidFill>
              </a:rPr>
              <a:t>Employing Organization </a:t>
            </a:r>
            <a:r>
              <a:rPr lang="en-US" sz="1400" dirty="0">
                <a:solidFill>
                  <a:srgbClr val="0D6CB9"/>
                </a:solidFill>
              </a:rPr>
              <a:t>section, enter your organization name or ID.</a:t>
            </a:r>
          </a:p>
          <a:p>
            <a:pPr lvl="1"/>
            <a:r>
              <a:rPr lang="en-US" sz="1400" dirty="0">
                <a:solidFill>
                  <a:srgbClr val="0D6CB9"/>
                </a:solidFill>
              </a:rPr>
              <a:t>Check the box next to </a:t>
            </a:r>
            <a:r>
              <a:rPr lang="en-US" sz="1400" b="1" dirty="0">
                <a:solidFill>
                  <a:srgbClr val="0D6CB9"/>
                </a:solidFill>
              </a:rPr>
              <a:t>TIMS Level 1 Support</a:t>
            </a:r>
            <a:r>
              <a:rPr lang="en-US" sz="1400" dirty="0">
                <a:solidFill>
                  <a:srgbClr val="0D6CB9"/>
                </a:solidFill>
              </a:rPr>
              <a:t>.</a:t>
            </a:r>
          </a:p>
          <a:p>
            <a:pPr lvl="1"/>
            <a:r>
              <a:rPr lang="en-US" sz="1400" dirty="0">
                <a:solidFill>
                  <a:srgbClr val="0D6CB9"/>
                </a:solidFill>
              </a:rPr>
              <a:t>In the </a:t>
            </a:r>
            <a:r>
              <a:rPr lang="en-US" sz="1400" b="1" dirty="0">
                <a:solidFill>
                  <a:srgbClr val="0D6CB9"/>
                </a:solidFill>
              </a:rPr>
              <a:t>Requested Organization ID</a:t>
            </a:r>
            <a:r>
              <a:rPr lang="en-US" sz="1400" dirty="0">
                <a:solidFill>
                  <a:srgbClr val="0D6CB9"/>
                </a:solidFill>
              </a:rPr>
              <a:t>, enter the organization name or ID of the organization requesting access.</a:t>
            </a:r>
          </a:p>
          <a:p>
            <a:pPr lvl="1"/>
            <a:r>
              <a:rPr lang="en-US" sz="1400" dirty="0">
                <a:solidFill>
                  <a:srgbClr val="0D6CB9"/>
                </a:solidFill>
              </a:rPr>
              <a:t> In the </a:t>
            </a:r>
            <a:r>
              <a:rPr lang="en-US" sz="1400" b="1" dirty="0">
                <a:solidFill>
                  <a:srgbClr val="0D6CB9"/>
                </a:solidFill>
              </a:rPr>
              <a:t>Roles and Parameters </a:t>
            </a:r>
            <a:r>
              <a:rPr lang="en-US" sz="1400" dirty="0">
                <a:solidFill>
                  <a:srgbClr val="0D6CB9"/>
                </a:solidFill>
              </a:rPr>
              <a:t>section, enter the name or number of the LEA for which you have written/contractual permissions to submit TIMS incidents and have data use agreement permission.</a:t>
            </a:r>
          </a:p>
          <a:p>
            <a:endParaRPr lang="en-US" sz="2000" dirty="0"/>
          </a:p>
        </p:txBody>
      </p:sp>
      <p:pic>
        <p:nvPicPr>
          <p:cNvPr id="8" name="Content Placeholder 7" descr="Image showing that when an ESC wants to submit tickets on behalf of an LEA as a TIMS Level 1 Support, they enter their ESC organization number in the employing organization field, and the LEA organization number in the Requested Organization ID field.">
            <a:extLst>
              <a:ext uri="{FF2B5EF4-FFF2-40B4-BE49-F238E27FC236}">
                <a16:creationId xmlns:a16="http://schemas.microsoft.com/office/drawing/2014/main" id="{862BB730-1DB6-9727-A403-7F6716715EC0}"/>
              </a:ext>
            </a:extLst>
          </p:cNvPr>
          <p:cNvPicPr>
            <a:picLocks noGrp="1" noChangeAspect="1"/>
          </p:cNvPicPr>
          <p:nvPr>
            <p:ph idx="13"/>
          </p:nvPr>
        </p:nvPicPr>
        <p:blipFill>
          <a:blip r:embed="rId4"/>
          <a:stretch>
            <a:fillRect/>
          </a:stretch>
        </p:blipFill>
        <p:spPr>
          <a:xfrm>
            <a:off x="5087203" y="1208540"/>
            <a:ext cx="3787408" cy="4925560"/>
          </a:xfrm>
          <a:ln w="28575">
            <a:solidFill>
              <a:schemeClr val="accent2"/>
            </a:solidFill>
          </a:ln>
        </p:spPr>
      </p:pic>
      <p:sp>
        <p:nvSpPr>
          <p:cNvPr id="2" name="Slide Number Placeholder 1">
            <a:extLst>
              <a:ext uri="{FF2B5EF4-FFF2-40B4-BE49-F238E27FC236}">
                <a16:creationId xmlns:a16="http://schemas.microsoft.com/office/drawing/2014/main" id="{021DD1F7-1B54-45D7-9741-B3E50424306B}"/>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988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3"/>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7896" y="5078406"/>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5645" y="5013461"/>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dirty="0">
                <a:ln>
                  <a:noFill/>
                </a:ln>
                <a:solidFill>
                  <a:srgbClr val="0D6CB8"/>
                </a:solidFill>
                <a:effectLst/>
                <a:uLnTx/>
                <a:uFillTx/>
                <a:latin typeface="Calibri"/>
                <a:ea typeface="+mn-ea"/>
                <a:cs typeface="Calibri"/>
              </a:rPr>
              <a:t>KEY CONCEPTS</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400" b="1" i="0" u="none" strike="noStrike" kern="0" cap="none" spc="0" normalizeH="0" baseline="0" noProof="0" dirty="0">
                <a:ln>
                  <a:noFill/>
                </a:ln>
                <a:solidFill>
                  <a:srgbClr val="0D6CB8"/>
                </a:solidFill>
                <a:effectLst/>
                <a:uLnTx/>
                <a:uFillTx/>
                <a:latin typeface="Calibri"/>
                <a:ea typeface="+mn-ea"/>
                <a:cs typeface="Calibri"/>
              </a:rPr>
              <a:t>FERPA, TIMS Access, TIMS Dashboard, Searching the Knowledge Base</a:t>
            </a:r>
            <a:endParaRPr kumimoji="0" lang="en-US" sz="2400" b="1" i="0" u="none" strike="noStrike" kern="0" cap="none" spc="0" normalizeH="0" baseline="0" noProof="0" dirty="0">
              <a:ln>
                <a:noFill/>
              </a:ln>
              <a:solidFill>
                <a:schemeClr val="tx1"/>
              </a:solidFill>
              <a:effectLst/>
              <a:uLnTx/>
              <a:uFillTx/>
              <a:latin typeface="Calibri"/>
              <a:ea typeface="+mn-ea"/>
              <a:cs typeface="Calibri"/>
            </a:endParaRPr>
          </a:p>
        </p:txBody>
      </p:sp>
      <p:pic>
        <p:nvPicPr>
          <p:cNvPr id="16" name="Picture 15" descr="Title sub-header that reads:&#10;Key Concepts, Part 1&#10;FERPA, TIMS Access, TIMS Dashboard">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3" y="267396"/>
            <a:ext cx="2577179" cy="796709"/>
          </a:xfrm>
          <a:prstGeom prst="rect">
            <a:avLst/>
          </a:prstGeom>
        </p:spPr>
      </p:pic>
      <p:sp>
        <p:nvSpPr>
          <p:cNvPr id="3" name="Slide Number Placeholder 2">
            <a:extLst>
              <a:ext uri="{FF2B5EF4-FFF2-40B4-BE49-F238E27FC236}">
                <a16:creationId xmlns:a16="http://schemas.microsoft.com/office/drawing/2014/main" id="{9CCEBEE6-925D-C10C-89CB-543E3795E48D}"/>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2689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3791CC-B1FE-C7FF-D09A-F5DBFE54CF6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KEY TERMS</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p:txBody>
          <a:bodyPr lIns="68580" tIns="34290" rIns="68580" bIns="34290" anchor="t"/>
          <a:lstStyle/>
          <a:p>
            <a:pPr marL="342900" indent="-300038"/>
            <a:endParaRPr lang="en-US" sz="1350" b="1" u="sng" dirty="0">
              <a:solidFill>
                <a:srgbClr val="0070C0"/>
              </a:solidFill>
            </a:endParaRPr>
          </a:p>
          <a:p>
            <a:pPr marL="42863" indent="0">
              <a:buNone/>
            </a:pPr>
            <a:endParaRPr lang="en-US" sz="1350" b="1" u="sng" dirty="0">
              <a:solidFill>
                <a:srgbClr val="0070C0"/>
              </a:solidFill>
            </a:endParaRPr>
          </a:p>
          <a:p>
            <a:pPr marL="342900" indent="-300038"/>
            <a:endParaRPr lang="en-US" sz="1350" b="1" u="sng" dirty="0">
              <a:solidFill>
                <a:srgbClr val="0070C0"/>
              </a:solidFill>
            </a:endParaRPr>
          </a:p>
          <a:p>
            <a:pPr marL="342900" indent="-300038"/>
            <a:endParaRPr lang="en-US" sz="1350" b="1" dirty="0">
              <a:solidFill>
                <a:srgbClr val="0070C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r>
              <a:rPr lang="en-US" sz="1800" dirty="0">
                <a:solidFill>
                  <a:srgbClr val="0070C0"/>
                </a:solidFill>
              </a:rPr>
              <a:t>You can find the definitions to these key terms and more here: </a:t>
            </a:r>
            <a:endParaRPr lang="en-US" sz="1800" dirty="0">
              <a:solidFill>
                <a:srgbClr val="0070C0"/>
              </a:solidFill>
              <a:ea typeface="Calibri"/>
              <a:cs typeface="Calibri"/>
            </a:endParaRPr>
          </a:p>
          <a:p>
            <a:pPr marL="300038" lvl="1" indent="0">
              <a:buNone/>
            </a:pPr>
            <a:r>
              <a:rPr lang="en-US" dirty="0">
                <a:solidFill>
                  <a:srgbClr val="0070C0"/>
                </a:solidFill>
              </a:rPr>
              <a:t>	</a:t>
            </a:r>
            <a:r>
              <a:rPr lang="en-US" u="sng" dirty="0">
                <a:solidFill>
                  <a:srgbClr val="0070C0"/>
                </a:solidFill>
                <a:hlinkClick r:id="rId4"/>
              </a:rPr>
              <a:t>Key Term Document</a:t>
            </a:r>
            <a:endParaRPr lang="en-US" u="sng" dirty="0">
              <a:solidFill>
                <a:srgbClr val="0070C0"/>
              </a:solidFill>
              <a:ea typeface="Calibri"/>
              <a:cs typeface="Calibri"/>
            </a:endParaRPr>
          </a:p>
          <a:p>
            <a:pPr marL="0" indent="0">
              <a:buNone/>
            </a:pPr>
            <a:endParaRPr lang="en-US" dirty="0"/>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nvGraphicFramePr>
        <p:xfrm>
          <a:off x="2214920" y="1495651"/>
          <a:ext cx="6096000" cy="2057400"/>
        </p:xfrm>
        <a:graphic>
          <a:graphicData uri="http://schemas.openxmlformats.org/drawingml/2006/table">
            <a:tbl>
              <a:tblPr firstRow="1" bandRow="1">
                <a:tableStyleId>{16D9F66E-5EB9-4882-86FB-DCBF35E3C3E4}</a:tableStyleId>
              </a:tblPr>
              <a:tblGrid>
                <a:gridCol w="6096000">
                  <a:extLst>
                    <a:ext uri="{9D8B030D-6E8A-4147-A177-3AD203B41FA5}">
                      <a16:colId xmlns:a16="http://schemas.microsoft.com/office/drawing/2014/main" val="2503551537"/>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Education Service Center (ESC)</a:t>
                      </a:r>
                    </a:p>
                  </a:txBody>
                  <a:tcPr marL="68580" marR="68580" marT="34290" marB="34290"/>
                </a:tc>
                <a:extLst>
                  <a:ext uri="{0D108BD9-81ED-4DB2-BD59-A6C34878D82A}">
                    <a16:rowId xmlns:a16="http://schemas.microsoft.com/office/drawing/2014/main" val="386351599"/>
                  </a:ext>
                </a:extLst>
              </a:tr>
              <a:tr h="278130">
                <a:tc>
                  <a:txBody>
                    <a:bodyPr/>
                    <a:lstStyle/>
                    <a:p>
                      <a:r>
                        <a:rPr lang="en-US" sz="1800" b="0" dirty="0"/>
                        <a:t>Local Education Agency (LEA)</a:t>
                      </a:r>
                    </a:p>
                  </a:txBody>
                  <a:tcPr marL="68580" marR="68580" marT="34290" marB="34290"/>
                </a:tc>
                <a:extLst>
                  <a:ext uri="{0D108BD9-81ED-4DB2-BD59-A6C34878D82A}">
                    <a16:rowId xmlns:a16="http://schemas.microsoft.com/office/drawing/2014/main" val="1455037996"/>
                  </a:ext>
                </a:extLst>
              </a:tr>
              <a:tr h="278130">
                <a:tc>
                  <a:txBody>
                    <a:bodyPr/>
                    <a:lstStyle/>
                    <a:p>
                      <a:r>
                        <a:rPr lang="en-US" sz="1800" dirty="0"/>
                        <a:t>Texas Education Agency Login (TEAL)</a:t>
                      </a:r>
                    </a:p>
                  </a:txBody>
                  <a:tcPr marL="68580" marR="68580" marT="34290" marB="34290"/>
                </a:tc>
                <a:extLst>
                  <a:ext uri="{0D108BD9-81ED-4DB2-BD59-A6C34878D82A}">
                    <a16:rowId xmlns:a16="http://schemas.microsoft.com/office/drawing/2014/main" val="1201484388"/>
                  </a:ext>
                </a:extLst>
              </a:tr>
              <a:tr h="2781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Texas Education Data Standards (TEDS)</a:t>
                      </a:r>
                    </a:p>
                  </a:txBody>
                  <a:tcPr marL="68580" marR="68580" marT="34290" marB="34290"/>
                </a:tc>
                <a:extLst>
                  <a:ext uri="{0D108BD9-81ED-4DB2-BD59-A6C34878D82A}">
                    <a16:rowId xmlns:a16="http://schemas.microsoft.com/office/drawing/2014/main" val="1871328140"/>
                  </a:ext>
                </a:extLst>
              </a:tr>
              <a:tr h="2781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Texas Student Data System (TSDS)</a:t>
                      </a:r>
                    </a:p>
                  </a:txBody>
                  <a:tcPr marL="68580" marR="68580" marT="34290" marB="34290"/>
                </a:tc>
                <a:extLst>
                  <a:ext uri="{0D108BD9-81ED-4DB2-BD59-A6C34878D82A}">
                    <a16:rowId xmlns:a16="http://schemas.microsoft.com/office/drawing/2014/main" val="2955093520"/>
                  </a:ext>
                </a:extLst>
              </a:tr>
              <a:tr h="1547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TSDS Incident Management System (TIMS)</a:t>
                      </a:r>
                    </a:p>
                  </a:txBody>
                  <a:tcPr marL="68580" marR="68580" marT="34290" marB="34290"/>
                </a:tc>
                <a:extLst>
                  <a:ext uri="{0D108BD9-81ED-4DB2-BD59-A6C34878D82A}">
                    <a16:rowId xmlns:a16="http://schemas.microsoft.com/office/drawing/2014/main" val="976962567"/>
                  </a:ext>
                </a:extLst>
              </a:tr>
            </a:tbl>
          </a:graphicData>
        </a:graphic>
      </p:graphicFrame>
    </p:spTree>
    <p:custDataLst>
      <p:tags r:id="rId1"/>
    </p:custDataLst>
    <p:extLst>
      <p:ext uri="{BB962C8B-B14F-4D97-AF65-F5344CB8AC3E}">
        <p14:creationId xmlns:p14="http://schemas.microsoft.com/office/powerpoint/2010/main" val="2602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98732-481D-D828-E821-5B8F21C9ADD1}"/>
              </a:ext>
            </a:extLst>
          </p:cNvPr>
          <p:cNvSpPr>
            <a:spLocks noGrp="1"/>
          </p:cNvSpPr>
          <p:nvPr>
            <p:ph type="title"/>
          </p:nvPr>
        </p:nvSpPr>
        <p:spPr/>
        <p:txBody>
          <a:bodyPr>
            <a:noAutofit/>
          </a:bodyPr>
          <a:lstStyle/>
          <a:p>
            <a:pPr algn="ctr"/>
            <a:r>
              <a:rPr lang="en-US" sz="4400"/>
              <a:t>DATA USE REMINDER</a:t>
            </a:r>
          </a:p>
        </p:txBody>
      </p:sp>
      <p:sp>
        <p:nvSpPr>
          <p:cNvPr id="4" name="TextBox 3">
            <a:extLst>
              <a:ext uri="{FF2B5EF4-FFF2-40B4-BE49-F238E27FC236}">
                <a16:creationId xmlns:a16="http://schemas.microsoft.com/office/drawing/2014/main" id="{80225BE3-A9A4-1B3B-5C24-9A3F2EF985A4}"/>
              </a:ext>
            </a:extLst>
          </p:cNvPr>
          <p:cNvSpPr txBox="1"/>
          <p:nvPr/>
        </p:nvSpPr>
        <p:spPr>
          <a:xfrm>
            <a:off x="1673417" y="2017425"/>
            <a:ext cx="403983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Like the adage in Spider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With GREAT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comes great responsibility</a:t>
            </a:r>
          </a:p>
        </p:txBody>
      </p:sp>
      <p:pic>
        <p:nvPicPr>
          <p:cNvPr id="6" name="Picture 5" descr="Megaphone Icon">
            <a:extLst>
              <a:ext uri="{FF2B5EF4-FFF2-40B4-BE49-F238E27FC236}">
                <a16:creationId xmlns:a16="http://schemas.microsoft.com/office/drawing/2014/main" id="{3D34A339-7098-5F30-71A2-865618A43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833" y="1712057"/>
            <a:ext cx="2857500" cy="2857500"/>
          </a:xfrm>
          <a:prstGeom prst="rect">
            <a:avLst/>
          </a:prstGeom>
        </p:spPr>
      </p:pic>
      <p:sp>
        <p:nvSpPr>
          <p:cNvPr id="5" name="Slide Number Placeholder 4">
            <a:extLst>
              <a:ext uri="{FF2B5EF4-FFF2-40B4-BE49-F238E27FC236}">
                <a16:creationId xmlns:a16="http://schemas.microsoft.com/office/drawing/2014/main" id="{BA7CFE42-A050-DF4D-8931-B12F42ED6EA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6746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FERPA</a:t>
            </a:r>
          </a:p>
        </p:txBody>
      </p:sp>
      <p:sp>
        <p:nvSpPr>
          <p:cNvPr id="3" name="Content Placeholder 2">
            <a:extLst>
              <a:ext uri="{FF2B5EF4-FFF2-40B4-BE49-F238E27FC236}">
                <a16:creationId xmlns:a16="http://schemas.microsoft.com/office/drawing/2014/main" id="{6DBB9B5F-7DF1-6C7F-7C07-D0C13265B835}"/>
              </a:ext>
            </a:extLst>
          </p:cNvPr>
          <p:cNvSpPr>
            <a:spLocks noGrp="1"/>
          </p:cNvSpPr>
          <p:nvPr>
            <p:ph idx="1"/>
          </p:nvPr>
        </p:nvSpPr>
        <p:spPr>
          <a:xfrm>
            <a:off x="1760562" y="1130204"/>
            <a:ext cx="7113897" cy="5151093"/>
          </a:xfrm>
        </p:spPr>
        <p:txBody>
          <a:bodyPr/>
          <a:lstStyle/>
          <a:p>
            <a:r>
              <a:rPr lang="en-US" sz="2000"/>
              <a:t>It is very important to follow stringent guidelines when accessing sensitive LEA and ESC data specific to an assigned TIMS incident. TEA policy and the Family Educational Rights and Privacy Act (FERPA) dictate that personally identifying data for students and teachers be kept private. Therefore, the following rules are applicable to all users of TIMS:</a:t>
            </a:r>
          </a:p>
          <a:p>
            <a:pPr lvl="1"/>
            <a:r>
              <a:rPr lang="en-US" sz="1600"/>
              <a:t>Data will be used for the sole purpose of resolving the reported incident, and no attempt will be made to identify specific individuals. </a:t>
            </a:r>
          </a:p>
          <a:p>
            <a:pPr lvl="1"/>
            <a:r>
              <a:rPr lang="en-US" sz="1600"/>
              <a:t>If the identity of any student should be inadvertently discovered, no use will be made of this information nor will it be shared by anyone else, and the identifying information will be safeguarded or destroyed. </a:t>
            </a:r>
          </a:p>
          <a:p>
            <a:pPr lvl="1"/>
            <a:r>
              <a:rPr lang="en-US" sz="1600"/>
              <a:t>Only the personnel providing support for the incident will have access to the contents of the data files, including any files derived from these files. </a:t>
            </a:r>
          </a:p>
          <a:p>
            <a:pPr lvl="1"/>
            <a:r>
              <a:rPr lang="en-US" sz="1600"/>
              <a:t>Inquiries from the LEA regarding compliance with this agreement or the expected date of resolution of an incident must be responded to promptly and in writing. </a:t>
            </a:r>
          </a:p>
          <a:p>
            <a:pPr lvl="1"/>
            <a:r>
              <a:rPr lang="en-US" sz="1600"/>
              <a:t>All electronic and paper files containing identifying data that are created or used during incident resolution must be destroyed when the incident is closed.</a:t>
            </a:r>
            <a:endParaRPr lang="en-US" sz="1600">
              <a:latin typeface="Tw Cen MT"/>
              <a:ea typeface="Calibri" panose="020F0502020204030204" pitchFamily="34" charset="0"/>
              <a:cs typeface="Times New Roman" panose="02020603050405020304" pitchFamily="18" charset="0"/>
            </a:endParaRPr>
          </a:p>
          <a:p>
            <a:endParaRPr lang="en-US" sz="2000"/>
          </a:p>
        </p:txBody>
      </p:sp>
      <p:sp>
        <p:nvSpPr>
          <p:cNvPr id="5" name="Slide Number Placeholder 4">
            <a:extLst>
              <a:ext uri="{FF2B5EF4-FFF2-40B4-BE49-F238E27FC236}">
                <a16:creationId xmlns:a16="http://schemas.microsoft.com/office/drawing/2014/main" id="{23CC0875-53EA-CEF5-B54F-335D325C7CF2}"/>
              </a:ext>
            </a:extLst>
          </p:cNvPr>
          <p:cNvSpPr>
            <a:spLocks noGrp="1"/>
          </p:cNvSpPr>
          <p:nvPr>
            <p:ph type="sldNum" sz="quarter" idx="12"/>
          </p:nvPr>
        </p:nvSpPr>
        <p:spPr>
          <a:xfrm>
            <a:off x="7086600" y="64928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2660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2"/>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5645" y="5173141"/>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2433" y="5396548"/>
            <a:ext cx="9144000" cy="7280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TIMS ACCESS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descr="TSDS logo to the left with the words texas student data system to the right.">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401" y="155429"/>
            <a:ext cx="2577179" cy="796709"/>
          </a:xfrm>
          <a:prstGeom prst="rect">
            <a:avLst/>
          </a:prstGeom>
        </p:spPr>
      </p:pic>
      <p:sp>
        <p:nvSpPr>
          <p:cNvPr id="3" name="Slide Number Placeholder 2">
            <a:extLst>
              <a:ext uri="{FF2B5EF4-FFF2-40B4-BE49-F238E27FC236}">
                <a16:creationId xmlns:a16="http://schemas.microsoft.com/office/drawing/2014/main" id="{E2921B90-51E6-858A-200A-C58031B995E4}"/>
              </a:ext>
            </a:extLst>
          </p:cNvPr>
          <p:cNvSpPr>
            <a:spLocks noGrp="1"/>
          </p:cNvSpPr>
          <p:nvPr>
            <p:ph type="sldNum" sz="quarter" idx="12"/>
          </p:nvPr>
        </p:nvSpPr>
        <p:spPr>
          <a:xfrm>
            <a:off x="7080955" y="649287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266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ACCESSING TIMS</a:t>
            </a:r>
          </a:p>
        </p:txBody>
      </p:sp>
      <p:pic>
        <p:nvPicPr>
          <p:cNvPr id="7" name="Content Placeholder 6" descr="Image indicating where to click to access the Texas Student Data System Portal.">
            <a:extLst>
              <a:ext uri="{FF2B5EF4-FFF2-40B4-BE49-F238E27FC236}">
                <a16:creationId xmlns:a16="http://schemas.microsoft.com/office/drawing/2014/main" id="{9B9E3833-C9FB-9E81-2DC3-9D20CC3DCC2F}"/>
              </a:ext>
            </a:extLst>
          </p:cNvPr>
          <p:cNvPicPr>
            <a:picLocks noGrp="1" noChangeAspect="1"/>
          </p:cNvPicPr>
          <p:nvPr>
            <p:ph idx="1"/>
          </p:nvPr>
        </p:nvPicPr>
        <p:blipFill>
          <a:blip r:embed="rId4"/>
          <a:stretch>
            <a:fillRect/>
          </a:stretch>
        </p:blipFill>
        <p:spPr>
          <a:xfrm>
            <a:off x="2037591" y="1056674"/>
            <a:ext cx="6450658" cy="2131832"/>
          </a:xfrm>
          <a:ln w="28575">
            <a:solidFill>
              <a:schemeClr val="accent2"/>
            </a:solidFill>
          </a:ln>
        </p:spPr>
      </p:pic>
      <p:pic>
        <p:nvPicPr>
          <p:cNvPr id="12" name="Picture 11" descr="Image indicating to click the Log in to TIMS easy button to access TIMS.">
            <a:extLst>
              <a:ext uri="{FF2B5EF4-FFF2-40B4-BE49-F238E27FC236}">
                <a16:creationId xmlns:a16="http://schemas.microsoft.com/office/drawing/2014/main" id="{18C3A879-C3FF-519E-BB4A-EEDB14BF3C95}"/>
              </a:ext>
            </a:extLst>
          </p:cNvPr>
          <p:cNvPicPr>
            <a:picLocks noChangeAspect="1"/>
          </p:cNvPicPr>
          <p:nvPr/>
        </p:nvPicPr>
        <p:blipFill>
          <a:blip r:embed="rId5"/>
          <a:stretch>
            <a:fillRect/>
          </a:stretch>
        </p:blipFill>
        <p:spPr>
          <a:xfrm>
            <a:off x="1651381" y="3405076"/>
            <a:ext cx="7223078" cy="2949750"/>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B34F89A2-9197-DB9C-8BFA-079D3FF36460}"/>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7772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2"/>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5645" y="5173141"/>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2433" y="5396548"/>
            <a:ext cx="9144000" cy="7280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TIMS DASHBOARD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descr="TSDS logo to the right with the words texas student data system to the left.">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401" y="155429"/>
            <a:ext cx="2577179" cy="796709"/>
          </a:xfrm>
          <a:prstGeom prst="rect">
            <a:avLst/>
          </a:prstGeom>
        </p:spPr>
      </p:pic>
      <p:sp>
        <p:nvSpPr>
          <p:cNvPr id="3" name="Slide Number Placeholder 2">
            <a:extLst>
              <a:ext uri="{FF2B5EF4-FFF2-40B4-BE49-F238E27FC236}">
                <a16:creationId xmlns:a16="http://schemas.microsoft.com/office/drawing/2014/main" id="{FE3859DC-40B8-1721-B743-CE1F66887C99}"/>
              </a:ext>
            </a:extLst>
          </p:cNvPr>
          <p:cNvSpPr>
            <a:spLocks noGrp="1"/>
          </p:cNvSpPr>
          <p:nvPr>
            <p:ph type="sldNum" sz="quarter" idx="12"/>
          </p:nvPr>
        </p:nvSpPr>
        <p:spPr>
          <a:xfrm>
            <a:off x="7080955"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3256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p:txBody>
          <a:bodyPr anchor="ctr">
            <a:noAutofit/>
          </a:bodyPr>
          <a:lstStyle/>
          <a:p>
            <a:pPr algn="ctr"/>
            <a:r>
              <a:rPr lang="en-US" sz="4400"/>
              <a:t>DEMONSTRATION 2</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a:xfrm>
            <a:off x="1760562" y="1495651"/>
            <a:ext cx="7113897" cy="4997224"/>
          </a:xfrm>
        </p:spPr>
        <p:txBody>
          <a:bodyPr lIns="91440" tIns="45720" rIns="91440" bIns="45720" anchor="t">
            <a:normAutofit/>
          </a:bodyPr>
          <a:lstStyle/>
          <a:p>
            <a:pPr marL="0" indent="0">
              <a:buNone/>
            </a:pPr>
            <a:r>
              <a:rPr lang="en-US" sz="2400" u="sng" dirty="0">
                <a:solidFill>
                  <a:srgbClr val="0D6CB9"/>
                </a:solidFill>
              </a:rPr>
              <a:t>TIMS Dashboard Setup</a:t>
            </a:r>
          </a:p>
          <a:p>
            <a:pPr marL="457200" indent="-457200">
              <a:buFont typeface="+mj-lt"/>
              <a:buAutoNum type="arabicPeriod"/>
            </a:pPr>
            <a:r>
              <a:rPr lang="en-US" sz="2000" dirty="0"/>
              <a:t>From the Dashboards menu, select </a:t>
            </a:r>
            <a:r>
              <a:rPr lang="en-US" sz="2000" b="1" dirty="0"/>
              <a:t>Manage Dashboards</a:t>
            </a:r>
            <a:r>
              <a:rPr lang="en-US" sz="2000" dirty="0"/>
              <a:t>. </a:t>
            </a:r>
          </a:p>
          <a:p>
            <a:pPr marL="457200" indent="-457200">
              <a:buFont typeface="+mj-lt"/>
              <a:buAutoNum type="arabicPeriod"/>
            </a:pPr>
            <a:r>
              <a:rPr lang="en-US" sz="2000" dirty="0"/>
              <a:t>Click on </a:t>
            </a:r>
            <a:r>
              <a:rPr lang="en-US" sz="2000" b="1" dirty="0"/>
              <a:t>Search</a:t>
            </a:r>
            <a:r>
              <a:rPr lang="en-US" sz="2000" dirty="0"/>
              <a:t> in the left pane of the page. </a:t>
            </a:r>
          </a:p>
          <a:p>
            <a:pPr marL="457200" indent="-457200">
              <a:buFont typeface="+mj-lt"/>
              <a:buAutoNum type="arabicPeriod"/>
            </a:pPr>
            <a:r>
              <a:rPr lang="en-US" sz="2000" dirty="0"/>
              <a:t>To view all available dashboards based on your role and privileges, leave the search field blank and click the </a:t>
            </a:r>
            <a:r>
              <a:rPr lang="en-US" sz="2000" b="1" dirty="0"/>
              <a:t>Search</a:t>
            </a:r>
            <a:r>
              <a:rPr lang="en-US" sz="2000" dirty="0"/>
              <a:t> button.</a:t>
            </a:r>
          </a:p>
          <a:p>
            <a:pPr marL="457200" indent="-457200">
              <a:buFont typeface="+mj-lt"/>
              <a:buAutoNum type="arabicPeriod"/>
            </a:pPr>
            <a:r>
              <a:rPr lang="en-US" sz="2000" dirty="0"/>
              <a:t>From the list of dashboards in returned results, click on </a:t>
            </a:r>
            <a:r>
              <a:rPr lang="en-US" sz="2000" b="1" dirty="0"/>
              <a:t>the</a:t>
            </a:r>
            <a:r>
              <a:rPr lang="en-US" sz="2000" dirty="0"/>
              <a:t> </a:t>
            </a:r>
            <a:r>
              <a:rPr lang="en-US" sz="2000" b="1" dirty="0"/>
              <a:t>star </a:t>
            </a:r>
            <a:r>
              <a:rPr lang="en-US" sz="2000" dirty="0"/>
              <a:t>next to the one that corresponds to your support role level, and it will be added as a favorite to your Dashboards menu. </a:t>
            </a:r>
          </a:p>
          <a:p>
            <a:pPr marL="800100" lvl="1" indent="-342900"/>
            <a:r>
              <a:rPr lang="en-US" dirty="0"/>
              <a:t>Level 1 Support – LEA</a:t>
            </a:r>
          </a:p>
          <a:p>
            <a:pPr marL="800100" lvl="1" indent="-342900"/>
            <a:r>
              <a:rPr lang="en-US" dirty="0"/>
              <a:t>Level 2 Support – ESC</a:t>
            </a:r>
          </a:p>
          <a:p>
            <a:pPr marL="0" indent="0">
              <a:buNone/>
            </a:pPr>
            <a:endParaRPr lang="en-US" sz="3200" dirty="0">
              <a:solidFill>
                <a:srgbClr val="0D6CB9"/>
              </a:solidFill>
            </a:endParaRPr>
          </a:p>
          <a:p>
            <a:endParaRPr lang="en-US" sz="3200" dirty="0">
              <a:solidFill>
                <a:srgbClr val="0D6CB9"/>
              </a:solidFill>
              <a:cs typeface="Calibri"/>
            </a:endParaRPr>
          </a:p>
          <a:p>
            <a:pPr lvl="1">
              <a:buClr>
                <a:srgbClr val="006CB9"/>
              </a:buClr>
            </a:pPr>
            <a:endParaRPr lang="en-US" sz="2100" dirty="0">
              <a:solidFill>
                <a:srgbClr val="000000"/>
              </a:solidFill>
              <a:latin typeface="Tw Cen MT" panose="020B0602020104020603" pitchFamily="34" charset="0"/>
            </a:endParaRPr>
          </a:p>
          <a:p>
            <a:pPr marL="0" indent="0">
              <a:buNone/>
            </a:pPr>
            <a:endParaRPr lang="en-US" sz="2400" dirty="0">
              <a:cs typeface="Calibri" panose="020F0502020204030204"/>
            </a:endParaRPr>
          </a:p>
          <a:p>
            <a:pPr marL="0" indent="0">
              <a:buNone/>
            </a:pPr>
            <a:endParaRPr lang="en-US" sz="2400" dirty="0">
              <a:cs typeface="Calibri" panose="020F0502020204030204"/>
            </a:endParaRPr>
          </a:p>
        </p:txBody>
      </p:sp>
      <p:sp>
        <p:nvSpPr>
          <p:cNvPr id="6" name="Slide Number Placeholder 5">
            <a:extLst>
              <a:ext uri="{FF2B5EF4-FFF2-40B4-BE49-F238E27FC236}">
                <a16:creationId xmlns:a16="http://schemas.microsoft.com/office/drawing/2014/main" id="{286CCB21-A8EC-CB02-C21B-0B98B011F968}"/>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436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TIMS DASHBOARD SETUP</a:t>
            </a:r>
          </a:p>
        </p:txBody>
      </p:sp>
      <p:pic>
        <p:nvPicPr>
          <p:cNvPr id="9" name="Content Placeholder 8" descr="Image showing the initial TIMS dashboard before it is setup.">
            <a:extLst>
              <a:ext uri="{FF2B5EF4-FFF2-40B4-BE49-F238E27FC236}">
                <a16:creationId xmlns:a16="http://schemas.microsoft.com/office/drawing/2014/main" id="{2D212BA4-F54C-36C3-250A-D9124B31E687}"/>
              </a:ext>
            </a:extLst>
          </p:cNvPr>
          <p:cNvPicPr>
            <a:picLocks noGrp="1" noChangeAspect="1"/>
          </p:cNvPicPr>
          <p:nvPr>
            <p:ph idx="1"/>
          </p:nvPr>
        </p:nvPicPr>
        <p:blipFill>
          <a:blip r:embed="rId4"/>
          <a:stretch>
            <a:fillRect/>
          </a:stretch>
        </p:blipFill>
        <p:spPr>
          <a:xfrm>
            <a:off x="1651381" y="1034064"/>
            <a:ext cx="7040880" cy="2651760"/>
          </a:xfrm>
          <a:ln w="38100">
            <a:solidFill>
              <a:schemeClr val="accent2"/>
            </a:solidFill>
          </a:ln>
        </p:spPr>
      </p:pic>
      <p:pic>
        <p:nvPicPr>
          <p:cNvPr id="11" name="Picture 10" descr="Image showing how to click the Dashboards dropdown menu, and click Manage Dashboards to setup the TIMS dashboard for the first time.">
            <a:extLst>
              <a:ext uri="{FF2B5EF4-FFF2-40B4-BE49-F238E27FC236}">
                <a16:creationId xmlns:a16="http://schemas.microsoft.com/office/drawing/2014/main" id="{8E697E58-2F71-C3AB-D97F-2C3329C00C26}"/>
              </a:ext>
            </a:extLst>
          </p:cNvPr>
          <p:cNvPicPr>
            <a:picLocks noChangeAspect="1"/>
          </p:cNvPicPr>
          <p:nvPr/>
        </p:nvPicPr>
        <p:blipFill>
          <a:blip r:embed="rId5"/>
          <a:stretch>
            <a:fillRect/>
          </a:stretch>
        </p:blipFill>
        <p:spPr>
          <a:xfrm>
            <a:off x="1651381" y="4049189"/>
            <a:ext cx="7040880" cy="2641536"/>
          </a:xfrm>
          <a:prstGeom prst="rect">
            <a:avLst/>
          </a:prstGeom>
          <a:ln w="38100">
            <a:solidFill>
              <a:schemeClr val="accent2"/>
            </a:solidFill>
          </a:ln>
        </p:spPr>
      </p:pic>
      <p:sp>
        <p:nvSpPr>
          <p:cNvPr id="3" name="Slide Number Placeholder 2">
            <a:extLst>
              <a:ext uri="{FF2B5EF4-FFF2-40B4-BE49-F238E27FC236}">
                <a16:creationId xmlns:a16="http://schemas.microsoft.com/office/drawing/2014/main" id="{3F4A044B-2DF4-739B-60E8-0FC7980F75CC}"/>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0004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MANAGE DASHBOARDS</a:t>
            </a:r>
          </a:p>
        </p:txBody>
      </p:sp>
      <p:pic>
        <p:nvPicPr>
          <p:cNvPr id="10" name="Content Placeholder 9" descr="Image showing the Manage Dashboards screen that provides options on how to search for dashboards to add for you to access.">
            <a:extLst>
              <a:ext uri="{FF2B5EF4-FFF2-40B4-BE49-F238E27FC236}">
                <a16:creationId xmlns:a16="http://schemas.microsoft.com/office/drawing/2014/main" id="{7ABAFF4E-8653-1818-31B1-6FE3D3EBA77C}"/>
              </a:ext>
            </a:extLst>
          </p:cNvPr>
          <p:cNvPicPr>
            <a:picLocks noGrp="1" noChangeAspect="1"/>
          </p:cNvPicPr>
          <p:nvPr>
            <p:ph idx="1"/>
          </p:nvPr>
        </p:nvPicPr>
        <p:blipFill>
          <a:blip r:embed="rId4"/>
          <a:stretch>
            <a:fillRect/>
          </a:stretch>
        </p:blipFill>
        <p:spPr>
          <a:xfrm>
            <a:off x="2210847" y="1098510"/>
            <a:ext cx="6104149" cy="2137092"/>
          </a:xfrm>
          <a:ln w="38100">
            <a:solidFill>
              <a:schemeClr val="accent2"/>
            </a:solidFill>
          </a:ln>
        </p:spPr>
      </p:pic>
      <p:pic>
        <p:nvPicPr>
          <p:cNvPr id="5" name="Picture 4" descr="Image showing the search results of all visible and available dashboards from which you can choose.">
            <a:extLst>
              <a:ext uri="{FF2B5EF4-FFF2-40B4-BE49-F238E27FC236}">
                <a16:creationId xmlns:a16="http://schemas.microsoft.com/office/drawing/2014/main" id="{1FD8FA39-B66D-FA2D-8ECD-0AED9F815892}"/>
              </a:ext>
            </a:extLst>
          </p:cNvPr>
          <p:cNvPicPr>
            <a:picLocks noChangeAspect="1"/>
          </p:cNvPicPr>
          <p:nvPr/>
        </p:nvPicPr>
        <p:blipFill>
          <a:blip r:embed="rId5"/>
          <a:stretch>
            <a:fillRect/>
          </a:stretch>
        </p:blipFill>
        <p:spPr>
          <a:xfrm>
            <a:off x="2210846" y="3414551"/>
            <a:ext cx="6104149" cy="3276174"/>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585478B3-54DE-79A5-B0DF-1C12A7095704}"/>
              </a:ext>
            </a:extLst>
          </p:cNvPr>
          <p:cNvSpPr>
            <a:spLocks noGrp="1"/>
          </p:cNvSpPr>
          <p:nvPr>
            <p:ph type="sldNum" sz="quarter" idx="12"/>
          </p:nvPr>
        </p:nvSpPr>
        <p:spPr>
          <a:xfrm>
            <a:off x="7086600" y="651324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5908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10" y="167275"/>
            <a:ext cx="7791189" cy="751350"/>
          </a:xfrm>
        </p:spPr>
        <p:txBody>
          <a:bodyPr>
            <a:normAutofit/>
          </a:bodyPr>
          <a:lstStyle/>
          <a:p>
            <a:pPr algn="ctr"/>
            <a:r>
              <a:rPr lang="en-US" sz="4400"/>
              <a:t>TIMS DASHBOARD HOMEPAGE</a:t>
            </a:r>
          </a:p>
        </p:txBody>
      </p:sp>
      <p:pic>
        <p:nvPicPr>
          <p:cNvPr id="6" name="Picture 5" descr="Image showing how to select the dashboard you added when you click on the Dashboards dropdown menu.">
            <a:extLst>
              <a:ext uri="{FF2B5EF4-FFF2-40B4-BE49-F238E27FC236}">
                <a16:creationId xmlns:a16="http://schemas.microsoft.com/office/drawing/2014/main" id="{C6962398-A251-418A-CFC8-EA6407251B69}"/>
              </a:ext>
            </a:extLst>
          </p:cNvPr>
          <p:cNvPicPr>
            <a:picLocks noChangeAspect="1"/>
          </p:cNvPicPr>
          <p:nvPr/>
        </p:nvPicPr>
        <p:blipFill>
          <a:blip r:embed="rId4"/>
          <a:stretch>
            <a:fillRect/>
          </a:stretch>
        </p:blipFill>
        <p:spPr>
          <a:xfrm>
            <a:off x="3491990" y="1151341"/>
            <a:ext cx="3541854" cy="1457324"/>
          </a:xfrm>
          <a:prstGeom prst="rect">
            <a:avLst/>
          </a:prstGeom>
          <a:ln w="28575">
            <a:solidFill>
              <a:schemeClr val="accent2"/>
            </a:solidFill>
          </a:ln>
        </p:spPr>
      </p:pic>
      <p:pic>
        <p:nvPicPr>
          <p:cNvPr id="11" name="Content Placeholder 10" descr="Image showing the homepage of the dashboard that you just added.">
            <a:extLst>
              <a:ext uri="{FF2B5EF4-FFF2-40B4-BE49-F238E27FC236}">
                <a16:creationId xmlns:a16="http://schemas.microsoft.com/office/drawing/2014/main" id="{51D69CA7-6674-FA6D-0836-A7F1953B578B}"/>
              </a:ext>
            </a:extLst>
          </p:cNvPr>
          <p:cNvPicPr>
            <a:picLocks noGrp="1" noChangeAspect="1"/>
          </p:cNvPicPr>
          <p:nvPr>
            <p:ph idx="1"/>
          </p:nvPr>
        </p:nvPicPr>
        <p:blipFill>
          <a:blip r:embed="rId5"/>
          <a:stretch>
            <a:fillRect/>
          </a:stretch>
        </p:blipFill>
        <p:spPr>
          <a:xfrm>
            <a:off x="1891861" y="2899204"/>
            <a:ext cx="6742112" cy="3303132"/>
          </a:xfrm>
          <a:ln w="28575">
            <a:solidFill>
              <a:schemeClr val="accent2"/>
            </a:solidFill>
          </a:ln>
        </p:spPr>
      </p:pic>
      <p:sp>
        <p:nvSpPr>
          <p:cNvPr id="3" name="Slide Number Placeholder 2">
            <a:extLst>
              <a:ext uri="{FF2B5EF4-FFF2-40B4-BE49-F238E27FC236}">
                <a16:creationId xmlns:a16="http://schemas.microsoft.com/office/drawing/2014/main" id="{D7BD0E24-B85D-B8C5-62C4-A28EBA0AFB8C}"/>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0302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a:extLst>
            <a:ext uri="{FF2B5EF4-FFF2-40B4-BE49-F238E27FC236}">
              <a16:creationId xmlns:a16="http://schemas.microsoft.com/office/drawing/2014/main" id="{B613A1AF-AC0E-5EC4-626A-FE993A369792}"/>
            </a:ext>
          </a:extLst>
        </p:cNvPr>
        <p:cNvGrpSpPr/>
        <p:nvPr/>
      </p:nvGrpSpPr>
      <p:grpSpPr>
        <a:xfrm>
          <a:off x="0" y="0"/>
          <a:ext cx="0" cy="0"/>
          <a:chOff x="0" y="0"/>
          <a:chExt cx="0" cy="0"/>
        </a:xfrm>
      </p:grpSpPr>
      <p:pic>
        <p:nvPicPr>
          <p:cNvPr id="8" name="object 4">
            <a:extLst>
              <a:ext uri="{FF2B5EF4-FFF2-40B4-BE49-F238E27FC236}">
                <a16:creationId xmlns:a16="http://schemas.microsoft.com/office/drawing/2014/main" id="{972B5457-A5C8-687B-EA6B-8BCC410D68DB}"/>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2"/>
            <a:ext cx="9148502" cy="6857999"/>
          </a:xfrm>
          <a:prstGeom prst="rect">
            <a:avLst/>
          </a:prstGeom>
        </p:spPr>
      </p:pic>
      <p:sp>
        <p:nvSpPr>
          <p:cNvPr id="11" name="object 5">
            <a:extLst>
              <a:ext uri="{FF2B5EF4-FFF2-40B4-BE49-F238E27FC236}">
                <a16:creationId xmlns:a16="http://schemas.microsoft.com/office/drawing/2014/main" id="{8576758F-4FE6-8E95-F1CD-64361884E963}"/>
              </a:ext>
              <a:ext uri="{C183D7F6-B498-43B3-948B-1728B52AA6E4}">
                <adec:decorative xmlns:adec="http://schemas.microsoft.com/office/drawing/2017/decorative" val="1"/>
              </a:ext>
            </a:extLst>
          </p:cNvPr>
          <p:cNvSpPr/>
          <p:nvPr/>
        </p:nvSpPr>
        <p:spPr>
          <a:xfrm>
            <a:off x="-5645" y="5173141"/>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F9C139B8-EC34-35CE-A7DD-C64BC19EBA38}"/>
              </a:ext>
            </a:extLst>
          </p:cNvPr>
          <p:cNvSpPr txBox="1">
            <a:spLocks noGrp="1"/>
          </p:cNvSpPr>
          <p:nvPr>
            <p:ph type="title" idx="4294967295"/>
          </p:nvPr>
        </p:nvSpPr>
        <p:spPr>
          <a:xfrm>
            <a:off x="12433" y="5396548"/>
            <a:ext cx="9144000" cy="7280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lang="en-US" sz="4400" kern="0" dirty="0">
                <a:solidFill>
                  <a:srgbClr val="0D6CB8"/>
                </a:solidFill>
                <a:latin typeface="Calibri"/>
                <a:ea typeface="+mn-ea"/>
                <a:cs typeface="Calibri"/>
              </a:rPr>
              <a:t>SEARCHING THE KNOWLEDGE BASE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TSDS logo to the right with the words texas student data system to the left.">
            <a:extLst>
              <a:ext uri="{FF2B5EF4-FFF2-40B4-BE49-F238E27FC236}">
                <a16:creationId xmlns:a16="http://schemas.microsoft.com/office/drawing/2014/main" id="{896A43B2-AE70-D311-C572-CACBB7D2F1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401" y="155429"/>
            <a:ext cx="2577179" cy="796709"/>
          </a:xfrm>
          <a:prstGeom prst="rect">
            <a:avLst/>
          </a:prstGeom>
        </p:spPr>
      </p:pic>
      <p:sp>
        <p:nvSpPr>
          <p:cNvPr id="3" name="Slide Number Placeholder 2">
            <a:extLst>
              <a:ext uri="{FF2B5EF4-FFF2-40B4-BE49-F238E27FC236}">
                <a16:creationId xmlns:a16="http://schemas.microsoft.com/office/drawing/2014/main" id="{F6CD1BAE-490B-684C-77DC-E23A79CB3656}"/>
              </a:ext>
            </a:extLst>
          </p:cNvPr>
          <p:cNvSpPr>
            <a:spLocks noGrp="1"/>
          </p:cNvSpPr>
          <p:nvPr>
            <p:ph type="sldNum" sz="quarter" idx="12"/>
          </p:nvPr>
        </p:nvSpPr>
        <p:spPr>
          <a:xfrm>
            <a:off x="7080955"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1717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43515" y="1134827"/>
            <a:ext cx="7223078" cy="4241983"/>
          </a:xfrm>
        </p:spPr>
        <p:txBody>
          <a:bodyPr lIns="68580" tIns="34290" rIns="68580" bIns="34290" anchor="t"/>
          <a:lstStyle/>
          <a:p>
            <a:pPr marL="0" lvl="1" indent="0">
              <a:buNone/>
            </a:pPr>
            <a:r>
              <a:rPr lang="en-US" sz="2400" b="1" dirty="0">
                <a:solidFill>
                  <a:srgbClr val="0070C0"/>
                </a:solidFill>
              </a:rPr>
              <a:t>By the end of this course, the users will be able to explain:</a:t>
            </a:r>
            <a:endParaRPr lang="en-US" sz="2400" b="1" dirty="0">
              <a:solidFill>
                <a:srgbClr val="0070C0"/>
              </a:solidFill>
              <a:ea typeface="Calibri"/>
              <a:cs typeface="Calibri"/>
            </a:endParaRPr>
          </a:p>
          <a:p>
            <a:pPr marL="0" lvl="1" indent="0">
              <a:buNone/>
            </a:pPr>
            <a:endParaRPr lang="en-US" sz="900" b="1" dirty="0"/>
          </a:p>
          <a:p>
            <a:pPr marL="623888" indent="-280988"/>
            <a:r>
              <a:rPr lang="en-US" sz="2000" dirty="0"/>
              <a:t>The TIMS.</a:t>
            </a:r>
          </a:p>
          <a:p>
            <a:pPr marL="623888" indent="-280988"/>
            <a:r>
              <a:rPr lang="en-US" sz="2000" dirty="0"/>
              <a:t>TIMS user levels and roles.</a:t>
            </a:r>
          </a:p>
          <a:p>
            <a:pPr marL="623888" indent="-280988"/>
            <a:r>
              <a:rPr lang="en-US" sz="2000" dirty="0"/>
              <a:t>How to request access.</a:t>
            </a:r>
          </a:p>
          <a:p>
            <a:pPr marL="623888" indent="-280988"/>
            <a:r>
              <a:rPr lang="en-US" sz="2000" dirty="0"/>
              <a:t>Family Educational Rights and Privacy Act (FERPA).</a:t>
            </a:r>
          </a:p>
          <a:p>
            <a:pPr marL="623888" indent="-280988"/>
            <a:r>
              <a:rPr lang="en-US" sz="2000" dirty="0"/>
              <a:t>How to access TIMS.</a:t>
            </a:r>
          </a:p>
          <a:p>
            <a:pPr marL="623888" indent="-280988"/>
            <a:r>
              <a:rPr lang="en-US" sz="2000" dirty="0"/>
              <a:t>How to setup a TIMS dashboard.</a:t>
            </a:r>
          </a:p>
          <a:p>
            <a:pPr marL="623888" indent="-280988"/>
            <a:r>
              <a:rPr lang="en-US" sz="2000" dirty="0"/>
              <a:t>How to search the TSDS Knowledge Base (KB).</a:t>
            </a:r>
          </a:p>
          <a:p>
            <a:pPr marL="342900" indent="0">
              <a:buNone/>
            </a:pPr>
            <a:endParaRPr lang="en-US" sz="1200" dirty="0">
              <a:cs typeface="Calibri" panose="020F0502020204030204"/>
            </a:endParaRPr>
          </a:p>
        </p:txBody>
      </p:sp>
      <p:sp>
        <p:nvSpPr>
          <p:cNvPr id="3" name="Slide Number Placeholder 2">
            <a:extLst>
              <a:ext uri="{FF2B5EF4-FFF2-40B4-BE49-F238E27FC236}">
                <a16:creationId xmlns:a16="http://schemas.microsoft.com/office/drawing/2014/main" id="{34C4C7C5-91AD-F011-4715-28A87F94F4A7}"/>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2111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a:xfrm>
            <a:off x="1355076" y="167275"/>
            <a:ext cx="7788925" cy="751350"/>
          </a:xfrm>
        </p:spPr>
        <p:txBody>
          <a:bodyPr anchor="ctr">
            <a:noAutofit/>
          </a:bodyPr>
          <a:lstStyle/>
          <a:p>
            <a:pPr algn="ctr"/>
            <a:r>
              <a:rPr lang="en-US" sz="4400"/>
              <a:t>DEMONSTRATION 3</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a:xfrm>
            <a:off x="1878765" y="1253331"/>
            <a:ext cx="6741545" cy="4351338"/>
          </a:xfrm>
        </p:spPr>
        <p:txBody>
          <a:bodyPr>
            <a:normAutofit/>
          </a:bodyPr>
          <a:lstStyle/>
          <a:p>
            <a:pPr marL="0" indent="0">
              <a:buNone/>
            </a:pPr>
            <a:r>
              <a:rPr lang="en-US" sz="2400" u="sng" dirty="0">
                <a:solidFill>
                  <a:srgbClr val="0D6CB9"/>
                </a:solidFill>
              </a:rPr>
              <a:t>Searching the TIMS Knowledge Base</a:t>
            </a:r>
          </a:p>
          <a:p>
            <a:pPr lvl="1"/>
            <a:r>
              <a:rPr lang="en-US" sz="2000" dirty="0">
                <a:solidFill>
                  <a:srgbClr val="0D6CB9"/>
                </a:solidFill>
              </a:rPr>
              <a:t>Access Knowledge Base (KB) Articles via:</a:t>
            </a:r>
          </a:p>
          <a:p>
            <a:pPr lvl="2"/>
            <a:r>
              <a:rPr lang="en-US" sz="1800" dirty="0">
                <a:solidFill>
                  <a:srgbClr val="0D6CB9"/>
                </a:solidFill>
              </a:rPr>
              <a:t>Heat Map </a:t>
            </a:r>
          </a:p>
          <a:p>
            <a:pPr lvl="2"/>
            <a:r>
              <a:rPr lang="en-US" sz="1800" dirty="0">
                <a:solidFill>
                  <a:srgbClr val="0D6CB9"/>
                </a:solidFill>
              </a:rPr>
              <a:t>Quick Search</a:t>
            </a:r>
          </a:p>
          <a:p>
            <a:pPr lvl="2"/>
            <a:r>
              <a:rPr lang="en-US" sz="1800" dirty="0">
                <a:solidFill>
                  <a:srgbClr val="0D6CB9"/>
                </a:solidFill>
              </a:rPr>
              <a:t>Quick Link</a:t>
            </a:r>
          </a:p>
          <a:p>
            <a:pPr marL="342900" lvl="1" indent="0">
              <a:buNone/>
            </a:pPr>
            <a:endParaRPr lang="en-US" sz="3200" dirty="0">
              <a:solidFill>
                <a:srgbClr val="0D6CB9"/>
              </a:solidFill>
              <a:latin typeface="Tw Cen MT" panose="020B0602020104020603" pitchFamily="34" charset="0"/>
            </a:endParaRPr>
          </a:p>
          <a:p>
            <a:pPr lvl="1">
              <a:buClr>
                <a:srgbClr val="006CB9"/>
              </a:buClr>
            </a:pPr>
            <a:endParaRPr lang="en-US" sz="2100" dirty="0">
              <a:solidFill>
                <a:schemeClr val="tx1"/>
              </a:solidFill>
              <a:latin typeface="Tw Cen MT" panose="020B0602020104020603" pitchFamily="34" charset="0"/>
            </a:endParaRPr>
          </a:p>
          <a:p>
            <a:pPr marL="0" indent="0">
              <a:buNone/>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9FB16609-4222-C009-E1B3-DECBC03BDFD5}"/>
              </a:ext>
            </a:extLst>
          </p:cNvPr>
          <p:cNvSpPr>
            <a:spLocks noGrp="1"/>
          </p:cNvSpPr>
          <p:nvPr>
            <p:ph type="sldNum" sz="quarter" idx="12"/>
          </p:nvPr>
        </p:nvSpPr>
        <p:spPr>
          <a:xfrm>
            <a:off x="7061243"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00499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0B6FD-94B7-B23E-DD25-E40FF7A0CE73}"/>
              </a:ext>
            </a:extLst>
          </p:cNvPr>
          <p:cNvSpPr>
            <a:spLocks noGrp="1"/>
          </p:cNvSpPr>
          <p:nvPr>
            <p:ph type="title"/>
          </p:nvPr>
        </p:nvSpPr>
        <p:spPr/>
        <p:txBody>
          <a:bodyPr>
            <a:normAutofit/>
          </a:bodyPr>
          <a:lstStyle/>
          <a:p>
            <a:pPr algn="ctr"/>
            <a:r>
              <a:rPr lang="en-US" sz="4400"/>
              <a:t>THE HEAT MAP </a:t>
            </a:r>
          </a:p>
        </p:txBody>
      </p:sp>
      <p:pic>
        <p:nvPicPr>
          <p:cNvPr id="17" name="Content Placeholder 16" descr="Image showing the Heat Map on the dashboard.">
            <a:extLst>
              <a:ext uri="{FF2B5EF4-FFF2-40B4-BE49-F238E27FC236}">
                <a16:creationId xmlns:a16="http://schemas.microsoft.com/office/drawing/2014/main" id="{1C036F5E-019C-41AB-5B0E-156F4464A076}"/>
              </a:ext>
            </a:extLst>
          </p:cNvPr>
          <p:cNvPicPr>
            <a:picLocks noGrp="1" noChangeAspect="1"/>
          </p:cNvPicPr>
          <p:nvPr>
            <p:ph idx="1"/>
          </p:nvPr>
        </p:nvPicPr>
        <p:blipFill>
          <a:blip r:embed="rId4"/>
          <a:stretch>
            <a:fillRect/>
          </a:stretch>
        </p:blipFill>
        <p:spPr>
          <a:xfrm>
            <a:off x="1874861" y="1113008"/>
            <a:ext cx="6776118" cy="2121608"/>
          </a:xfrm>
          <a:ln w="28575">
            <a:solidFill>
              <a:schemeClr val="accent2"/>
            </a:solidFill>
          </a:ln>
        </p:spPr>
      </p:pic>
      <p:pic>
        <p:nvPicPr>
          <p:cNvPr id="5" name="Picture 4" descr="Image displaying the Search landing page that will show once you click on a subsystem from the Heat Map.&#10;">
            <a:extLst>
              <a:ext uri="{FF2B5EF4-FFF2-40B4-BE49-F238E27FC236}">
                <a16:creationId xmlns:a16="http://schemas.microsoft.com/office/drawing/2014/main" id="{B4F1B6A8-3ABF-8D8A-A019-E76B0574AACB}"/>
              </a:ext>
            </a:extLst>
          </p:cNvPr>
          <p:cNvPicPr>
            <a:picLocks noChangeAspect="1"/>
          </p:cNvPicPr>
          <p:nvPr/>
        </p:nvPicPr>
        <p:blipFill>
          <a:blip r:embed="rId5"/>
          <a:stretch>
            <a:fillRect/>
          </a:stretch>
        </p:blipFill>
        <p:spPr>
          <a:xfrm>
            <a:off x="1732911" y="3429000"/>
            <a:ext cx="7060018" cy="3173666"/>
          </a:xfrm>
          <a:prstGeom prst="rect">
            <a:avLst/>
          </a:prstGeom>
          <a:ln w="28575">
            <a:solidFill>
              <a:schemeClr val="accent2"/>
            </a:solidFill>
          </a:ln>
        </p:spPr>
      </p:pic>
      <p:sp>
        <p:nvSpPr>
          <p:cNvPr id="4" name="Slide Number Placeholder 3">
            <a:extLst>
              <a:ext uri="{FF2B5EF4-FFF2-40B4-BE49-F238E27FC236}">
                <a16:creationId xmlns:a16="http://schemas.microsoft.com/office/drawing/2014/main" id="{2F4FD068-2E5E-9AFF-9DDE-88A7E925F41D}"/>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6396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6FAD34-E05B-4FAB-B625-5F666B1B280B}"/>
              </a:ext>
            </a:extLst>
          </p:cNvPr>
          <p:cNvSpPr>
            <a:spLocks noGrp="1"/>
          </p:cNvSpPr>
          <p:nvPr>
            <p:ph type="title"/>
          </p:nvPr>
        </p:nvSpPr>
        <p:spPr>
          <a:xfrm>
            <a:off x="1344058" y="167275"/>
            <a:ext cx="7799942" cy="751350"/>
          </a:xfrm>
        </p:spPr>
        <p:txBody>
          <a:bodyPr>
            <a:noAutofit/>
          </a:bodyPr>
          <a:lstStyle/>
          <a:p>
            <a:pPr algn="ctr"/>
            <a:r>
              <a:rPr lang="en-US" sz="4400"/>
              <a:t>USING THE QUICK SEARCH BOX</a:t>
            </a:r>
          </a:p>
        </p:txBody>
      </p:sp>
      <p:pic>
        <p:nvPicPr>
          <p:cNvPr id="8" name="Content Placeholder 7" descr="Image showing the Quick Search in the upper-right hand corner of the TIMS dashboard.">
            <a:extLst>
              <a:ext uri="{FF2B5EF4-FFF2-40B4-BE49-F238E27FC236}">
                <a16:creationId xmlns:a16="http://schemas.microsoft.com/office/drawing/2014/main" id="{A9D11DB0-3837-B2E3-20FF-DE1A521625B6}"/>
              </a:ext>
            </a:extLst>
          </p:cNvPr>
          <p:cNvPicPr>
            <a:picLocks noGrp="1" noChangeAspect="1"/>
          </p:cNvPicPr>
          <p:nvPr>
            <p:ph idx="1"/>
          </p:nvPr>
        </p:nvPicPr>
        <p:blipFill>
          <a:blip r:embed="rId4"/>
          <a:stretch>
            <a:fillRect/>
          </a:stretch>
        </p:blipFill>
        <p:spPr>
          <a:xfrm>
            <a:off x="1872973" y="1186083"/>
            <a:ext cx="6742112" cy="744616"/>
          </a:xfrm>
          <a:ln w="28575">
            <a:solidFill>
              <a:schemeClr val="accent2"/>
            </a:solidFill>
          </a:ln>
        </p:spPr>
      </p:pic>
      <p:pic>
        <p:nvPicPr>
          <p:cNvPr id="5" name="Picture 4" descr="Image shows an example of the Search homepage that appears when using the Quick Search box.&#10;">
            <a:extLst>
              <a:ext uri="{FF2B5EF4-FFF2-40B4-BE49-F238E27FC236}">
                <a16:creationId xmlns:a16="http://schemas.microsoft.com/office/drawing/2014/main" id="{99A4D0E1-C6D8-87D5-920C-C4CE04728886}"/>
              </a:ext>
            </a:extLst>
          </p:cNvPr>
          <p:cNvPicPr>
            <a:picLocks noChangeAspect="1"/>
          </p:cNvPicPr>
          <p:nvPr/>
        </p:nvPicPr>
        <p:blipFill>
          <a:blip r:embed="rId5"/>
          <a:stretch>
            <a:fillRect/>
          </a:stretch>
        </p:blipFill>
        <p:spPr>
          <a:xfrm>
            <a:off x="1682122" y="2273028"/>
            <a:ext cx="7123814" cy="2865444"/>
          </a:xfrm>
          <a:prstGeom prst="rect">
            <a:avLst/>
          </a:prstGeom>
          <a:ln w="28575">
            <a:solidFill>
              <a:schemeClr val="accent2"/>
            </a:solidFill>
          </a:ln>
        </p:spPr>
      </p:pic>
      <p:sp>
        <p:nvSpPr>
          <p:cNvPr id="4" name="Slide Number Placeholder 3">
            <a:extLst>
              <a:ext uri="{FF2B5EF4-FFF2-40B4-BE49-F238E27FC236}">
                <a16:creationId xmlns:a16="http://schemas.microsoft.com/office/drawing/2014/main" id="{EF54F8D1-7B91-43CB-B134-4E6791ED29C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02752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92" y="167275"/>
            <a:ext cx="7777908" cy="751350"/>
          </a:xfrm>
        </p:spPr>
        <p:txBody>
          <a:bodyPr>
            <a:noAutofit/>
          </a:bodyPr>
          <a:lstStyle/>
          <a:p>
            <a:pPr algn="ctr"/>
            <a:r>
              <a:rPr lang="en-US" sz="4400"/>
              <a:t>KNOWLEDGE BASE QUICK LINK</a:t>
            </a:r>
          </a:p>
        </p:txBody>
      </p:sp>
      <p:pic>
        <p:nvPicPr>
          <p:cNvPr id="7" name="Content Placeholder 6" descr="Image shows an example of the Search homepage that appears when using the Knowledge Base quick link.&#10;">
            <a:extLst>
              <a:ext uri="{FF2B5EF4-FFF2-40B4-BE49-F238E27FC236}">
                <a16:creationId xmlns:a16="http://schemas.microsoft.com/office/drawing/2014/main" id="{917CEC3F-719C-0DA5-4D1F-25FACB726126}"/>
              </a:ext>
            </a:extLst>
          </p:cNvPr>
          <p:cNvPicPr>
            <a:picLocks noGrp="1" noChangeAspect="1"/>
          </p:cNvPicPr>
          <p:nvPr>
            <p:ph idx="1"/>
          </p:nvPr>
        </p:nvPicPr>
        <p:blipFill>
          <a:blip r:embed="rId4"/>
          <a:stretch>
            <a:fillRect/>
          </a:stretch>
        </p:blipFill>
        <p:spPr>
          <a:xfrm>
            <a:off x="1883990" y="1153291"/>
            <a:ext cx="6742112" cy="814064"/>
          </a:xfrm>
          <a:ln w="28575">
            <a:solidFill>
              <a:schemeClr val="accent2"/>
            </a:solidFill>
          </a:ln>
        </p:spPr>
      </p:pic>
      <p:pic>
        <p:nvPicPr>
          <p:cNvPr id="5" name="Picture 4" descr="Image shows an example of the Active KB Articles homepage that appears when using the Knowledge Base quick link.&#10;">
            <a:extLst>
              <a:ext uri="{FF2B5EF4-FFF2-40B4-BE49-F238E27FC236}">
                <a16:creationId xmlns:a16="http://schemas.microsoft.com/office/drawing/2014/main" id="{D57C3FBA-2897-61C7-68D4-89EE6C65DD54}"/>
              </a:ext>
            </a:extLst>
          </p:cNvPr>
          <p:cNvPicPr>
            <a:picLocks noChangeAspect="1"/>
          </p:cNvPicPr>
          <p:nvPr/>
        </p:nvPicPr>
        <p:blipFill>
          <a:blip r:embed="rId5"/>
          <a:stretch>
            <a:fillRect/>
          </a:stretch>
        </p:blipFill>
        <p:spPr>
          <a:xfrm>
            <a:off x="1459223" y="2393047"/>
            <a:ext cx="7591646" cy="3311662"/>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DEC98D2D-EB33-7B29-CF57-1E76268A46E9}"/>
              </a:ext>
            </a:extLst>
          </p:cNvPr>
          <p:cNvSpPr>
            <a:spLocks noGrp="1"/>
          </p:cNvSpPr>
          <p:nvPr>
            <p:ph type="sldNum" sz="quarter" idx="12"/>
          </p:nvPr>
        </p:nvSpPr>
        <p:spPr>
          <a:xfrm>
            <a:off x="7086600" y="650816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29573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92" y="167275"/>
            <a:ext cx="7777908" cy="751350"/>
          </a:xfrm>
        </p:spPr>
        <p:txBody>
          <a:bodyPr>
            <a:noAutofit/>
          </a:bodyPr>
          <a:lstStyle/>
          <a:p>
            <a:pPr algn="ctr"/>
            <a:r>
              <a:rPr lang="en-US" sz="4400"/>
              <a:t>KNOWLEDGE BASE DETAIL VIEW</a:t>
            </a:r>
          </a:p>
        </p:txBody>
      </p:sp>
      <p:sp>
        <p:nvSpPr>
          <p:cNvPr id="3" name="Slide Number Placeholder 2">
            <a:extLst>
              <a:ext uri="{FF2B5EF4-FFF2-40B4-BE49-F238E27FC236}">
                <a16:creationId xmlns:a16="http://schemas.microsoft.com/office/drawing/2014/main" id="{FFF59AF0-2CB8-AB6B-9C01-7927C2061838}"/>
              </a:ext>
            </a:extLst>
          </p:cNvPr>
          <p:cNvSpPr>
            <a:spLocks noGrp="1"/>
          </p:cNvSpPr>
          <p:nvPr>
            <p:ph type="sldNum" sz="quarter" idx="12"/>
          </p:nvPr>
        </p:nvSpPr>
        <p:spPr>
          <a:xfrm>
            <a:off x="7086600" y="649287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12" name="Content Placeholder 11" descr="Image shows the detail view of a KB article. The title of the KB article is Portal: How to select Subsystem and Subcategory when creating a TIMS ticket.">
            <a:extLst>
              <a:ext uri="{FF2B5EF4-FFF2-40B4-BE49-F238E27FC236}">
                <a16:creationId xmlns:a16="http://schemas.microsoft.com/office/drawing/2014/main" id="{B89990FA-DAD0-57A3-E6D5-B753234F0E24}"/>
              </a:ext>
            </a:extLst>
          </p:cNvPr>
          <p:cNvPicPr>
            <a:picLocks noGrp="1" noChangeAspect="1"/>
          </p:cNvPicPr>
          <p:nvPr>
            <p:ph idx="1"/>
          </p:nvPr>
        </p:nvPicPr>
        <p:blipFill>
          <a:blip r:embed="rId4"/>
          <a:stretch>
            <a:fillRect/>
          </a:stretch>
        </p:blipFill>
        <p:spPr>
          <a:xfrm>
            <a:off x="1523211" y="1241554"/>
            <a:ext cx="7463670" cy="4374892"/>
          </a:xfrm>
          <a:ln w="28575">
            <a:solidFill>
              <a:schemeClr val="accent2"/>
            </a:solidFill>
          </a:ln>
        </p:spPr>
      </p:pic>
    </p:spTree>
    <p:custDataLst>
      <p:tags r:id="rId1"/>
    </p:custDataLst>
    <p:extLst>
      <p:ext uri="{BB962C8B-B14F-4D97-AF65-F5344CB8AC3E}">
        <p14:creationId xmlns:p14="http://schemas.microsoft.com/office/powerpoint/2010/main" val="244551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 uri="{C183D7F6-B498-43B3-948B-1728B52AA6E4}">
                <adec:decorative xmlns:adec="http://schemas.microsoft.com/office/drawing/2017/decorative" val="1"/>
              </a:ext>
            </a:extLst>
          </p:cNvPr>
          <p:cNvPicPr/>
          <p:nvPr/>
        </p:nvPicPr>
        <p:blipFill rotWithShape="1">
          <a:blip r:embed="rId4"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a:extLst>
              <a:ext uri="{FF2B5EF4-FFF2-40B4-BE49-F238E27FC236}">
                <a16:creationId xmlns:a16="http://schemas.microsoft.com/office/drawing/2014/main" id="{C308AD4B-CE95-6928-946F-1FAD797EC909}"/>
              </a:ext>
              <a:ext uri="{C183D7F6-B498-43B3-948B-1728B52AA6E4}">
                <adec:decorative xmlns:adec="http://schemas.microsoft.com/office/drawing/2017/decorative" val="1"/>
              </a:ext>
            </a:extLst>
          </p:cNvPr>
          <p:cNvSpPr/>
          <p:nvPr/>
        </p:nvSpPr>
        <p:spPr>
          <a:xfrm>
            <a:off x="0" y="5017332"/>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31982" y="5023125"/>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TRAINING ACTIVITIES</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070C0"/>
                </a:solidFill>
                <a:effectLst/>
                <a:uLnTx/>
                <a:uFillTx/>
                <a:latin typeface="Calibri"/>
                <a:ea typeface="+mn-ea"/>
                <a:cs typeface="Calibri"/>
              </a:rPr>
              <a:t>Practice, Knowledge Checks</a:t>
            </a:r>
          </a:p>
        </p:txBody>
      </p:sp>
      <p:pic>
        <p:nvPicPr>
          <p:cNvPr id="9" name="Picture 8" descr="Image with TSDS logo to the left with the words texas student data system to the right">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90" y="102299"/>
            <a:ext cx="2577179" cy="796709"/>
          </a:xfrm>
          <a:prstGeom prst="rect">
            <a:avLst/>
          </a:prstGeom>
        </p:spPr>
      </p:pic>
      <p:sp>
        <p:nvSpPr>
          <p:cNvPr id="3" name="Slide Number Placeholder 2">
            <a:extLst>
              <a:ext uri="{FF2B5EF4-FFF2-40B4-BE49-F238E27FC236}">
                <a16:creationId xmlns:a16="http://schemas.microsoft.com/office/drawing/2014/main" id="{72FE9E94-A6A3-C6D0-0A92-F1D5F09764DE}"/>
              </a:ext>
            </a:extLst>
          </p:cNvPr>
          <p:cNvSpPr>
            <a:spLocks noGrp="1"/>
          </p:cNvSpPr>
          <p:nvPr>
            <p:ph type="sldNum" sz="quarter" idx="12"/>
          </p:nvPr>
        </p:nvSpPr>
        <p:spPr>
          <a:xfrm>
            <a:off x="7085457"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9352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4" name="TextBox 3">
            <a:extLst>
              <a:ext uri="{FF2B5EF4-FFF2-40B4-BE49-F238E27FC236}">
                <a16:creationId xmlns:a16="http://schemas.microsoft.com/office/drawing/2014/main" id="{133A80FC-A638-36BB-43FF-55C350D0B940}"/>
              </a:ext>
            </a:extLst>
          </p:cNvPr>
          <p:cNvSpPr txBox="1"/>
          <p:nvPr/>
        </p:nvSpPr>
        <p:spPr>
          <a:xfrm>
            <a:off x="1593661" y="1119628"/>
            <a:ext cx="7338518" cy="13157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16038"/>
                </a:solidFill>
                <a:effectLst/>
                <a:uLnTx/>
                <a:uFillTx/>
                <a:latin typeface="Calibri" panose="020F0502020204030204"/>
                <a:ea typeface="+mn-ea"/>
                <a:cs typeface="+mn-cs"/>
              </a:rPr>
              <a:t>Task 1:</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Access the TSDS Knowledge Base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16038"/>
                </a:solidFill>
                <a:effectLst/>
                <a:uLnTx/>
                <a:uFillTx/>
                <a:latin typeface="Calibri" panose="020F0502020204030204"/>
                <a:ea typeface="+mn-ea"/>
                <a:cs typeface="+mn-cs"/>
              </a:rPr>
              <a:t>Task 2:</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Perform a search for at least two KB Articles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5" name="Content Placeholder 4" descr="Diagram that shows Ready, Set, Go on separate lines.">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593661" y="2992584"/>
          <a:ext cx="7400244" cy="3479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9583776F-CE0A-BB78-F338-528D315ADD01}"/>
              </a:ext>
            </a:extLst>
          </p:cNvPr>
          <p:cNvSpPr>
            <a:spLocks noGrp="1"/>
          </p:cNvSpPr>
          <p:nvPr>
            <p:ph type="sldNum" sz="quarter" idx="12"/>
          </p:nvPr>
        </p:nvSpPr>
        <p:spPr>
          <a:xfrm>
            <a:off x="7086600" y="647255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321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71" y="1430348"/>
            <a:ext cx="6883709" cy="3263504"/>
          </a:xfrm>
        </p:spPr>
        <p:txBody>
          <a:bodyPr lIns="68580" tIns="34290" rIns="68580" bIns="34290" anchor="t"/>
          <a:lstStyle/>
          <a:p>
            <a:pPr marL="457200" indent="-457200">
              <a:buFont typeface="+mj-lt"/>
              <a:buAutoNum type="arabicPeriod"/>
            </a:pPr>
            <a:r>
              <a:rPr lang="en-US" sz="2400" b="1" dirty="0"/>
              <a:t>Which of the following is correct?</a:t>
            </a:r>
            <a:endParaRPr lang="en-US" sz="2400" dirty="0">
              <a:solidFill>
                <a:srgbClr val="0D6CB9"/>
              </a:solidFill>
            </a:endParaRPr>
          </a:p>
          <a:p>
            <a:pPr marL="968375" lvl="1" indent="-344488">
              <a:buFont typeface="+mj-lt"/>
              <a:buAutoNum type="alphaUcPeriod"/>
            </a:pPr>
            <a:r>
              <a:rPr lang="en-US" sz="2000" dirty="0">
                <a:solidFill>
                  <a:srgbClr val="0D6CB9"/>
                </a:solidFill>
              </a:rPr>
              <a:t>TIMS Level 1 Support is for LEAs, and TIMS Level 2 Support is for ESCs/Vendors.</a:t>
            </a:r>
          </a:p>
          <a:p>
            <a:pPr marL="968375" lvl="1" indent="-344488">
              <a:buFont typeface="+mj-lt"/>
              <a:buAutoNum type="alphaUcPeriod"/>
            </a:pPr>
            <a:r>
              <a:rPr lang="en-US" sz="2000" dirty="0">
                <a:solidFill>
                  <a:srgbClr val="0D6CB9"/>
                </a:solidFill>
              </a:rPr>
              <a:t>TIMS Level 1 is for ESCs/Vendors, and TIMS Level 2 Support is for LEAs.</a:t>
            </a:r>
          </a:p>
          <a:p>
            <a:pPr marL="968375" lvl="1" indent="-344488">
              <a:buFont typeface="+mj-lt"/>
              <a:buAutoNum type="alphaUcPeriod"/>
            </a:pPr>
            <a:r>
              <a:rPr lang="en-US" sz="2000" dirty="0">
                <a:solidFill>
                  <a:srgbClr val="0D6CB9"/>
                </a:solidFill>
              </a:rPr>
              <a:t>TIMS Level 1 Support is for LEAs, and TIMS Level 2 Support is for TEA.</a:t>
            </a:r>
          </a:p>
          <a:p>
            <a:pPr marL="968375" lvl="1" indent="-344488">
              <a:buFont typeface="+mj-lt"/>
              <a:buAutoNum type="alphaUcPeriod"/>
            </a:pPr>
            <a:r>
              <a:rPr lang="en-US" sz="2000" dirty="0"/>
              <a:t>TIMS Level 3 Support is for ESCs/Vendors, and TIMS Level 4 Support is LEAs.</a:t>
            </a:r>
            <a:endParaRPr lang="en-US" sz="2000" dirty="0">
              <a:solidFill>
                <a:srgbClr val="0D6CB9"/>
              </a:solidFill>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
        <p:nvSpPr>
          <p:cNvPr id="5" name="Slide Number Placeholder 4">
            <a:extLst>
              <a:ext uri="{FF2B5EF4-FFF2-40B4-BE49-F238E27FC236}">
                <a16:creationId xmlns:a16="http://schemas.microsoft.com/office/drawing/2014/main" id="{122BCA46-68EC-BD95-D5B2-21B751AC48D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71" y="1430348"/>
            <a:ext cx="6883709" cy="3263504"/>
          </a:xfrm>
        </p:spPr>
        <p:txBody>
          <a:bodyPr lIns="68580" tIns="34290" rIns="68580" bIns="34290" anchor="t"/>
          <a:lstStyle/>
          <a:p>
            <a:pPr marL="457200" indent="-457200">
              <a:buFont typeface="+mj-lt"/>
              <a:buAutoNum type="arabicPeriod" startAt="2"/>
            </a:pPr>
            <a:r>
              <a:rPr lang="en-US" sz="2400" b="1" dirty="0"/>
              <a:t>When creating an incident, there are four priority levels: Critical, High, Medium, and Low. When should the end user select Critical as the priority?</a:t>
            </a:r>
            <a:endParaRPr lang="en-US" sz="2400" dirty="0">
              <a:solidFill>
                <a:srgbClr val="0D6CB9"/>
              </a:solidFill>
              <a:cs typeface="Calibri" panose="020F0502020204030204"/>
            </a:endParaRPr>
          </a:p>
          <a:p>
            <a:pPr marL="914400" lvl="1" indent="-344170">
              <a:buFont typeface="+mj-lt"/>
              <a:buAutoNum type="alphaUcPeriod"/>
            </a:pPr>
            <a:r>
              <a:rPr lang="en-US" sz="2000" dirty="0">
                <a:solidFill>
                  <a:srgbClr val="0D6CB9"/>
                </a:solidFill>
              </a:rPr>
              <a:t>Enhancement request, question on functionality, or display/formatting issues.</a:t>
            </a:r>
            <a:endParaRPr lang="en-US" sz="2000" dirty="0">
              <a:solidFill>
                <a:srgbClr val="0D6CB9"/>
              </a:solidFill>
              <a:cs typeface="Calibri" panose="020F0502020204030204"/>
            </a:endParaRPr>
          </a:p>
          <a:p>
            <a:pPr marL="914400" lvl="1" indent="-344170">
              <a:buFont typeface="+mj-lt"/>
              <a:buAutoNum type="alphaUcPeriod"/>
            </a:pPr>
            <a:r>
              <a:rPr lang="en-US" sz="2000" dirty="0">
                <a:solidFill>
                  <a:srgbClr val="0D6CB9"/>
                </a:solidFill>
              </a:rPr>
              <a:t>Unplanned system outage/application unavailable.</a:t>
            </a:r>
            <a:endParaRPr lang="en-US" sz="2000" dirty="0">
              <a:solidFill>
                <a:srgbClr val="0D6CB9"/>
              </a:solidFill>
              <a:cs typeface="Calibri"/>
            </a:endParaRPr>
          </a:p>
          <a:p>
            <a:pPr marL="914400" lvl="1" indent="-344170">
              <a:buFont typeface="+mj-lt"/>
              <a:buAutoNum type="alphaUcPeriod"/>
            </a:pPr>
            <a:r>
              <a:rPr lang="en-US" sz="2000" dirty="0">
                <a:solidFill>
                  <a:srgbClr val="0D6CB9"/>
                </a:solidFill>
              </a:rPr>
              <a:t>Problem with specific application functionality, major impact.</a:t>
            </a:r>
          </a:p>
          <a:p>
            <a:pPr marL="914400" lvl="1" indent="-344170">
              <a:buFont typeface="+mj-lt"/>
              <a:buAutoNum type="alphaUcPeriod"/>
            </a:pPr>
            <a:r>
              <a:rPr lang="en-US" sz="2000" dirty="0">
                <a:solidFill>
                  <a:srgbClr val="0D6CB9"/>
                </a:solidFill>
                <a:cs typeface="Calibri"/>
              </a:rPr>
              <a:t>Application functioning, but not as desired/expected.</a:t>
            </a: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a:p>
            <a:pPr marL="342900" lvl="1" indent="0">
              <a:buClr>
                <a:schemeClr val="accent3"/>
              </a:buClr>
              <a:buNone/>
            </a:pPr>
            <a:endParaRPr lang="en-US" dirty="0">
              <a:cs typeface="Calibri" panose="020F0502020204030204"/>
            </a:endParaRPr>
          </a:p>
        </p:txBody>
      </p:sp>
      <p:sp>
        <p:nvSpPr>
          <p:cNvPr id="5" name="Slide Number Placeholder 4">
            <a:extLst>
              <a:ext uri="{FF2B5EF4-FFF2-40B4-BE49-F238E27FC236}">
                <a16:creationId xmlns:a16="http://schemas.microsoft.com/office/drawing/2014/main" id="{1BE4BD57-3B7A-E53B-FBB8-21C67F78D19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7053394" cy="3263504"/>
          </a:xfrm>
        </p:spPr>
        <p:txBody>
          <a:bodyPr lIns="68580" tIns="34290" rIns="68580" bIns="34290" anchor="t"/>
          <a:lstStyle/>
          <a:p>
            <a:pPr marL="575945" indent="-457200">
              <a:buFont typeface="+mj-lt"/>
              <a:buAutoNum type="arabicPeriod" startAt="3"/>
            </a:pPr>
            <a:r>
              <a:rPr lang="en-US" sz="2400" b="1" dirty="0">
                <a:solidFill>
                  <a:srgbClr val="0070C0"/>
                </a:solidFill>
              </a:rPr>
              <a:t>The first step when accessing TIMS for the first time is to set up your dashboard.</a:t>
            </a:r>
            <a:endParaRPr lang="en-US" dirty="0"/>
          </a:p>
          <a:p>
            <a:pPr marL="914400" lvl="1" indent="-344170">
              <a:buFont typeface="+mj-lt"/>
              <a:buAutoNum type="alphaUcPeriod"/>
            </a:pPr>
            <a:r>
              <a:rPr lang="en-US" sz="2000" dirty="0"/>
              <a:t>True</a:t>
            </a:r>
          </a:p>
          <a:p>
            <a:pPr marL="914400" lvl="1" indent="-344170">
              <a:buFont typeface="+mj-lt"/>
              <a:buAutoNum type="alphaUcPeriod"/>
            </a:pPr>
            <a:r>
              <a:rPr lang="en-US" sz="2000" dirty="0">
                <a:solidFill>
                  <a:srgbClr val="0D6CB9"/>
                </a:solidFill>
                <a:cs typeface="Calibri" panose="020F0502020204030204"/>
              </a:rPr>
              <a:t>False</a:t>
            </a:r>
          </a:p>
          <a:p>
            <a:pPr marL="569595" lvl="1" indent="0">
              <a:buNone/>
            </a:pPr>
            <a:endParaRPr lang="en-US" sz="2000" dirty="0">
              <a:solidFill>
                <a:srgbClr val="0D6CB9"/>
              </a:solidFill>
              <a:cs typeface="Calibri" panose="020F0502020204030204"/>
            </a:endParaRPr>
          </a:p>
          <a:p>
            <a:pPr marL="342900" lvl="1" indent="0">
              <a:buClr>
                <a:srgbClr val="F16038"/>
              </a:buClr>
              <a:buNone/>
            </a:pPr>
            <a:endParaRPr lang="en-US" dirty="0">
              <a:solidFill>
                <a:srgbClr val="0D6CB9"/>
              </a:solidFill>
              <a:cs typeface="Calibri"/>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a:p>
            <a:pPr marL="342900" lvl="1" indent="0">
              <a:buClr>
                <a:schemeClr val="accent3"/>
              </a:buClr>
              <a:buNone/>
            </a:pPr>
            <a:endParaRPr lang="en-US" dirty="0">
              <a:cs typeface="Calibri" panose="020F0502020204030204"/>
            </a:endParaRPr>
          </a:p>
        </p:txBody>
      </p:sp>
      <p:sp>
        <p:nvSpPr>
          <p:cNvPr id="5" name="Slide Number Placeholder 4">
            <a:extLst>
              <a:ext uri="{FF2B5EF4-FFF2-40B4-BE49-F238E27FC236}">
                <a16:creationId xmlns:a16="http://schemas.microsoft.com/office/drawing/2014/main" id="{AE4401D8-60FD-AFED-B1C5-B2F2979E9B20}"/>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322CCD-798F-BDB1-AB87-1E4788C629E4}"/>
              </a:ext>
            </a:extLst>
          </p:cNvPr>
          <p:cNvSpPr>
            <a:spLocks noGrp="1"/>
          </p:cNvSpPr>
          <p:nvPr>
            <p:ph type="sldNum" sz="quarter" idx="12"/>
          </p:nvPr>
        </p:nvSpPr>
        <p:spPr>
          <a:xfrm>
            <a:off x="7082662"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3572D2-DCB9-D674-F925-197372273BD4}"/>
              </a:ext>
            </a:extLst>
          </p:cNvPr>
          <p:cNvSpPr>
            <a:spLocks noGrp="1"/>
          </p:cNvSpPr>
          <p:nvPr>
            <p:ph type="title"/>
          </p:nvPr>
        </p:nvSpPr>
        <p:spPr>
          <a:xfrm>
            <a:off x="1358900" y="167275"/>
            <a:ext cx="7785100" cy="751350"/>
          </a:xfrm>
        </p:spPr>
        <p:txBody>
          <a:bodyPr>
            <a:noAutofit/>
          </a:bodyPr>
          <a:lstStyle/>
          <a:p>
            <a:pPr algn="ctr"/>
            <a:r>
              <a:rPr lang="en-US" sz="4200"/>
              <a:t>WHY IS THIS COURSE IMPORTANT</a:t>
            </a:r>
          </a:p>
        </p:txBody>
      </p:sp>
      <p:sp>
        <p:nvSpPr>
          <p:cNvPr id="3" name="Content Placeholder 2">
            <a:extLst>
              <a:ext uri="{FF2B5EF4-FFF2-40B4-BE49-F238E27FC236}">
                <a16:creationId xmlns:a16="http://schemas.microsoft.com/office/drawing/2014/main" id="{162BC0BA-0A75-4F0F-F30B-5FA1F6077B4B}"/>
              </a:ext>
            </a:extLst>
          </p:cNvPr>
          <p:cNvSpPr>
            <a:spLocks noGrp="1"/>
          </p:cNvSpPr>
          <p:nvPr>
            <p:ph idx="1"/>
          </p:nvPr>
        </p:nvSpPr>
        <p:spPr/>
        <p:txBody>
          <a:bodyPr lIns="91440" tIns="45720" rIns="91440" bIns="45720" anchor="t"/>
          <a:lstStyle/>
          <a:p>
            <a:r>
              <a:rPr lang="en-US" sz="2400" dirty="0"/>
              <a:t>This course is important because it provides users with the knowledge and guidance on how to use the Texas Student Data System (TSDS) Incident Management System (TIMS) for receiving support and guidance on TSDS applications and data submissions. </a:t>
            </a:r>
            <a:endParaRPr lang="en-US" sz="2400" dirty="0">
              <a:cs typeface="Calibri"/>
            </a:endParaRPr>
          </a:p>
        </p:txBody>
      </p:sp>
    </p:spTree>
    <p:custDataLst>
      <p:tags r:id="rId1"/>
    </p:custDataLst>
    <p:extLst>
      <p:ext uri="{BB962C8B-B14F-4D97-AF65-F5344CB8AC3E}">
        <p14:creationId xmlns:p14="http://schemas.microsoft.com/office/powerpoint/2010/main" val="2268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 uri="{C183D7F6-B498-43B3-948B-1728B52AA6E4}">
                <adec:decorative xmlns:adec="http://schemas.microsoft.com/office/drawing/2017/decorative" val="1"/>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18078" y="0"/>
            <a:ext cx="9148502" cy="6858000"/>
          </a:xfrm>
          <a:prstGeom prst="rect">
            <a:avLst/>
          </a:prstGeom>
        </p:spPr>
      </p:pic>
      <p:sp>
        <p:nvSpPr>
          <p:cNvPr id="10" name="object 5">
            <a:extLst>
              <a:ext uri="{FF2B5EF4-FFF2-40B4-BE49-F238E27FC236}">
                <a16:creationId xmlns:a16="http://schemas.microsoft.com/office/drawing/2014/main" id="{C308AD4B-CE95-6928-946F-1FAD797EC909}"/>
              </a:ext>
              <a:ext uri="{C183D7F6-B498-43B3-948B-1728B52AA6E4}">
                <adec:decorative xmlns:adec="http://schemas.microsoft.com/office/drawing/2017/decorative" val="1"/>
              </a:ext>
            </a:extLst>
          </p:cNvPr>
          <p:cNvSpPr/>
          <p:nvPr/>
        </p:nvSpPr>
        <p:spPr>
          <a:xfrm>
            <a:off x="9039" y="5161947"/>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580" y="5161947"/>
            <a:ext cx="9144000" cy="1117935"/>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WRAP UP</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200" b="0" i="0" u="none" strike="noStrike" kern="0" cap="none" spc="0" normalizeH="0" baseline="0" noProof="0">
                <a:ln>
                  <a:noFill/>
                </a:ln>
                <a:solidFill>
                  <a:srgbClr val="0D6CB8"/>
                </a:solidFill>
                <a:effectLst/>
                <a:uLnTx/>
                <a:uFillTx/>
                <a:latin typeface="Calibri"/>
                <a:ea typeface="+mn-ea"/>
                <a:cs typeface="Calibri"/>
              </a:rPr>
              <a:t>Key Takeaways, Resources, and Next Steps</a:t>
            </a:r>
          </a:p>
        </p:txBody>
      </p:sp>
      <p:pic>
        <p:nvPicPr>
          <p:cNvPr id="9" name="Picture 8" descr="Image with TSDS logo to the left with the words texas student data system to the right">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30" y="202081"/>
            <a:ext cx="2577179" cy="796709"/>
          </a:xfrm>
          <a:prstGeom prst="rect">
            <a:avLst/>
          </a:prstGeom>
        </p:spPr>
      </p:pic>
      <p:sp>
        <p:nvSpPr>
          <p:cNvPr id="3" name="Slide Number Placeholder 2">
            <a:extLst>
              <a:ext uri="{FF2B5EF4-FFF2-40B4-BE49-F238E27FC236}">
                <a16:creationId xmlns:a16="http://schemas.microsoft.com/office/drawing/2014/main" id="{66768513-3A08-87A0-5406-C79220563789}"/>
              </a:ext>
            </a:extLst>
          </p:cNvPr>
          <p:cNvSpPr>
            <a:spLocks noGrp="1"/>
          </p:cNvSpPr>
          <p:nvPr>
            <p:ph type="sldNum" sz="quarter" idx="12"/>
          </p:nvPr>
        </p:nvSpPr>
        <p:spPr>
          <a:xfrm>
            <a:off x="7068522"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81535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155864"/>
            <a:ext cx="7797491" cy="742152"/>
          </a:xfrm>
        </p:spPr>
        <p:txBody>
          <a:bodyPr vert="horz" lIns="68580" tIns="34290" rIns="68580" bIns="34290" rtlCol="0" anchor="ctr">
            <a:noAutofit/>
          </a:bodyPr>
          <a:lstStyle/>
          <a:p>
            <a:pPr algn="ctr"/>
            <a:r>
              <a:rPr lang="en-US" sz="4400"/>
              <a:t>KEY TAKEAWAYS</a:t>
            </a:r>
            <a:endParaRPr lang="en-US" sz="40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592345933"/>
              </p:ext>
            </p:extLst>
          </p:nvPr>
        </p:nvGraphicFramePr>
        <p:xfrm>
          <a:off x="1657595" y="1058524"/>
          <a:ext cx="4131833" cy="5434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E660F2BC-FB94-AD54-09F8-A6D6241F54D6}"/>
              </a:ext>
              <a:ext uri="{C183D7F6-B498-43B3-948B-1728B52AA6E4}">
                <adec:decorative xmlns:adec="http://schemas.microsoft.com/office/drawing/2017/decorative" val="1"/>
              </a:ext>
            </a:extLst>
          </p:cNvPr>
          <p:cNvSpPr/>
          <p:nvPr/>
        </p:nvSpPr>
        <p:spPr>
          <a:xfrm>
            <a:off x="6027985" y="1517627"/>
            <a:ext cx="2900571" cy="44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8028BA1C-6FB0-1EFF-8399-AB0145C3F121}"/>
              </a:ext>
            </a:extLst>
          </p:cNvPr>
          <p:cNvSpPr txBox="1">
            <a:spLocks/>
          </p:cNvSpPr>
          <p:nvPr/>
        </p:nvSpPr>
        <p:spPr>
          <a:xfrm>
            <a:off x="5944150" y="1622390"/>
            <a:ext cx="3068240" cy="3945731"/>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TRAINING </a:t>
            </a:r>
            <a:r>
              <a:rPr kumimoji="0" lang="en-US" sz="1575" b="1" i="0" u="sng" strike="noStrike" kern="1200" cap="none" spc="0" normalizeH="0" baseline="0" noProof="0" dirty="0">
                <a:ln>
                  <a:noFill/>
                </a:ln>
                <a:solidFill>
                  <a:prstClr val="white"/>
                </a:solidFill>
                <a:effectLst/>
                <a:uLnTx/>
                <a:uFillTx/>
                <a:latin typeface="Calibri" panose="020F0502020204030204"/>
                <a:ea typeface="+mn-ea"/>
                <a:cs typeface="+mn-cs"/>
              </a:rPr>
              <a:t>RESOURCES</a:t>
            </a:r>
            <a:endParaRPr kumimoji="0" lang="en-US" sz="15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013"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013"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TIMS User Guide</a:t>
            </a:r>
            <a:endParaRPr kumimoji="0" lang="en-US" sz="1600" b="0" i="0" u="none" strike="noStrike" kern="1200" cap="none" spc="0" normalizeH="0" baseline="0" noProof="0" dirty="0">
              <a:ln>
                <a:noFill/>
              </a:ln>
              <a:effectLst/>
              <a:uLnTx/>
              <a:uFillTx/>
              <a:latin typeface="Calibri" panose="020F0502020204030204"/>
              <a:ea typeface="+mn-ea"/>
              <a:cs typeface="+mn-cs"/>
            </a:endParaRPr>
          </a:p>
          <a:p>
            <a:pPr marL="171450" marR="0" lvl="1"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descr="Internet with solid fill">
            <a:extLst>
              <a:ext uri="{FF2B5EF4-FFF2-40B4-BE49-F238E27FC236}">
                <a16:creationId xmlns:a16="http://schemas.microsoft.com/office/drawing/2014/main" id="{8EB14784-9914-8602-F26F-27DBB1A46E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18921" y="2170113"/>
            <a:ext cx="555076" cy="555076"/>
          </a:xfrm>
          <a:prstGeom prst="rect">
            <a:avLst/>
          </a:prstGeom>
        </p:spPr>
      </p:pic>
      <p:sp>
        <p:nvSpPr>
          <p:cNvPr id="3" name="Slide Number Placeholder 2">
            <a:extLst>
              <a:ext uri="{FF2B5EF4-FFF2-40B4-BE49-F238E27FC236}">
                <a16:creationId xmlns:a16="http://schemas.microsoft.com/office/drawing/2014/main" id="{3927824D-1B09-A31B-452B-82981748FE59}"/>
              </a:ext>
            </a:extLst>
          </p:cNvPr>
          <p:cNvSpPr>
            <a:spLocks noGrp="1"/>
          </p:cNvSpPr>
          <p:nvPr>
            <p:ph type="sldNum" sz="quarter" idx="12"/>
          </p:nvPr>
        </p:nvSpPr>
        <p:spPr>
          <a:xfrm>
            <a:off x="7086600" y="64928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60526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33356"/>
            <a:ext cx="7624206" cy="1453988"/>
          </a:xfrm>
          <a:prstGeom prst="rect">
            <a:avLst/>
          </a:prstGeom>
        </p:spPr>
        <p:txBody>
          <a:bodyPr wrap="square" lIns="91440" tIns="45720" rIns="91440" bIns="45720" anchor="t">
            <a:spAutoFit/>
          </a:bodyPr>
          <a:lstStyle/>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4"/>
              </a:rPr>
              <a:t>TSDSKB-232</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User Guide​</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5"/>
              </a:rPr>
              <a:t>TSDSKB-272</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Setting up the Dashboard </a:t>
            </a:r>
            <a:r>
              <a:rPr kumimoji="0" lang="en-US" sz="3200" b="0" i="0" u="none" strike="noStrike" kern="1200" cap="none" spc="0" normalizeH="0" baseline="0" noProof="0" dirty="0">
                <a:ln>
                  <a:noFill/>
                </a:ln>
                <a:solidFill>
                  <a:srgbClr val="0D6CB9"/>
                </a:solidFill>
                <a:effectLst/>
                <a:uLnTx/>
                <a:uFillTx/>
                <a:latin typeface="Calibri" panose="020F0502020204030204"/>
                <a:ea typeface="+mn-ea"/>
                <a:cs typeface="+mn-cs"/>
              </a:rPr>
              <a:t>​</a:t>
            </a:r>
            <a:endPar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61962" marR="0" lvl="3" algn="l" defTabSz="914400" rtl="0" eaLnBrk="1" fontAlgn="auto" latinLnBrk="0" hangingPunct="1">
              <a:lnSpc>
                <a:spcPct val="106000"/>
              </a:lnSpc>
              <a:spcBef>
                <a:spcPts val="0"/>
              </a:spcBef>
              <a:spcAft>
                <a:spcPts val="0"/>
              </a:spcAft>
              <a:buClr>
                <a:srgbClr val="F16038"/>
              </a:buClr>
              <a:buSzPct val="70000"/>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Arial" pitchFamily="34" charset="0"/>
            </a:endParaRPr>
          </a:p>
        </p:txBody>
      </p:sp>
      <p:sp>
        <p:nvSpPr>
          <p:cNvPr id="3" name="Slide Number Placeholder 2">
            <a:extLst>
              <a:ext uri="{FF2B5EF4-FFF2-40B4-BE49-F238E27FC236}">
                <a16:creationId xmlns:a16="http://schemas.microsoft.com/office/drawing/2014/main" id="{0C6C0FA8-0875-F1AD-17F0-70660230B6B2}"/>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30"/>
            <a:ext cx="7223078" cy="563513"/>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434642"/>
            <a:ext cx="7423473" cy="4427534"/>
          </a:xfrm>
        </p:spPr>
        <p:txBody>
          <a:bodyPr lIns="68580" tIns="34290" rIns="68580" bIns="34290" anchor="t"/>
          <a:lstStyle/>
          <a:p>
            <a:pPr marL="119062" indent="0">
              <a:buNone/>
            </a:pPr>
            <a:endParaRPr lang="en-US" sz="800" dirty="0">
              <a:ea typeface="Calibri" panose="020F0502020204030204"/>
              <a:cs typeface="Calibri" panose="020F0502020204030204"/>
            </a:endParaRPr>
          </a:p>
          <a:p>
            <a:pPr marL="461963" lvl="1" indent="-342900"/>
            <a:r>
              <a:rPr lang="en-US" sz="2400" dirty="0">
                <a:cs typeface="Calibri"/>
              </a:rPr>
              <a:t>Attend TIMS Part II: Create Incidents, Incident Workflows, Best Practices training</a:t>
            </a:r>
            <a:endParaRPr lang="en-US" sz="800" dirty="0">
              <a:cs typeface="Calibri"/>
            </a:endParaRPr>
          </a:p>
          <a:p>
            <a:pPr marL="119063" indent="0">
              <a:buNone/>
            </a:pPr>
            <a:endParaRPr lang="en-US" sz="2400" b="1" dirty="0">
              <a:cs typeface="Calibri"/>
            </a:endParaRPr>
          </a:p>
          <a:p>
            <a:pPr marL="119063" indent="0">
              <a:buNone/>
            </a:pPr>
            <a:endParaRPr lang="en-US" sz="2400" b="1" dirty="0">
              <a:cs typeface="Calibri"/>
            </a:endParaRPr>
          </a:p>
        </p:txBody>
      </p:sp>
      <p:sp>
        <p:nvSpPr>
          <p:cNvPr id="3" name="Slide Number Placeholder 2">
            <a:extLst>
              <a:ext uri="{FF2B5EF4-FFF2-40B4-BE49-F238E27FC236}">
                <a16:creationId xmlns:a16="http://schemas.microsoft.com/office/drawing/2014/main" id="{5F11D25F-015D-0301-94E0-9A270D5A922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400" b="1" dirty="0">
                <a:solidFill>
                  <a:srgbClr val="0070C0"/>
                </a:solidFill>
              </a:rPr>
              <a:t>In this training we talked about:</a:t>
            </a:r>
          </a:p>
          <a:p>
            <a:pPr marL="0" lvl="1" indent="0">
              <a:buNone/>
            </a:pPr>
            <a:endParaRPr lang="en-US" sz="2400" b="1" dirty="0"/>
          </a:p>
          <a:p>
            <a:pPr marL="623888" indent="-280988"/>
            <a:r>
              <a:rPr lang="en-US" sz="2000" dirty="0"/>
              <a:t>The TIMS.</a:t>
            </a:r>
          </a:p>
          <a:p>
            <a:pPr marL="623888" indent="-280988"/>
            <a:r>
              <a:rPr lang="en-US" sz="2000" dirty="0"/>
              <a:t>TIMS user levels and roles.</a:t>
            </a:r>
          </a:p>
          <a:p>
            <a:pPr marL="623888" indent="-280988"/>
            <a:r>
              <a:rPr lang="en-US" sz="2000" dirty="0"/>
              <a:t>How to request access.</a:t>
            </a:r>
          </a:p>
          <a:p>
            <a:pPr marL="623888" indent="-280988"/>
            <a:r>
              <a:rPr lang="en-US" sz="2000" dirty="0"/>
              <a:t>FERPA.</a:t>
            </a:r>
          </a:p>
          <a:p>
            <a:pPr marL="623888" indent="-280988"/>
            <a:r>
              <a:rPr lang="en-US" sz="2000" dirty="0"/>
              <a:t>How to access TIMS.</a:t>
            </a:r>
          </a:p>
          <a:p>
            <a:pPr marL="623888" indent="-280988"/>
            <a:r>
              <a:rPr lang="en-US" sz="2000" dirty="0"/>
              <a:t>How to setup a TIMS dashboard.</a:t>
            </a:r>
          </a:p>
          <a:p>
            <a:pPr marL="623888" indent="-280988"/>
            <a:r>
              <a:rPr lang="en-US" sz="2000" dirty="0"/>
              <a:t>Searching the TSDS Knowledge Base (KB).</a:t>
            </a:r>
          </a:p>
        </p:txBody>
      </p:sp>
      <p:sp>
        <p:nvSpPr>
          <p:cNvPr id="3" name="Slide Number Placeholder 2">
            <a:extLst>
              <a:ext uri="{FF2B5EF4-FFF2-40B4-BE49-F238E27FC236}">
                <a16:creationId xmlns:a16="http://schemas.microsoft.com/office/drawing/2014/main" id="{55E896B0-E8CB-8173-31BB-80FA610C1C40}"/>
              </a:ext>
            </a:extLst>
          </p:cNvPr>
          <p:cNvSpPr>
            <a:spLocks noGrp="1"/>
          </p:cNvSpPr>
          <p:nvPr>
            <p:ph type="sldNum" sz="quarter" idx="12"/>
          </p:nvPr>
        </p:nvSpPr>
        <p:spPr>
          <a:xfrm>
            <a:off x="7086600" y="6520543"/>
            <a:ext cx="2057400" cy="3374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a:xfrm>
            <a:off x="1419148" y="155864"/>
            <a:ext cx="7693269" cy="737754"/>
          </a:xfrm>
        </p:spPr>
        <p:txBody>
          <a:bodyPr>
            <a:noAutofit/>
          </a:bodyPr>
          <a:lstStyle/>
          <a:p>
            <a:pPr algn="ctr"/>
            <a:r>
              <a:rPr lang="en-US" sz="4400"/>
              <a:t>QUESTIONS</a:t>
            </a:r>
          </a:p>
        </p:txBody>
      </p:sp>
      <p:pic>
        <p:nvPicPr>
          <p:cNvPr id="4" name="object 4">
            <a:extLs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1419148" y="1560323"/>
            <a:ext cx="7693269" cy="4232848"/>
          </a:xfrm>
          <a:prstGeom prst="rect">
            <a:avLst/>
          </a:prstGeom>
        </p:spPr>
      </p:pic>
      <p:sp>
        <p:nvSpPr>
          <p:cNvPr id="6" name="Slide Number Placeholder 5">
            <a:extLst>
              <a:ext uri="{FF2B5EF4-FFF2-40B4-BE49-F238E27FC236}">
                <a16:creationId xmlns:a16="http://schemas.microsoft.com/office/drawing/2014/main" id="{6FE2FB55-E91D-11A0-82D2-AD667190F540}"/>
              </a:ext>
            </a:extLst>
          </p:cNvPr>
          <p:cNvSpPr>
            <a:spLocks noGrp="1"/>
          </p:cNvSpPr>
          <p:nvPr>
            <p:ph type="sldNum" sz="quarter" idx="12"/>
          </p:nvPr>
        </p:nvSpPr>
        <p:spPr>
          <a:xfrm>
            <a:off x="7055017" y="6652205"/>
            <a:ext cx="205740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4F81B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srgbClr val="4F81BD"/>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4" y="1800716"/>
            <a:ext cx="4778176"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chemeClr val="bg1"/>
                </a:solidFill>
                <a:effectLst/>
                <a:uLnTx/>
                <a:uFillTx/>
                <a:latin typeface="Calibri"/>
                <a:ea typeface="+mn-ea"/>
                <a:cs typeface="+mn-cs"/>
              </a:rPr>
              <a:t>Getting Started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TSDS Overview, TIMS Overview, TIMS TEAL Roles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4" y="2821668"/>
            <a:ext cx="4778176"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prstClr val="white"/>
                </a:solidFill>
                <a:effectLst/>
                <a:uLnTx/>
                <a:uFillTx/>
                <a:latin typeface="Calibri"/>
                <a:ea typeface="+mn-ea"/>
                <a:cs typeface="+mn-cs"/>
              </a:rPr>
              <a:t>Key Concepts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FERPA, Access, Dashboards, Knowledge Base</a:t>
            </a:r>
            <a:endParaRPr kumimoji="0" lang="en-US" sz="180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735831" y="3819240"/>
            <a:ext cx="4778176"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a:ln>
                  <a:noFill/>
                </a:ln>
                <a:solidFill>
                  <a:prstClr val="white"/>
                </a:solidFill>
                <a:effectLst/>
                <a:uLnTx/>
                <a:uFillTx/>
                <a:latin typeface="Calibri"/>
                <a:ea typeface="+mn-ea"/>
                <a:cs typeface="+mn-cs"/>
              </a:rPr>
              <a:t>Training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Calibri"/>
              </a:rPr>
              <a:t>Practice and Knowledge Checks</a:t>
            </a:r>
          </a:p>
        </p:txBody>
      </p:sp>
      <p:sp>
        <p:nvSpPr>
          <p:cNvPr id="2" name="Rectangle: Rounded Corners 1">
            <a:extLst>
              <a:ext uri="{FF2B5EF4-FFF2-40B4-BE49-F238E27FC236}">
                <a16:creationId xmlns:a16="http://schemas.microsoft.com/office/drawing/2014/main" id="{6B70DB80-CCC9-AE4F-FD57-FCB35C71305F}"/>
              </a:ext>
            </a:extLst>
          </p:cNvPr>
          <p:cNvSpPr/>
          <p:nvPr/>
        </p:nvSpPr>
        <p:spPr>
          <a:xfrm>
            <a:off x="1757349" y="4840192"/>
            <a:ext cx="4756658"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Wrap</a:t>
            </a:r>
            <a:r>
              <a:rPr kumimoji="0" lang="en" sz="2800" b="1" i="0" u="none" strike="noStrike" kern="1200" cap="none" spc="0" normalizeH="0" baseline="0" noProof="0" dirty="0">
                <a:ln>
                  <a:noFill/>
                </a:ln>
                <a:solidFill>
                  <a:schemeClr val="bg1"/>
                </a:solidFill>
                <a:effectLst/>
                <a:uLnTx/>
                <a:uFillTx/>
                <a:latin typeface="Calibri"/>
                <a:ea typeface="+mn-ea"/>
                <a:cs typeface="+mn-cs"/>
              </a:rPr>
              <a:t> 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Key Takeaways, Resources, and Next Steps</a:t>
            </a:r>
          </a:p>
        </p:txBody>
      </p:sp>
      <p:pic>
        <p:nvPicPr>
          <p:cNvPr id="9" name="Picture 8" descr="TSDS logo ">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908006" y="2922100"/>
            <a:ext cx="1955614" cy="1476512"/>
          </a:xfrm>
          <a:prstGeom prst="rect">
            <a:avLst/>
          </a:prstGeom>
        </p:spPr>
      </p:pic>
      <p:sp>
        <p:nvSpPr>
          <p:cNvPr id="10" name="Slide Number Placeholder 4">
            <a:extLst>
              <a:ext uri="{FF2B5EF4-FFF2-40B4-BE49-F238E27FC236}">
                <a16:creationId xmlns:a16="http://schemas.microsoft.com/office/drawing/2014/main" id="{AF889D1E-12AE-5271-CEAE-F9D9A012358E}"/>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4F81B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4F81BD"/>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2"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1999" cy="1487338"/>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6" name="object 6"/>
          <p:cNvSpPr txBox="1">
            <a:spLocks noGrp="1"/>
          </p:cNvSpPr>
          <p:nvPr>
            <p:ph type="title" idx="4294967295"/>
          </p:nvPr>
        </p:nvSpPr>
        <p:spPr>
          <a:xfrm>
            <a:off x="8468" y="5049878"/>
            <a:ext cx="9144000" cy="1271823"/>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a:ln>
                  <a:noFill/>
                </a:ln>
                <a:solidFill>
                  <a:srgbClr val="0D6CB8"/>
                </a:solidFill>
                <a:effectLst/>
                <a:uLnTx/>
                <a:uFillTx/>
                <a:latin typeface="Calibri"/>
                <a:ea typeface="+mn-ea"/>
                <a:cs typeface="Calibri"/>
              </a:rPr>
              <a:t>GETTING STARTED</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1" i="0" u="none" strike="noStrike" kern="0" cap="none" spc="0" normalizeH="0" baseline="0" noProof="0">
                <a:ln>
                  <a:noFill/>
                </a:ln>
                <a:solidFill>
                  <a:srgbClr val="0D6CB8"/>
                </a:solidFill>
                <a:effectLst/>
                <a:uLnTx/>
                <a:uFillTx/>
                <a:latin typeface="Calibri"/>
                <a:ea typeface="+mn-ea"/>
                <a:cs typeface="Calibri"/>
              </a:rPr>
              <a:t>TSDS Overview, TIMS Overview, TIMS TEAL Roles</a:t>
            </a:r>
          </a:p>
        </p:txBody>
      </p:sp>
      <p:pic>
        <p:nvPicPr>
          <p:cNvPr id="3" name="Picture 2" descr="Image with TSDS logo to the left with the words texas student data system to the right">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979" y="137948"/>
            <a:ext cx="2577179" cy="796709"/>
          </a:xfrm>
          <a:prstGeom prst="rect">
            <a:avLst/>
          </a:prstGeom>
        </p:spPr>
      </p:pic>
      <p:sp>
        <p:nvSpPr>
          <p:cNvPr id="4" name="Slide Number Placeholder 3">
            <a:extLst>
              <a:ext uri="{FF2B5EF4-FFF2-40B4-BE49-F238E27FC236}">
                <a16:creationId xmlns:a16="http://schemas.microsoft.com/office/drawing/2014/main" id="{22DD438D-C50C-2833-273D-A139105AA6A5}"/>
              </a:ext>
            </a:extLst>
          </p:cNvPr>
          <p:cNvSpPr>
            <a:spLocks noGrp="1"/>
          </p:cNvSpPr>
          <p:nvPr>
            <p:ph type="sldNum" sz="quarter" idx="12"/>
          </p:nvPr>
        </p:nvSpPr>
        <p:spPr>
          <a:xfrm>
            <a:off x="7095068" y="6539023"/>
            <a:ext cx="2057400" cy="31897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Autofit/>
          </a:bodyPr>
          <a:lstStyle/>
          <a:p>
            <a:pPr algn="ctr"/>
            <a:r>
              <a:rPr lang="en-US" sz="4400">
                <a:solidFill>
                  <a:srgbClr val="0D6CB9"/>
                </a:solidFill>
                <a:cs typeface="Arial" pitchFamily="34" charset="0"/>
              </a:rPr>
              <a:t>OVERVIEW OF TSDS</a:t>
            </a:r>
          </a:p>
        </p:txBody>
      </p:sp>
      <p:sp>
        <p:nvSpPr>
          <p:cNvPr id="8" name="Content Placeholder 7"/>
          <p:cNvSpPr>
            <a:spLocks noGrp="1"/>
          </p:cNvSpPr>
          <p:nvPr>
            <p:ph idx="1"/>
          </p:nvPr>
        </p:nvSpPr>
        <p:spPr>
          <a:xfrm>
            <a:off x="1602732" y="1381935"/>
            <a:ext cx="6741545" cy="2047065"/>
          </a:xfrm>
        </p:spPr>
        <p:txBody>
          <a:bodyPr>
            <a:noAutofit/>
          </a:bodyPr>
          <a:lstStyle/>
          <a:p>
            <a:pPr>
              <a:spcAft>
                <a:spcPts val="600"/>
              </a:spcAft>
            </a:pPr>
            <a:r>
              <a:rPr lang="en-US" sz="2400" dirty="0"/>
              <a:t>The Texas Student Data System (TSDS), a major initiative by the Texas Education Agency, is a statewide system that modernizes and improves the quality of data collection, management, and reporting in Texas education.</a:t>
            </a:r>
          </a:p>
        </p:txBody>
      </p:sp>
      <p:sp>
        <p:nvSpPr>
          <p:cNvPr id="3" name="Slide Number Placeholder 2">
            <a:extLst>
              <a:ext uri="{FF2B5EF4-FFF2-40B4-BE49-F238E27FC236}">
                <a16:creationId xmlns:a16="http://schemas.microsoft.com/office/drawing/2014/main" id="{BFD58A3D-92B8-A1F0-C582-CE71C88054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B96C2C-9482-3B43-E7AC-9E83669ACA9B}"/>
              </a:ext>
            </a:extLst>
          </p:cNvPr>
          <p:cNvPicPr>
            <a:picLocks noChangeAspect="1"/>
          </p:cNvPicPr>
          <p:nvPr/>
        </p:nvPicPr>
        <p:blipFill>
          <a:blip r:embed="rId4"/>
          <a:stretch>
            <a:fillRect/>
          </a:stretch>
        </p:blipFill>
        <p:spPr>
          <a:xfrm>
            <a:off x="1918391" y="3847514"/>
            <a:ext cx="6425886" cy="2645362"/>
          </a:xfrm>
          <a:prstGeom prst="rect">
            <a:avLst/>
          </a:prstGeom>
        </p:spPr>
      </p:pic>
    </p:spTree>
    <p:custDataLst>
      <p:tags r:id="rId1"/>
    </p:custDataLst>
    <p:extLst>
      <p:ext uri="{BB962C8B-B14F-4D97-AF65-F5344CB8AC3E}">
        <p14:creationId xmlns:p14="http://schemas.microsoft.com/office/powerpoint/2010/main" val="30641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E8E9D-FA73-A1A0-6D25-297E361E9BDA}"/>
              </a:ext>
            </a:extLst>
          </p:cNvPr>
          <p:cNvSpPr/>
          <p:nvPr/>
        </p:nvSpPr>
        <p:spPr>
          <a:xfrm>
            <a:off x="1488782" y="2013369"/>
            <a:ext cx="6411365" cy="3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9249" rtl="0" eaLnBrk="1" fontAlgn="auto" latinLnBrk="0" hangingPunct="1">
              <a:lnSpc>
                <a:spcPct val="100000"/>
              </a:lnSpc>
              <a:spcBef>
                <a:spcPts val="0"/>
              </a:spcBef>
              <a:spcAft>
                <a:spcPts val="0"/>
              </a:spcAft>
              <a:buClrTx/>
              <a:buSzTx/>
              <a:buFontTx/>
              <a:buNone/>
              <a:tabLst/>
              <a:defRPr/>
            </a:pPr>
            <a:endParaRPr kumimoji="0" lang="en-US" sz="9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590265DC-D757-6984-EB05-0C4B7539B628}"/>
              </a:ext>
            </a:extLst>
          </p:cNvPr>
          <p:cNvSpPr>
            <a:spLocks noGrp="1"/>
          </p:cNvSpPr>
          <p:nvPr>
            <p:ph type="title"/>
          </p:nvPr>
        </p:nvSpPr>
        <p:spPr/>
        <p:txBody>
          <a:bodyPr>
            <a:normAutofit/>
          </a:bodyPr>
          <a:lstStyle/>
          <a:p>
            <a:pPr algn="ctr"/>
            <a:r>
              <a:rPr lang="en-US" sz="3883"/>
              <a:t>HIGH-LEVEL ARCHITECTURE</a:t>
            </a:r>
          </a:p>
        </p:txBody>
      </p:sp>
      <p:sp>
        <p:nvSpPr>
          <p:cNvPr id="3" name="Rectangle 2">
            <a:extLst>
              <a:ext uri="{FF2B5EF4-FFF2-40B4-BE49-F238E27FC236}">
                <a16:creationId xmlns:a16="http://schemas.microsoft.com/office/drawing/2014/main" id="{B0F52317-6A78-426D-1175-55D668FBEDDD}"/>
              </a:ext>
            </a:extLst>
          </p:cNvPr>
          <p:cNvSpPr/>
          <p:nvPr/>
        </p:nvSpPr>
        <p:spPr>
          <a:xfrm>
            <a:off x="1488781" y="1667787"/>
            <a:ext cx="937831" cy="4630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02CFE12-9AA7-AB0C-F14F-30237B42CE38}"/>
              </a:ext>
            </a:extLst>
          </p:cNvPr>
          <p:cNvSpPr/>
          <p:nvPr/>
        </p:nvSpPr>
        <p:spPr>
          <a:xfrm>
            <a:off x="1488781" y="5089154"/>
            <a:ext cx="1632596" cy="8471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D25AB0B-D1FE-A356-EAF7-D125349E421F}"/>
              </a:ext>
            </a:extLst>
          </p:cNvPr>
          <p:cNvPicPr>
            <a:picLocks noChangeAspect="1"/>
          </p:cNvPicPr>
          <p:nvPr/>
        </p:nvPicPr>
        <p:blipFill>
          <a:blip r:embed="rId4"/>
          <a:stretch>
            <a:fillRect/>
          </a:stretch>
        </p:blipFill>
        <p:spPr>
          <a:xfrm>
            <a:off x="1488782" y="918625"/>
            <a:ext cx="7155724" cy="5641455"/>
          </a:xfrm>
          <a:prstGeom prst="rect">
            <a:avLst/>
          </a:prstGeom>
        </p:spPr>
      </p:pic>
    </p:spTree>
    <p:custDataLst>
      <p:tags r:id="rId1"/>
    </p:custDataLst>
    <p:extLst>
      <p:ext uri="{BB962C8B-B14F-4D97-AF65-F5344CB8AC3E}">
        <p14:creationId xmlns:p14="http://schemas.microsoft.com/office/powerpoint/2010/main" val="53346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8F8-A510-599B-1970-04C7CAB888A0}"/>
              </a:ext>
            </a:extLst>
          </p:cNvPr>
          <p:cNvSpPr>
            <a:spLocks noGrp="1"/>
          </p:cNvSpPr>
          <p:nvPr>
            <p:ph type="title"/>
          </p:nvPr>
        </p:nvSpPr>
        <p:spPr/>
        <p:txBody>
          <a:bodyPr>
            <a:normAutofit/>
          </a:bodyPr>
          <a:lstStyle/>
          <a:p>
            <a:pPr algn="ctr"/>
            <a:r>
              <a:rPr lang="en-US" sz="4400">
                <a:cs typeface="Calibri"/>
              </a:rPr>
              <a:t>OVERVIEW OF TIMS</a:t>
            </a:r>
            <a:endParaRPr lang="en-US" sz="4400"/>
          </a:p>
        </p:txBody>
      </p:sp>
      <p:sp>
        <p:nvSpPr>
          <p:cNvPr id="3" name="Content Placeholder 2">
            <a:extLst>
              <a:ext uri="{FF2B5EF4-FFF2-40B4-BE49-F238E27FC236}">
                <a16:creationId xmlns:a16="http://schemas.microsoft.com/office/drawing/2014/main" id="{50391C8D-08B3-8062-32BC-B52D5B9E4DB6}"/>
              </a:ext>
            </a:extLst>
          </p:cNvPr>
          <p:cNvSpPr>
            <a:spLocks noGrp="1"/>
          </p:cNvSpPr>
          <p:nvPr>
            <p:ph idx="1"/>
          </p:nvPr>
        </p:nvSpPr>
        <p:spPr>
          <a:xfrm>
            <a:off x="1760562" y="1265274"/>
            <a:ext cx="6741545" cy="5227602"/>
          </a:xfrm>
        </p:spPr>
        <p:txBody>
          <a:bodyPr/>
          <a:lstStyle/>
          <a:p>
            <a:r>
              <a:rPr lang="en-US" sz="2000" dirty="0"/>
              <a:t>The Texas Student Data System (TSDS) Incident Management System, or TIMS, is a web-based system that allows you to submit incidents when you encounter problems, have questions about TSDS applications, or want to request software enhancements. If additional support is needed to resolve an incident, the ticket can be escalated to the next level of support. Escalation can occur from:</a:t>
            </a:r>
          </a:p>
          <a:p>
            <a:pPr marL="0" indent="0">
              <a:buNone/>
            </a:pPr>
            <a:endParaRPr lang="en-US" sz="2000" dirty="0"/>
          </a:p>
          <a:p>
            <a:pPr lvl="1"/>
            <a:r>
              <a:rPr lang="en-US" dirty="0"/>
              <a:t>The LEA to the education service center ESC or TSDS certified vendor(s); or</a:t>
            </a:r>
          </a:p>
          <a:p>
            <a:pPr lvl="1"/>
            <a:r>
              <a:rPr lang="en-US" dirty="0"/>
              <a:t>The ESC or TSDS certified vendor(s) to the Texas Education Agency (TEA), if necessary.</a:t>
            </a:r>
          </a:p>
          <a:p>
            <a:endParaRPr lang="en-US" sz="2000" dirty="0"/>
          </a:p>
          <a:p>
            <a:r>
              <a:rPr lang="en-US" sz="2000" dirty="0"/>
              <a:t>TIMS support users are provided with a dashboard-like view of the latest activity on incidents, assigned incidents, and lists of incidents by various categories.</a:t>
            </a:r>
          </a:p>
        </p:txBody>
      </p:sp>
      <p:sp>
        <p:nvSpPr>
          <p:cNvPr id="5" name="Slide Number Placeholder 4">
            <a:extLst>
              <a:ext uri="{FF2B5EF4-FFF2-40B4-BE49-F238E27FC236}">
                <a16:creationId xmlns:a16="http://schemas.microsoft.com/office/drawing/2014/main" id="{CF45ECE9-3026-70CA-CF29-52F204106BFD}"/>
              </a:ext>
            </a:extLst>
          </p:cNvPr>
          <p:cNvSpPr>
            <a:spLocks noGrp="1"/>
          </p:cNvSpPr>
          <p:nvPr>
            <p:ph type="sldNum" sz="quarter" idx="12"/>
          </p:nvPr>
        </p:nvSpPr>
        <p:spPr>
          <a:xfrm>
            <a:off x="7086600" y="64928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15129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79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3195</Words>
  <Application>Microsoft Office PowerPoint</Application>
  <PresentationFormat>On-screen Show (4:3)</PresentationFormat>
  <Paragraphs>473</Paragraphs>
  <Slides>45</Slides>
  <Notes>45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45</vt:i4>
      </vt:variant>
    </vt:vector>
  </HeadingPairs>
  <TitlesOfParts>
    <vt:vector size="58" baseType="lpstr">
      <vt:lpstr>Aptos</vt:lpstr>
      <vt:lpstr>Arial</vt:lpstr>
      <vt:lpstr>Calibri</vt:lpstr>
      <vt:lpstr>Courier New</vt:lpstr>
      <vt:lpstr>Open Sans (Headings)</vt:lpstr>
      <vt:lpstr>Open Sans Light</vt:lpstr>
      <vt:lpstr>Open Sans Semibold</vt:lpstr>
      <vt:lpstr>Segoe UI</vt:lpstr>
      <vt:lpstr>Tw Cen MT</vt:lpstr>
      <vt:lpstr>Wingdings</vt:lpstr>
      <vt:lpstr>1_Office Theme</vt:lpstr>
      <vt:lpstr>2_Office Theme</vt:lpstr>
      <vt:lpstr>9_Office Theme</vt:lpstr>
      <vt:lpstr> TSDS Incident Management System New User Certification Training</vt:lpstr>
      <vt:lpstr>KEY TERMS</vt:lpstr>
      <vt:lpstr>LEARNING OBJECTIVES</vt:lpstr>
      <vt:lpstr>WHY IS THIS COURSE IMPORTANT</vt:lpstr>
      <vt:lpstr>COURSE AGENDA</vt:lpstr>
      <vt:lpstr>GETTING STARTED TSDS Overview, TIMS Overview, TIMS TEAL Roles</vt:lpstr>
      <vt:lpstr>OVERVIEW OF TSDS</vt:lpstr>
      <vt:lpstr>HIGH-LEVEL ARCHITECTURE</vt:lpstr>
      <vt:lpstr>OVERVIEW OF TIMS</vt:lpstr>
      <vt:lpstr>LEVELS OF SUPPORT – PART 1</vt:lpstr>
      <vt:lpstr>LEVELS OF SUPPORT – PART 2</vt:lpstr>
      <vt:lpstr>DEMONSTRATION AGENDA </vt:lpstr>
      <vt:lpstr>TSDS TIMS Portal Roles </vt:lpstr>
      <vt:lpstr>DEMONSTRATION 1</vt:lpstr>
      <vt:lpstr>REQUESTING TIMS ACCESS</vt:lpstr>
      <vt:lpstr>SELECT ROLE &amp; PRIVILEGES</vt:lpstr>
      <vt:lpstr>HOW TO SUBMIT REQUEST</vt:lpstr>
      <vt:lpstr>ESC OR CERTIFIED VENDOR ONLY</vt:lpstr>
      <vt:lpstr>KEY CONCEPTS FERPA, TIMS Access, TIMS Dashboard, Searching the Knowledge Base</vt:lpstr>
      <vt:lpstr>DATA USE REMINDER</vt:lpstr>
      <vt:lpstr>FERPA</vt:lpstr>
      <vt:lpstr>TIMS ACCESS  </vt:lpstr>
      <vt:lpstr>ACCESSING TIMS</vt:lpstr>
      <vt:lpstr>TIMS DASHBOARD</vt:lpstr>
      <vt:lpstr>DEMONSTRATION 2</vt:lpstr>
      <vt:lpstr>TIMS DASHBOARD SETUP</vt:lpstr>
      <vt:lpstr>MANAGE DASHBOARDS</vt:lpstr>
      <vt:lpstr>TIMS DASHBOARD HOMEPAGE</vt:lpstr>
      <vt:lpstr>SEARCHING THE KNOWLEDGE BASE</vt:lpstr>
      <vt:lpstr>DEMONSTRATION 3</vt:lpstr>
      <vt:lpstr>THE HEAT MAP </vt:lpstr>
      <vt:lpstr>USING THE QUICK SEARCH BOX</vt:lpstr>
      <vt:lpstr>KNOWLEDGE BASE QUICK LINK</vt:lpstr>
      <vt:lpstr>KNOWLEDGE BASE DETAIL VIEW</vt:lpstr>
      <vt:lpstr>TRAINING ACTIVITIES Practice, Knowledge Checks</vt:lpstr>
      <vt:lpstr>PRACTICE EXERCISE</vt:lpstr>
      <vt:lpstr>KNOWLEDGE CHECK 1</vt:lpstr>
      <vt:lpstr>KNOWLEDGE CHECK 2</vt:lpstr>
      <vt:lpstr>KNOWLEDGE CHECK 3</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Curry, Wayne</dc:creator>
  <cp:lastModifiedBy>Curry, Wayne</cp:lastModifiedBy>
  <cp:revision>1</cp:revision>
  <dcterms:created xsi:type="dcterms:W3CDTF">2025-07-23T14:04:12Z</dcterms:created>
  <dcterms:modified xsi:type="dcterms:W3CDTF">2025-07-23T14:38:12Z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18D6A941-BC38-4B56-84FA-3116AC774C52</vt:lpwstr>
  </property>
  <property fmtid="{D5CDD505-2E9C-101B-9397-08002B2CF9AE}" pid="3" name="ArticulatePath">
    <vt:lpwstr>Presentation3</vt:lpwstr>
  </property>
</Properties>
</file>