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3.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4.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5.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7.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comments/modernComment_4EE_5F137BB3.xml" ContentType="application/vnd.ms-powerpoint.comment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comments/modernComment_7FE4E48F_72DA1446.xml" ContentType="application/vnd.ms-powerpoint.comments+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comments/modernComment_417_C437C78D.xml" ContentType="application/vnd.ms-powerpoint.comments+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comments/modernComment_4F3_C83DC17B.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comments/modernComment_7FE4E57D_412046A2.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comments/modernComment_7FE4E540_43CB615E.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9.xml" ContentType="application/vnd.openxmlformats-officedocument.presentationml.tags+xml"/>
  <Override PartName="/ppt/notesSlides/notesSlide39.xml" ContentType="application/vnd.openxmlformats-officedocument.presentationml.notesSlide+xml"/>
  <Override PartName="/ppt/tags/tag30.xml" ContentType="application/vnd.openxmlformats-officedocument.presentationml.tags+xml"/>
  <Override PartName="/ppt/notesSlides/notesSlide40.xml" ContentType="application/vnd.openxmlformats-officedocument.presentationml.notesSlide+xml"/>
  <Override PartName="/ppt/comments/modernComment_7FE4E528_2BC3C169.xml" ContentType="application/vnd.ms-powerpoint.comments+xml"/>
  <Override PartName="/ppt/tags/tag31.xml" ContentType="application/vnd.openxmlformats-officedocument.presentationml.tags+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comments/modernComment_7FE4E430_342BB2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53" r:id="rId4"/>
    <p:sldMasterId id="2147484175" r:id="rId5"/>
    <p:sldMasterId id="2147484244" r:id="rId6"/>
    <p:sldMasterId id="2147484317" r:id="rId7"/>
    <p:sldMasterId id="2147484402" r:id="rId8"/>
    <p:sldMasterId id="2147484433" r:id="rId9"/>
    <p:sldMasterId id="2147484464" r:id="rId10"/>
    <p:sldMasterId id="2147484535" r:id="rId11"/>
  </p:sldMasterIdLst>
  <p:notesMasterIdLst>
    <p:notesMasterId r:id="rId54"/>
  </p:notesMasterIdLst>
  <p:handoutMasterIdLst>
    <p:handoutMasterId r:id="rId55"/>
  </p:handoutMasterIdLst>
  <p:sldIdLst>
    <p:sldId id="2145707039" r:id="rId12"/>
    <p:sldId id="2145707382" r:id="rId13"/>
    <p:sldId id="2145707035" r:id="rId14"/>
    <p:sldId id="2145707327" r:id="rId15"/>
    <p:sldId id="2145707045" r:id="rId16"/>
    <p:sldId id="2145707037" r:id="rId17"/>
    <p:sldId id="2145707157" r:id="rId18"/>
    <p:sldId id="1262" r:id="rId19"/>
    <p:sldId id="2145707381" r:id="rId20"/>
    <p:sldId id="1257" r:id="rId21"/>
    <p:sldId id="2145707383" r:id="rId22"/>
    <p:sldId id="2145707385" r:id="rId23"/>
    <p:sldId id="2145707151" r:id="rId24"/>
    <p:sldId id="2145707159" r:id="rId25"/>
    <p:sldId id="2145707160" r:id="rId26"/>
    <p:sldId id="1047" r:id="rId27"/>
    <p:sldId id="2145707326" r:id="rId28"/>
    <p:sldId id="2145707246" r:id="rId29"/>
    <p:sldId id="1125" r:id="rId30"/>
    <p:sldId id="2145707318" r:id="rId31"/>
    <p:sldId id="2145707306" r:id="rId32"/>
    <p:sldId id="2145707380" r:id="rId33"/>
    <p:sldId id="1063" r:id="rId34"/>
    <p:sldId id="2145707319" r:id="rId35"/>
    <p:sldId id="1073" r:id="rId36"/>
    <p:sldId id="1120" r:id="rId37"/>
    <p:sldId id="1267" r:id="rId38"/>
    <p:sldId id="2145707388" r:id="rId39"/>
    <p:sldId id="2145707349" r:id="rId40"/>
    <p:sldId id="2145707386" r:id="rId41"/>
    <p:sldId id="2145707389" r:id="rId42"/>
    <p:sldId id="2145707310" r:id="rId43"/>
    <p:sldId id="2145707311" r:id="rId44"/>
    <p:sldId id="2145707312" r:id="rId45"/>
    <p:sldId id="2145707313" r:id="rId46"/>
    <p:sldId id="2145707328" r:id="rId47"/>
    <p:sldId id="2145707307" r:id="rId48"/>
    <p:sldId id="2145707387" r:id="rId49"/>
    <p:sldId id="1164" r:id="rId50"/>
    <p:sldId id="2145707304" r:id="rId51"/>
    <p:sldId id="2145707264" r:id="rId52"/>
    <p:sldId id="2145707056" r:id="rId53"/>
  </p:sldIdLst>
  <p:sldSz cx="9144000" cy="6858000" type="screen4x3"/>
  <p:notesSz cx="9296400" cy="70104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694" userDrawn="1">
          <p15:clr>
            <a:srgbClr val="A4A3A4"/>
          </p15:clr>
        </p15:guide>
        <p15:guide id="2" pos="39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5401E-886C-C16F-2E0C-540937986A36}" name="Briggs, Connor" initials="BC" userId="S::connor.briggs@tea.texas.gov::885b7513-d3fa-4947-add1-efc2b24f04bd" providerId="AD"/>
  <p188:author id="{C9518D25-69F9-9526-63B2-C15EB6E068CC}" name="David Butler" initials="DB" userId="S::David.Butler@tea.texas.gov::e5831356-7759-43f3-884a-24eb754c7293" providerId="AD"/>
  <p188:author id="{B9694E3F-7625-0E41-0F76-93E2A56F44A0}" name="Briggs, Connor" initials="" userId="S::Connor.Briggs@tea.texas.gov::885b7513-d3fa-4947-add1-efc2b24f04bd" providerId="AD"/>
  <p188:author id="{CE9B4954-21C3-B375-C3F7-3D361BE7A56A}" name="Momin, Shabana" initials="SM" userId="S::Shabana.Momin@tea.texas.gov::3fcd5f48-006f-4521-992d-30a906b0c166" providerId="AD"/>
  <p188:author id="{94E8E657-BE84-5DCD-0B20-67E8B1793911}" name="Johnson, Scott" initials="SJ" userId="S::Scott.Johnson@tea.texas.gov::bec97677-f0c6-4bfb-b610-83dc74061801" providerId="AD"/>
  <p188:author id="{00513F6E-B2A7-8FD4-EB4B-5CAF9057E4FC}" name="Muffoletto, Jamie" initials="MJ" userId="S::jamie.muffoletto@tea.texas.gov::daf1e3c6-8137-448a-b141-d23049d419b5" providerId="AD"/>
  <p188:author id="{46BB7FB4-2251-68ED-A192-9C1748E8C194}" name="Deberry, Deborah" initials="DD" userId="S::Deborah.Deberry@tea.texas.gov::ac2d9e4d-2345-459f-a982-32e1430dfa5e" providerId="AD"/>
  <p188:author id="{C465CCB9-E813-D034-762D-0E0F6BF1838E}" name="Reese, John" initials="RJ" userId="S::john.reese@tea.texas.gov::8427cab8-ecc8-4a74-a2ec-269c5160d082" providerId="AD"/>
  <p188:author id="{8A196ACA-1377-3FE6-8C2F-70991DF090D2}" name="Deberry, Deborah" initials="DD" userId="S::deborah.deberry@tea.texas.gov::ac2d9e4d-2345-459f-a982-32e1430dfa5e" providerId="AD"/>
  <p188:author id="{A9065AF7-46C9-0673-C014-D4FF12DA83ED}" name="Salinas, Alfredo" initials="SA" userId="S::alfredo.salinas@tea.texas.gov::8eb031a1-f34f-4bd0-8b04-be67c643340a" providerId="AD"/>
  <p188:author id="{32AFC3F8-8B36-A4EC-7D85-A5E1829FA2FF}" name="Curry, Wayne" initials="WC" userId="S::Wayne.Curry@tea.texas.gov::7d2a708c-cace-4799-97cf-1633887038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Grapes, Chris" initials="CG" lastIdx="28" clrIdx="3"/>
  <p:cmAuthor id="4" name="Elaine Rulla" initials="ER" lastIdx="25" clrIdx="4"/>
  <p:cmAuthor id="5" name="melledge" initials="me" lastIdx="1" clrIdx="5"/>
  <p:cmAuthor id="6" name="Deberry, Deborah" initials="DD" lastIdx="203" clrIdx="6">
    <p:extLst>
      <p:ext uri="{19B8F6BF-5375-455C-9EA6-DF929625EA0E}">
        <p15:presenceInfo xmlns:p15="http://schemas.microsoft.com/office/powerpoint/2012/main" userId="S::Deborah.Deberry@tea.texas.gov::ac2d9e4d-2345-459f-a982-32e1430dfa5e" providerId="AD"/>
      </p:ext>
    </p:extLst>
  </p:cmAuthor>
  <p:cmAuthor id="7" name="Briggs, Connor" initials="BC" lastIdx="16" clrIdx="7">
    <p:extLst>
      <p:ext uri="{19B8F6BF-5375-455C-9EA6-DF929625EA0E}">
        <p15:presenceInfo xmlns:p15="http://schemas.microsoft.com/office/powerpoint/2012/main" userId="S::Connor.Briggs@tea.texas.gov::885b7513-d3fa-4947-add1-efc2b24f04bd" providerId="AD"/>
      </p:ext>
    </p:extLst>
  </p:cmAuthor>
  <p:cmAuthor id="8" name="Butler, David" initials="BD" lastIdx="19" clrIdx="8">
    <p:extLst>
      <p:ext uri="{19B8F6BF-5375-455C-9EA6-DF929625EA0E}">
        <p15:presenceInfo xmlns:p15="http://schemas.microsoft.com/office/powerpoint/2012/main" userId="S::david.butler@tea.texas.gov::e5831356-7759-43f3-884a-24eb754c7293" providerId="AD"/>
      </p:ext>
    </p:extLst>
  </p:cmAuthor>
  <p:cmAuthor id="9" name="Johnson, Scott" initials="JS" lastIdx="8" clrIdx="9">
    <p:extLst>
      <p:ext uri="{19B8F6BF-5375-455C-9EA6-DF929625EA0E}">
        <p15:presenceInfo xmlns:p15="http://schemas.microsoft.com/office/powerpoint/2012/main" userId="S::scott.johnson@tea.texas.gov::bec97677-f0c6-4bfb-b610-83dc74061801" providerId="AD"/>
      </p:ext>
    </p:extLst>
  </p:cmAuthor>
  <p:cmAuthor id="10" name="Hanson, Terri" initials="HT" lastIdx="3" clrIdx="10">
    <p:extLst>
      <p:ext uri="{19B8F6BF-5375-455C-9EA6-DF929625EA0E}">
        <p15:presenceInfo xmlns:p15="http://schemas.microsoft.com/office/powerpoint/2012/main" userId="S::terri.hanson@tea.texas.gov::a02fd813-d4f3-43fd-83dd-7393041517de" providerId="AD"/>
      </p:ext>
    </p:extLst>
  </p:cmAuthor>
  <p:cmAuthor id="11" name="Simons, Leanne" initials="SL" lastIdx="2" clrIdx="11">
    <p:extLst>
      <p:ext uri="{19B8F6BF-5375-455C-9EA6-DF929625EA0E}">
        <p15:presenceInfo xmlns:p15="http://schemas.microsoft.com/office/powerpoint/2012/main" userId="S::leanne.simons@tea.texas.gov::f0b41770-584b-4844-b5c5-b29dec998724" providerId="AD"/>
      </p:ext>
    </p:extLst>
  </p:cmAuthor>
  <p:cmAuthor id="12" name="Connor Briggs" initials="CB" lastIdx="4" clrIdx="12">
    <p:extLst>
      <p:ext uri="{19B8F6BF-5375-455C-9EA6-DF929625EA0E}">
        <p15:presenceInfo xmlns:p15="http://schemas.microsoft.com/office/powerpoint/2012/main" userId="Connor Brigg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82"/>
    <a:srgbClr val="72C6A3"/>
    <a:srgbClr val="0D6CB9"/>
    <a:srgbClr val="72C6A2"/>
    <a:srgbClr val="19717D"/>
    <a:srgbClr val="E0FFCD"/>
    <a:srgbClr val="E6E6E6"/>
    <a:srgbClr val="1E8896"/>
    <a:srgbClr val="6396B9"/>
    <a:srgbClr val="A2D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836"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1694"/>
        <p:guide pos="39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comments/modernComment_417_C437C78D.xml><?xml version="1.0" encoding="utf-8"?>
<p188:cmLst xmlns:a="http://schemas.openxmlformats.org/drawingml/2006/main" xmlns:r="http://schemas.openxmlformats.org/officeDocument/2006/relationships" xmlns:p188="http://schemas.microsoft.com/office/powerpoint/2018/8/main">
  <p188:cm id="{A7F0E752-C3A7-4D25-96A3-A0EC0672966F}" authorId="{E635401E-886C-C16F-2E0C-540937986A36}" status="resolved" created="2024-08-29T16:14:29.405" complete="100000">
    <ac:txMkLst xmlns:ac="http://schemas.microsoft.com/office/drawing/2013/main/command">
      <pc:docMk xmlns:pc="http://schemas.microsoft.com/office/powerpoint/2013/main/command"/>
      <pc:sldMk xmlns:pc="http://schemas.microsoft.com/office/powerpoint/2013/main/command" cId="3291989901" sldId="1047"/>
      <ac:spMk id="6" creationId="{00000000-0000-0000-0000-000000000000}"/>
      <ac:txMk cp="239" len="17">
        <ac:context len="586" hash="3391376781"/>
      </ac:txMk>
    </ac:txMkLst>
    <p188:pos x="2780567" y="1978269"/>
    <p188:txBody>
      <a:bodyPr/>
      <a:lstStyle/>
      <a:p>
        <a:r>
          <a:rPr lang="en-US"/>
          <a:t>I removed a space between "ExitWithdraw" and "Type"</a:t>
        </a:r>
      </a:p>
    </p188:txBody>
    <p188:extLst>
      <p:ext xmlns:p="http://schemas.openxmlformats.org/presentationml/2006/main" uri="{57CB4572-C831-44C2-8A1C-0ADB6CCDFE69}">
        <p223:reactions xmlns:p223="http://schemas.microsoft.com/office/powerpoint/2022/03/main">
          <p223:rxn type="👍">
            <p223:instance time="2024-08-29T22:15:02.299" authorId="{8A196ACA-1377-3FE6-8C2F-70991DF090D2}"/>
          </p223:rxn>
        </p223:reactions>
      </p:ext>
    </p188:extLst>
  </p188:cm>
</p188:cmLst>
</file>

<file path=ppt/comments/modernComment_4EE_5F137BB3.xml><?xml version="1.0" encoding="utf-8"?>
<p188:cmLst xmlns:a="http://schemas.openxmlformats.org/drawingml/2006/main" xmlns:r="http://schemas.openxmlformats.org/officeDocument/2006/relationships" xmlns:p188="http://schemas.microsoft.com/office/powerpoint/2018/8/main">
  <p188:cm id="{2EAA06C3-93FD-49EA-98B2-1B0177D03945}" authorId="{46BB7FB4-2251-68ED-A192-9C1748E8C194}" status="resolved" created="2024-07-31T14:11:49.047" complete="100000">
    <pc:sldMkLst xmlns:pc="http://schemas.microsoft.com/office/powerpoint/2013/main/command">
      <pc:docMk/>
      <pc:sldMk cId="1595112371" sldId="1262"/>
    </pc:sldMkLst>
    <p188:replyLst>
      <p188:reply id="{B131595F-445B-4B07-BEA3-9F719D2EEC56}" authorId="{E635401E-886C-C16F-2E0C-540937986A36}" created="2024-08-29T16:11:58.290">
        <p188:txBody>
          <a:bodyPr/>
          <a:lstStyle/>
          <a:p>
            <a:r>
              <a:rPr lang="en-US"/>
              <a:t>Do we need to include the DMC roles here for LEAs running Level 2 validations?</a:t>
            </a:r>
          </a:p>
        </p188:txBody>
      </p188:reply>
      <p188:reply id="{40F71BC3-9109-430B-8675-48A635D6F266}" authorId="{46BB7FB4-2251-68ED-A192-9C1748E8C194}" created="2024-08-30T16:43:30.921">
        <p188:txBody>
          <a:bodyPr/>
          <a:lstStyle/>
          <a:p>
            <a:r>
              <a:rPr lang="en-US"/>
              <a:t>L2 validations will be covered in Common Steps for Core Collections and is not covered in of the submission specific decks.</a:t>
            </a:r>
          </a:p>
        </p188:txBody>
      </p188:reply>
    </p188:replyLst>
    <p188:txBody>
      <a:bodyPr/>
      <a:lstStyle/>
      <a:p>
        <a:r>
          <a:rPr lang="en-US"/>
          <a:t>Reviewers: This information was just moved to boxes instead of a bullet list.</a:t>
        </a:r>
      </a:p>
    </p188:txBody>
  </p188:cm>
</p188:cmLst>
</file>

<file path=ppt/comments/modernComment_4F3_C83DC17B.xml><?xml version="1.0" encoding="utf-8"?>
<p188:cmLst xmlns:a="http://schemas.openxmlformats.org/drawingml/2006/main" xmlns:r="http://schemas.openxmlformats.org/officeDocument/2006/relationships" xmlns:p188="http://schemas.microsoft.com/office/powerpoint/2018/8/main">
  <p188:cm id="{E178F0EE-5E9B-414C-A988-89CED81861C1}" authorId="{E635401E-886C-C16F-2E0C-540937986A36}" status="resolved" created="2024-08-29T16:36:50.609" complete="100000">
    <ac:txMkLst xmlns:ac="http://schemas.microsoft.com/office/drawing/2013/main/command">
      <pc:docMk xmlns:pc="http://schemas.microsoft.com/office/powerpoint/2013/main/command"/>
      <pc:sldMk xmlns:pc="http://schemas.microsoft.com/office/powerpoint/2013/main/command" cId="3359490427" sldId="1267"/>
      <ac:spMk id="17" creationId="{F81DE0C8-BD7A-4BBE-89C7-E04BEE22A454}"/>
      <ac:txMk cp="242">
        <ac:context len="279" hash="3497379136"/>
      </ac:txMk>
    </ac:txMkLst>
    <p188:pos x="5363307" y="1890346"/>
    <p188:replyLst>
      <p188:reply id="{B380570F-EE58-47C7-8B74-35CA864B0DDE}" authorId="{46BB7FB4-2251-68ED-A192-9C1748E8C194}" created="2024-08-30T17:13:33.840">
        <p188:txBody>
          <a:bodyPr/>
          <a:lstStyle/>
          <a:p>
            <a:r>
              <a:rPr lang="en-US"/>
              <a:t>[@Briggs, Connor] Reworded to language from Modern Requirements.</a:t>
            </a:r>
          </a:p>
        </p188:txBody>
      </p188:reply>
    </p188:replyLst>
    <p188:txBody>
      <a:bodyPr/>
      <a:lstStyle/>
      <a:p>
        <a:r>
          <a:rPr lang="en-US"/>
          <a:t>Should just be "promote". The LEA doesn't have to promote data in order for this count to appear on the report.</a:t>
        </a:r>
      </a:p>
    </p188:txBody>
  </p188:cm>
</p188:cmLst>
</file>

<file path=ppt/comments/modernComment_7FE4E430_342BB25.xml><?xml version="1.0" encoding="utf-8"?>
<p188:cmLst xmlns:a="http://schemas.openxmlformats.org/drawingml/2006/main" xmlns:r="http://schemas.openxmlformats.org/officeDocument/2006/relationships" xmlns:p188="http://schemas.microsoft.com/office/powerpoint/2018/8/main">
  <p188:cm id="{D457B218-D4CB-4438-8625-EE5BEF7DC491}" authorId="{C9518D25-69F9-9526-63B2-C15EB6E068CC}" status="resolved" created="2024-08-27T16:22:08.433" startDate="2024-08-27T16:22:08.433" dueDate="2024-08-27T16:22:08.433" assignedTo="{46BB7FB4-2251-68ED-A192-9C1748E8C194}" complete="100000" title="@Deberry, Deborah my review is complete with comments.">
    <pc:sldMkLst xmlns:pc="http://schemas.microsoft.com/office/powerpoint/2013/main/command">
      <pc:docMk/>
      <pc:sldMk cId="54704933" sldId="2145707056"/>
    </pc:sldMkLst>
    <p188:replyLst>
      <p188:reply id="{429A2949-F47A-4A0D-BD6E-B8B0EB82D845}" authorId="{8A196ACA-1377-3FE6-8C2F-70991DF090D2}" created="2024-08-27T16:47:16.992">
        <p188:txBody>
          <a:bodyPr/>
          <a:lstStyle/>
          <a:p>
            <a:r>
              <a:rPr lang="en-US"/>
              <a:t>Thanks, David.</a:t>
            </a:r>
          </a:p>
        </p188:txBody>
      </p188:reply>
    </p188:replyLst>
    <p188:txBody>
      <a:bodyPr/>
      <a:lstStyle/>
      <a:p>
        <a:r>
          <a:rPr lang="en-US"/>
          <a:t>[@Deberry, Deborah] my review is complete with comments.</a:t>
        </a:r>
      </a:p>
    </p188:txBody>
    <p188:extLst>
      <p:ext xmlns:p="http://schemas.openxmlformats.org/presentationml/2006/main" uri="{5BB2D875-25FF-4072-B9AC-8F64D62656EB}">
        <p228:taskDetails xmlns:p228="http://schemas.microsoft.com/office/powerpoint/2022/08/main">
          <p228:history>
            <p228:event time="2024-08-27T16:22:08.433" id="{0A976F84-F0EB-48E6-BB8C-9FE83274AF88}">
              <p228:atrbtn authorId="{C9518D25-69F9-9526-63B2-C15EB6E068CC}"/>
              <p228:anchr>
                <p228:comment id="{D457B218-D4CB-4438-8625-EE5BEF7DC491}"/>
              </p228:anchr>
              <p228:add/>
            </p228:event>
            <p228:event time="2024-08-27T16:22:08.433" id="{59FE2AD3-D835-44ED-83F8-2C44D4A9A4FD}">
              <p228:atrbtn authorId="{C9518D25-69F9-9526-63B2-C15EB6E068CC}"/>
              <p228:anchr>
                <p228:comment id="{D457B218-D4CB-4438-8625-EE5BEF7DC491}"/>
              </p228:anchr>
              <p228:asgn authorId="{46BB7FB4-2251-68ED-A192-9C1748E8C194}"/>
            </p228:event>
            <p228:event time="2024-08-27T16:22:08.433" id="{F01903EB-3345-42CF-BD09-2C9C81C8F1E7}">
              <p228:atrbtn authorId="{C9518D25-69F9-9526-63B2-C15EB6E068CC}"/>
              <p228:anchr>
                <p228:comment id="{D457B218-D4CB-4438-8625-EE5BEF7DC491}"/>
              </p228:anchr>
              <p228:title val="@Deberry, Deborah my review is complete with comments."/>
            </p228:event>
            <p228:event time="2024-08-27T16:22:08.433" id="{303F23DA-FAB8-489E-B986-AA69E7ADF49D}">
              <p228:atrbtn authorId="{C9518D25-69F9-9526-63B2-C15EB6E068CC}"/>
              <p228:anchr>
                <p228:comment id="{D457B218-D4CB-4438-8625-EE5BEF7DC491}"/>
              </p228:anchr>
              <p228:date stDt="2024-08-27T16:22:08.433" endDt="2024-08-27T16:22:08.433"/>
            </p228:event>
            <p228:event time="2024-09-04T18:27:39.549" id="{2FF81103-DBD3-4AE3-A2C5-DE91A43AB335}">
              <p228:atrbtn authorId="{46BB7FB4-2251-68ED-A192-9C1748E8C194}"/>
              <p228:anchr>
                <p228:comment id="{00000000-0000-0000-0000-000000000000}"/>
              </p228:anchr>
              <p228:pcntCmplt val="100000"/>
            </p228:event>
          </p228:history>
        </p228:taskDetails>
      </p:ext>
    </p188:extLst>
  </p188:cm>
</p188:cmLst>
</file>

<file path=ppt/comments/modernComment_7FE4E48F_72DA1446.xml><?xml version="1.0" encoding="utf-8"?>
<p188:cmLst xmlns:a="http://schemas.openxmlformats.org/drawingml/2006/main" xmlns:r="http://schemas.openxmlformats.org/officeDocument/2006/relationships" xmlns:p188="http://schemas.microsoft.com/office/powerpoint/2018/8/main">
  <p188:cm id="{3323BA17-A50A-4AE3-A081-425B35776DB4}" authorId="{CE9B4954-21C3-B375-C3F7-3D361BE7A56A}" created="2025-06-11T14:11:41.643">
    <ac:deMkLst xmlns:ac="http://schemas.microsoft.com/office/drawing/2013/main/command">
      <pc:docMk xmlns:pc="http://schemas.microsoft.com/office/powerpoint/2013/main/command"/>
      <pc:sldMk xmlns:pc="http://schemas.microsoft.com/office/powerpoint/2013/main/command" cId="1926894662" sldId="2145707151"/>
      <ac:spMk id="12" creationId="{EBA40602-6085-795E-4818-8AD040D7B33D}"/>
    </ac:deMkLst>
    <p188:replyLst>
      <p188:reply id="{3F4D986E-6D80-4E71-ADFD-05FC5FDBCAD4}" authorId="{46BB7FB4-2251-68ED-A192-9C1748E8C194}" created="2025-06-11T14:31:08.387">
        <p188:txBody>
          <a:bodyPr/>
          <a:lstStyle/>
          <a:p>
            <a:r>
              <a:rPr lang="en-US"/>
              <a:t>Thanks.  Added.</a:t>
            </a:r>
          </a:p>
        </p188:txBody>
      </p188:reply>
    </p188:replyLst>
    <p188:txBody>
      <a:bodyPr/>
      <a:lstStyle/>
      <a:p>
        <a:r>
          <a:rPr lang="en-US"/>
          <a:t>[@Deberry, Deborah] CSW deck says ‘ CSW Report’. Do you need to add ‘SPPI-14’ before Reports?</a:t>
        </a:r>
      </a:p>
    </p188:txBody>
  </p188:cm>
</p188:cmLst>
</file>

<file path=ppt/comments/modernComment_7FE4E528_2BC3C169.xml><?xml version="1.0" encoding="utf-8"?>
<p188:cmLst xmlns:a="http://schemas.openxmlformats.org/drawingml/2006/main" xmlns:r="http://schemas.openxmlformats.org/officeDocument/2006/relationships" xmlns:p188="http://schemas.microsoft.com/office/powerpoint/2018/8/main">
  <p188:cm id="{C79514E6-320D-4D98-84DD-C77266CFDC33}" authorId="{C9518D25-69F9-9526-63B2-C15EB6E068CC}" status="resolved" created="2024-08-27T16:21:35.688" complete="100000">
    <ac:txMkLst xmlns:ac="http://schemas.microsoft.com/office/drawing/2013/main/command">
      <pc:docMk xmlns:pc="http://schemas.microsoft.com/office/powerpoint/2013/main/command"/>
      <pc:sldMk xmlns:pc="http://schemas.microsoft.com/office/powerpoint/2013/main/command" cId="734249321" sldId="2145707304"/>
      <ac:spMk id="7" creationId="{EC1DA2CF-27B2-56E7-2751-3F04CB47A79E}"/>
      <ac:txMk cp="334" len="1">
        <ac:context len="357" hash="2273884382"/>
      </ac:txMk>
    </ac:txMkLst>
    <p188:pos x="1036897" y="4165896"/>
    <p188:replyLst>
      <p188:reply id="{3F8D1567-8384-4ACC-BCAD-56983DCF351C}" authorId="{8A196ACA-1377-3FE6-8C2F-70991DF090D2}" created="2024-08-27T16:34:29.608">
        <p188:txBody>
          <a:bodyPr/>
          <a:lstStyle/>
          <a:p>
            <a:r>
              <a:rPr lang="en-US"/>
              <a:t>Done.</a:t>
            </a:r>
          </a:p>
        </p188:txBody>
      </p188:reply>
    </p188:replyLst>
    <p188:txBody>
      <a:bodyPr/>
      <a:lstStyle/>
      <a:p>
        <a:r>
          <a:rPr lang="en-US"/>
          <a:t>[@Deberry, Deborah] remove "new"</a:t>
        </a:r>
      </a:p>
    </p188:txBody>
  </p188:cm>
</p188:cmLst>
</file>

<file path=ppt/comments/modernComment_7FE4E540_43CB615E.xml><?xml version="1.0" encoding="utf-8"?>
<p188:cmLst xmlns:a="http://schemas.openxmlformats.org/drawingml/2006/main" xmlns:r="http://schemas.openxmlformats.org/officeDocument/2006/relationships" xmlns:p188="http://schemas.microsoft.com/office/powerpoint/2018/8/main">
  <p188:cm id="{DB9FD5A1-615B-4416-B761-F6A2B961E933}" authorId="{C9518D25-69F9-9526-63B2-C15EB6E068CC}" status="resolved" created="2024-08-27T16:19:18.644" complete="100000">
    <pc:sldMkLst xmlns:pc="http://schemas.microsoft.com/office/powerpoint/2013/main/command">
      <pc:docMk/>
      <pc:sldMk cId="1137402206" sldId="2145707328"/>
    </pc:sldMkLst>
    <p188:replyLst>
      <p188:reply id="{66456DA2-FBB9-4EAF-8E53-C4B397D76573}" authorId="{8A196ACA-1377-3FE6-8C2F-70991DF090D2}" created="2024-08-27T16:44:04.532">
        <p188:txBody>
          <a:bodyPr/>
          <a:lstStyle/>
          <a:p>
            <a:r>
              <a:rPr lang="en-US"/>
              <a:t>[@Butler, David] added this question.</a:t>
            </a:r>
          </a:p>
        </p188:txBody>
      </p188:reply>
    </p188:replyLst>
    <p188:txBody>
      <a:bodyPr/>
      <a:lstStyle/>
      <a:p>
        <a:r>
          <a:rPr lang="en-US"/>
          <a:t>[@Deberry, Deborah], come up with a new #5. 4 and 5 are the same.</a:t>
        </a:r>
      </a:p>
    </p188:txBody>
  </p188:cm>
</p188:cmLst>
</file>

<file path=ppt/comments/modernComment_7FE4E57D_412046A2.xml><?xml version="1.0" encoding="utf-8"?>
<p188:cmLst xmlns:a="http://schemas.openxmlformats.org/drawingml/2006/main" xmlns:r="http://schemas.openxmlformats.org/officeDocument/2006/relationships" xmlns:p188="http://schemas.microsoft.com/office/powerpoint/2018/8/main">
  <p188:cm id="{26E5E728-C202-42B4-A8BB-4B9C3D5F1B45}" authorId="{E635401E-886C-C16F-2E0C-540937986A36}" status="resolved" created="2024-08-29T16:40:42.414" complete="100000">
    <ac:txMkLst xmlns:ac="http://schemas.microsoft.com/office/drawing/2013/main/command">
      <pc:docMk xmlns:pc="http://schemas.microsoft.com/office/powerpoint/2013/main/command"/>
      <pc:sldMk xmlns:pc="http://schemas.microsoft.com/office/powerpoint/2013/main/command" cId="1092634274" sldId="2145707389"/>
      <ac:spMk id="11" creationId="{EABC980F-92E1-08F2-A844-58570C48D08B}"/>
      <ac:txMk cp="157" len="17">
        <ac:context len="187" hash="197333519"/>
      </ac:txMk>
    </ac:txMkLst>
    <p188:pos x="2165105" y="1846384"/>
    <p188:txBody>
      <a:bodyPr/>
      <a:lstStyle/>
      <a:p>
        <a:r>
          <a:rPr lang="en-US"/>
          <a:t>Removed a space.</a:t>
        </a:r>
      </a:p>
    </p188:txBody>
    <p188:extLst>
      <p:ext xmlns:p="http://schemas.openxmlformats.org/presentationml/2006/main" uri="{57CB4572-C831-44C2-8A1C-0ADB6CCDFE69}">
        <p223:reactions xmlns:p223="http://schemas.microsoft.com/office/powerpoint/2022/03/main">
          <p223:rxn type="👍">
            <p223:instance time="2024-08-29T22:13:41.970" authorId="{8A196ACA-1377-3FE6-8C2F-70991DF090D2}"/>
          </p223:rxn>
        </p223:reactions>
      </p:ext>
    </p188:extLst>
  </p188:cm>
</p188:cmLst>
</file>

<file path=ppt/diagrams/_rels/data5.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00BFD7"/>
        </a:solidFill>
      </dgm:spPr>
      <dgm:t>
        <a:bodyPr/>
        <a:lstStyle/>
        <a:p>
          <a:r>
            <a:rPr lang="en-US" sz="2400">
              <a:solidFill>
                <a:schemeClr val="bg2">
                  <a:lumMod val="10000"/>
                </a:schemeClr>
              </a:solidFill>
              <a:latin typeface="+mn-lt"/>
            </a:rPr>
            <a:t>Of the seventeen State Performance Plan Indicators this submission will focus on Indicator 14. This indicator requires that a Post-School Outcome Survey be distributed to persons who received special education services prior to exiting high school to monitor these students as they transition from high school to adult life.</a:t>
          </a:r>
          <a:r>
            <a:rPr lang="en-US" sz="1800">
              <a:solidFill>
                <a:schemeClr val="tx1"/>
              </a:solidFill>
            </a:rPr>
            <a:t>  </a:t>
          </a:r>
          <a:endParaRPr lang="en-US" sz="180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66C4263C-E2B5-4280-8DED-821A426C5ADF}">
      <dgm:prSet phldrT="[Text]" custT="1"/>
      <dgm:spPr>
        <a:solidFill>
          <a:srgbClr val="FFC000"/>
        </a:solidFill>
      </dgm:spPr>
      <dgm:t>
        <a:bodyPr/>
        <a:lstStyle/>
        <a:p>
          <a:pPr>
            <a:buSzPct val="70000"/>
            <a:buFont typeface="Wingdings" panose="05000000000000000000" pitchFamily="2" charset="2"/>
            <a:buChar char="q"/>
          </a:pPr>
          <a:r>
            <a:rPr lang="en-US" sz="2400">
              <a:solidFill>
                <a:schemeClr val="bg2">
                  <a:lumMod val="10000"/>
                </a:schemeClr>
              </a:solidFill>
              <a:latin typeface="+mn-lt"/>
            </a:rPr>
            <a:t>The SPPI-14 data submission collects student and parent/guardian contact information for students who were served through the Special Education Program in the prior school year and who did not return to the LEA in the current school year. </a:t>
          </a:r>
        </a:p>
        <a:p>
          <a:pPr>
            <a:buSzPct val="70000"/>
            <a:buFont typeface="Wingdings" panose="05000000000000000000" pitchFamily="2" charset="2"/>
            <a:buChar char="q"/>
          </a:pPr>
          <a:r>
            <a:rPr lang="en-US" sz="2000">
              <a:solidFill>
                <a:schemeClr val="bg2">
                  <a:lumMod val="10000"/>
                </a:schemeClr>
              </a:solidFill>
              <a:latin typeface="+mn-lt"/>
            </a:rPr>
            <a:t>This data is sent to a third-party vendor who then sends a survey to a random sampling of the students submitted by the LEA.</a:t>
          </a:r>
          <a:endParaRPr lang="en-US" sz="2000">
            <a:latin typeface="+mn-lt"/>
          </a:endParaRPr>
        </a:p>
      </dgm:t>
    </dgm:pt>
    <dgm:pt modelId="{BCEF1EDB-7292-4546-B28F-1671F825BD22}" type="parTrans" cxnId="{068DC341-B53A-41B5-8B9F-2B2D3358E039}">
      <dgm:prSet/>
      <dgm:spPr/>
      <dgm:t>
        <a:bodyPr/>
        <a:lstStyle/>
        <a:p>
          <a:endParaRPr lang="en-US"/>
        </a:p>
      </dgm:t>
    </dgm:pt>
    <dgm:pt modelId="{1A88F177-4A83-4664-8A85-750E37D7CFD2}" type="sibTrans" cxnId="{068DC341-B53A-41B5-8B9F-2B2D3358E039}">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2">
        <dgm:presLayoutVars>
          <dgm:chMax val="0"/>
          <dgm:bulletEnabled val="1"/>
        </dgm:presLayoutVars>
      </dgm:prSet>
      <dgm:spPr/>
    </dgm:pt>
    <dgm:pt modelId="{A2DEF37F-548E-4A29-9A88-8B2CB3D0BE70}" type="pres">
      <dgm:prSet presAssocID="{8DD74532-F5E6-4511-8892-C57A0116CBE2}" presName="spacer" presStyleCnt="0"/>
      <dgm:spPr/>
    </dgm:pt>
    <dgm:pt modelId="{49F897F7-E0C5-4933-8225-A5FB61985CE0}" type="pres">
      <dgm:prSet presAssocID="{66C4263C-E2B5-4280-8DED-821A426C5ADF}" presName="parentText" presStyleLbl="node1" presStyleIdx="1" presStyleCnt="2">
        <dgm:presLayoutVars>
          <dgm:chMax val="0"/>
          <dgm:bulletEnabled val="1"/>
        </dgm:presLayoutVars>
      </dgm:prSet>
      <dgm:spPr/>
    </dgm:pt>
  </dgm:ptLst>
  <dgm:cxnLst>
    <dgm:cxn modelId="{068DC341-B53A-41B5-8B9F-2B2D3358E039}" srcId="{709C6AF6-ADAD-4353-805D-7C40D7787A9C}" destId="{66C4263C-E2B5-4280-8DED-821A426C5ADF}" srcOrd="1" destOrd="0" parTransId="{BCEF1EDB-7292-4546-B28F-1671F825BD22}" sibTransId="{1A88F177-4A83-4664-8A85-750E37D7CFD2}"/>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A47B66A0-9E74-4C1B-9905-64ADCB8DA912}" type="presOf" srcId="{66C4263C-E2B5-4280-8DED-821A426C5ADF}" destId="{49F897F7-E0C5-4933-8225-A5FB61985CE0}"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 modelId="{0EF3BF33-D66C-44E3-AA2A-209F8F9586C5}" type="presParOf" srcId="{E3660E3F-E06D-4BC6-9AA4-DC76D772DD05}" destId="{A2DEF37F-548E-4A29-9A88-8B2CB3D0BE70}" srcOrd="1" destOrd="0" presId="urn:microsoft.com/office/officeart/2005/8/layout/vList2"/>
    <dgm:cxn modelId="{C38064B3-0435-4873-B4AD-E61B1E0F96B0}" type="presParOf" srcId="{E3660E3F-E06D-4BC6-9AA4-DC76D772DD05}" destId="{49F897F7-E0C5-4933-8225-A5FB61985CE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76CBA7"/>
        </a:solidFill>
      </dgm:spPr>
      <dgm:t>
        <a:bodyPr/>
        <a:lstStyle/>
        <a:p>
          <a:r>
            <a:rPr lang="en-US" sz="2600">
              <a:solidFill>
                <a:schemeClr val="tx1"/>
              </a:solidFill>
            </a:rPr>
            <a:t>The third-party vendor survey results are submitted to the Office of Special Education Programs at the </a:t>
          </a:r>
          <a:r>
            <a:rPr lang="en-US" sz="2600">
              <a:solidFill>
                <a:srgbClr val="0070C0"/>
              </a:solidFill>
            </a:rPr>
            <a:t>U.S. Department of Education </a:t>
          </a:r>
          <a:r>
            <a:rPr lang="en-US" sz="2600">
              <a:solidFill>
                <a:schemeClr val="tx1"/>
              </a:solidFill>
            </a:rPr>
            <a:t>with annual progress reports related to the State Performance Plan.</a:t>
          </a:r>
          <a:endParaRPr lang="en-US" sz="260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1" custScaleY="188993">
        <dgm:presLayoutVars>
          <dgm:chMax val="0"/>
          <dgm:bulletEnabled val="1"/>
        </dgm:presLayoutVars>
      </dgm:prSet>
      <dgm:spPr/>
    </dgm:pt>
  </dgm:ptLst>
  <dgm:cxnLst>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algn="ctr">
            <a:spcAft>
              <a:spcPts val="0"/>
            </a:spcAft>
          </a:pPr>
          <a:r>
            <a:rPr lang="en-US" sz="1600" kern="1200">
              <a:solidFill>
                <a:schemeClr val="tx1"/>
              </a:solidFill>
              <a:latin typeface="Calibri" panose="020F0502020204030204"/>
              <a:ea typeface="+mn-ea"/>
              <a:cs typeface="+mn-cs"/>
            </a:rPr>
            <a:t>(DMC: DMC Data Monitor)</a:t>
          </a:r>
        </a:p>
        <a:p>
          <a:pPr algn="ctr">
            <a:spcAft>
              <a:spcPts val="0"/>
            </a:spcAft>
          </a:pPr>
          <a:endParaRPr lang="en-US" sz="1100" kern="1200">
            <a:solidFill>
              <a:schemeClr val="tx1"/>
            </a:solidFill>
            <a:latin typeface="Calibri" panose="020F0502020204030204"/>
            <a:ea typeface="+mn-ea"/>
            <a:cs typeface="+mn-cs"/>
          </a:endParaRPr>
        </a:p>
        <a:p>
          <a:pPr algn="l">
            <a:spcAft>
              <a:spcPct val="35000"/>
            </a:spcAft>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a:solidFill>
                <a:schemeClr val="tx1"/>
              </a:solidFill>
              <a:latin typeface="Calibri" panose="020F0502020204030204"/>
              <a:ea typeface="+mn-ea"/>
              <a:cs typeface="+mn-cs"/>
            </a:rPr>
            <a:t>LEVEL 3 </a:t>
          </a:r>
        </a:p>
        <a:p>
          <a:pPr algn="ctr">
            <a:spcAft>
              <a:spcPts val="0"/>
            </a:spcAft>
          </a:pPr>
          <a:r>
            <a:rPr lang="en-US" sz="1600" kern="1200">
              <a:solidFill>
                <a:schemeClr val="tx1"/>
              </a:solidFill>
              <a:latin typeface="Calibri" panose="020F0502020204030204"/>
              <a:ea typeface="+mn-ea"/>
              <a:cs typeface="+mn-cs"/>
            </a:rPr>
            <a:t>(PEIMS/Core: Existing TEAL Roles)</a:t>
          </a:r>
        </a:p>
        <a:p>
          <a:pPr algn="ctr">
            <a:spcAft>
              <a:spcPts val="0"/>
            </a:spcAft>
          </a:pPr>
          <a:endParaRPr lang="en-US" sz="1000" kern="1200">
            <a:solidFill>
              <a:schemeClr val="tx1"/>
            </a:solidFill>
            <a:latin typeface="Calibri" panose="020F0502020204030204"/>
            <a:ea typeface="+mn-ea"/>
            <a:cs typeface="+mn-cs"/>
          </a:endParaRPr>
        </a:p>
        <a:p>
          <a:pPr algn="l">
            <a:spcAft>
              <a:spcPts val="1200"/>
            </a:spcAft>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600" b="0"/>
            <a:t>SPPI-14 data is submitted through TSDS.</a:t>
          </a:r>
          <a:endParaRPr lang="en-US" sz="1800" b="0">
            <a:solidFill>
              <a:schemeClr val="tx1"/>
            </a:solidFill>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600" b="0"/>
            <a:t>Only LEAs having students who received Special Education services but did not return during the current school year will submit SPPI-14.</a:t>
          </a:r>
          <a:endParaRPr lang="en-US" sz="1600" b="0">
            <a:solidFill>
              <a:schemeClr val="tx1"/>
            </a:solidFill>
          </a:endParaRP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lstStyle/>
        <a:p>
          <a:pPr>
            <a:lnSpc>
              <a:spcPct val="100000"/>
            </a:lnSpc>
          </a:pPr>
          <a:r>
            <a:rPr lang="en-US" sz="1600">
              <a:solidFill>
                <a:schemeClr val="bg2">
                  <a:lumMod val="10000"/>
                </a:schemeClr>
              </a:solidFill>
              <a:latin typeface="+mn-lt"/>
            </a:rPr>
            <a:t>SPPI data is sent to a third-party vendor who then sends a survey to a random sampling of the students submitted by the LEA.</a:t>
          </a:r>
          <a:endParaRPr lang="en-US" sz="1600">
            <a:solidFill>
              <a:schemeClr val="tx1"/>
            </a:solidFill>
          </a:endParaRPr>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600">
              <a:solidFill>
                <a:schemeClr val="tx1"/>
              </a:solidFill>
            </a:rPr>
            <a:t>The survey results will be sent to Office of Special Education Programs at the U.S. Department of Education. </a:t>
          </a:r>
          <a:endParaRPr lang="en-US" sz="1600" b="0">
            <a:solidFill>
              <a:srgbClr val="0070C0"/>
            </a:solidFill>
          </a:endParaRPr>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dgm:spPr/>
    </dgm:pt>
    <dgm:pt modelId="{3D9E6714-B90C-486F-84EA-6FB8F8760170}" type="pres">
      <dgm:prSet presAssocID="{25F4D30D-B72E-464F-8A20-0A530DA80C9B}" presName="iconRect" presStyleLbl="node1" presStyleIdx="0" presStyleCnt="4" custScaleX="161589" custScaleY="161589" custLinFactNeighborX="-31405" custLinFactNeighborY="1"/>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X="106508" custScaleY="97155" custLinFactNeighborY="106">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746" custLinFactNeighborY="743"/>
      <dgm:spPr/>
    </dgm:pt>
    <dgm:pt modelId="{3C9C8D17-6300-4660-A1F1-6A9892CE9041}" type="pres">
      <dgm:prSet presAssocID="{35D82119-22A7-43F2-A7E5-9BDCBD2AA9BB}" presName="iconRect" presStyleLbl="node1" presStyleIdx="1" presStyleCnt="4" custScaleX="161589" custScaleY="161589"/>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custScaleX="107034" custLinFactNeighborX="2623" custLinFactNeighborY="6026">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dgm:spPr/>
    </dgm:pt>
    <dgm:pt modelId="{AF82FCC2-9709-4FF9-B7EE-DCC0E54A822B}" type="pres">
      <dgm:prSet presAssocID="{A8F25083-BC3E-47BA-8EB0-3A718A14EAE5}" presName="iconRect" presStyleLbl="node1" presStyleIdx="2" presStyleCnt="4" custScaleX="161589" custScaleY="161589" custLinFactNeighborX="-6675" custLinFactNeighborY="-10013"/>
      <dgm:spPr>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custScaleX="100101" custLinFactNeighborX="307" custLinFactNeighborY="4745">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dgm:spPr/>
    </dgm:pt>
    <dgm:pt modelId="{E4D36D34-F92B-4722-8F1F-C4428A78967E}" type="pres">
      <dgm:prSet presAssocID="{36DC280A-CD55-4665-B5E4-5E8E0F906C65}" presName="iconRect" presStyleLbl="node1" presStyleIdx="3" presStyleCnt="4" custScaleX="171621" custScaleY="171621"/>
      <dgm:spPr>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Exponential Graph with solid fill"/>
        </a:ext>
      </dgm:extLst>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custScaleX="100493" custLinFactNeighborX="2992" custLinFactNeighborY="5156">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0" y="2185"/>
          <a:ext cx="7350459" cy="2539437"/>
        </a:xfrm>
        <a:prstGeom prst="roundRect">
          <a:avLst/>
        </a:prstGeom>
        <a:solidFill>
          <a:srgbClr val="00BF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10000"/>
                </a:schemeClr>
              </a:solidFill>
              <a:latin typeface="+mn-lt"/>
            </a:rPr>
            <a:t>Of the seventeen State Performance Plan Indicators this submission will focus on Indicator 14. This indicator requires that a Post-School Outcome Survey be distributed to persons who received special education services prior to exiting high school to monitor these students as they transition from high school to adult life.</a:t>
          </a:r>
          <a:r>
            <a:rPr lang="en-US" sz="1800" kern="1200">
              <a:solidFill>
                <a:schemeClr val="tx1"/>
              </a:solidFill>
            </a:rPr>
            <a:t>  </a:t>
          </a:r>
          <a:endParaRPr lang="en-US" sz="1800" kern="1200">
            <a:solidFill>
              <a:schemeClr val="tx1"/>
            </a:solidFill>
            <a:latin typeface="+mn-lt"/>
          </a:endParaRPr>
        </a:p>
      </dsp:txBody>
      <dsp:txXfrm>
        <a:off x="123965" y="126150"/>
        <a:ext cx="7102529" cy="2291507"/>
      </dsp:txXfrm>
    </dsp:sp>
    <dsp:sp modelId="{49F897F7-E0C5-4933-8225-A5FB61985CE0}">
      <dsp:nvSpPr>
        <dsp:cNvPr id="0" name=""/>
        <dsp:cNvSpPr/>
      </dsp:nvSpPr>
      <dsp:spPr>
        <a:xfrm>
          <a:off x="0" y="2554251"/>
          <a:ext cx="7350459" cy="253943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ct val="70000"/>
            <a:buFont typeface="Wingdings" panose="05000000000000000000" pitchFamily="2" charset="2"/>
            <a:buNone/>
          </a:pPr>
          <a:r>
            <a:rPr lang="en-US" sz="2400" kern="1200">
              <a:solidFill>
                <a:schemeClr val="bg2">
                  <a:lumMod val="10000"/>
                </a:schemeClr>
              </a:solidFill>
              <a:latin typeface="+mn-lt"/>
            </a:rPr>
            <a:t>The SPPI-14 data submission collects student and parent/guardian contact information for students who were served through the Special Education Program in the prior school year and who did not return to the LEA in the current school year. </a:t>
          </a:r>
        </a:p>
        <a:p>
          <a:pPr marL="0" lvl="0" indent="0" algn="l" defTabSz="1066800">
            <a:lnSpc>
              <a:spcPct val="90000"/>
            </a:lnSpc>
            <a:spcBef>
              <a:spcPct val="0"/>
            </a:spcBef>
            <a:spcAft>
              <a:spcPct val="35000"/>
            </a:spcAft>
            <a:buSzPct val="70000"/>
            <a:buFont typeface="Wingdings" panose="05000000000000000000" pitchFamily="2" charset="2"/>
            <a:buNone/>
          </a:pPr>
          <a:r>
            <a:rPr lang="en-US" sz="2000" kern="1200">
              <a:solidFill>
                <a:schemeClr val="bg2">
                  <a:lumMod val="10000"/>
                </a:schemeClr>
              </a:solidFill>
              <a:latin typeface="+mn-lt"/>
            </a:rPr>
            <a:t>This data is sent to a third-party vendor who then sends a survey to a random sampling of the students submitted by the LEA.</a:t>
          </a:r>
          <a:endParaRPr lang="en-US" sz="2000" kern="1200">
            <a:latin typeface="+mn-lt"/>
          </a:endParaRPr>
        </a:p>
      </dsp:txBody>
      <dsp:txXfrm>
        <a:off x="123965" y="2678216"/>
        <a:ext cx="7102529" cy="229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0" y="262752"/>
          <a:ext cx="7350459" cy="3521364"/>
        </a:xfrm>
        <a:prstGeom prst="roundRect">
          <a:avLst/>
        </a:prstGeom>
        <a:solidFill>
          <a:srgbClr val="76CB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tx1"/>
              </a:solidFill>
            </a:rPr>
            <a:t>The third-party vendor survey results are submitted to the Office of Special Education Programs at the </a:t>
          </a:r>
          <a:r>
            <a:rPr lang="en-US" sz="2600" kern="1200">
              <a:solidFill>
                <a:srgbClr val="0070C0"/>
              </a:solidFill>
            </a:rPr>
            <a:t>U.S. Department of Education </a:t>
          </a:r>
          <a:r>
            <a:rPr lang="en-US" sz="2600" kern="1200">
              <a:solidFill>
                <a:schemeClr val="tx1"/>
              </a:solidFill>
            </a:rPr>
            <a:t>with annual progress reports related to the State Performance Plan.</a:t>
          </a:r>
          <a:endParaRPr lang="en-US" sz="2600" kern="1200">
            <a:solidFill>
              <a:schemeClr val="tx1"/>
            </a:solidFill>
            <a:latin typeface="+mn-lt"/>
          </a:endParaRPr>
        </a:p>
      </dsp:txBody>
      <dsp:txXfrm>
        <a:off x="171899" y="434651"/>
        <a:ext cx="7006661" cy="3177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5803999" cy="865332"/>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Ready</a:t>
          </a:r>
        </a:p>
      </dsp:txBody>
      <dsp:txXfrm>
        <a:off x="25345" y="25345"/>
        <a:ext cx="4870237" cy="814642"/>
      </dsp:txXfrm>
    </dsp:sp>
    <dsp:sp modelId="{13C106B1-4CAA-452F-AA66-E5E8F85BAFB5}">
      <dsp:nvSpPr>
        <dsp:cNvPr id="0" name=""/>
        <dsp:cNvSpPr/>
      </dsp:nvSpPr>
      <dsp:spPr>
        <a:xfrm>
          <a:off x="512117" y="1009555"/>
          <a:ext cx="5803999" cy="865332"/>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Set</a:t>
          </a:r>
        </a:p>
      </dsp:txBody>
      <dsp:txXfrm>
        <a:off x="537462" y="1034900"/>
        <a:ext cx="4678725" cy="814642"/>
      </dsp:txXfrm>
    </dsp:sp>
    <dsp:sp modelId="{0C67E674-FD7D-463B-A260-D04C033466D2}">
      <dsp:nvSpPr>
        <dsp:cNvPr id="0" name=""/>
        <dsp:cNvSpPr/>
      </dsp:nvSpPr>
      <dsp:spPr>
        <a:xfrm>
          <a:off x="1024235" y="2019110"/>
          <a:ext cx="5803999" cy="865332"/>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Go</a:t>
          </a:r>
        </a:p>
      </dsp:txBody>
      <dsp:txXfrm>
        <a:off x="1049580" y="2044455"/>
        <a:ext cx="4678725" cy="814642"/>
      </dsp:txXfrm>
    </dsp:sp>
    <dsp:sp modelId="{1B61E77A-6BB8-46AC-8A8D-E765E6094CD7}">
      <dsp:nvSpPr>
        <dsp:cNvPr id="0" name=""/>
        <dsp:cNvSpPr/>
      </dsp:nvSpPr>
      <dsp:spPr>
        <a:xfrm>
          <a:off x="5241533" y="656210"/>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68088" y="656210"/>
        <a:ext cx="309356" cy="423256"/>
      </dsp:txXfrm>
    </dsp:sp>
    <dsp:sp modelId="{FA1BB1E8-A32E-4A62-B7AE-4F6A57872813}">
      <dsp:nvSpPr>
        <dsp:cNvPr id="0" name=""/>
        <dsp:cNvSpPr/>
      </dsp:nvSpPr>
      <dsp:spPr>
        <a:xfrm>
          <a:off x="5753650" y="1659996"/>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880205" y="1659996"/>
        <a:ext cx="309356" cy="423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4923"/>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0" y="232969"/>
          <a:ext cx="490850" cy="49085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534425" y="17831"/>
          <a:ext cx="3387065" cy="82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7" tIns="89377" rIns="89377" bIns="89377" numCol="1" spcCol="1270" anchor="ctr" anchorCtr="0">
          <a:noAutofit/>
        </a:bodyPr>
        <a:lstStyle/>
        <a:p>
          <a:pPr marL="0" lvl="0" indent="0" algn="l" defTabSz="711200">
            <a:lnSpc>
              <a:spcPct val="100000"/>
            </a:lnSpc>
            <a:spcBef>
              <a:spcPct val="0"/>
            </a:spcBef>
            <a:spcAft>
              <a:spcPct val="35000"/>
            </a:spcAft>
            <a:buNone/>
          </a:pPr>
          <a:r>
            <a:rPr lang="en-US" sz="1600" b="0" kern="1200"/>
            <a:t>SPPI-14 data is submitted through TSDS.</a:t>
          </a:r>
          <a:endParaRPr lang="en-US" sz="1800" b="0" kern="1200">
            <a:solidFill>
              <a:schemeClr val="tx1"/>
            </a:solidFill>
          </a:endParaRPr>
        </a:p>
      </dsp:txBody>
      <dsp:txXfrm>
        <a:off x="534425" y="17831"/>
        <a:ext cx="3387065" cy="820485"/>
      </dsp:txXfrm>
    </dsp:sp>
    <dsp:sp modelId="{D9196AF9-7D27-4D5F-AD70-40915B758B67}">
      <dsp:nvSpPr>
        <dsp:cNvPr id="0" name=""/>
        <dsp:cNvSpPr/>
      </dsp:nvSpPr>
      <dsp:spPr>
        <a:xfrm>
          <a:off x="0" y="1116717"/>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73527" y="1337725"/>
          <a:ext cx="490850" cy="490850"/>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609475" y="1162062"/>
          <a:ext cx="3403792" cy="86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5" tIns="91995" rIns="91995" bIns="91995" numCol="1" spcCol="1270" anchor="ctr" anchorCtr="0">
          <a:noAutofit/>
        </a:bodyPr>
        <a:lstStyle/>
        <a:p>
          <a:pPr marL="0" lvl="0" indent="0" algn="l" defTabSz="711200">
            <a:lnSpc>
              <a:spcPct val="100000"/>
            </a:lnSpc>
            <a:spcBef>
              <a:spcPct val="0"/>
            </a:spcBef>
            <a:spcAft>
              <a:spcPct val="35000"/>
            </a:spcAft>
            <a:buNone/>
          </a:pPr>
          <a:r>
            <a:rPr lang="en-US" sz="1600" b="0" kern="1200"/>
            <a:t>Only LEAs having students who received Special Education services but did not return during the current school year will submit SPPI-14.</a:t>
          </a:r>
          <a:endParaRPr lang="en-US" sz="1600" b="0" kern="1200">
            <a:solidFill>
              <a:schemeClr val="tx1"/>
            </a:solidFill>
          </a:endParaRPr>
        </a:p>
      </dsp:txBody>
      <dsp:txXfrm>
        <a:off x="609475" y="1162062"/>
        <a:ext cx="3403792" cy="869241"/>
      </dsp:txXfrm>
    </dsp:sp>
    <dsp:sp modelId="{32EC2B26-DC2E-4184-8BE4-1344C879720C}">
      <dsp:nvSpPr>
        <dsp:cNvPr id="0" name=""/>
        <dsp:cNvSpPr/>
      </dsp:nvSpPr>
      <dsp:spPr>
        <a:xfrm>
          <a:off x="0" y="2214440"/>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53251" y="2412067"/>
          <a:ext cx="490850" cy="490850"/>
        </a:xfrm>
        <a:prstGeom prst="rect">
          <a:avLst/>
        </a:prstGeom>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646062" y="2255686"/>
          <a:ext cx="3183316" cy="86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5" tIns="91995" rIns="91995" bIns="91995"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2">
                  <a:lumMod val="10000"/>
                </a:schemeClr>
              </a:solidFill>
              <a:latin typeface="+mn-lt"/>
            </a:rPr>
            <a:t>SPPI data is sent to a third-party vendor who then sends a survey to a random sampling of the students submitted by the LEA.</a:t>
          </a:r>
          <a:endParaRPr lang="en-US" sz="1600" kern="1200">
            <a:solidFill>
              <a:schemeClr val="tx1"/>
            </a:solidFill>
          </a:endParaRPr>
        </a:p>
      </dsp:txBody>
      <dsp:txXfrm>
        <a:off x="646062" y="2255686"/>
        <a:ext cx="3183316" cy="869241"/>
      </dsp:txXfrm>
    </dsp:sp>
    <dsp:sp modelId="{68BD6996-D400-4D00-8693-FA5F10A0358F}">
      <dsp:nvSpPr>
        <dsp:cNvPr id="0" name=""/>
        <dsp:cNvSpPr/>
      </dsp:nvSpPr>
      <dsp:spPr>
        <a:xfrm>
          <a:off x="0" y="3319199"/>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58290" y="3532005"/>
          <a:ext cx="521323" cy="521323"/>
        </a:xfrm>
        <a:prstGeom prst="rect">
          <a:avLst/>
        </a:prstGeom>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725215" y="3364017"/>
          <a:ext cx="3195782" cy="86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5" tIns="91995" rIns="91995" bIns="91995"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tx1"/>
              </a:solidFill>
            </a:rPr>
            <a:t>The survey results will be sent to Office of Special Education Programs at the U.S. Department of Education. </a:t>
          </a:r>
          <a:endParaRPr lang="en-US" sz="1600" b="0" kern="1200">
            <a:solidFill>
              <a:srgbClr val="0070C0"/>
            </a:solidFill>
          </a:endParaRPr>
        </a:p>
      </dsp:txBody>
      <dsp:txXfrm>
        <a:off x="725215" y="3364017"/>
        <a:ext cx="3195782" cy="869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5425339" cy="268732"/>
          </a:xfrm>
          <a:prstGeom prst="rect">
            <a:avLst/>
          </a:prstGeom>
        </p:spPr>
        <p:txBody>
          <a:bodyPr vert="horz" lIns="93798" tIns="46900" rIns="93798" bIns="46900" rtlCol="0"/>
          <a:lstStyle>
            <a:lvl1pPr algn="l">
              <a:defRPr sz="1200"/>
            </a:lvl1pPr>
          </a:lstStyle>
          <a:p>
            <a:endParaRPr lang="en-US"/>
          </a:p>
        </p:txBody>
      </p:sp>
      <p:sp>
        <p:nvSpPr>
          <p:cNvPr id="3" name="Date Placeholder 2"/>
          <p:cNvSpPr>
            <a:spLocks noGrp="1"/>
          </p:cNvSpPr>
          <p:nvPr>
            <p:ph type="dt" sz="quarter" idx="1"/>
          </p:nvPr>
        </p:nvSpPr>
        <p:spPr>
          <a:xfrm>
            <a:off x="7091788" y="0"/>
            <a:ext cx="5425339" cy="268732"/>
          </a:xfrm>
          <a:prstGeom prst="rect">
            <a:avLst/>
          </a:prstGeom>
        </p:spPr>
        <p:txBody>
          <a:bodyPr vert="horz" lIns="93798" tIns="46900" rIns="93798" bIns="46900" rtlCol="0"/>
          <a:lstStyle>
            <a:lvl1pPr algn="r">
              <a:defRPr sz="1200"/>
            </a:lvl1pPr>
          </a:lstStyle>
          <a:p>
            <a:fld id="{A030672E-E987-4208-B802-497B74C6D590}" type="datetimeFigureOut">
              <a:rPr lang="en-US" smtClean="0"/>
              <a:pPr/>
              <a:t>8/15/2025</a:t>
            </a:fld>
            <a:endParaRPr lang="en-US"/>
          </a:p>
        </p:txBody>
      </p:sp>
      <p:sp>
        <p:nvSpPr>
          <p:cNvPr id="4" name="Footer Placeholder 3"/>
          <p:cNvSpPr>
            <a:spLocks noGrp="1"/>
          </p:cNvSpPr>
          <p:nvPr>
            <p:ph type="ftr" sz="quarter" idx="2"/>
          </p:nvPr>
        </p:nvSpPr>
        <p:spPr>
          <a:xfrm>
            <a:off x="10" y="5104976"/>
            <a:ext cx="5425339" cy="268732"/>
          </a:xfrm>
          <a:prstGeom prst="rect">
            <a:avLst/>
          </a:prstGeom>
        </p:spPr>
        <p:txBody>
          <a:bodyPr vert="horz" lIns="93798" tIns="46900" rIns="93798" bIns="46900" rtlCol="0" anchor="b"/>
          <a:lstStyle>
            <a:lvl1pPr algn="l">
              <a:defRPr sz="1200"/>
            </a:lvl1pPr>
          </a:lstStyle>
          <a:p>
            <a:endParaRPr lang="en-US"/>
          </a:p>
        </p:txBody>
      </p:sp>
      <p:sp>
        <p:nvSpPr>
          <p:cNvPr id="5" name="Slide Number Placeholder 4"/>
          <p:cNvSpPr>
            <a:spLocks noGrp="1"/>
          </p:cNvSpPr>
          <p:nvPr>
            <p:ph type="sldNum" sz="quarter" idx="3"/>
          </p:nvPr>
        </p:nvSpPr>
        <p:spPr>
          <a:xfrm>
            <a:off x="7091788" y="5104976"/>
            <a:ext cx="5425339" cy="268732"/>
          </a:xfrm>
          <a:prstGeom prst="rect">
            <a:avLst/>
          </a:prstGeom>
        </p:spPr>
        <p:txBody>
          <a:bodyPr vert="horz" lIns="93798" tIns="46900" rIns="93798" bIns="46900"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A4DB06D-EC00-49E5-963C-E94927C96661}"/>
              </a:ext>
            </a:extLst>
          </p:cNvPr>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AD09B8E-D4B6-471E-9C72-398FC28ED5A3}" type="slidenum">
              <a:rPr lang="en-US" smtClean="0"/>
              <a:t>‹#›</a:t>
            </a:fld>
            <a:endParaRPr lang="en-US"/>
          </a:p>
        </p:txBody>
      </p:sp>
      <p:sp>
        <p:nvSpPr>
          <p:cNvPr id="9" name="Notes Placeholder 8">
            <a:extLst>
              <a:ext uri="{FF2B5EF4-FFF2-40B4-BE49-F238E27FC236}">
                <a16:creationId xmlns:a16="http://schemas.microsoft.com/office/drawing/2014/main" id="{E45163E5-3D4C-4102-9670-F8B1BD28CF21}"/>
              </a:ext>
            </a:extLst>
          </p:cNvPr>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05F14715-3ADE-49B2-9A98-876A53DEC71D}"/>
              </a:ext>
            </a:extLst>
          </p:cNvPr>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5B975CFE-A89E-4975-B5C4-4FD16884D3F4}" type="datetimeFigureOut">
              <a:rPr lang="en-US" smtClean="0"/>
              <a:t>8/15/2025</a:t>
            </a:fld>
            <a:endParaRPr lang="en-US"/>
          </a:p>
        </p:txBody>
      </p:sp>
      <p:sp>
        <p:nvSpPr>
          <p:cNvPr id="11" name="Header Placeholder 10">
            <a:extLst>
              <a:ext uri="{FF2B5EF4-FFF2-40B4-BE49-F238E27FC236}">
                <a16:creationId xmlns:a16="http://schemas.microsoft.com/office/drawing/2014/main" id="{7B0EC87C-943D-4733-B12C-3E3809B44A7A}"/>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12" name="Slide Image Placeholder 11">
            <a:extLst>
              <a:ext uri="{FF2B5EF4-FFF2-40B4-BE49-F238E27FC236}">
                <a16:creationId xmlns:a16="http://schemas.microsoft.com/office/drawing/2014/main" id="{23AB2E7A-5D39-49CD-835C-F7BA86A6CDF8}"/>
              </a:ext>
            </a:extLst>
          </p:cNvPr>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13" name="Footer Placeholder 12">
            <a:extLst>
              <a:ext uri="{FF2B5EF4-FFF2-40B4-BE49-F238E27FC236}">
                <a16:creationId xmlns:a16="http://schemas.microsoft.com/office/drawing/2014/main" id="{B52221B1-6509-4635-94FD-AFC08323F0B8}"/>
              </a:ext>
            </a:extLst>
          </p:cNvPr>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Check SPPI-14 Access under the Privileges.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21266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ESC Data Viewer role will allow the ESC to monitor the data promotions for RFT for the LEAs in their region.</a:t>
            </a:r>
          </a:p>
        </p:txBody>
      </p:sp>
    </p:spTree>
    <p:extLst>
      <p:ext uri="{BB962C8B-B14F-4D97-AF65-F5344CB8AC3E}">
        <p14:creationId xmlns:p14="http://schemas.microsoft.com/office/powerpoint/2010/main" val="279863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Provide a high-level demo showing the process users will follow in the Texas Student Data System for submitting the SPPI-14 data submission. Then, we will talk about the requirements and details users will need to understand as they are preparing to submit data for the SPPI-14 submission.</a:t>
            </a:r>
          </a:p>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p:sp>
    </p:spTree>
    <p:extLst>
      <p:ext uri="{BB962C8B-B14F-4D97-AF65-F5344CB8AC3E}">
        <p14:creationId xmlns:p14="http://schemas.microsoft.com/office/powerpoint/2010/main" val="349176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data submission is to meet the Federal mandate that a Post-School Outcome Survey be distributed to persons who received SPED services prior to exiting high school.</a:t>
            </a:r>
          </a:p>
          <a:p>
            <a:r>
              <a:rPr lang="en-US"/>
              <a:t>SPPI-14 collects information on students served through the SPED program in the prior year who did not return to the LEA in the current school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TSDS SPPI-14 data is sent to a third-party vendor who sends the survey to a random sampling of students who were submitted on the SPPI-14 data submission to monitor SPED students as they transition from high school to adult life.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116355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150983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  Only five leaver codes will be considered for SPPI-14.</a:t>
            </a:r>
          </a:p>
          <a:p>
            <a:r>
              <a:rPr lang="en-US"/>
              <a:t>01 – graduated</a:t>
            </a:r>
          </a:p>
          <a:p>
            <a:r>
              <a:rPr lang="en-US"/>
              <a:t>24 – withdrew to enroll in college to pursue associate’s or bachelor’s degree</a:t>
            </a:r>
          </a:p>
          <a:p>
            <a:r>
              <a:rPr lang="en-US"/>
              <a:t>88 – court ordered to a GED program and the student has not earned the GED</a:t>
            </a:r>
          </a:p>
          <a:p>
            <a:r>
              <a:rPr lang="en-US"/>
              <a:t>90 – graduated from another state under the provisions of the Interstate Compact on Educational Opportunity for Military Children</a:t>
            </a:r>
          </a:p>
          <a:p>
            <a:r>
              <a:rPr lang="en-US"/>
              <a:t>98 - other</a:t>
            </a:r>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15</a:t>
            </a:fld>
            <a:endParaRPr lang="en-US"/>
          </a:p>
        </p:txBody>
      </p:sp>
      <p:sp>
        <p:nvSpPr>
          <p:cNvPr id="7" name="Slide Image Placeholder 6">
            <a:extLst>
              <a:ext uri="{FF2B5EF4-FFF2-40B4-BE49-F238E27FC236}">
                <a16:creationId xmlns:a16="http://schemas.microsoft.com/office/drawing/2014/main" id="{D1D6952C-04E7-4212-B554-2CB4C63E97EE}"/>
              </a:ext>
            </a:extLst>
          </p:cNvPr>
          <p:cNvSpPr>
            <a:spLocks noGrp="1" noRot="1" noChangeAspect="1"/>
          </p:cNvSpPr>
          <p:nvPr>
            <p:ph type="sldImg"/>
          </p:nvPr>
        </p:nvSpPr>
        <p:spPr/>
      </p:sp>
    </p:spTree>
    <p:extLst>
      <p:ext uri="{BB962C8B-B14F-4D97-AF65-F5344CB8AC3E}">
        <p14:creationId xmlns:p14="http://schemas.microsoft.com/office/powerpoint/2010/main" val="95078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C7739191-6DA2-4976-B2B7-17FA453CA9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708455E-0BC0-44FC-8E2D-AFA422006BEF}"/>
              </a:ext>
            </a:extLst>
          </p:cNvPr>
          <p:cNvSpPr>
            <a:spLocks noGrp="1"/>
          </p:cNvSpPr>
          <p:nvPr>
            <p:ph type="body" idx="1"/>
          </p:nvPr>
        </p:nvSpPr>
        <p:spPr/>
        <p:txBody>
          <a:bodyPr/>
          <a:lstStyle/>
          <a:p>
            <a:r>
              <a:rPr lang="en-US"/>
              <a:t>SPPI-14 is due to TEA on the third Thursday in February.</a:t>
            </a:r>
          </a:p>
        </p:txBody>
      </p:sp>
    </p:spTree>
    <p:extLst>
      <p:ext uri="{BB962C8B-B14F-4D97-AF65-F5344CB8AC3E}">
        <p14:creationId xmlns:p14="http://schemas.microsoft.com/office/powerpoint/2010/main" val="45265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In the 2024-25 school year all student data for SPPI-14 will come from the Prior Year Leaver (TX) Domain.  As we move forward, the student data will be from the domains listed above.                                               All domains are published to the LEA's IODS, with the applicable data for SPPI-14 </a:t>
            </a:r>
            <a:r>
              <a:rPr lang="en-US">
                <a:effectLst/>
                <a:latin typeface="Arial"/>
                <a:cs typeface="Arial"/>
              </a:rPr>
              <a:t>on these Domains being promoted for the </a:t>
            </a:r>
            <a:r>
              <a:rPr lang="en-US">
                <a:latin typeface="Arial"/>
                <a:cs typeface="Arial"/>
              </a:rPr>
              <a:t>SPPI-14 </a:t>
            </a:r>
            <a:r>
              <a:rPr lang="en-US">
                <a:effectLst/>
                <a:latin typeface="Arial"/>
                <a:cs typeface="Arial"/>
              </a:rPr>
              <a:t>submission.</a:t>
            </a:r>
            <a:r>
              <a:rPr lang="en-US">
                <a:latin typeface="Arial"/>
                <a:cs typeface="Arial"/>
              </a:rPr>
              <a:t> </a:t>
            </a:r>
            <a:endParaRPr lang="en-US" sz="180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9034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1" y="3373755"/>
            <a:ext cx="7818511" cy="3016495"/>
          </a:xfrm>
        </p:spPr>
        <p:txBody>
          <a:bodyPr/>
          <a:lstStyle/>
          <a:p>
            <a:r>
              <a:rPr lang="en-US" i="0">
                <a:solidFill>
                  <a:srgbClr val="FF0000"/>
                </a:solidFill>
                <a:latin typeface="Arial"/>
                <a:cs typeface="Arial"/>
              </a:rPr>
              <a:t>Data elements that are specific to the SPPI-14 submission.</a:t>
            </a:r>
          </a:p>
          <a:p>
            <a:endParaRPr lang="en-US" i="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7AB4881-00CB-45B0-9442-691807618D83}"/>
              </a:ext>
            </a:extLst>
          </p:cNvPr>
          <p:cNvSpPr>
            <a:spLocks noGrp="1" noRot="1" noChangeAspect="1"/>
          </p:cNvSpPr>
          <p:nvPr>
            <p:ph type="sldImg"/>
          </p:nvPr>
        </p:nvSpPr>
        <p:spPr/>
      </p:sp>
    </p:spTree>
    <p:extLst>
      <p:ext uri="{BB962C8B-B14F-4D97-AF65-F5344CB8AC3E}">
        <p14:creationId xmlns:p14="http://schemas.microsoft.com/office/powerpoint/2010/main" val="117833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Categories and Sub-Categories that will be promoted to TSDS for SPPI-14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6962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u="sng"/>
              <a:t>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There are no validations that define a duplicated Unique 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Review the business validations in TEDS for CSW.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Fatal warnings must be cleared up to complete the submissions.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Special Warnings and Warnings should be reviewed carefully, and corrections made as needed to ensure accurate and complete data is reported.	</a:t>
            </a:r>
            <a:endParaRPr lang="en-US"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258851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atin typeface="Arial"/>
                <a:cs typeface="Arial"/>
              </a:rPr>
              <a:t>As users are reviewing their validation errors, TSDS will provide details about the specific data that caused the error to fire in Identifying Info. such as the student's name and the data the LEA reported that is triggering the error.</a:t>
            </a:r>
          </a:p>
          <a:p>
            <a:r>
              <a:rPr lang="en-US" b="1">
                <a:latin typeface="Arial"/>
                <a:cs typeface="Arial"/>
              </a:rPr>
              <a:t>40203-0024</a:t>
            </a:r>
            <a:r>
              <a:rPr lang="en-US">
                <a:latin typeface="Arial"/>
                <a:cs typeface="Arial"/>
              </a:rPr>
              <a:t> – If the student has one of the five leaver reasons that are specified for SPPI-14 (E1001), then Parent/Contact information (</a:t>
            </a:r>
            <a:r>
              <a:rPr lang="en-US" sz="1200">
                <a:solidFill>
                  <a:srgbClr val="0070C0"/>
                </a:solidFill>
                <a:latin typeface="Arial"/>
                <a:cs typeface="Arial"/>
              </a:rPr>
              <a:t>E3078-E1455)</a:t>
            </a:r>
            <a:r>
              <a:rPr lang="en-US">
                <a:latin typeface="Arial"/>
                <a:cs typeface="Arial"/>
              </a:rPr>
              <a:t> must be provided.</a:t>
            </a:r>
          </a:p>
          <a:p>
            <a:r>
              <a:rPr lang="en-US">
                <a:latin typeface="Arial"/>
                <a:cs typeface="Arial"/>
              </a:rPr>
              <a:t>The LEA will make the needed correction in their SIS and this will published on the next scheduled API call. The user will then promote the data again and verify that they are no longer getting this error.</a:t>
            </a:r>
          </a:p>
          <a:p>
            <a:r>
              <a:rPr lang="en-US" b="1"/>
              <a:t>49010-0010</a:t>
            </a:r>
            <a:r>
              <a:rPr lang="en-US"/>
              <a:t> – If information is provided for more than one parent (</a:t>
            </a:r>
            <a:r>
              <a:rPr lang="en-US" sz="1200">
                <a:solidFill>
                  <a:srgbClr val="0070C0"/>
                </a:solidFill>
              </a:rPr>
              <a:t>E3078-E1455)</a:t>
            </a:r>
            <a:r>
              <a:rPr lang="en-US"/>
              <a:t> for the student, then Contact Priority (E1427) must not be blank.</a:t>
            </a:r>
          </a:p>
          <a:p>
            <a:r>
              <a:rPr lang="en-US">
                <a:latin typeface="Arial"/>
                <a:cs typeface="Arial"/>
              </a:rPr>
              <a:t>The LEA will make the needed correction in their SIS and this will published on the next scheduled API call. The user will then promote the data again and verify that that they are no longer getting this error.</a:t>
            </a:r>
          </a:p>
          <a:p>
            <a:endParaRPr lang="en-US"/>
          </a:p>
          <a:p>
            <a:r>
              <a:rPr lang="en-US"/>
              <a:t>Review TWEDS for all the business rule validations for SPPI-14.	</a:t>
            </a:r>
          </a:p>
        </p:txBody>
      </p:sp>
      <p:sp>
        <p:nvSpPr>
          <p:cNvPr id="4" name="Slide Number Placeholder 3"/>
          <p:cNvSpPr>
            <a:spLocks noGrp="1"/>
          </p:cNvSpPr>
          <p:nvPr>
            <p:ph type="sldNum" sz="quarter" idx="10"/>
          </p:nvPr>
        </p:nvSpPr>
        <p:spPr/>
        <p:txBody>
          <a:bodyPr/>
          <a:lstStyle/>
          <a:p>
            <a:fld id="{7872E534-9B96-469B-99C0-8551271B58B1}" type="slidenum">
              <a:rPr lang="en-US" smtClean="0"/>
              <a:pPr/>
              <a:t>22</a:t>
            </a:fld>
            <a:endParaRPr lang="en-US"/>
          </a:p>
        </p:txBody>
      </p:sp>
      <p:sp>
        <p:nvSpPr>
          <p:cNvPr id="7" name="Slide Image Placeholder 6">
            <a:extLst>
              <a:ext uri="{FF2B5EF4-FFF2-40B4-BE49-F238E27FC236}">
                <a16:creationId xmlns:a16="http://schemas.microsoft.com/office/drawing/2014/main" id="{EB0EA426-C66D-498C-8A21-8E24F9CC8C25}"/>
              </a:ext>
            </a:extLst>
          </p:cNvPr>
          <p:cNvSpPr>
            <a:spLocks noGrp="1" noRot="1" noChangeAspect="1"/>
          </p:cNvSpPr>
          <p:nvPr>
            <p:ph type="sldImg"/>
          </p:nvPr>
        </p:nvSpPr>
        <p:spPr/>
      </p:sp>
    </p:spTree>
    <p:extLst>
      <p:ext uri="{BB962C8B-B14F-4D97-AF65-F5344CB8AC3E}">
        <p14:creationId xmlns:p14="http://schemas.microsoft.com/office/powerpoint/2010/main" val="4209266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20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There is only one report for SPPI-14.  LEAs should review the report carefully for accuracy and completeness.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3149D03-5269-4884-B41D-F08A0C8D724C}"/>
              </a:ext>
            </a:extLst>
          </p:cNvPr>
          <p:cNvSpPr>
            <a:spLocks noGrp="1" noRot="1" noChangeAspect="1"/>
          </p:cNvSpPr>
          <p:nvPr>
            <p:ph type="sldImg"/>
          </p:nvPr>
        </p:nvSpPr>
        <p:spPr/>
      </p:sp>
    </p:spTree>
    <p:extLst>
      <p:ext uri="{BB962C8B-B14F-4D97-AF65-F5344CB8AC3E}">
        <p14:creationId xmlns:p14="http://schemas.microsoft.com/office/powerpoint/2010/main" val="176283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atin typeface="Arial"/>
                <a:cs typeface="Arial"/>
              </a:rPr>
              <a:t>The SPPI-14 report will have a detailed listing for each student who was reported as receiving special education services in the prior school year and who have one of the five exit withdraw type codes.  </a:t>
            </a:r>
          </a:p>
          <a:p>
            <a:pPr lvl="0"/>
            <a:r>
              <a:rPr lang="en-US">
                <a:latin typeface="Arial"/>
                <a:cs typeface="Arial"/>
              </a:rPr>
              <a:t>The report shows some basic student demographic information.</a:t>
            </a:r>
          </a:p>
          <a:p>
            <a:pPr lvl="0"/>
            <a:r>
              <a:rPr lang="en-US">
                <a:latin typeface="Arial"/>
                <a:cs typeface="Arial"/>
              </a:rPr>
              <a:t>The report shows the Leaver Reason Code for the student.  </a:t>
            </a:r>
          </a:p>
          <a:p>
            <a:pPr lvl="0"/>
            <a:r>
              <a:rPr lang="en-US">
                <a:latin typeface="Arial"/>
                <a:cs typeface="Arial"/>
              </a:rPr>
              <a:t>The report will list the parent information with address, phone number, and email address.</a:t>
            </a:r>
          </a:p>
          <a:p>
            <a:r>
              <a:rPr lang="en-US" b="0">
                <a:latin typeface="Arial"/>
                <a:cs typeface="Arial"/>
              </a:rPr>
              <a:t>Adding Home Language to this report so third-party vendor can send the survey in the language spoken in the home. Only </a:t>
            </a:r>
            <a:r>
              <a:rPr lang="en-US" b="0" err="1">
                <a:latin typeface="Arial"/>
                <a:cs typeface="Arial"/>
              </a:rPr>
              <a:t>LanguageUse</a:t>
            </a:r>
            <a:r>
              <a:rPr lang="en-US" b="0">
                <a:latin typeface="Arial"/>
                <a:cs typeface="Arial"/>
              </a:rPr>
              <a:t> 01 (home language) will be promoted for SPPI-14. The survey for Woodrow will be sent in English since his home language is 98. </a:t>
            </a:r>
            <a:endParaRPr lang="en-US" b="0"/>
          </a:p>
        </p:txBody>
      </p:sp>
      <p:sp>
        <p:nvSpPr>
          <p:cNvPr id="4" name="Slide Number Placeholder 3"/>
          <p:cNvSpPr>
            <a:spLocks noGrp="1"/>
          </p:cNvSpPr>
          <p:nvPr>
            <p:ph type="sldNum" sz="quarter" idx="10"/>
          </p:nvPr>
        </p:nvSpPr>
        <p:spPr/>
        <p:txBody>
          <a:bodyPr/>
          <a:lstStyle/>
          <a:p>
            <a:pPr lvl="0"/>
            <a:fld id="{7872E534-9B96-469B-99C0-8551271B58B1}" type="slidenum">
              <a:rPr lang="en-US" noProof="0" smtClean="0"/>
              <a:pPr lvl="0"/>
              <a:t>25</a:t>
            </a:fld>
            <a:endParaRPr lang="en-US" noProof="0"/>
          </a:p>
        </p:txBody>
      </p:sp>
      <p:sp>
        <p:nvSpPr>
          <p:cNvPr id="7" name="Slide Image Placeholder 6">
            <a:extLst>
              <a:ext uri="{FF2B5EF4-FFF2-40B4-BE49-F238E27FC236}">
                <a16:creationId xmlns:a16="http://schemas.microsoft.com/office/drawing/2014/main" id="{CECB94F7-1C76-491B-9B88-8914792D7238}"/>
              </a:ext>
            </a:extLst>
          </p:cNvPr>
          <p:cNvSpPr>
            <a:spLocks noGrp="1" noRot="1" noChangeAspect="1"/>
          </p:cNvSpPr>
          <p:nvPr>
            <p:ph type="sldImg"/>
          </p:nvPr>
        </p:nvSpPr>
        <p:spPr/>
      </p:sp>
    </p:spTree>
    <p:extLst>
      <p:ext uri="{BB962C8B-B14F-4D97-AF65-F5344CB8AC3E}">
        <p14:creationId xmlns:p14="http://schemas.microsoft.com/office/powerpoint/2010/main" val="1762830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NEW ESC and TEA level report.</a:t>
            </a:r>
          </a:p>
        </p:txBody>
      </p:sp>
      <p:sp>
        <p:nvSpPr>
          <p:cNvPr id="4" name="Slide Number Placeholder 3"/>
          <p:cNvSpPr>
            <a:spLocks noGrp="1"/>
          </p:cNvSpPr>
          <p:nvPr>
            <p:ph type="sldNum" sz="quarter" idx="10"/>
          </p:nvPr>
        </p:nvSpPr>
        <p:spPr/>
        <p:txBody>
          <a:bodyPr/>
          <a:lstStyle/>
          <a:p>
            <a:pPr lvl="0"/>
            <a:fld id="{7872E534-9B96-469B-99C0-8551271B58B1}" type="slidenum">
              <a:rPr lang="en-US" noProof="0" smtClean="0"/>
              <a:pPr lvl="0"/>
              <a:t>26</a:t>
            </a:fld>
            <a:endParaRPr lang="en-US" noProof="0"/>
          </a:p>
        </p:txBody>
      </p:sp>
      <p:sp>
        <p:nvSpPr>
          <p:cNvPr id="7" name="Slide Image Placeholder 6">
            <a:extLst>
              <a:ext uri="{FF2B5EF4-FFF2-40B4-BE49-F238E27FC236}">
                <a16:creationId xmlns:a16="http://schemas.microsoft.com/office/drawing/2014/main" id="{CECB94F7-1C76-491B-9B88-8914792D7238}"/>
              </a:ext>
            </a:extLst>
          </p:cNvPr>
          <p:cNvSpPr>
            <a:spLocks noGrp="1" noRot="1" noChangeAspect="1"/>
          </p:cNvSpPr>
          <p:nvPr>
            <p:ph type="sldImg"/>
          </p:nvPr>
        </p:nvSpPr>
        <p:spPr/>
      </p:sp>
    </p:spTree>
    <p:extLst>
      <p:ext uri="{BB962C8B-B14F-4D97-AF65-F5344CB8AC3E}">
        <p14:creationId xmlns:p14="http://schemas.microsoft.com/office/powerpoint/2010/main" val="2558404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71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466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33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983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539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583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a:p>
          <a:p>
            <a:endParaRPr lang="en-US"/>
          </a:p>
        </p:txBody>
      </p:sp>
      <p:sp>
        <p:nvSpPr>
          <p:cNvPr id="4" name="Slide Number Placeholder 3"/>
          <p:cNvSpPr>
            <a:spLocks noGrp="1"/>
          </p:cNvSpPr>
          <p:nvPr>
            <p:ph type="sldNum" sz="quarter" idx="10"/>
          </p:nvPr>
        </p:nvSpPr>
        <p:spPr/>
        <p:txBody>
          <a:bodyPr/>
          <a:lstStyle/>
          <a:p>
            <a:pPr lvl="0"/>
            <a:fld id="{7872E534-9B96-469B-99C0-8551271B58B1}" type="slidenum">
              <a:rPr lang="en-US" noProof="0" smtClean="0"/>
              <a:pPr lvl="0"/>
              <a:t>38</a:t>
            </a:fld>
            <a:endParaRPr lang="en-US" noProof="0"/>
          </a:p>
        </p:txBody>
      </p:sp>
      <p:sp>
        <p:nvSpPr>
          <p:cNvPr id="7" name="Slide Image Placeholder 6">
            <a:extLst>
              <a:ext uri="{FF2B5EF4-FFF2-40B4-BE49-F238E27FC236}">
                <a16:creationId xmlns:a16="http://schemas.microsoft.com/office/drawing/2014/main" id="{83894517-1A5C-46FA-8C7B-9562EA4EB81F}"/>
              </a:ext>
            </a:extLst>
          </p:cNvPr>
          <p:cNvSpPr>
            <a:spLocks noGrp="1" noRot="1" noChangeAspect="1"/>
          </p:cNvSpPr>
          <p:nvPr>
            <p:ph type="sldImg"/>
          </p:nvPr>
        </p:nvSpPr>
        <p:spPr/>
      </p:sp>
    </p:spTree>
    <p:extLst>
      <p:ext uri="{BB962C8B-B14F-4D97-AF65-F5344CB8AC3E}">
        <p14:creationId xmlns:p14="http://schemas.microsoft.com/office/powerpoint/2010/main" val="308273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146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02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role the LEA staff would request will depend on the individual’s level of responsibility.</a:t>
            </a:r>
          </a:p>
        </p:txBody>
      </p:sp>
    </p:spTree>
    <p:extLst>
      <p:ext uri="{BB962C8B-B14F-4D97-AF65-F5344CB8AC3E}">
        <p14:creationId xmlns:p14="http://schemas.microsoft.com/office/powerpoint/2010/main" val="372741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9.jpg"/></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7086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C777E90-CD2D-4868-AEEC-927B604BEC98}"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12958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44D0DB66-17BB-426D-A768-290868068354}"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33191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0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D9897535-0227-44C0-8FF0-F29CD27149B6}"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70459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9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32BED5DB-58EF-4D43-9816-323D498A29FA}"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87256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8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77F6D60C-11E0-4C88-AFAF-3890C07D9B5E}"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937409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7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5986810-779B-483C-A67B-FBF1BBD0FE7F}"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24511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6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4DDB30E8-D5D7-49A6-BF6A-2FB08604170B}"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8235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9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1324C51-79B9-4844-A899-175D466FA15D}"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187970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90F3EFDA-6B03-45CB-A52B-9DDEEDEC204A}"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951785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2F38AE5E-2AA5-451F-9854-D8BBE82315FE}"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962121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5DC6EFF8-F24D-4170-85D5-A1F945D7254C}"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3346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ACC426D-EDC8-4844-8A89-19CF5F006081}"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20436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5C47229D-30F4-4112-A66D-A3E569FD9345}"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248961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99061B6D-09E1-4BEA-8CCF-836C463DCACC}"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270261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333CCD9-5DA3-40F1-ABED-ABA869556DA0}" type="datetime1">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28650" y="1825626"/>
            <a:ext cx="78866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9875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0156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4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58440"/>
            <a:ext cx="6858000" cy="1455651"/>
          </a:xfrm>
          <a:solidFill>
            <a:schemeClr val="bg1">
              <a:lumMod val="95000"/>
            </a:schemeClr>
          </a:solidFill>
        </p:spPr>
        <p:txBody>
          <a:bodyPr anchor="ctr">
            <a:normAutofit/>
          </a:bodyPr>
          <a:lstStyle>
            <a:lvl1pPr algn="ctr">
              <a:defRPr sz="42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143000" y="4315096"/>
            <a:ext cx="6858000" cy="851564"/>
          </a:xfrm>
          <a:solidFill>
            <a:schemeClr val="bg1">
              <a:lumMod val="95000"/>
            </a:schemeClr>
          </a:solidFill>
        </p:spPr>
        <p:txBody>
          <a:bodyPr anchor="t"/>
          <a:lstStyle>
            <a:lvl1pPr marL="0" indent="0" algn="ctr">
              <a:buNone/>
              <a:defRPr sz="1800" b="1" spc="105" baseline="0">
                <a:solidFill>
                  <a:srgbClr val="44546A"/>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MASTER SUBTITLE</a:t>
            </a:r>
          </a:p>
        </p:txBody>
      </p:sp>
      <p:sp>
        <p:nvSpPr>
          <p:cNvPr id="4" name="Date Placeholder 3"/>
          <p:cNvSpPr>
            <a:spLocks noGrp="1"/>
          </p:cNvSpPr>
          <p:nvPr>
            <p:ph type="dt" sz="half" idx="10"/>
          </p:nvPr>
        </p:nvSpPr>
        <p:spPr/>
        <p:txBody>
          <a:bodyPr/>
          <a:lstStyle/>
          <a:p>
            <a:fld id="{4D93CCB0-500D-450A-86FF-9C6041800EFC}" type="datetime1">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144000" cy="5589588"/>
          </a:xfrm>
        </p:spPr>
        <p:txBody>
          <a:bodyPr/>
          <a:lstStyle/>
          <a:p>
            <a:endParaRPr lang="en-US"/>
          </a:p>
        </p:txBody>
      </p:sp>
    </p:spTree>
    <p:extLst>
      <p:ext uri="{BB962C8B-B14F-4D97-AF65-F5344CB8AC3E}">
        <p14:creationId xmlns:p14="http://schemas.microsoft.com/office/powerpoint/2010/main" val="21938096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ctrTitle"/>
          </p:nvPr>
        </p:nvSpPr>
        <p:spPr>
          <a:xfrm>
            <a:off x="2932438" y="4670099"/>
            <a:ext cx="3279124" cy="507831"/>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8" y="4670099"/>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51AA55E-E6F1-4FFF-92E0-2F82633C69C1}" type="datetime1">
              <a:rPr lang="en-US" smtClean="0"/>
              <a:t>8/15/2025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49857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E553B2C-1629-4BED-B1E3-6AE607C9B203}" type="datetime1">
              <a:rPr lang="en-US" smtClean="0"/>
              <a:t>8/15/2025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91180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8" name="bg object 18"/>
          <p:cNvSpPr/>
          <p:nvPr/>
        </p:nvSpPr>
        <p:spPr>
          <a:xfrm>
            <a:off x="180593"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350"/>
          </a:p>
        </p:txBody>
      </p:sp>
      <p:pic>
        <p:nvPicPr>
          <p:cNvPr id="19" name="bg object 19"/>
          <p:cNvPicPr/>
          <p:nvPr/>
        </p:nvPicPr>
        <p:blipFill>
          <a:blip r:embed="rId2" cstate="print"/>
          <a:stretch>
            <a:fillRect/>
          </a:stretch>
        </p:blipFill>
        <p:spPr>
          <a:xfrm>
            <a:off x="397764" y="208789"/>
            <a:ext cx="747521" cy="397763"/>
          </a:xfrm>
          <a:prstGeom prst="rect">
            <a:avLst/>
          </a:prstGeom>
        </p:spPr>
      </p:pic>
      <p:pic>
        <p:nvPicPr>
          <p:cNvPr id="20" name="bg object 20"/>
          <p:cNvPicPr/>
          <p:nvPr/>
        </p:nvPicPr>
        <p:blipFill>
          <a:blip r:embed="rId3" cstate="print"/>
          <a:stretch>
            <a:fillRect/>
          </a:stretch>
        </p:blipFill>
        <p:spPr>
          <a:xfrm>
            <a:off x="452628" y="5839968"/>
            <a:ext cx="649223" cy="525779"/>
          </a:xfrm>
          <a:prstGeom prst="rect">
            <a:avLst/>
          </a:prstGeom>
        </p:spPr>
      </p:pic>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4458117-9DD0-4D3F-8F7A-B39787BC53DC}" type="datetime1">
              <a:rPr lang="en-US" smtClean="0"/>
              <a:t>8/15/2025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77726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0"/>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350"/>
          </a:p>
        </p:txBody>
      </p:sp>
      <p:pic>
        <p:nvPicPr>
          <p:cNvPr id="17" name="bg object 17"/>
          <p:cNvPicPr/>
          <p:nvPr/>
        </p:nvPicPr>
        <p:blipFill>
          <a:blip r:embed="rId2" cstate="print"/>
          <a:stretch>
            <a:fillRect/>
          </a:stretch>
        </p:blipFill>
        <p:spPr>
          <a:xfrm>
            <a:off x="4198240" y="6062472"/>
            <a:ext cx="747521" cy="399287"/>
          </a:xfrm>
          <a:prstGeom prst="rect">
            <a:avLst/>
          </a:prstGeom>
        </p:spPr>
      </p:pic>
      <p:sp>
        <p:nvSpPr>
          <p:cNvPr id="18" name="bg object 18"/>
          <p:cNvSpPr/>
          <p:nvPr/>
        </p:nvSpPr>
        <p:spPr>
          <a:xfrm>
            <a:off x="0" y="6502908"/>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350"/>
          </a:p>
        </p:txBody>
      </p:sp>
      <p:pic>
        <p:nvPicPr>
          <p:cNvPr id="19" name="bg object 19"/>
          <p:cNvPicPr/>
          <p:nvPr/>
        </p:nvPicPr>
        <p:blipFill>
          <a:blip r:embed="rId3" cstate="print"/>
          <a:stretch>
            <a:fillRect/>
          </a:stretch>
        </p:blipFill>
        <p:spPr>
          <a:xfrm>
            <a:off x="8165593" y="152401"/>
            <a:ext cx="672083" cy="528827"/>
          </a:xfrm>
          <a:prstGeom prst="rect">
            <a:avLst/>
          </a:prstGeom>
        </p:spPr>
      </p:pic>
      <p:sp>
        <p:nvSpPr>
          <p:cNvPr id="20" name="bg object 20"/>
          <p:cNvSpPr/>
          <p:nvPr/>
        </p:nvSpPr>
        <p:spPr>
          <a:xfrm>
            <a:off x="0" y="836676"/>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350"/>
          </a:p>
        </p:txBody>
      </p:sp>
      <p:pic>
        <p:nvPicPr>
          <p:cNvPr id="21" name="bg object 21"/>
          <p:cNvPicPr/>
          <p:nvPr/>
        </p:nvPicPr>
        <p:blipFill>
          <a:blip r:embed="rId4" cstate="print"/>
          <a:stretch>
            <a:fillRect/>
          </a:stretch>
        </p:blipFill>
        <p:spPr>
          <a:xfrm>
            <a:off x="1" y="905255"/>
            <a:ext cx="9143999" cy="5952743"/>
          </a:xfrm>
          <a:prstGeom prst="rect">
            <a:avLst/>
          </a:prstGeom>
        </p:spPr>
      </p:pic>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D2BB236-5719-4867-8CEE-C0594CCFA162}" type="datetime1">
              <a:rPr lang="en-US" smtClean="0"/>
              <a:t>8/15/2025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11963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5002FAD-B5A2-49A5-88AC-2D974E17E7D4}" type="datetime1">
              <a:rPr lang="en-US" smtClean="0"/>
              <a:t>8/15/2025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050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868EB1E-3C5F-46F8-8AE1-8300BD7EF3C6}"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98494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276999"/>
          </a:xfrm>
        </p:spPr>
        <p:txBody>
          <a:bodyPr/>
          <a:lstStyle>
            <a:lvl1pPr algn="ctr">
              <a:defRPr/>
            </a:lvl1pPr>
          </a:lstStyle>
          <a:p>
            <a:fld id="{29F51A2B-1426-46E4-8EBB-700FA2467457}"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779846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44008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9181843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7272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029157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662322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788364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2026213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364150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0E3FBC3-1CFC-49B4-9362-3306E026D6B8}"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64726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16190EFB-98DE-4A5C-9879-3354F9EC24A1}"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789157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B4E486F-8B32-46E8-8486-B2F20A5DBA6D}"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1841441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442C556-ADCD-4FC9-8645-5448D76B527B}"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445302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CDF5595-AEDA-416B-8755-1CAF6847AA32}"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60055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E32F21F-C477-4844-BB2C-F84A43DCCDB7}"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278489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8DA77BD-9327-4601-A522-3B700D966287}"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440198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3CE3FEE-34EF-43FD-A134-13804918C04A}"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0522946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EE95686-24CC-4538-8305-0EFB15FAD618}"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125164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325B7CC-E915-471A-8558-D6628F81C15E}"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418587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5D46565C-7EEA-4F86-B140-0DC1B9C18B5A}"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050295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388F10E5-C952-4EDF-87B8-BAA34DCD24F3}"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8071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24BAC5-5438-4420-8DC5-90C9CA85DE7C}"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748691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D5B0D9A1-8FE5-4842-AAE6-DBDCCE355A21}"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751481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9589E673-35C9-4FF4-936C-43CECF707357}"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2206619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2532D423-21D8-4F37-9C99-DD3E1DE8190B}"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049433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04484B2E-56B9-491F-96CF-EFB37F26AA55}"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496276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2095873-FAA7-467B-A66A-4B1A9BEB811A}"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367676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C7E7F67-F948-461B-9189-1EC743EB2802}"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545807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E6A6DDA6-29B1-49ED-A458-F7782EC90A9B}"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628141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903D4842-FC74-4D8C-8237-3A43D303F5DC}"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959582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098522F-8CD8-488D-98D6-A3EA48360210}"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599777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08CD4B6-82D0-49E9-9AA6-4FBC7BF83792}"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9999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E871CA8-562B-4D6F-93A5-41714557B658}"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66684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D1FF2177-45F8-4BD0-B08F-496522CD9AD6}" type="datetime1">
              <a:rPr lang="en-US" smtClean="0"/>
              <a:t>8/15/2025</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90452456"/>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98179C95-D6F8-4030-BF96-A6D1052EF7A4}" type="datetime1">
              <a:rPr lang="en-US" smtClean="0"/>
              <a:t>8/15/2025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2547505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55D79894-12A8-41CA-87EA-A4C878591114}" type="datetime1">
              <a:rPr lang="en-US" smtClean="0"/>
              <a:t>8/15/2025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41314029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7D2CB463-B498-41AE-8887-78CA30919515}" type="datetime1">
              <a:rPr lang="en-US" smtClean="0"/>
              <a:t>8/15/2025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8210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51C13D05-563B-4B8B-9358-D1043AA724AA}" type="datetime1">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13562634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665215104"/>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6969D4-0B2C-4032-95F8-A421097D6E30}" type="datetime1">
              <a:rPr lang="en-US" smtClean="0"/>
              <a:t>8/15/2025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2678181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E7FBDCB-27CB-4799-A51B-94AA1E0174E6}" type="datetime1">
              <a:rPr lang="en-US" smtClean="0"/>
              <a:t>8/15/2025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806776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FCF5E7-B21A-4DDC-BDD4-6187504F20F4}" type="datetime1">
              <a:rPr lang="en-US" smtClean="0"/>
              <a:t>8/15/2025</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862800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CF48654E-71FC-4A3D-A30E-FBC19996BF98}" type="datetime1">
              <a:rPr lang="en-US" smtClean="0"/>
              <a:t>8/15/2025</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12436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3354CF3-AB68-49E5-B9C5-E92FF35CDEEF}"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851931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35BA4A-299A-4A8D-A521-0D63BF7C2597}" type="datetime1">
              <a:rPr lang="en-US" smtClean="0"/>
              <a:t>8/15/2025</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6871751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97892439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1044510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932100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9687143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9307000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5257606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562315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4035086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06170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96EDCA00-A70E-4E3B-8B27-6EDC4E47A90E}"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068693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346493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522836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597162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34551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0820117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181898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502770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378051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792893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83557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4E05EF0C-DBF0-44F3-9A1F-9444DDD1BA5D}"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3380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52993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665302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062895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870053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116592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364690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461010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0206750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814557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81001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121B093E-7889-48B1-BA36-AE5B5F1B75C6}"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816120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8/15/2025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28311382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076107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8968710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1837714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025218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476846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897099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295393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5899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5970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869803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694C2D8E-54C1-4988-B3DE-84C70CCDC5A4}"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30337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17637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887255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616863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7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998928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726281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7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778094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198219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103705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020952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7038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E7B862D9-F2CE-48A7-8354-E8544D9D4D1E}"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05368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83470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985384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896069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941884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758926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60693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576862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218967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323526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5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394199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8FFB83FD-09B6-4B8B-8618-DA3FD3986A31}"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100193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5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5534998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5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85952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5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3728133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5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87864835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43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1369557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42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47590772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41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42841541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B0FC95A-335D-4720-BC64-C98A6144F120}"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1018408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8BDCF92-9C08-4D33-880D-5CF22F0E6ADD}"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436455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7D8287E-14FE-4A60-A24E-CC416BFB8EFB}"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72803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DB8DC385-875F-4E12-AF2D-A606319F450C}"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6820049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2E40A64-9892-474F-A14A-7855F90145D1}"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363423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1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925E0EB-EF5D-4C6F-BD47-06C149CE3C2E}"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2386638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181B6BF-78F9-44AD-9664-91A99AAF7218}"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75374625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90A4B39-AE7F-4F77-B623-AE94F119F7DA}"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4913019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40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629DE574-D1B0-43AE-BDEC-3EA460403094}"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425736443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3EB32091-C1AB-454E-AC3F-A4E186CD2B82}"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5216174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10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AC198BCE-3C42-48CC-9965-A80B1AF04F08}"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9177284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09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3F5E3C98-934C-41BE-8988-0CD5F3E59986}"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6814975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08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87CF645D-7033-4D53-A77F-BCB77885ED54}"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20111341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07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5557607C-CA6A-4BD5-BA42-AEDE0EADF5B2}"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597940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E9229633-BB16-4C83-ACCB-8EE73760FB72}"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439480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106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9F23918B-431D-4BD0-8919-77DC65C904C8}"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5264683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10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D9C69570-B083-4816-B990-5ED62AD05355}"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67746937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03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67E869C8-93D2-4D5B-84F7-8EA87FE3A1B7}"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3329223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10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1A075B76-911C-48BA-89EA-F30B8BA26EEF}"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8267477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101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B12AC05C-883E-40B8-B0DF-1F411D49D10A}"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4035813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00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F7994719-7B41-4D7E-8B90-9B86BCF0869A}"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396720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8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E9CF6C30-E3B6-4DBB-8EA1-392921F5495D}"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6668053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229C66D0-2FCB-45A1-BA83-BB3B8C70D8E2}" type="datetime1">
              <a:rPr lang="en-US" smtClean="0"/>
              <a:t>8/15/2025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1758533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24BF549A-48F3-46DE-8415-C69E386BAD1D}" type="datetime1">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5590345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5520A83-FC49-4727-8DD7-E682ECE48EB4}"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536313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13C83883-00AE-4175-9936-BE90402CBDA5}"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88936567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6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E42F08A7-F93E-4453-B660-ACD712CCD9FB}"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561554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708684588"/>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869803829"/>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57719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20140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077863722"/>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899592875"/>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093164228"/>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67433685"/>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3811139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65ED67E2-45E8-4A6C-8D4A-70AD26EE265B}"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33958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2251787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0" y="6357078"/>
            <a:ext cx="3380510"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459628586"/>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1295857"/>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2043601"/>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98494188"/>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78915795"/>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74869179"/>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6668420"/>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85193188"/>
      </p:ext>
    </p:extLst>
  </p:cSld>
  <p:clrMapOvr>
    <a:masterClrMapping/>
  </p:clrMapOvr>
  <p:hf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0686935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8772A350-431A-4E7C-8D18-2F6C5871F933}"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295872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338020"/>
      </p:ext>
    </p:extLst>
  </p:cSld>
  <p:clrMapOvr>
    <a:masterClrMapping/>
  </p:clrMapOvr>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81612068"/>
      </p:ext>
    </p:extLst>
  </p:cSld>
  <p:clrMapOvr>
    <a:masterClrMapping/>
  </p:clrMapOvr>
  <p:hf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30337893"/>
      </p:ext>
    </p:extLst>
  </p:cSld>
  <p:clrMapOvr>
    <a:masterClrMapping/>
  </p:clrMapOvr>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0536842"/>
      </p:ext>
    </p:extLst>
  </p:cSld>
  <p:clrMapOvr>
    <a:masterClrMapping/>
  </p:clrMapOvr>
  <p:hf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10019308"/>
      </p:ext>
    </p:extLst>
  </p:cSld>
  <p:clrMapOvr>
    <a:masterClrMapping/>
  </p:clrMapOvr>
  <p:hf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682004959"/>
      </p:ext>
    </p:extLst>
  </p:cSld>
  <p:clrMapOvr>
    <a:masterClrMapping/>
  </p:clrMapOvr>
  <p:hf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4394804"/>
      </p:ext>
    </p:extLst>
  </p:cSld>
  <p:clrMapOvr>
    <a:masterClrMapping/>
  </p:clrMapOvr>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889365671"/>
      </p:ext>
    </p:extLst>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33958239"/>
      </p:ext>
    </p:extLst>
  </p:cSld>
  <p:clrMapOvr>
    <a:masterClrMapping/>
  </p:clrMapOvr>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2958724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B966BF56-FA54-4F24-BA89-CD7E213DF20E}"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44940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4494096"/>
      </p:ext>
    </p:extLst>
  </p:cSld>
  <p:clrMapOvr>
    <a:masterClrMapping/>
  </p:clrMapOvr>
  <p:hf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64016886"/>
      </p:ext>
    </p:extLst>
  </p:cSld>
  <p:clrMapOvr>
    <a:masterClrMapping/>
  </p:clrMapOvr>
  <p:hf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887870306"/>
      </p:ext>
    </p:extLst>
  </p:cSld>
  <p:clrMapOvr>
    <a:overrideClrMapping bg1="dk1" tx1="lt1" bg2="dk2" tx2="lt2" accent1="accent1" accent2="accent2" accent3="accent3" accent4="accent4" accent5="accent5" accent6="accent6" hlink="hlink" folHlink="folHlink"/>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01643572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021026034"/>
      </p:ext>
    </p:extLst>
  </p:cSld>
  <p:clrMapOvr>
    <a:overrideClrMapping bg1="dk1" tx1="lt1" bg2="dk2" tx2="lt2" accent1="accent1" accent2="accent2" accent3="accent3" accent4="accent4" accent5="accent5" accent6="accent6" hlink="hlink" folHlink="folHlink"/>
  </p:clrMapOvr>
  <p:hf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7331515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4103013618"/>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38137420"/>
      </p:ext>
    </p:extLst>
  </p:cSld>
  <p:clrMapOvr>
    <a:masterClrMapping/>
  </p:clrMapOvr>
  <p:hf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58371626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295E91-3C5C-4624-8339-5D812026700A}"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6401688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8917458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4238638676"/>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0058637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3469405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969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2014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AACDCBC-91D7-47E6-8501-BE0C9A8A3629}" type="datetime1">
              <a:rPr lang="en-US" smtClean="0"/>
              <a:t>8/15/2025</a:t>
            </a:fld>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021026034"/>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672393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81360407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16212286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61781953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8248968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4D0474C8-0283-4D8A-B457-538C297C6103}"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8259802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19F645F3-EC71-41E3-B528-97B0D38B367A}"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3658243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B05FD633-4753-484F-BC64-021BB656D18F}"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968015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3"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2A3A3F00-D8D8-4465-9AA2-589B0E858D64}"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5939001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3"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57A335C4-57D7-4E7F-A9AD-D59BEBFFCEFE}"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5206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C3EA7936-D76F-4F09-8D24-FD507EA2B8A5}" type="datetime1">
              <a:rPr lang="en-US" smtClean="0"/>
              <a:t>8/15/2025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7331515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5A021635-274D-41A9-961F-880CAA0D3A9F}"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9568578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744B2024-BE26-4695-9532-48E9079B0552}"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4852749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74BE3D7F-ACF5-4A19-B87D-0207DEBD69D9}"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7873870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24957073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8">
              <a:buClr>
                <a:srgbClr val="0D6CB9"/>
              </a:buClr>
              <a:buFont typeface="Arial" panose="020B0604020202020204" pitchFamily="34" charset="0"/>
              <a:buChar char="•"/>
              <a:defRPr>
                <a:solidFill>
                  <a:schemeClr val="tx1">
                    <a:lumMod val="65000"/>
                    <a:lumOff val="35000"/>
                  </a:schemeClr>
                </a:solidFill>
              </a:defRPr>
            </a:lvl2pPr>
            <a:lvl3pPr marL="624061" indent="-124812">
              <a:buClr>
                <a:schemeClr val="accent2"/>
              </a:buClr>
              <a:buSzPct val="75000"/>
              <a:buFont typeface="Courier New" panose="02070309020205020404" pitchFamily="49" charset="0"/>
              <a:buChar char="o"/>
              <a:defRPr>
                <a:solidFill>
                  <a:schemeClr val="tx1">
                    <a:lumMod val="65000"/>
                    <a:lumOff val="35000"/>
                  </a:schemeClr>
                </a:solidFill>
              </a:defRPr>
            </a:lvl3pPr>
            <a:lvl4pPr marL="873685" indent="-124812">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5363718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082816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4235790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8015691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8">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49923" tIns="24961" rIns="49923"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8/15/2025</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7706133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917034B7-BCEB-4DD2-9087-8A5B876ADEF5}"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6431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DE931177-A8F2-4950-900A-CE0EED4644AD}" type="datetime1">
              <a:rPr lang="en-US" smtClean="0"/>
              <a:t>8/15/2025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410301361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4714931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49923" tIns="24961" rIns="49923"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8/15/2025</a:t>
            </a:fld>
            <a:endParaRPr lang="en-US" sz="656"/>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1864715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7" y="164595"/>
            <a:ext cx="7439895"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0052247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9"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9"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3"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4659857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550797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9"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659712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8/15/2025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203"/>
            </a:lvl1pPr>
          </a:lstStyle>
          <a:p>
            <a:r>
              <a:rPr lang="en-US"/>
              <a:t>Click to edit Master title style</a:t>
            </a:r>
          </a:p>
        </p:txBody>
      </p:sp>
    </p:spTree>
    <p:extLst>
      <p:ext uri="{BB962C8B-B14F-4D97-AF65-F5344CB8AC3E}">
        <p14:creationId xmlns:p14="http://schemas.microsoft.com/office/powerpoint/2010/main" val="255451167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08160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97174437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16878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07562BB9-4F01-42EB-AF64-A7D5A8D75E78}" type="datetime1">
              <a:rPr lang="en-US" smtClean="0"/>
              <a:t>8/15/2025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3813742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63407046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34447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33408164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00536816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6088570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8877878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10972717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3846978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94806556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22934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F71BF5A-30D4-478E-93A7-B77B6AD9E94B}" type="datetime1">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58371626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4369336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2881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3080852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757202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8730224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0337109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8371272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9140270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3344347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83698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5178434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4026939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4845896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9938140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2613429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2030465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354492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358368784"/>
      </p:ext>
    </p:extLst>
  </p:cSld>
  <p:clrMapOvr>
    <a:masterClrMapping/>
  </p:clrMapOvr>
  <p:hf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867250055"/>
      </p:ext>
    </p:extLst>
  </p:cSld>
  <p:clrMapOvr>
    <a:masterClrMapping/>
  </p:clrMapOvr>
  <p:hf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6546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19D7562-EF2F-450B-81E8-AEFD3812BC53}" type="datetime1">
              <a:rPr lang="en-US" smtClean="0"/>
              <a:t>8/15/2025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8688323"/>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557202768"/>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397692392"/>
      </p:ext>
    </p:extLst>
  </p:cSld>
  <p:clrMapOvr>
    <a:masterClrMapping/>
  </p:clrMapOvr>
  <p:hf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831267069"/>
      </p:ext>
    </p:extLst>
  </p:cSld>
  <p:clrMapOvr>
    <a:masterClrMapping/>
  </p:clrMapOvr>
  <p:hf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177685484"/>
      </p:ext>
    </p:extLst>
  </p:cSld>
  <p:clrMapOvr>
    <a:masterClrMapping/>
  </p:clrMapOvr>
  <p:hf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42735175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28554172"/>
      </p:ext>
    </p:extLst>
  </p:cSld>
  <p:clrMapOvr>
    <a:masterClrMapping/>
  </p:clrMapOvr>
  <p:hf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658891699"/>
      </p:ext>
    </p:extLst>
  </p:cSld>
  <p:clrMapOvr>
    <a:masterClrMapping/>
  </p:clrMapOvr>
  <p:hf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68230427"/>
      </p:ext>
    </p:extLst>
  </p:cSld>
  <p:clrMapOvr>
    <a:masterClrMapping/>
  </p:clrMapOvr>
  <p:hf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9032519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59B2F40-1B7E-4ECC-9ADA-EC0BB924FAF7}" type="datetime1">
              <a:rPr lang="en-US" smtClean="0"/>
              <a:t>8/15/2025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79325083"/>
      </p:ext>
    </p:extLst>
  </p:cSld>
  <p:clrMapOvr>
    <a:masterClrMapping/>
  </p:clrMapOvr>
  <p:hf hdr="0" ftr="0" dt="0"/>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25958260"/>
      </p:ext>
    </p:extLst>
  </p:cSld>
  <p:clrMapOvr>
    <a:masterClrMapping/>
  </p:clrMapOvr>
  <p:hf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10188875"/>
      </p:ext>
    </p:extLst>
  </p:cSld>
  <p:clrMapOvr>
    <a:masterClrMapping/>
  </p:clrMapOvr>
  <p:hf hdr="0" ftr="0" dt="0"/>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5951427"/>
      </p:ext>
    </p:extLst>
  </p:cSld>
  <p:clrMapOvr>
    <a:masterClrMapping/>
  </p:clrMapOvr>
  <p:hf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75446495"/>
      </p:ext>
    </p:extLst>
  </p:cSld>
  <p:clrMapOvr>
    <a:masterClrMapping/>
  </p:clrMapOvr>
  <p:hf hdr="0" ftr="0" dt="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76990579"/>
      </p:ext>
    </p:extLst>
  </p:cSld>
  <p:clrMapOvr>
    <a:masterClrMapping/>
  </p:clrMapOvr>
  <p:hf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5058117"/>
      </p:ext>
    </p:extLst>
  </p:cSld>
  <p:clrMapOvr>
    <a:masterClrMapping/>
  </p:clrMapOvr>
  <p:hf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45708012"/>
      </p:ext>
    </p:extLst>
  </p:cSld>
  <p:clrMapOvr>
    <a:masterClrMapping/>
  </p:clrMapOvr>
  <p:hf hdr="0" ftr="0" dt="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15315853"/>
      </p:ext>
    </p:extLst>
  </p:cSld>
  <p:clrMapOvr>
    <a:masterClrMapping/>
  </p:clrMapOvr>
  <p:hf hdr="0" ftr="0" dt="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59630922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D3FC6F-22AB-4402-A9B8-C966C3F2776A}" type="datetime1">
              <a:rPr lang="en-US" smtClean="0"/>
              <a:t>8/15/2025</a:t>
            </a:fld>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83971469"/>
      </p:ext>
    </p:extLst>
  </p:cSld>
  <p:clrMapOvr>
    <a:masterClrMapping/>
  </p:clrMapOvr>
  <p:hf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8/15/2025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73840094"/>
      </p:ext>
    </p:extLst>
  </p:cSld>
  <p:clrMapOvr>
    <a:masterClrMapping/>
  </p:clrMapOvr>
  <p:hf hdr="0" ftr="0" dt="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0394109"/>
      </p:ext>
    </p:extLst>
  </p:cSld>
  <p:clrMapOvr>
    <a:masterClrMapping/>
  </p:clrMapOvr>
  <p:hf hdr="0" ftr="0" dt="0"/>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40088752"/>
      </p:ext>
    </p:extLst>
  </p:cSld>
  <p:clrMapOvr>
    <a:masterClrMapping/>
  </p:clrMapOvr>
  <p:hf hdr="0" ftr="0" dt="0"/>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50409028"/>
      </p:ext>
    </p:extLst>
  </p:cSld>
  <p:clrMapOvr>
    <a:masterClrMapping/>
  </p:clrMapOvr>
  <p:hf hdr="0" ftr="0" dt="0"/>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27121363"/>
      </p:ext>
    </p:extLst>
  </p:cSld>
  <p:clrMapOvr>
    <a:masterClrMapping/>
  </p:clrMapOvr>
  <p:hf hdr="0" ftr="0" dt="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626540729"/>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37879427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380729940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46833077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fld id="{D6534A74-DFB8-4A2E-82AA-6606725BECB8}" type="datetime1">
              <a:rPr lang="en-US" smtClean="0"/>
              <a:t>8/15/2025</a:t>
            </a:fld>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161701783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585459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94785316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257497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1890808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93337620"/>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6"/>
            <a:ext cx="4130749" cy="2389625"/>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2225675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9877235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62650440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02644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077863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BB0267-350F-40E3-B766-153A9C3E5E60}" type="datetime1">
              <a:rPr lang="en-US" smtClean="0"/>
              <a:t>8/15/2025</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25308839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44036177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346950211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6"/>
            <a:ext cx="2153092" cy="239232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231335387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108BA376-7C88-44A0-AF1F-4E237B57113F}"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29642210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5E44308B-B708-485D-8AB5-B06A9C745F3E}"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12858639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B7D0505A-B6EB-481A-BD01-49102035332A}"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43767600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164D8A23-D6BA-476A-ACF8-13FC7C3F5FCD}"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3433511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29954FE4-FF42-4E95-B2DC-997CE0A909B9}"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82646730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69"/>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5"/>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AB37A471-17FB-4B31-8BC3-17FF8B63BA5D}"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841999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4238638676"/>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B1F9AB7B-E828-4627-BF8C-AB099148A353}"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69521725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DF0CA15C-B2FB-43AF-ACD4-49F2231D745F}"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233612323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7"/>
            <a:ext cx="1188987" cy="365125"/>
          </a:xfrm>
        </p:spPr>
        <p:txBody>
          <a:bodyPr/>
          <a:lstStyle>
            <a:lvl1pPr algn="ctr">
              <a:defRPr/>
            </a:lvl1pPr>
          </a:lstStyle>
          <a:p>
            <a:fld id="{EDE438DE-A6B7-443A-91B6-3ADA1D344E53}"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7425984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582457" indent="-249625">
              <a:buClr>
                <a:srgbClr val="0D6CB9"/>
              </a:buClr>
              <a:buFont typeface="Arial" panose="020B0604020202020204" pitchFamily="34" charset="0"/>
              <a:buChar char="•"/>
              <a:defRPr>
                <a:solidFill>
                  <a:schemeClr val="tx1">
                    <a:lumMod val="65000"/>
                    <a:lumOff val="35000"/>
                  </a:schemeClr>
                </a:solidFill>
              </a:defRPr>
            </a:lvl2pPr>
            <a:lvl3pPr marL="832081" indent="-166416">
              <a:buClr>
                <a:schemeClr val="accent2"/>
              </a:buClr>
              <a:buSzPct val="75000"/>
              <a:buFont typeface="Courier New" panose="02070309020205020404" pitchFamily="49" charset="0"/>
              <a:buChar char="o"/>
              <a:defRPr>
                <a:solidFill>
                  <a:schemeClr val="tx1">
                    <a:lumMod val="65000"/>
                    <a:lumOff val="35000"/>
                  </a:schemeClr>
                </a:solidFill>
              </a:defRPr>
            </a:lvl3pPr>
            <a:lvl4pPr marL="1164914" indent="-166416">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7"/>
            <a:ext cx="1188987" cy="365125"/>
          </a:xfrm>
        </p:spPr>
        <p:txBody>
          <a:bodyPr/>
          <a:lstStyle>
            <a:lvl1pPr algn="ctr">
              <a:defRPr/>
            </a:lvl1pPr>
          </a:lstStyle>
          <a:p>
            <a:fld id="{EC8AF890-DAE5-4053-A1B1-0BE48D640904}"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916842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7"/>
            <a:ext cx="1188987" cy="365125"/>
          </a:xfrm>
        </p:spPr>
        <p:txBody>
          <a:bodyPr/>
          <a:lstStyle>
            <a:lvl1pPr algn="ctr">
              <a:defRPr/>
            </a:lvl1pPr>
          </a:lstStyle>
          <a:p>
            <a:fld id="{67FEF054-D9C4-45A3-8093-D5992F60B182}"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9037162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7"/>
            <a:ext cx="1188987" cy="365125"/>
          </a:xfrm>
        </p:spPr>
        <p:txBody>
          <a:bodyPr/>
          <a:lstStyle>
            <a:lvl1pPr algn="ctr">
              <a:defRPr/>
            </a:lvl1pPr>
          </a:lstStyle>
          <a:p>
            <a:fld id="{42E8CEB3-CFB4-4D57-B93E-9E3F251623B7}"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0996362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7"/>
            <a:ext cx="1188987" cy="365125"/>
          </a:xfrm>
        </p:spPr>
        <p:txBody>
          <a:bodyPr/>
          <a:lstStyle>
            <a:lvl1pPr algn="ctr">
              <a:defRPr/>
            </a:lvl1pPr>
          </a:lstStyle>
          <a:p>
            <a:fld id="{B1635AF0-8217-4475-9A4D-A168BDA9AA19}"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3831021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2"/>
            <a:ext cx="3347131" cy="1847185"/>
          </a:xfrm>
          <a:prstGeom prst="rect">
            <a:avLst/>
          </a:prstGeom>
        </p:spPr>
        <p:txBody>
          <a:bodyPr/>
          <a:lstStyle>
            <a:lvl1pPr>
              <a:buClr>
                <a:schemeClr val="accent2"/>
              </a:buClr>
              <a:defRPr sz="1747">
                <a:solidFill>
                  <a:schemeClr val="tx1">
                    <a:lumMod val="65000"/>
                    <a:lumOff val="35000"/>
                  </a:schemeClr>
                </a:solidFill>
              </a:defRPr>
            </a:lvl1pPr>
            <a:lvl2pPr marL="582457" indent="-249625">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7"/>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7"/>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7"/>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7"/>
            <a:ext cx="1188987" cy="365125"/>
          </a:xfrm>
        </p:spPr>
        <p:txBody>
          <a:bodyPr/>
          <a:lstStyle>
            <a:lvl1pPr algn="ctr">
              <a:defRPr/>
            </a:lvl1pPr>
          </a:lstStyle>
          <a:p>
            <a:fld id="{71E799CB-CAD9-416A-8F0C-9049819847BD}"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7"/>
            <a:ext cx="1188987" cy="365125"/>
          </a:xfrm>
          <a:prstGeom prst="rect">
            <a:avLst/>
          </a:prstGeom>
        </p:spPr>
        <p:txBody>
          <a:bodyPr vert="horz" lIns="66563" tIns="33281" rIns="66563" bIns="3328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874" smtClean="0"/>
              <a:pPr/>
              <a:t>8/15/2025</a:t>
            </a:fld>
            <a:endParaRPr lang="en-US" sz="874"/>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0741049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7"/>
            <a:ext cx="2057400" cy="365125"/>
          </a:xfrm>
        </p:spPr>
        <p:txBody>
          <a:bodyPr/>
          <a:lstStyle/>
          <a:p>
            <a:fld id="{94DE796B-88A8-407D-8F8F-BCE5A9054D89}"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3637435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7"/>
            <a:ext cx="1188987" cy="365125"/>
          </a:xfrm>
        </p:spPr>
        <p:txBody>
          <a:bodyPr/>
          <a:lstStyle>
            <a:lvl1pPr algn="ctr">
              <a:defRPr/>
            </a:lvl1pPr>
          </a:lstStyle>
          <a:p>
            <a:fld id="{5F9ECA15-0366-4C15-A936-5D05CB91B456}"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00008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1202413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7"/>
            <a:ext cx="2057400" cy="365125"/>
          </a:xfrm>
        </p:spPr>
        <p:txBody>
          <a:bodyPr/>
          <a:lstStyle/>
          <a:p>
            <a:fld id="{0153866A-0540-4FCE-AAD4-D7BA81B8BB3F}"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2661361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7"/>
            <a:ext cx="1188987" cy="365125"/>
          </a:xfrm>
        </p:spPr>
        <p:txBody>
          <a:bodyPr/>
          <a:lstStyle>
            <a:lvl1pPr algn="ctr">
              <a:defRPr/>
            </a:lvl1pPr>
          </a:lstStyle>
          <a:p>
            <a:fld id="{E0C952E0-F074-494D-92A8-048679A0E7D5}"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7167593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621">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9" y="247242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9"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7"/>
            <a:ext cx="1188987" cy="365125"/>
          </a:xfrm>
        </p:spPr>
        <p:txBody>
          <a:bodyPr/>
          <a:lstStyle>
            <a:lvl1pPr algn="ctr">
              <a:defRPr/>
            </a:lvl1pPr>
          </a:lstStyle>
          <a:p>
            <a:fld id="{5836E3E6-EE41-458B-98B2-5E4E9A7284E9}"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839835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2"/>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7"/>
            <a:ext cx="1188987" cy="365125"/>
          </a:xfrm>
        </p:spPr>
        <p:txBody>
          <a:bodyPr/>
          <a:lstStyle>
            <a:lvl1pPr algn="ctr">
              <a:defRPr/>
            </a:lvl1pPr>
          </a:lstStyle>
          <a:p>
            <a:fld id="{A051EF81-C38D-4145-AD5A-32BD793E5F30}"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3970377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9" y="252703"/>
            <a:ext cx="6848835" cy="575136"/>
          </a:xfrm>
        </p:spPr>
        <p:txBody>
          <a:bodyPr>
            <a:normAutofit/>
          </a:bodyPr>
          <a:lstStyle>
            <a:lvl1pPr algn="l">
              <a:defRPr sz="2621">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7"/>
            <a:ext cx="1188987" cy="365125"/>
          </a:xfrm>
        </p:spPr>
        <p:txBody>
          <a:bodyPr/>
          <a:lstStyle>
            <a:lvl1pPr algn="ctr">
              <a:defRPr/>
            </a:lvl1pPr>
          </a:lstStyle>
          <a:p>
            <a:fld id="{A7B83BA8-CA1E-4B22-8ADF-F8303577014F}"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5966834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1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C03A173-B871-4324-B8D0-1E94FE903543}" type="datetime1">
              <a:rPr lang="en-US" smtClean="0"/>
              <a:t>8/15/2025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4140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67B67BF-D45D-4F13-BFAC-DBC2899F795A}"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66849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0F40B465-109E-45F1-902A-33D9923E91D1}"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906487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6C0EE15C-946B-43B2-AF49-D3F1D5702F51}"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20765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8D71C06-7182-4F5D-8029-A623E6C5251D}" type="datetime1">
              <a:rPr lang="en-US" smtClean="0"/>
              <a:t>8/15/2025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33945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4910762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333166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2152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899592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74889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359177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735280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942408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225017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938448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86DB1E7-8CE7-4D77-869B-945575FFCB2C}"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22463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BBA9013-A65E-4B5D-A2AF-56CA0C26BF6F}"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12893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B112529-3F20-46E0-A4DD-8634600622D1}"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249796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9C2BF11-DE77-463C-83DD-E693CFFF8C56}"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661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093164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C51DAE9-540E-46CD-8B3A-81237CF45E53}"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293944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76ED2CB-9F79-44AC-BC88-8735E2CF0DDF}"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22012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90AB357-D439-4DD4-818A-E154634EB49F}"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637172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57105DF-DB25-4722-B652-792E143FD2E7}"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275668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CDC7C8AA-A745-4404-AE8F-3E6EC34EC597}"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68480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978FA5CD-8C44-461E-89FE-F0A7E6665F92}"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631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3EEAD9A4-B551-4CE0-A31F-47FEBA9DED0F}" type="datetime1">
              <a:rPr lang="en-US" smtClean="0"/>
              <a:t>8/15/2025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71849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DA7ECDCA-5925-4362-88CA-1E2701B0CAA2}" type="datetime1">
              <a:rPr lang="en-US" smtClean="0"/>
              <a:t>8/15/2025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9799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F1CD284-7C0F-464E-BA1A-4B9F3267C723}" type="datetime1">
              <a:rPr lang="en-US" smtClean="0"/>
              <a:t>8/15/2025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64050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0B6279C8-8542-40C9-80D0-860A0C894FED}" type="datetime1">
              <a:rPr lang="en-US" smtClean="0"/>
              <a:t>8/15/2025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8/15/2025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9120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67433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9A56F813-AA1B-4A37-AB3B-D9322F6C2212}"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07607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AEF1ABE5-90DE-4F3C-B321-2E87EDE337CB}"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28177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5D990102-F756-4212-9F50-C049848D862A}"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223163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4203AAC2-C40C-4570-BEB3-B5D16D18943D}" type="datetime1">
              <a:rPr lang="en-US" smtClean="0"/>
              <a:t>8/15/2025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142312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E0BD5AA3-EDB3-44AC-B748-E619DFB8F66A}" type="datetime1">
              <a:rPr lang="en-US" smtClean="0"/>
              <a:t>8/15/2025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89061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861F233-9FB5-4B3C-A0C4-2F8FC0EC105D}" type="datetime1">
              <a:rPr lang="en-US" smtClean="0"/>
              <a:t>8/15/2025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53864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8D528520-7C0E-44E6-88A1-19EAADC14DA5}"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72637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cSld name="4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B8211C0-7065-4CA4-9176-9F3F5A0D5F79}" type="datetime1">
              <a:rPr lang="en-US" smtClean="0"/>
              <a:t>8/15/2025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0429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406D3F-927F-43AD-9852-21E8AACE8CD4}" type="datetime1">
              <a:rPr lang="en-US" smtClean="0"/>
              <a:t>8/15/2025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1815312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5D54E6F3-0530-47B1-929C-223FBF77757F}" type="datetime1">
              <a:rPr lang="en-US" smtClean="0"/>
              <a:t>8/15/2025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3569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381113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6F79680F-B1E0-4820-BC8B-F6FE1146B966}" type="datetime1">
              <a:rPr lang="en-US" smtClean="0"/>
              <a:t>8/15/2025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840454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3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6271891E-500F-4936-ADED-BCEDA22A384E}" type="datetime1">
              <a:rPr lang="en-US" smtClean="0"/>
              <a:t>8/15/2025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2458302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19264C32-D4F1-4C78-ADBA-43FB1ECFEF98}" type="datetime1">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4"/>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2297838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152400" y="152404"/>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5916449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43654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08711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6927276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974501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6921089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55711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E9D3F39-2085-4108-A36D-97BC3AFF59BD}"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0" y="6357078"/>
            <a:ext cx="3380510"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459628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31266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591696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1718B65-6FDB-4717-B7AE-D0D20CDE3531}" type="datetime1">
              <a:rPr lang="en-US" smtClean="0"/>
              <a:t>8/15/2025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16525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05618A3-6F1F-42FF-84FF-84C3D050B042}" type="datetime1">
              <a:rPr lang="en-US" smtClean="0"/>
              <a:t>8/15/2025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340977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C68596B-CD2C-4799-A4D9-366EFAD9A17F}" type="datetime1">
              <a:rPr lang="en-US" smtClean="0"/>
              <a:t>8/15/2025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1572511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654B7B8-F355-451B-BC54-42A9FC0CF1CD}" type="datetime1">
              <a:rPr lang="en-US" smtClean="0"/>
              <a:t>8/15/2025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826160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A317E6D-269C-4396-9304-BBC013FD64E0}" type="datetime1">
              <a:rPr lang="en-US" smtClean="0"/>
              <a:t>8/15/2025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8389614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E06744-A31D-4E7C-B2D9-C89EC80D7DB9}" type="datetime1">
              <a:rPr lang="en-US" smtClean="0"/>
              <a:t>8/15/2025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431312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EE7AAFA-C190-4FAA-A668-C415FA6CAF54}" type="datetime1">
              <a:rPr lang="en-US" smtClean="0"/>
              <a:t>8/15/2025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98711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2700C09-805B-4786-A757-5173566C902D}" type="datetime1">
              <a:rPr lang="en-US" smtClean="0"/>
              <a:t>8/15/2025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6033110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7.xml"/><Relationship Id="rId7" Type="http://schemas.openxmlformats.org/officeDocument/2006/relationships/theme" Target="../theme/theme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46.xml"/><Relationship Id="rId117" Type="http://schemas.openxmlformats.org/officeDocument/2006/relationships/slideLayout" Target="../slideLayouts/slideLayout237.xml"/><Relationship Id="rId21" Type="http://schemas.openxmlformats.org/officeDocument/2006/relationships/slideLayout" Target="../slideLayouts/slideLayout141.xml"/><Relationship Id="rId42" Type="http://schemas.openxmlformats.org/officeDocument/2006/relationships/slideLayout" Target="../slideLayouts/slideLayout162.xml"/><Relationship Id="rId47" Type="http://schemas.openxmlformats.org/officeDocument/2006/relationships/slideLayout" Target="../slideLayouts/slideLayout167.xml"/><Relationship Id="rId63" Type="http://schemas.openxmlformats.org/officeDocument/2006/relationships/slideLayout" Target="../slideLayouts/slideLayout183.xml"/><Relationship Id="rId68" Type="http://schemas.openxmlformats.org/officeDocument/2006/relationships/slideLayout" Target="../slideLayouts/slideLayout188.xml"/><Relationship Id="rId84" Type="http://schemas.openxmlformats.org/officeDocument/2006/relationships/slideLayout" Target="../slideLayouts/slideLayout204.xml"/><Relationship Id="rId89" Type="http://schemas.openxmlformats.org/officeDocument/2006/relationships/slideLayout" Target="../slideLayouts/slideLayout209.xml"/><Relationship Id="rId112" Type="http://schemas.openxmlformats.org/officeDocument/2006/relationships/slideLayout" Target="../slideLayouts/slideLayout232.xml"/><Relationship Id="rId16" Type="http://schemas.openxmlformats.org/officeDocument/2006/relationships/slideLayout" Target="../slideLayouts/slideLayout136.xml"/><Relationship Id="rId107" Type="http://schemas.openxmlformats.org/officeDocument/2006/relationships/slideLayout" Target="../slideLayouts/slideLayout227.xml"/><Relationship Id="rId11" Type="http://schemas.openxmlformats.org/officeDocument/2006/relationships/slideLayout" Target="../slideLayouts/slideLayout131.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53" Type="http://schemas.openxmlformats.org/officeDocument/2006/relationships/slideLayout" Target="../slideLayouts/slideLayout173.xml"/><Relationship Id="rId58" Type="http://schemas.openxmlformats.org/officeDocument/2006/relationships/slideLayout" Target="../slideLayouts/slideLayout178.xml"/><Relationship Id="rId74" Type="http://schemas.openxmlformats.org/officeDocument/2006/relationships/slideLayout" Target="../slideLayouts/slideLayout194.xml"/><Relationship Id="rId79" Type="http://schemas.openxmlformats.org/officeDocument/2006/relationships/slideLayout" Target="../slideLayouts/slideLayout199.xml"/><Relationship Id="rId102" Type="http://schemas.openxmlformats.org/officeDocument/2006/relationships/slideLayout" Target="../slideLayouts/slideLayout222.xml"/><Relationship Id="rId123" Type="http://schemas.openxmlformats.org/officeDocument/2006/relationships/slideLayout" Target="../slideLayouts/slideLayout243.xml"/><Relationship Id="rId128" Type="http://schemas.openxmlformats.org/officeDocument/2006/relationships/slideLayout" Target="../slideLayouts/slideLayout248.xml"/><Relationship Id="rId5" Type="http://schemas.openxmlformats.org/officeDocument/2006/relationships/slideLayout" Target="../slideLayouts/slideLayout125.xml"/><Relationship Id="rId90" Type="http://schemas.openxmlformats.org/officeDocument/2006/relationships/slideLayout" Target="../slideLayouts/slideLayout210.xml"/><Relationship Id="rId95" Type="http://schemas.openxmlformats.org/officeDocument/2006/relationships/slideLayout" Target="../slideLayouts/slideLayout215.xml"/><Relationship Id="rId19" Type="http://schemas.openxmlformats.org/officeDocument/2006/relationships/slideLayout" Target="../slideLayouts/slideLayout13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slideLayout" Target="../slideLayouts/slideLayout163.xml"/><Relationship Id="rId48" Type="http://schemas.openxmlformats.org/officeDocument/2006/relationships/slideLayout" Target="../slideLayouts/slideLayout168.xml"/><Relationship Id="rId56" Type="http://schemas.openxmlformats.org/officeDocument/2006/relationships/slideLayout" Target="../slideLayouts/slideLayout176.xml"/><Relationship Id="rId64" Type="http://schemas.openxmlformats.org/officeDocument/2006/relationships/slideLayout" Target="../slideLayouts/slideLayout184.xml"/><Relationship Id="rId69" Type="http://schemas.openxmlformats.org/officeDocument/2006/relationships/slideLayout" Target="../slideLayouts/slideLayout189.xml"/><Relationship Id="rId77" Type="http://schemas.openxmlformats.org/officeDocument/2006/relationships/slideLayout" Target="../slideLayouts/slideLayout197.xml"/><Relationship Id="rId100" Type="http://schemas.openxmlformats.org/officeDocument/2006/relationships/slideLayout" Target="../slideLayouts/slideLayout220.xml"/><Relationship Id="rId105" Type="http://schemas.openxmlformats.org/officeDocument/2006/relationships/slideLayout" Target="../slideLayouts/slideLayout225.xml"/><Relationship Id="rId113" Type="http://schemas.openxmlformats.org/officeDocument/2006/relationships/slideLayout" Target="../slideLayouts/slideLayout233.xml"/><Relationship Id="rId118" Type="http://schemas.openxmlformats.org/officeDocument/2006/relationships/slideLayout" Target="../slideLayouts/slideLayout238.xml"/><Relationship Id="rId126" Type="http://schemas.openxmlformats.org/officeDocument/2006/relationships/slideLayout" Target="../slideLayouts/slideLayout246.xml"/><Relationship Id="rId8" Type="http://schemas.openxmlformats.org/officeDocument/2006/relationships/slideLayout" Target="../slideLayouts/slideLayout128.xml"/><Relationship Id="rId51" Type="http://schemas.openxmlformats.org/officeDocument/2006/relationships/slideLayout" Target="../slideLayouts/slideLayout171.xml"/><Relationship Id="rId72" Type="http://schemas.openxmlformats.org/officeDocument/2006/relationships/slideLayout" Target="../slideLayouts/slideLayout192.xml"/><Relationship Id="rId80" Type="http://schemas.openxmlformats.org/officeDocument/2006/relationships/slideLayout" Target="../slideLayouts/slideLayout200.xml"/><Relationship Id="rId85" Type="http://schemas.openxmlformats.org/officeDocument/2006/relationships/slideLayout" Target="../slideLayouts/slideLayout205.xml"/><Relationship Id="rId93" Type="http://schemas.openxmlformats.org/officeDocument/2006/relationships/slideLayout" Target="../slideLayouts/slideLayout213.xml"/><Relationship Id="rId98" Type="http://schemas.openxmlformats.org/officeDocument/2006/relationships/slideLayout" Target="../slideLayouts/slideLayout218.xml"/><Relationship Id="rId121" Type="http://schemas.openxmlformats.org/officeDocument/2006/relationships/slideLayout" Target="../slideLayouts/slideLayout241.xml"/><Relationship Id="rId3" Type="http://schemas.openxmlformats.org/officeDocument/2006/relationships/slideLayout" Target="../slideLayouts/slideLayout123.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46" Type="http://schemas.openxmlformats.org/officeDocument/2006/relationships/slideLayout" Target="../slideLayouts/slideLayout166.xml"/><Relationship Id="rId59" Type="http://schemas.openxmlformats.org/officeDocument/2006/relationships/slideLayout" Target="../slideLayouts/slideLayout179.xml"/><Relationship Id="rId67" Type="http://schemas.openxmlformats.org/officeDocument/2006/relationships/slideLayout" Target="../slideLayouts/slideLayout187.xml"/><Relationship Id="rId103" Type="http://schemas.openxmlformats.org/officeDocument/2006/relationships/slideLayout" Target="../slideLayouts/slideLayout223.xml"/><Relationship Id="rId108" Type="http://schemas.openxmlformats.org/officeDocument/2006/relationships/slideLayout" Target="../slideLayouts/slideLayout228.xml"/><Relationship Id="rId116" Type="http://schemas.openxmlformats.org/officeDocument/2006/relationships/slideLayout" Target="../slideLayouts/slideLayout236.xml"/><Relationship Id="rId124" Type="http://schemas.openxmlformats.org/officeDocument/2006/relationships/slideLayout" Target="../slideLayouts/slideLayout244.xml"/><Relationship Id="rId129" Type="http://schemas.openxmlformats.org/officeDocument/2006/relationships/slideLayout" Target="../slideLayouts/slideLayout249.xml"/><Relationship Id="rId20" Type="http://schemas.openxmlformats.org/officeDocument/2006/relationships/slideLayout" Target="../slideLayouts/slideLayout140.xml"/><Relationship Id="rId41" Type="http://schemas.openxmlformats.org/officeDocument/2006/relationships/slideLayout" Target="../slideLayouts/slideLayout161.xml"/><Relationship Id="rId54" Type="http://schemas.openxmlformats.org/officeDocument/2006/relationships/slideLayout" Target="../slideLayouts/slideLayout174.xml"/><Relationship Id="rId62" Type="http://schemas.openxmlformats.org/officeDocument/2006/relationships/slideLayout" Target="../slideLayouts/slideLayout182.xml"/><Relationship Id="rId70" Type="http://schemas.openxmlformats.org/officeDocument/2006/relationships/slideLayout" Target="../slideLayouts/slideLayout190.xml"/><Relationship Id="rId75" Type="http://schemas.openxmlformats.org/officeDocument/2006/relationships/slideLayout" Target="../slideLayouts/slideLayout195.xml"/><Relationship Id="rId83" Type="http://schemas.openxmlformats.org/officeDocument/2006/relationships/slideLayout" Target="../slideLayouts/slideLayout203.xml"/><Relationship Id="rId88" Type="http://schemas.openxmlformats.org/officeDocument/2006/relationships/slideLayout" Target="../slideLayouts/slideLayout208.xml"/><Relationship Id="rId91" Type="http://schemas.openxmlformats.org/officeDocument/2006/relationships/slideLayout" Target="../slideLayouts/slideLayout211.xml"/><Relationship Id="rId96" Type="http://schemas.openxmlformats.org/officeDocument/2006/relationships/slideLayout" Target="../slideLayouts/slideLayout216.xml"/><Relationship Id="rId111" Type="http://schemas.openxmlformats.org/officeDocument/2006/relationships/slideLayout" Target="../slideLayouts/slideLayout231.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49" Type="http://schemas.openxmlformats.org/officeDocument/2006/relationships/slideLayout" Target="../slideLayouts/slideLayout169.xml"/><Relationship Id="rId57" Type="http://schemas.openxmlformats.org/officeDocument/2006/relationships/slideLayout" Target="../slideLayouts/slideLayout177.xml"/><Relationship Id="rId106" Type="http://schemas.openxmlformats.org/officeDocument/2006/relationships/slideLayout" Target="../slideLayouts/slideLayout226.xml"/><Relationship Id="rId114" Type="http://schemas.openxmlformats.org/officeDocument/2006/relationships/slideLayout" Target="../slideLayouts/slideLayout234.xml"/><Relationship Id="rId119" Type="http://schemas.openxmlformats.org/officeDocument/2006/relationships/slideLayout" Target="../slideLayouts/slideLayout239.xml"/><Relationship Id="rId127" Type="http://schemas.openxmlformats.org/officeDocument/2006/relationships/slideLayout" Target="../slideLayouts/slideLayout247.xml"/><Relationship Id="rId10" Type="http://schemas.openxmlformats.org/officeDocument/2006/relationships/slideLayout" Target="../slideLayouts/slideLayout130.xml"/><Relationship Id="rId31" Type="http://schemas.openxmlformats.org/officeDocument/2006/relationships/slideLayout" Target="../slideLayouts/slideLayout151.xml"/><Relationship Id="rId44" Type="http://schemas.openxmlformats.org/officeDocument/2006/relationships/slideLayout" Target="../slideLayouts/slideLayout164.xml"/><Relationship Id="rId52" Type="http://schemas.openxmlformats.org/officeDocument/2006/relationships/slideLayout" Target="../slideLayouts/slideLayout172.xml"/><Relationship Id="rId60" Type="http://schemas.openxmlformats.org/officeDocument/2006/relationships/slideLayout" Target="../slideLayouts/slideLayout180.xml"/><Relationship Id="rId65" Type="http://schemas.openxmlformats.org/officeDocument/2006/relationships/slideLayout" Target="../slideLayouts/slideLayout185.xml"/><Relationship Id="rId73" Type="http://schemas.openxmlformats.org/officeDocument/2006/relationships/slideLayout" Target="../slideLayouts/slideLayout193.xml"/><Relationship Id="rId78" Type="http://schemas.openxmlformats.org/officeDocument/2006/relationships/slideLayout" Target="../slideLayouts/slideLayout198.xml"/><Relationship Id="rId81" Type="http://schemas.openxmlformats.org/officeDocument/2006/relationships/slideLayout" Target="../slideLayouts/slideLayout201.xml"/><Relationship Id="rId86" Type="http://schemas.openxmlformats.org/officeDocument/2006/relationships/slideLayout" Target="../slideLayouts/slideLayout206.xml"/><Relationship Id="rId94" Type="http://schemas.openxmlformats.org/officeDocument/2006/relationships/slideLayout" Target="../slideLayouts/slideLayout214.xml"/><Relationship Id="rId99" Type="http://schemas.openxmlformats.org/officeDocument/2006/relationships/slideLayout" Target="../slideLayouts/slideLayout219.xml"/><Relationship Id="rId101" Type="http://schemas.openxmlformats.org/officeDocument/2006/relationships/slideLayout" Target="../slideLayouts/slideLayout221.xml"/><Relationship Id="rId122" Type="http://schemas.openxmlformats.org/officeDocument/2006/relationships/slideLayout" Target="../slideLayouts/slideLayout242.xml"/><Relationship Id="rId130" Type="http://schemas.openxmlformats.org/officeDocument/2006/relationships/slideLayout" Target="../slideLayouts/slideLayout25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9" Type="http://schemas.openxmlformats.org/officeDocument/2006/relationships/slideLayout" Target="../slideLayouts/slideLayout159.xml"/><Relationship Id="rId109" Type="http://schemas.openxmlformats.org/officeDocument/2006/relationships/slideLayout" Target="../slideLayouts/slideLayout229.xml"/><Relationship Id="rId34" Type="http://schemas.openxmlformats.org/officeDocument/2006/relationships/slideLayout" Target="../slideLayouts/slideLayout154.xml"/><Relationship Id="rId50" Type="http://schemas.openxmlformats.org/officeDocument/2006/relationships/slideLayout" Target="../slideLayouts/slideLayout170.xml"/><Relationship Id="rId55" Type="http://schemas.openxmlformats.org/officeDocument/2006/relationships/slideLayout" Target="../slideLayouts/slideLayout175.xml"/><Relationship Id="rId76" Type="http://schemas.openxmlformats.org/officeDocument/2006/relationships/slideLayout" Target="../slideLayouts/slideLayout196.xml"/><Relationship Id="rId97" Type="http://schemas.openxmlformats.org/officeDocument/2006/relationships/slideLayout" Target="../slideLayouts/slideLayout217.xml"/><Relationship Id="rId104" Type="http://schemas.openxmlformats.org/officeDocument/2006/relationships/slideLayout" Target="../slideLayouts/slideLayout224.xml"/><Relationship Id="rId120" Type="http://schemas.openxmlformats.org/officeDocument/2006/relationships/slideLayout" Target="../slideLayouts/slideLayout240.xml"/><Relationship Id="rId125" Type="http://schemas.openxmlformats.org/officeDocument/2006/relationships/slideLayout" Target="../slideLayouts/slideLayout245.xml"/><Relationship Id="rId7" Type="http://schemas.openxmlformats.org/officeDocument/2006/relationships/slideLayout" Target="../slideLayouts/slideLayout127.xml"/><Relationship Id="rId71" Type="http://schemas.openxmlformats.org/officeDocument/2006/relationships/slideLayout" Target="../slideLayouts/slideLayout191.xml"/><Relationship Id="rId92" Type="http://schemas.openxmlformats.org/officeDocument/2006/relationships/slideLayout" Target="../slideLayouts/slideLayout212.xml"/><Relationship Id="rId2" Type="http://schemas.openxmlformats.org/officeDocument/2006/relationships/slideLayout" Target="../slideLayouts/slideLayout122.xml"/><Relationship Id="rId29" Type="http://schemas.openxmlformats.org/officeDocument/2006/relationships/slideLayout" Target="../slideLayouts/slideLayout149.xml"/><Relationship Id="rId24" Type="http://schemas.openxmlformats.org/officeDocument/2006/relationships/slideLayout" Target="../slideLayouts/slideLayout144.xml"/><Relationship Id="rId40" Type="http://schemas.openxmlformats.org/officeDocument/2006/relationships/slideLayout" Target="../slideLayouts/slideLayout160.xml"/><Relationship Id="rId45" Type="http://schemas.openxmlformats.org/officeDocument/2006/relationships/slideLayout" Target="../slideLayouts/slideLayout165.xml"/><Relationship Id="rId66" Type="http://schemas.openxmlformats.org/officeDocument/2006/relationships/slideLayout" Target="../slideLayouts/slideLayout186.xml"/><Relationship Id="rId87" Type="http://schemas.openxmlformats.org/officeDocument/2006/relationships/slideLayout" Target="../slideLayouts/slideLayout207.xml"/><Relationship Id="rId110" Type="http://schemas.openxmlformats.org/officeDocument/2006/relationships/slideLayout" Target="../slideLayouts/slideLayout230.xml"/><Relationship Id="rId115" Type="http://schemas.openxmlformats.org/officeDocument/2006/relationships/slideLayout" Target="../slideLayouts/slideLayout235.xml"/><Relationship Id="rId131" Type="http://schemas.openxmlformats.org/officeDocument/2006/relationships/theme" Target="../theme/theme3.xml"/><Relationship Id="rId61" Type="http://schemas.openxmlformats.org/officeDocument/2006/relationships/slideLayout" Target="../slideLayouts/slideLayout181.xml"/><Relationship Id="rId82" Type="http://schemas.openxmlformats.org/officeDocument/2006/relationships/slideLayout" Target="../slideLayouts/slideLayout20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9" Type="http://schemas.openxmlformats.org/officeDocument/2006/relationships/slideLayout" Target="../slideLayouts/slideLayout289.xml"/><Relationship Id="rId3" Type="http://schemas.openxmlformats.org/officeDocument/2006/relationships/slideLayout" Target="../slideLayouts/slideLayout253.xml"/><Relationship Id="rId21" Type="http://schemas.openxmlformats.org/officeDocument/2006/relationships/slideLayout" Target="../slideLayouts/slideLayout271.xml"/><Relationship Id="rId34" Type="http://schemas.openxmlformats.org/officeDocument/2006/relationships/slideLayout" Target="../slideLayouts/slideLayout284.xml"/><Relationship Id="rId42" Type="http://schemas.openxmlformats.org/officeDocument/2006/relationships/slideLayout" Target="../slideLayouts/slideLayout292.xml"/><Relationship Id="rId47" Type="http://schemas.openxmlformats.org/officeDocument/2006/relationships/theme" Target="../theme/theme4.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slideLayout" Target="../slideLayouts/slideLayout283.xml"/><Relationship Id="rId38" Type="http://schemas.openxmlformats.org/officeDocument/2006/relationships/slideLayout" Target="../slideLayouts/slideLayout288.xml"/><Relationship Id="rId46" Type="http://schemas.openxmlformats.org/officeDocument/2006/relationships/slideLayout" Target="../slideLayouts/slideLayout296.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29" Type="http://schemas.openxmlformats.org/officeDocument/2006/relationships/slideLayout" Target="../slideLayouts/slideLayout279.xml"/><Relationship Id="rId41" Type="http://schemas.openxmlformats.org/officeDocument/2006/relationships/slideLayout" Target="../slideLayouts/slideLayout291.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40" Type="http://schemas.openxmlformats.org/officeDocument/2006/relationships/slideLayout" Target="../slideLayouts/slideLayout290.xml"/><Relationship Id="rId45" Type="http://schemas.openxmlformats.org/officeDocument/2006/relationships/slideLayout" Target="../slideLayouts/slideLayout295.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36" Type="http://schemas.openxmlformats.org/officeDocument/2006/relationships/slideLayout" Target="../slideLayouts/slideLayout286.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4" Type="http://schemas.openxmlformats.org/officeDocument/2006/relationships/slideLayout" Target="../slideLayouts/slideLayout294.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43" Type="http://schemas.openxmlformats.org/officeDocument/2006/relationships/slideLayout" Target="../slideLayouts/slideLayout2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theme" Target="../theme/theme5.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26" Type="http://schemas.openxmlformats.org/officeDocument/2006/relationships/slideLayout" Target="../slideLayouts/slideLayout352.xml"/><Relationship Id="rId3" Type="http://schemas.openxmlformats.org/officeDocument/2006/relationships/slideLayout" Target="../slideLayouts/slideLayout329.xml"/><Relationship Id="rId21" Type="http://schemas.openxmlformats.org/officeDocument/2006/relationships/slideLayout" Target="../slideLayouts/slideLayout347.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5" Type="http://schemas.openxmlformats.org/officeDocument/2006/relationships/slideLayout" Target="../slideLayouts/slideLayout351.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0" Type="http://schemas.openxmlformats.org/officeDocument/2006/relationships/slideLayout" Target="../slideLayouts/slideLayout346.xml"/><Relationship Id="rId29" Type="http://schemas.openxmlformats.org/officeDocument/2006/relationships/slideLayout" Target="../slideLayouts/slideLayout355.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24" Type="http://schemas.openxmlformats.org/officeDocument/2006/relationships/slideLayout" Target="../slideLayouts/slideLayout350.xml"/><Relationship Id="rId5" Type="http://schemas.openxmlformats.org/officeDocument/2006/relationships/slideLayout" Target="../slideLayouts/slideLayout331.xml"/><Relationship Id="rId15" Type="http://schemas.openxmlformats.org/officeDocument/2006/relationships/slideLayout" Target="../slideLayouts/slideLayout341.xml"/><Relationship Id="rId23" Type="http://schemas.openxmlformats.org/officeDocument/2006/relationships/slideLayout" Target="../slideLayouts/slideLayout349.xml"/><Relationship Id="rId28" Type="http://schemas.openxmlformats.org/officeDocument/2006/relationships/slideLayout" Target="../slideLayouts/slideLayout354.xml"/><Relationship Id="rId10" Type="http://schemas.openxmlformats.org/officeDocument/2006/relationships/slideLayout" Target="../slideLayouts/slideLayout336.xml"/><Relationship Id="rId19" Type="http://schemas.openxmlformats.org/officeDocument/2006/relationships/slideLayout" Target="../slideLayouts/slideLayout345.xml"/><Relationship Id="rId31" Type="http://schemas.openxmlformats.org/officeDocument/2006/relationships/theme" Target="../theme/theme6.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 Id="rId22" Type="http://schemas.openxmlformats.org/officeDocument/2006/relationships/slideLayout" Target="../slideLayouts/slideLayout348.xml"/><Relationship Id="rId27" Type="http://schemas.openxmlformats.org/officeDocument/2006/relationships/slideLayout" Target="../slideLayouts/slideLayout353.xml"/><Relationship Id="rId30" Type="http://schemas.openxmlformats.org/officeDocument/2006/relationships/slideLayout" Target="../slideLayouts/slideLayout3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3" Type="http://schemas.openxmlformats.org/officeDocument/2006/relationships/slideLayout" Target="../slideLayouts/slideLayout359.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theme" Target="../theme/theme7.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 Type="http://schemas.openxmlformats.org/officeDocument/2006/relationships/slideLayout" Target="../slideLayouts/slideLayout398.xml"/><Relationship Id="rId21" Type="http://schemas.openxmlformats.org/officeDocument/2006/relationships/slideLayout" Target="../slideLayouts/slideLayout416.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theme" Target="../theme/theme8.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E76A050A-113B-4DAF-BF55-67B07BFE6AB7}" type="datetime1">
              <a:rPr lang="en-US" smtClean="0"/>
              <a:t>8/15/2025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2145701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853" r:id="rId34"/>
    <p:sldLayoutId id="2147484401" r:id="rId35"/>
    <p:sldLayoutId id="2147484395" r:id="rId36"/>
    <p:sldLayoutId id="2147484396" r:id="rId37"/>
    <p:sldLayoutId id="2147484397" r:id="rId38"/>
    <p:sldLayoutId id="2147484400" r:id="rId39"/>
    <p:sldLayoutId id="2147484398" r:id="rId40"/>
    <p:sldLayoutId id="2147484399" r:id="rId41"/>
    <p:sldLayoutId id="2147483990" r:id="rId42"/>
    <p:sldLayoutId id="2147483996" r:id="rId43"/>
    <p:sldLayoutId id="2147484010" r:id="rId44"/>
    <p:sldLayoutId id="2147484011" r:id="rId45"/>
    <p:sldLayoutId id="2147484018" r:id="rId46"/>
    <p:sldLayoutId id="2147484026" r:id="rId47"/>
    <p:sldLayoutId id="2147484183" r:id="rId48"/>
    <p:sldLayoutId id="2147484184" r:id="rId49"/>
    <p:sldLayoutId id="2147484185" r:id="rId50"/>
    <p:sldLayoutId id="2147484186" r:id="rId51"/>
    <p:sldLayoutId id="2147484187" r:id="rId52"/>
    <p:sldLayoutId id="2147484188" r:id="rId53"/>
    <p:sldLayoutId id="2147484189" r:id="rId54"/>
    <p:sldLayoutId id="2147484190" r:id="rId55"/>
    <p:sldLayoutId id="2147484191" r:id="rId56"/>
    <p:sldLayoutId id="2147484192" r:id="rId57"/>
    <p:sldLayoutId id="2147484193" r:id="rId58"/>
    <p:sldLayoutId id="2147484194" r:id="rId59"/>
    <p:sldLayoutId id="2147484195" r:id="rId60"/>
    <p:sldLayoutId id="2147484196" r:id="rId61"/>
    <p:sldLayoutId id="2147484197" r:id="rId62"/>
    <p:sldLayoutId id="2147484198" r:id="rId63"/>
    <p:sldLayoutId id="2147484199" r:id="rId64"/>
    <p:sldLayoutId id="2147484200" r:id="rId65"/>
    <p:sldLayoutId id="2147484201" r:id="rId66"/>
    <p:sldLayoutId id="2147484202" r:id="rId67"/>
    <p:sldLayoutId id="2147484203" r:id="rId68"/>
    <p:sldLayoutId id="2147484204" r:id="rId69"/>
    <p:sldLayoutId id="2147484205" r:id="rId70"/>
    <p:sldLayoutId id="2147484206" r:id="rId71"/>
    <p:sldLayoutId id="2147484207" r:id="rId72"/>
    <p:sldLayoutId id="2147484208" r:id="rId73"/>
    <p:sldLayoutId id="2147484209" r:id="rId74"/>
    <p:sldLayoutId id="2147484210" r:id="rId75"/>
    <p:sldLayoutId id="2147484211" r:id="rId76"/>
    <p:sldLayoutId id="2147484212" r:id="rId77"/>
    <p:sldLayoutId id="2147484236" r:id="rId78"/>
    <p:sldLayoutId id="2147484237" r:id="rId79"/>
    <p:sldLayoutId id="2147484242" r:id="rId80"/>
    <p:sldLayoutId id="2147484622" r:id="rId81"/>
    <p:sldLayoutId id="2147484629" r:id="rId82"/>
    <p:sldLayoutId id="2147484630" r:id="rId83"/>
    <p:sldLayoutId id="2147484676" r:id="rId84"/>
    <p:sldLayoutId id="2147484677" r:id="rId85"/>
    <p:sldLayoutId id="2147484678" r:id="rId86"/>
    <p:sldLayoutId id="2147484679" r:id="rId87"/>
    <p:sldLayoutId id="2147484680" r:id="rId88"/>
    <p:sldLayoutId id="2147484681" r:id="rId89"/>
    <p:sldLayoutId id="2147484682" r:id="rId90"/>
    <p:sldLayoutId id="2147484683" r:id="rId91"/>
    <p:sldLayoutId id="2147484684" r:id="rId92"/>
    <p:sldLayoutId id="2147484685" r:id="rId93"/>
    <p:sldLayoutId id="2147484686" r:id="rId94"/>
    <p:sldLayoutId id="2147484687" r:id="rId95"/>
    <p:sldLayoutId id="2147484688" r:id="rId96"/>
    <p:sldLayoutId id="2147484689" r:id="rId97"/>
    <p:sldLayoutId id="2147484690" r:id="rId98"/>
    <p:sldLayoutId id="2147484691" r:id="rId99"/>
    <p:sldLayoutId id="2147484692" r:id="rId100"/>
    <p:sldLayoutId id="2147484693" r:id="rId101"/>
    <p:sldLayoutId id="2147484694" r:id="rId102"/>
    <p:sldLayoutId id="2147484695" r:id="rId103"/>
    <p:sldLayoutId id="2147484696" r:id="rId104"/>
    <p:sldLayoutId id="2147484697" r:id="rId105"/>
    <p:sldLayoutId id="2147484698" r:id="rId106"/>
    <p:sldLayoutId id="2147484699" r:id="rId107"/>
    <p:sldLayoutId id="2147484700" r:id="rId108"/>
    <p:sldLayoutId id="2147484701" r:id="rId109"/>
    <p:sldLayoutId id="2147484702" r:id="rId110"/>
    <p:sldLayoutId id="2147484703" r:id="rId111"/>
    <p:sldLayoutId id="2147484704" r:id="rId112"/>
    <p:sldLayoutId id="2147484705" r:id="rId113"/>
    <p:sldLayoutId id="2147484706" r:id="rId114"/>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0A7A410C-B87E-4326-94C9-A56919AC50FF}" type="datetime1">
              <a:rPr lang="en-US" smtClean="0"/>
              <a:t>8/15/2025</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474317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fld id="{8BD53405-F6B7-4BC8-8EF3-62BBD8EC6227}" type="datetime1">
              <a:rPr lang="en-US" smtClean="0"/>
              <a:t>8/15/2025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6625692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391"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 id="2147484263" r:id="rId19"/>
    <p:sldLayoutId id="2147484264" r:id="rId20"/>
    <p:sldLayoutId id="2147484265" r:id="rId21"/>
    <p:sldLayoutId id="2147484266" r:id="rId22"/>
    <p:sldLayoutId id="2147484267" r:id="rId23"/>
    <p:sldLayoutId id="2147484392" r:id="rId24"/>
    <p:sldLayoutId id="2147484393" r:id="rId25"/>
    <p:sldLayoutId id="2147484270" r:id="rId26"/>
    <p:sldLayoutId id="2147484271" r:id="rId27"/>
    <p:sldLayoutId id="2147484272" r:id="rId28"/>
    <p:sldLayoutId id="2147484273" r:id="rId29"/>
    <p:sldLayoutId id="2147484274" r:id="rId30"/>
    <p:sldLayoutId id="2147484275" r:id="rId31"/>
    <p:sldLayoutId id="2147484276" r:id="rId32"/>
    <p:sldLayoutId id="2147484394" r:id="rId33"/>
    <p:sldLayoutId id="2147484359" r:id="rId34"/>
    <p:sldLayoutId id="2147484360" r:id="rId35"/>
    <p:sldLayoutId id="2147484361" r:id="rId36"/>
    <p:sldLayoutId id="2147484362" r:id="rId37"/>
    <p:sldLayoutId id="2147484363" r:id="rId38"/>
    <p:sldLayoutId id="2147484364" r:id="rId39"/>
    <p:sldLayoutId id="2147484365" r:id="rId40"/>
    <p:sldLayoutId id="2147484366"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4" r:id="rId64"/>
    <p:sldLayoutId id="2147483765" r:id="rId65"/>
    <p:sldLayoutId id="2147483766" r:id="rId66"/>
    <p:sldLayoutId id="2147483767" r:id="rId67"/>
    <p:sldLayoutId id="2147483768" r:id="rId68"/>
    <p:sldLayoutId id="2147483769" r:id="rId69"/>
    <p:sldLayoutId id="2147483770" r:id="rId70"/>
    <p:sldLayoutId id="2147484567" r:id="rId71"/>
    <p:sldLayoutId id="2147484568" r:id="rId72"/>
    <p:sldLayoutId id="2147484569" r:id="rId73"/>
    <p:sldLayoutId id="2147484570" r:id="rId74"/>
    <p:sldLayoutId id="2147484571" r:id="rId75"/>
    <p:sldLayoutId id="2147484572" r:id="rId76"/>
    <p:sldLayoutId id="2147484573" r:id="rId77"/>
    <p:sldLayoutId id="2147484574" r:id="rId78"/>
    <p:sldLayoutId id="2147484575" r:id="rId79"/>
    <p:sldLayoutId id="2147484576" r:id="rId80"/>
    <p:sldLayoutId id="2147484577" r:id="rId81"/>
    <p:sldLayoutId id="2147484578" r:id="rId82"/>
    <p:sldLayoutId id="2147484579" r:id="rId83"/>
    <p:sldLayoutId id="2147484580" r:id="rId84"/>
    <p:sldLayoutId id="2147484581" r:id="rId85"/>
    <p:sldLayoutId id="2147484582" r:id="rId86"/>
    <p:sldLayoutId id="2147484583" r:id="rId87"/>
    <p:sldLayoutId id="2147484584" r:id="rId88"/>
    <p:sldLayoutId id="2147484585" r:id="rId89"/>
    <p:sldLayoutId id="2147484586" r:id="rId90"/>
    <p:sldLayoutId id="2147484587" r:id="rId91"/>
    <p:sldLayoutId id="2147484588" r:id="rId92"/>
    <p:sldLayoutId id="2147484590" r:id="rId93"/>
    <p:sldLayoutId id="2147484591" r:id="rId94"/>
    <p:sldLayoutId id="2147484592" r:id="rId95"/>
    <p:sldLayoutId id="2147484593" r:id="rId96"/>
    <p:sldLayoutId id="2147484594" r:id="rId97"/>
    <p:sldLayoutId id="2147484595" r:id="rId98"/>
    <p:sldLayoutId id="2147484708" r:id="rId99"/>
    <p:sldLayoutId id="2147484709" r:id="rId100"/>
    <p:sldLayoutId id="2147484710" r:id="rId101"/>
    <p:sldLayoutId id="2147484711" r:id="rId102"/>
    <p:sldLayoutId id="2147484712" r:id="rId103"/>
    <p:sldLayoutId id="2147484713" r:id="rId104"/>
    <p:sldLayoutId id="2147484714" r:id="rId105"/>
    <p:sldLayoutId id="2147484715" r:id="rId106"/>
    <p:sldLayoutId id="2147484716" r:id="rId107"/>
    <p:sldLayoutId id="2147484717" r:id="rId108"/>
    <p:sldLayoutId id="2147484718" r:id="rId109"/>
    <p:sldLayoutId id="2147484719" r:id="rId110"/>
    <p:sldLayoutId id="2147484720" r:id="rId111"/>
    <p:sldLayoutId id="2147484721" r:id="rId112"/>
    <p:sldLayoutId id="2147484722" r:id="rId113"/>
    <p:sldLayoutId id="2147484723" r:id="rId114"/>
    <p:sldLayoutId id="2147484724" r:id="rId115"/>
    <p:sldLayoutId id="2147484725" r:id="rId116"/>
    <p:sldLayoutId id="2147484726" r:id="rId117"/>
    <p:sldLayoutId id="2147484727" r:id="rId118"/>
    <p:sldLayoutId id="2147484728" r:id="rId119"/>
    <p:sldLayoutId id="2147484729" r:id="rId120"/>
    <p:sldLayoutId id="2147484731" r:id="rId121"/>
    <p:sldLayoutId id="2147484732" r:id="rId122"/>
    <p:sldLayoutId id="2147484733" r:id="rId123"/>
    <p:sldLayoutId id="2147484734" r:id="rId124"/>
    <p:sldLayoutId id="2147484735" r:id="rId125"/>
    <p:sldLayoutId id="2147484736" r:id="rId126"/>
    <p:sldLayoutId id="2147484738" r:id="rId127"/>
    <p:sldLayoutId id="2147484739" r:id="rId128"/>
    <p:sldLayoutId id="2147484755" r:id="rId129"/>
    <p:sldLayoutId id="2147484779" r:id="rId130"/>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21457015"/>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241" r:id="rId3"/>
    <p:sldLayoutId id="2147484320" r:id="rId4"/>
    <p:sldLayoutId id="2147484321" r:id="rId5"/>
    <p:sldLayoutId id="2147484322" r:id="rId6"/>
    <p:sldLayoutId id="2147484323" r:id="rId7"/>
    <p:sldLayoutId id="2147484324" r:id="rId8"/>
    <p:sldLayoutId id="2147484325" r:id="rId9"/>
    <p:sldLayoutId id="2147484247" r:id="rId10"/>
    <p:sldLayoutId id="2147484326" r:id="rId11"/>
    <p:sldLayoutId id="2147484327" r:id="rId12"/>
    <p:sldLayoutId id="2147484328" r:id="rId13"/>
    <p:sldLayoutId id="2147484329" r:id="rId14"/>
    <p:sldLayoutId id="2147484330" r:id="rId15"/>
    <p:sldLayoutId id="2147484331" r:id="rId16"/>
    <p:sldLayoutId id="2147484332" r:id="rId17"/>
    <p:sldLayoutId id="2147484333" r:id="rId18"/>
    <p:sldLayoutId id="2147484334" r:id="rId19"/>
    <p:sldLayoutId id="2147484335" r:id="rId20"/>
    <p:sldLayoutId id="2147484336" r:id="rId21"/>
    <p:sldLayoutId id="2147484337" r:id="rId22"/>
    <p:sldLayoutId id="2147484338" r:id="rId23"/>
    <p:sldLayoutId id="2147484339" r:id="rId24"/>
    <p:sldLayoutId id="2147484340" r:id="rId25"/>
    <p:sldLayoutId id="2147484341" r:id="rId26"/>
    <p:sldLayoutId id="2147484342" r:id="rId27"/>
    <p:sldLayoutId id="2147484343" r:id="rId28"/>
    <p:sldLayoutId id="2147484344" r:id="rId29"/>
    <p:sldLayoutId id="2147484345" r:id="rId30"/>
    <p:sldLayoutId id="2147484346" r:id="rId31"/>
    <p:sldLayoutId id="2147484268" r:id="rId32"/>
    <p:sldLayoutId id="2147484269" r:id="rId33"/>
    <p:sldLayoutId id="2147484347" r:id="rId34"/>
    <p:sldLayoutId id="2147484348" r:id="rId35"/>
    <p:sldLayoutId id="2147484349" r:id="rId36"/>
    <p:sldLayoutId id="2147484350" r:id="rId37"/>
    <p:sldLayoutId id="2147484351" r:id="rId38"/>
    <p:sldLayoutId id="2147484352" r:id="rId39"/>
    <p:sldLayoutId id="2147484353" r:id="rId40"/>
    <p:sldLayoutId id="2147484354" r:id="rId41"/>
    <p:sldLayoutId id="2147484355" r:id="rId42"/>
    <p:sldLayoutId id="2147484356" r:id="rId43"/>
    <p:sldLayoutId id="2147484357" r:id="rId44"/>
    <p:sldLayoutId id="2147484277" r:id="rId45"/>
    <p:sldLayoutId id="2147484358" r:id="rId46"/>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bg1"/>
                </a:solidFill>
              </a:defRPr>
            </a:lvl1pPr>
          </a:lstStyle>
          <a:p>
            <a:fld id="{B3381B35-B2F1-4177-9370-4190A000A975}" type="datetime1">
              <a:rPr lang="en-US" smtClean="0"/>
              <a:t>8/15/2025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87415276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 id="2147484418" r:id="rId16"/>
    <p:sldLayoutId id="2147484419" r:id="rId17"/>
    <p:sldLayoutId id="2147484420" r:id="rId18"/>
    <p:sldLayoutId id="2147484421" r:id="rId19"/>
    <p:sldLayoutId id="2147484422" r:id="rId20"/>
    <p:sldLayoutId id="2147484423" r:id="rId21"/>
    <p:sldLayoutId id="2147484424" r:id="rId22"/>
    <p:sldLayoutId id="2147484425" r:id="rId23"/>
    <p:sldLayoutId id="2147484426" r:id="rId24"/>
    <p:sldLayoutId id="2147484427" r:id="rId25"/>
    <p:sldLayoutId id="2147484428" r:id="rId26"/>
    <p:sldLayoutId id="2147484429" r:id="rId27"/>
    <p:sldLayoutId id="2147484430" r:id="rId28"/>
    <p:sldLayoutId id="2147484431" r:id="rId29"/>
    <p:sldLayoutId id="2147484432" r:id="rId30"/>
  </p:sldLayoutIdLst>
  <p:hf hdr="0" ftr="0" dt="0"/>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2" indent="-124812"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2"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1" indent="-124812"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5" indent="-124812"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4pPr>
      <a:lvl5pPr marL="1123309" indent="-124812"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7pPr>
      <a:lvl8pPr marL="1872183"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9pPr>
    </p:bodyStyle>
    <p:otherStyle>
      <a:defPPr>
        <a:defRPr lang="en-US"/>
      </a:defPPr>
      <a:lvl1pPr marL="0" algn="l" defTabSz="499249" rtl="0" eaLnBrk="1" latinLnBrk="0" hangingPunct="1">
        <a:defRPr sz="983" kern="1200">
          <a:solidFill>
            <a:schemeClr val="tx1"/>
          </a:solidFill>
          <a:latin typeface="+mn-lt"/>
          <a:ea typeface="+mn-ea"/>
          <a:cs typeface="+mn-cs"/>
        </a:defRPr>
      </a:lvl1pPr>
      <a:lvl2pPr marL="249625" algn="l" defTabSz="499249" rtl="0" eaLnBrk="1" latinLnBrk="0" hangingPunct="1">
        <a:defRPr sz="983" kern="1200">
          <a:solidFill>
            <a:schemeClr val="tx1"/>
          </a:solidFill>
          <a:latin typeface="+mn-lt"/>
          <a:ea typeface="+mn-ea"/>
          <a:cs typeface="+mn-cs"/>
        </a:defRPr>
      </a:lvl2pPr>
      <a:lvl3pPr marL="499249" algn="l" defTabSz="499249" rtl="0" eaLnBrk="1" latinLnBrk="0" hangingPunct="1">
        <a:defRPr sz="983" kern="1200">
          <a:solidFill>
            <a:schemeClr val="tx1"/>
          </a:solidFill>
          <a:latin typeface="+mn-lt"/>
          <a:ea typeface="+mn-ea"/>
          <a:cs typeface="+mn-cs"/>
        </a:defRPr>
      </a:lvl3pPr>
      <a:lvl4pPr marL="748873" algn="l" defTabSz="499249" rtl="0" eaLnBrk="1" latinLnBrk="0" hangingPunct="1">
        <a:defRPr sz="983" kern="1200">
          <a:solidFill>
            <a:schemeClr val="tx1"/>
          </a:solidFill>
          <a:latin typeface="+mn-lt"/>
          <a:ea typeface="+mn-ea"/>
          <a:cs typeface="+mn-cs"/>
        </a:defRPr>
      </a:lvl4pPr>
      <a:lvl5pPr marL="998497" algn="l" defTabSz="499249" rtl="0" eaLnBrk="1" latinLnBrk="0" hangingPunct="1">
        <a:defRPr sz="983" kern="1200">
          <a:solidFill>
            <a:schemeClr val="tx1"/>
          </a:solidFill>
          <a:latin typeface="+mn-lt"/>
          <a:ea typeface="+mn-ea"/>
          <a:cs typeface="+mn-cs"/>
        </a:defRPr>
      </a:lvl5pPr>
      <a:lvl6pPr marL="1248122" algn="l" defTabSz="499249" rtl="0" eaLnBrk="1" latinLnBrk="0" hangingPunct="1">
        <a:defRPr sz="983" kern="1200">
          <a:solidFill>
            <a:schemeClr val="tx1"/>
          </a:solidFill>
          <a:latin typeface="+mn-lt"/>
          <a:ea typeface="+mn-ea"/>
          <a:cs typeface="+mn-cs"/>
        </a:defRPr>
      </a:lvl6pPr>
      <a:lvl7pPr marL="1497746" algn="l" defTabSz="499249" rtl="0" eaLnBrk="1" latinLnBrk="0" hangingPunct="1">
        <a:defRPr sz="983" kern="1200">
          <a:solidFill>
            <a:schemeClr val="tx1"/>
          </a:solidFill>
          <a:latin typeface="+mn-lt"/>
          <a:ea typeface="+mn-ea"/>
          <a:cs typeface="+mn-cs"/>
        </a:defRPr>
      </a:lvl7pPr>
      <a:lvl8pPr marL="1747371" algn="l" defTabSz="499249" rtl="0" eaLnBrk="1" latinLnBrk="0" hangingPunct="1">
        <a:defRPr sz="983" kern="1200">
          <a:solidFill>
            <a:schemeClr val="tx1"/>
          </a:solidFill>
          <a:latin typeface="+mn-lt"/>
          <a:ea typeface="+mn-ea"/>
          <a:cs typeface="+mn-cs"/>
        </a:defRPr>
      </a:lvl8pPr>
      <a:lvl9pPr marL="1996995" algn="l" defTabSz="499249" rtl="0" eaLnBrk="1" latinLnBrk="0" hangingPunct="1">
        <a:defRPr sz="98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8/15/2025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973314123"/>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49" r:id="rId16"/>
    <p:sldLayoutId id="2147484450" r:id="rId17"/>
    <p:sldLayoutId id="2147484451" r:id="rId18"/>
    <p:sldLayoutId id="2147484452" r:id="rId19"/>
    <p:sldLayoutId id="2147484453" r:id="rId20"/>
    <p:sldLayoutId id="2147484454" r:id="rId21"/>
    <p:sldLayoutId id="2147484455" r:id="rId22"/>
    <p:sldLayoutId id="2147484456" r:id="rId23"/>
    <p:sldLayoutId id="2147484457" r:id="rId24"/>
    <p:sldLayoutId id="2147484458" r:id="rId25"/>
    <p:sldLayoutId id="2147484459" r:id="rId26"/>
    <p:sldLayoutId id="2147484460" r:id="rId27"/>
    <p:sldLayoutId id="2147484461" r:id="rId28"/>
    <p:sldLayoutId id="2147484462" r:id="rId29"/>
    <p:sldLayoutId id="2147484463" r:id="rId30"/>
  </p:sldLayoutIdLst>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017376482"/>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 id="2147484477" r:id="rId13"/>
    <p:sldLayoutId id="2147484478" r:id="rId14"/>
    <p:sldLayoutId id="2147484479" r:id="rId15"/>
    <p:sldLayoutId id="2147484480" r:id="rId16"/>
    <p:sldLayoutId id="2147484481" r:id="rId17"/>
    <p:sldLayoutId id="2147484482" r:id="rId18"/>
    <p:sldLayoutId id="2147484483" r:id="rId19"/>
    <p:sldLayoutId id="2147484484" r:id="rId20"/>
    <p:sldLayoutId id="2147484485" r:id="rId21"/>
    <p:sldLayoutId id="2147484486" r:id="rId22"/>
    <p:sldLayoutId id="2147484487" r:id="rId23"/>
    <p:sldLayoutId id="2147484488" r:id="rId24"/>
    <p:sldLayoutId id="2147484489" r:id="rId25"/>
    <p:sldLayoutId id="2147484490" r:id="rId26"/>
    <p:sldLayoutId id="2147484491" r:id="rId27"/>
    <p:sldLayoutId id="2147484492" r:id="rId28"/>
    <p:sldLayoutId id="2147484493" r:id="rId29"/>
    <p:sldLayoutId id="2147484494" r:id="rId30"/>
    <p:sldLayoutId id="2147484495" r:id="rId31"/>
    <p:sldLayoutId id="2147484496" r:id="rId32"/>
    <p:sldLayoutId id="2147484497" r:id="rId33"/>
    <p:sldLayoutId id="2147484498" r:id="rId34"/>
    <p:sldLayoutId id="2147484499" r:id="rId35"/>
    <p:sldLayoutId id="2147484500" r:id="rId36"/>
    <p:sldLayoutId id="2147484501" r:id="rId37"/>
    <p:sldLayoutId id="2147484502" r:id="rId38"/>
    <p:sldLayoutId id="2147484503" r:id="rId39"/>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bg1"/>
                </a:solidFill>
              </a:defRPr>
            </a:lvl1pPr>
          </a:lstStyle>
          <a:p>
            <a:fld id="{3638AD6F-7F47-4DE4-8D7C-2B844EA246D8}" type="datetime1">
              <a:rPr lang="en-US" smtClean="0"/>
              <a:t>8/15/2025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2194197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 id="2147484550" r:id="rId15"/>
    <p:sldLayoutId id="2147484551" r:id="rId16"/>
    <p:sldLayoutId id="2147484552" r:id="rId17"/>
    <p:sldLayoutId id="2147484553" r:id="rId18"/>
    <p:sldLayoutId id="2147484554" r:id="rId19"/>
    <p:sldLayoutId id="2147484555" r:id="rId20"/>
    <p:sldLayoutId id="2147484556" r:id="rId21"/>
    <p:sldLayoutId id="2147484557" r:id="rId22"/>
    <p:sldLayoutId id="2147484558" r:id="rId23"/>
    <p:sldLayoutId id="2147484559" r:id="rId24"/>
    <p:sldLayoutId id="2147484560" r:id="rId25"/>
    <p:sldLayoutId id="2147484561" r:id="rId26"/>
    <p:sldLayoutId id="2147484562" r:id="rId27"/>
    <p:sldLayoutId id="2147484563" r:id="rId28"/>
    <p:sldLayoutId id="2147484564" r:id="rId29"/>
    <p:sldLayoutId id="2147484565" r:id="rId30"/>
  </p:sldLayoutIdLst>
  <p:hf hdr="0" ftr="0" dt="0"/>
  <p:txStyles>
    <p:titleStyle>
      <a:lvl1pPr algn="l" defTabSz="665665" rtl="0" eaLnBrk="1" latinLnBrk="0" hangingPunct="1">
        <a:lnSpc>
          <a:spcPct val="90000"/>
        </a:lnSpc>
        <a:spcBef>
          <a:spcPct val="0"/>
        </a:spcBef>
        <a:buNone/>
        <a:defRPr sz="2621" b="1" kern="1200">
          <a:solidFill>
            <a:schemeClr val="accent1"/>
          </a:solidFill>
          <a:latin typeface="+mn-lt"/>
          <a:ea typeface="+mj-ea"/>
          <a:cs typeface="+mj-cs"/>
        </a:defRPr>
      </a:lvl1pPr>
    </p:titleStyle>
    <p:bodyStyle>
      <a:lvl1pPr marL="166416" indent="-166416" algn="l" defTabSz="665665" rtl="0" eaLnBrk="1" latinLnBrk="0" hangingPunct="1">
        <a:lnSpc>
          <a:spcPct val="90000"/>
        </a:lnSpc>
        <a:spcBef>
          <a:spcPts val="728"/>
        </a:spcBef>
        <a:buClr>
          <a:schemeClr val="bg2"/>
        </a:buClr>
        <a:buFont typeface="Wingdings" panose="05000000000000000000" pitchFamily="2" charset="2"/>
        <a:buChar char="§"/>
        <a:defRPr sz="2038" kern="1200">
          <a:solidFill>
            <a:schemeClr val="bg1"/>
          </a:solidFill>
          <a:latin typeface="+mn-lt"/>
          <a:ea typeface="+mn-ea"/>
          <a:cs typeface="+mn-cs"/>
        </a:defRPr>
      </a:lvl1pPr>
      <a:lvl2pPr marL="499249" indent="-166416" algn="l" defTabSz="665665" rtl="0" eaLnBrk="1" latinLnBrk="0" hangingPunct="1">
        <a:lnSpc>
          <a:spcPct val="90000"/>
        </a:lnSpc>
        <a:spcBef>
          <a:spcPts val="364"/>
        </a:spcBef>
        <a:buClr>
          <a:schemeClr val="bg2"/>
        </a:buClr>
        <a:buFont typeface="Wingdings" panose="05000000000000000000" pitchFamily="2" charset="2"/>
        <a:buChar char="§"/>
        <a:defRPr sz="1747" kern="1200">
          <a:solidFill>
            <a:schemeClr val="bg1"/>
          </a:solidFill>
          <a:latin typeface="+mn-lt"/>
          <a:ea typeface="+mn-ea"/>
          <a:cs typeface="+mn-cs"/>
        </a:defRPr>
      </a:lvl2pPr>
      <a:lvl3pPr marL="832081" indent="-166416" algn="l" defTabSz="665665" rtl="0" eaLnBrk="1" latinLnBrk="0" hangingPunct="1">
        <a:lnSpc>
          <a:spcPct val="90000"/>
        </a:lnSpc>
        <a:spcBef>
          <a:spcPts val="364"/>
        </a:spcBef>
        <a:buClr>
          <a:schemeClr val="bg2"/>
        </a:buClr>
        <a:buFont typeface="Wingdings" panose="05000000000000000000" pitchFamily="2" charset="2"/>
        <a:buChar char="§"/>
        <a:defRPr sz="1456" kern="1200">
          <a:solidFill>
            <a:schemeClr val="bg1"/>
          </a:solidFill>
          <a:latin typeface="+mn-lt"/>
          <a:ea typeface="+mn-ea"/>
          <a:cs typeface="+mn-cs"/>
        </a:defRPr>
      </a:lvl3pPr>
      <a:lvl4pPr marL="1164914"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4pPr>
      <a:lvl5pPr marL="1497746"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9.xml"/><Relationship Id="rId1" Type="http://schemas.openxmlformats.org/officeDocument/2006/relationships/tags" Target="../tags/tag2.xml"/><Relationship Id="rId4" Type="http://schemas.openxmlformats.org/officeDocument/2006/relationships/image" Target="../media/image30.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1.xml"/><Relationship Id="rId1" Type="http://schemas.openxmlformats.org/officeDocument/2006/relationships/tags" Target="../tags/tag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80.xml"/><Relationship Id="rId1" Type="http://schemas.openxmlformats.org/officeDocument/2006/relationships/tags" Target="../tags/tag13.xml"/><Relationship Id="rId4" Type="http://schemas.openxmlformats.org/officeDocument/2006/relationships/hyperlink" Target="http://tea4avcastro.tea.state.tx.us/tsds_training/nut/sppi/sppi-14-process-reference-guide.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4.xml"/><Relationship Id="rId6" Type="http://schemas.openxmlformats.org/officeDocument/2006/relationships/image" Target="../media/image41.png"/><Relationship Id="rId5" Type="http://schemas.openxmlformats.org/officeDocument/2006/relationships/image" Target="../media/image40.jpeg"/><Relationship Id="rId4" Type="http://schemas.microsoft.com/office/2018/10/relationships/comments" Target="../comments/modernComment_7FE4E48F_72DA144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7.xml"/><Relationship Id="rId4" Type="http://schemas.microsoft.com/office/2018/10/relationships/comments" Target="../comments/modernComment_417_C437C78D.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20.xml"/><Relationship Id="rId4" Type="http://schemas.openxmlformats.org/officeDocument/2006/relationships/hyperlink" Target="https://www.texasstudentdatasystem.org/tsds/teds/tweds-upgrad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0.xml"/><Relationship Id="rId1" Type="http://schemas.openxmlformats.org/officeDocument/2006/relationships/tags" Target="../tags/tag3.xml"/><Relationship Id="rId4" Type="http://schemas.openxmlformats.org/officeDocument/2006/relationships/hyperlink" Target="https://tea4avcastro.tea.state.tx.us/tsds_training/TSDSUpgradeProject2024/KeyTermsandDefinitions/Key_Terms_and_Definitions.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texasstudentdatasystem.org/tsds/about/data-collection-documentation"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1.xml"/><Relationship Id="rId7" Type="http://schemas.openxmlformats.org/officeDocument/2006/relationships/diagramColors" Target="../diagrams/colors3.xml"/><Relationship Id="rId2" Type="http://schemas.openxmlformats.org/officeDocument/2006/relationships/slideLayout" Target="../slideLayouts/slideLayout241.xml"/><Relationship Id="rId1" Type="http://schemas.openxmlformats.org/officeDocument/2006/relationships/tags" Target="../tags/tag2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23.xml"/><Relationship Id="rId4" Type="http://schemas.openxmlformats.org/officeDocument/2006/relationships/hyperlink" Target="https://www.texasstudentdatasystem.org/tsds/teds/ods-upgrade-data-standard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24.xml"/><Relationship Id="rId5" Type="http://schemas.openxmlformats.org/officeDocument/2006/relationships/image" Target="../media/image41.pn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25.xml"/><Relationship Id="rId5" Type="http://schemas.openxmlformats.org/officeDocument/2006/relationships/image" Target="../media/image45.png"/><Relationship Id="rId4" Type="http://schemas.microsoft.com/office/2018/10/relationships/comments" Target="../comments/modernComment_4F3_C83DC17B.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5.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5.xml"/><Relationship Id="rId1" Type="http://schemas.openxmlformats.org/officeDocument/2006/relationships/tags" Target="../tags/tag27.xml"/><Relationship Id="rId4" Type="http://schemas.microsoft.com/office/2018/10/relationships/comments" Target="../comments/modernComment_7FE4E57D_412046A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1.xml"/><Relationship Id="rId1" Type="http://schemas.openxmlformats.org/officeDocument/2006/relationships/tags" Target="../tags/tag28.xml"/><Relationship Id="rId4" Type="http://schemas.microsoft.com/office/2018/10/relationships/comments" Target="../comments/modernComment_7FE4E540_43CB615E.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tea4avcastro.tea.state.tx.us/tsds_training/nut/sppi/sppi-14-process-reference-guide.pdf" TargetMode="External"/><Relationship Id="rId2" Type="http://schemas.openxmlformats.org/officeDocument/2006/relationships/notesSlide" Target="../notesSlides/notesSlide38.xml"/><Relationship Id="rId1" Type="http://schemas.openxmlformats.org/officeDocument/2006/relationships/slideLayout" Target="../slideLayouts/slideLayout424.xml"/><Relationship Id="rId6" Type="http://schemas.openxmlformats.org/officeDocument/2006/relationships/diagramColors" Target="../diagrams/colors5.xml"/><Relationship Id="rId11" Type="http://schemas.openxmlformats.org/officeDocument/2006/relationships/hyperlink" Target="https://tea4avcastro.tea.state.tx.us/tsds_training/TSDSUpgradeProject2024/KeyTermsandDefinitions/Key_Terms_and_Definitions.pdf" TargetMode="External"/><Relationship Id="rId5" Type="http://schemas.openxmlformats.org/officeDocument/2006/relationships/diagramQuickStyle" Target="../diagrams/quickStyle5.xml"/><Relationship Id="rId10" Type="http://schemas.openxmlformats.org/officeDocument/2006/relationships/hyperlink" Target="https://www.texasstudentdatasystem.org/tsds/about/training-and-support/tsds-upgrade-project-training-materials" TargetMode="External"/><Relationship Id="rId4" Type="http://schemas.openxmlformats.org/officeDocument/2006/relationships/diagramLayout" Target="../diagrams/layout5.xml"/><Relationship Id="rId9" Type="http://schemas.openxmlformats.org/officeDocument/2006/relationships/image" Target="../media/image56.svg"/></Relationships>
</file>

<file path=ppt/slides/_rels/slide39.xml.rels><?xml version="1.0" encoding="UTF-8" standalone="yes"?>
<Relationships xmlns="http://schemas.openxmlformats.org/package/2006/relationships"><Relationship Id="rId8" Type="http://schemas.openxmlformats.org/officeDocument/2006/relationships/hyperlink" Target="https://tealprod.tea.state.tx.us/tims/browse/TSDSKB-592?filter=11815&amp;jql=project%20%3D%20TSDSKB%20AND%20status%20%3D%20Posted%20AND%20text%20~%20%22sppi-14%22%20ORDER%20BY%20createdDate%20DESC" TargetMode="External"/><Relationship Id="rId3" Type="http://schemas.openxmlformats.org/officeDocument/2006/relationships/notesSlide" Target="../notesSlides/notesSlide39.xml"/><Relationship Id="rId7" Type="http://schemas.openxmlformats.org/officeDocument/2006/relationships/hyperlink" Target="mailto:spp@tea.texas.gov" TargetMode="External"/><Relationship Id="rId2" Type="http://schemas.openxmlformats.org/officeDocument/2006/relationships/slideLayout" Target="../slideLayouts/slideLayout24.xml"/><Relationship Id="rId1" Type="http://schemas.openxmlformats.org/officeDocument/2006/relationships/tags" Target="../tags/tag29.xml"/><Relationship Id="rId6" Type="http://schemas.openxmlformats.org/officeDocument/2006/relationships/hyperlink" Target="mailto:sped@tea.texas.gov" TargetMode="External"/><Relationship Id="rId5" Type="http://schemas.openxmlformats.org/officeDocument/2006/relationships/hyperlink" Target="https://www.texasstudentdatasystem.org/node/2872" TargetMode="External"/><Relationship Id="rId4" Type="http://schemas.openxmlformats.org/officeDocument/2006/relationships/hyperlink" Target="https://www.texasstudentdatasystem.org/tsds/teds/ods-upgrade-data-standards" TargetMode="External"/><Relationship Id="rId9" Type="http://schemas.openxmlformats.org/officeDocument/2006/relationships/hyperlink" Target="https://tealprod.tea.state.tx.us/tims/browse/TSDSKB-66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1.xml"/><Relationship Id="rId1" Type="http://schemas.openxmlformats.org/officeDocument/2006/relationships/tags" Target="../tags/tag30.xml"/><Relationship Id="rId4" Type="http://schemas.microsoft.com/office/2018/10/relationships/comments" Target="../comments/modernComment_7FE4E528_2BC3C16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1.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6.xml"/><Relationship Id="rId1" Type="http://schemas.openxmlformats.org/officeDocument/2006/relationships/tags" Target="../tags/tag32.xml"/><Relationship Id="rId5" Type="http://schemas.openxmlformats.org/officeDocument/2006/relationships/image" Target="../media/image57.jpeg"/><Relationship Id="rId4" Type="http://schemas.microsoft.com/office/2018/10/relationships/comments" Target="../comments/modernComment_7FE4E430_342BB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7.xml"/><Relationship Id="rId5" Type="http://schemas.openxmlformats.org/officeDocument/2006/relationships/image" Target="../media/image33.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0.xml"/><Relationship Id="rId1" Type="http://schemas.openxmlformats.org/officeDocument/2006/relationships/tags" Target="../tags/tag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85.xml"/><Relationship Id="rId1" Type="http://schemas.openxmlformats.org/officeDocument/2006/relationships/tags" Target="../tags/tag9.xml"/><Relationship Id="rId4" Type="http://schemas.microsoft.com/office/2018/10/relationships/comments" Target="../comments/modernComment_4EE_5F137BB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1.xml"/><Relationship Id="rId1" Type="http://schemas.openxmlformats.org/officeDocument/2006/relationships/tags" Target="../tags/tag10.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9229" y="3063745"/>
            <a:ext cx="6603683" cy="974626"/>
          </a:xfrm>
          <a:prstGeom prst="rect">
            <a:avLst/>
          </a:prstGeom>
        </p:spPr>
        <p:txBody>
          <a:bodyPr vert="horz" wrap="square" lIns="0" tIns="0" rIns="0" bIns="0" rtlCol="0">
            <a:spAutoFit/>
          </a:bodyPr>
          <a:lstStyle/>
          <a:p>
            <a:pPr algn="ctr" defTabSz="685800">
              <a:lnSpc>
                <a:spcPts val="3341"/>
              </a:lnSpc>
              <a:defRPr/>
            </a:pPr>
            <a:r>
              <a:rPr sz="3750" b="1">
                <a:solidFill>
                  <a:srgbClr val="3B6DBD"/>
                </a:solidFill>
                <a:latin typeface="Calibri"/>
                <a:cs typeface="Calibri"/>
              </a:rPr>
              <a:t>TITLE</a:t>
            </a:r>
            <a:r>
              <a:rPr sz="3750" b="1" spc="-23">
                <a:solidFill>
                  <a:srgbClr val="3B6DBD"/>
                </a:solidFill>
                <a:latin typeface="Calibri"/>
                <a:cs typeface="Calibri"/>
              </a:rPr>
              <a:t> </a:t>
            </a:r>
            <a:r>
              <a:rPr sz="3750" b="1">
                <a:solidFill>
                  <a:srgbClr val="3B6DBD"/>
                </a:solidFill>
                <a:latin typeface="Calibri"/>
                <a:cs typeface="Calibri"/>
              </a:rPr>
              <a:t>SLIDE:</a:t>
            </a:r>
            <a:r>
              <a:rPr sz="3750" b="1" spc="-26">
                <a:solidFill>
                  <a:srgbClr val="3B6DBD"/>
                </a:solidFill>
                <a:latin typeface="Calibri"/>
                <a:cs typeface="Calibri"/>
              </a:rPr>
              <a:t> </a:t>
            </a:r>
            <a:r>
              <a:rPr sz="3750" b="1">
                <a:solidFill>
                  <a:srgbClr val="3B6DBD"/>
                </a:solidFill>
                <a:latin typeface="Calibri"/>
                <a:cs typeface="Calibri"/>
              </a:rPr>
              <a:t>TSDS</a:t>
            </a:r>
            <a:r>
              <a:rPr sz="3750" b="1" spc="-30">
                <a:solidFill>
                  <a:srgbClr val="3B6DBD"/>
                </a:solidFill>
                <a:latin typeface="Calibri"/>
                <a:cs typeface="Calibri"/>
              </a:rPr>
              <a:t> </a:t>
            </a:r>
            <a:r>
              <a:rPr sz="3750" b="1">
                <a:solidFill>
                  <a:srgbClr val="3B6DBD"/>
                </a:solidFill>
                <a:latin typeface="Calibri"/>
                <a:cs typeface="Calibri"/>
              </a:rPr>
              <a:t>ODS</a:t>
            </a:r>
            <a:r>
              <a:rPr sz="3750" b="1" spc="-19">
                <a:solidFill>
                  <a:srgbClr val="3B6DBD"/>
                </a:solidFill>
                <a:latin typeface="Calibri"/>
                <a:cs typeface="Calibri"/>
              </a:rPr>
              <a:t> </a:t>
            </a:r>
            <a:r>
              <a:rPr sz="3750" b="1">
                <a:solidFill>
                  <a:srgbClr val="3B6DBD"/>
                </a:solidFill>
                <a:latin typeface="Calibri"/>
                <a:cs typeface="Calibri"/>
              </a:rPr>
              <a:t>3.x</a:t>
            </a:r>
            <a:r>
              <a:rPr sz="3750" b="1" spc="-15">
                <a:solidFill>
                  <a:srgbClr val="3B6DBD"/>
                </a:solidFill>
                <a:latin typeface="Calibri"/>
                <a:cs typeface="Calibri"/>
              </a:rPr>
              <a:t> </a:t>
            </a:r>
            <a:r>
              <a:rPr sz="3750" b="1" spc="-8">
                <a:solidFill>
                  <a:srgbClr val="3B6DBD"/>
                </a:solidFill>
                <a:latin typeface="Calibri"/>
                <a:cs typeface="Calibri"/>
              </a:rPr>
              <a:t>Project</a:t>
            </a:r>
            <a:endParaRPr sz="3750">
              <a:solidFill>
                <a:prstClr val="black"/>
              </a:solidFill>
              <a:latin typeface="Calibri"/>
              <a:cs typeface="Calibri"/>
            </a:endParaRPr>
          </a:p>
          <a:p>
            <a:pPr marL="953" algn="ctr" defTabSz="685800">
              <a:lnSpc>
                <a:spcPts val="4275"/>
              </a:lnSpc>
              <a:defRPr/>
            </a:pPr>
            <a:r>
              <a:rPr sz="3750" b="1" spc="-8">
                <a:solidFill>
                  <a:srgbClr val="3B6DBD"/>
                </a:solidFill>
                <a:latin typeface="Calibri"/>
                <a:cs typeface="Calibri"/>
              </a:rPr>
              <a:t>Updates</a:t>
            </a:r>
            <a:endParaRPr sz="3750">
              <a:solidFill>
                <a:prstClr val="black"/>
              </a:solidFill>
              <a:latin typeface="Calibri"/>
              <a:cs typeface="Calibri"/>
            </a:endParaRPr>
          </a:p>
        </p:txBody>
      </p:sp>
      <p:grpSp>
        <p:nvGrpSpPr>
          <p:cNvPr id="3" name="object 3"/>
          <p:cNvGrpSpPr/>
          <p:nvPr/>
        </p:nvGrpSpPr>
        <p:grpSpPr>
          <a:xfrm>
            <a:off x="0" y="1273500"/>
            <a:ext cx="9144000" cy="5584500"/>
            <a:chOff x="0" y="1339855"/>
            <a:chExt cx="12192000" cy="5590031"/>
          </a:xfrm>
        </p:grpSpPr>
        <p:pic>
          <p:nvPicPr>
            <p:cNvPr id="4" name="object 4"/>
            <p:cNvPicPr/>
            <p:nvPr/>
          </p:nvPicPr>
          <p:blipFill>
            <a:blip r:embed="rId4"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685800">
                <a:defRPr/>
              </a:pPr>
              <a:endParaRPr sz="1350">
                <a:solidFill>
                  <a:prstClr val="black"/>
                </a:solidFill>
                <a:latin typeface="Calibri"/>
              </a:endParaRPr>
            </a:p>
          </p:txBody>
        </p:sp>
      </p:grpSp>
      <p:sp>
        <p:nvSpPr>
          <p:cNvPr id="6" name="object 6"/>
          <p:cNvSpPr txBox="1"/>
          <p:nvPr/>
        </p:nvSpPr>
        <p:spPr>
          <a:xfrm>
            <a:off x="1" y="4291381"/>
            <a:ext cx="9143999" cy="2146421"/>
          </a:xfrm>
          <a:prstGeom prst="rect">
            <a:avLst/>
          </a:prstGeom>
        </p:spPr>
        <p:txBody>
          <a:bodyPr vert="horz" wrap="square" lIns="0" tIns="50483" rIns="0" bIns="0" rtlCol="0" anchor="t">
            <a:spAutoFit/>
          </a:bodyPr>
          <a:lstStyle/>
          <a:p>
            <a:pPr algn="ctr" defTabSz="685800">
              <a:spcBef>
                <a:spcPts val="398"/>
              </a:spcBef>
              <a:defRPr/>
            </a:pPr>
            <a:endParaRPr lang="en-US" spc="-79">
              <a:solidFill>
                <a:srgbClr val="0D6CB8"/>
              </a:solidFill>
              <a:latin typeface="Calibri"/>
              <a:cs typeface="Calibri"/>
            </a:endParaRPr>
          </a:p>
          <a:p>
            <a:pPr algn="ctr" defTabSz="685800">
              <a:spcBef>
                <a:spcPts val="398"/>
              </a:spcBef>
              <a:defRPr/>
            </a:pPr>
            <a:r>
              <a:rPr lang="en-US" sz="4200" b="1" spc="-79">
                <a:solidFill>
                  <a:srgbClr val="0D6CB8"/>
                </a:solidFill>
                <a:latin typeface="Calibri"/>
                <a:cs typeface="Calibri"/>
              </a:rPr>
              <a:t>STATE PERFORMANCE PLAN INDICATOR-14 (SPPI-14)</a:t>
            </a:r>
          </a:p>
          <a:p>
            <a:pPr marL="1748790" marR="1741170" algn="ctr" defTabSz="685800">
              <a:spcBef>
                <a:spcPts val="139"/>
              </a:spcBef>
              <a:defRPr/>
            </a:pPr>
            <a:r>
              <a:rPr lang="en-US" sz="3000">
                <a:solidFill>
                  <a:srgbClr val="0D6CB8"/>
                </a:solidFill>
                <a:latin typeface="Calibri"/>
                <a:cs typeface="Calibri"/>
              </a:rPr>
              <a:t>New User Certification Training</a:t>
            </a:r>
            <a:endParaRPr lang="en-US" sz="3000">
              <a:solidFill>
                <a:prstClr val="black"/>
              </a:solidFill>
              <a:latin typeface="Calibri"/>
              <a:cs typeface="Calibri"/>
            </a:endParaRPr>
          </a:p>
        </p:txBody>
      </p:sp>
      <p:sp>
        <p:nvSpPr>
          <p:cNvPr id="7" name="Slide Number Placeholder 6">
            <a:extLst>
              <a:ext uri="{FF2B5EF4-FFF2-40B4-BE49-F238E27FC236}">
                <a16:creationId xmlns:a16="http://schemas.microsoft.com/office/drawing/2014/main" id="{483F7328-BB9B-9721-6FB7-3B7A66126B94}"/>
              </a:ext>
            </a:extLst>
          </p:cNvPr>
          <p:cNvSpPr>
            <a:spLocks noGrp="1"/>
          </p:cNvSpPr>
          <p:nvPr>
            <p:ph type="sldNum" sz="quarter" idx="7"/>
          </p:nvPr>
        </p:nvSpPr>
        <p:spPr/>
        <p:txBody>
          <a:bodyPr/>
          <a:lstStyle/>
          <a:p>
            <a:fld id="{B6F15528-21DE-4FAA-801E-634DDDAF4B2B}" type="slidenum">
              <a:rPr lang="en-US" smtClean="0"/>
              <a:t>0</a:t>
            </a:fld>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919" y="264857"/>
            <a:ext cx="7510365" cy="575136"/>
          </a:xfrm>
        </p:spPr>
        <p:txBody>
          <a:bodyPr>
            <a:noAutofit/>
          </a:bodyPr>
          <a:lstStyle/>
          <a:p>
            <a:pPr algn="ctr"/>
            <a:r>
              <a:rPr lang="en-US" sz="3800">
                <a:solidFill>
                  <a:srgbClr val="0070C0"/>
                </a:solidFill>
              </a:rPr>
              <a:t>SPPI-14 TEAL ROLE &amp; PRIVILEGE</a:t>
            </a:r>
          </a:p>
        </p:txBody>
      </p:sp>
      <p:sp>
        <p:nvSpPr>
          <p:cNvPr id="9" name="TextBox 8">
            <a:extLst>
              <a:ext uri="{FF2B5EF4-FFF2-40B4-BE49-F238E27FC236}">
                <a16:creationId xmlns:a16="http://schemas.microsoft.com/office/drawing/2014/main" id="{A80E4CAA-1263-4706-8C53-EA81E533093E}"/>
              </a:ext>
            </a:extLst>
          </p:cNvPr>
          <p:cNvSpPr txBox="1"/>
          <p:nvPr/>
        </p:nvSpPr>
        <p:spPr>
          <a:xfrm>
            <a:off x="1218373" y="1003942"/>
            <a:ext cx="7925627" cy="1938992"/>
          </a:xfrm>
          <a:prstGeom prst="rect">
            <a:avLst/>
          </a:prstGeom>
          <a:noFill/>
        </p:spPr>
        <p:txBody>
          <a:bodyPr wrap="square" lIns="91440" tIns="45720" rIns="91440" bIns="45720" anchor="t">
            <a:spAutoFit/>
          </a:bodyPr>
          <a:lstStyle/>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Users will check the appropriate role based on their level of responsibility </a:t>
            </a:r>
            <a:r>
              <a:rPr kumimoji="0" lang="en-US" sz="2000" b="0" i="0" u="none" strike="noStrike" kern="1200" cap="none" spc="0" normalizeH="0" baseline="0" noProof="0">
                <a:ln>
                  <a:noFill/>
                </a:ln>
                <a:solidFill>
                  <a:schemeClr val="accent1"/>
                </a:solidFill>
                <a:effectLst/>
                <a:highlight>
                  <a:srgbClr val="FFFFFF"/>
                </a:highlight>
                <a:uLnTx/>
                <a:uFillTx/>
              </a:rPr>
              <a:t>at the LEA and in the </a:t>
            </a:r>
            <a:r>
              <a:rPr kumimoji="0" lang="en-US" sz="2000" b="1" i="0" u="none" strike="noStrike" kern="1200" cap="none" spc="0" normalizeH="0" baseline="0" noProof="0">
                <a:ln>
                  <a:noFill/>
                </a:ln>
                <a:solidFill>
                  <a:schemeClr val="accent1"/>
                </a:solidFill>
                <a:effectLst/>
                <a:highlight>
                  <a:srgbClr val="FFFFFF"/>
                </a:highlight>
                <a:uLnTx/>
                <a:uFillTx/>
              </a:rPr>
              <a:t>Requested Organization ID </a:t>
            </a:r>
            <a:r>
              <a:rPr kumimoji="0" lang="en-US" sz="2000" b="0" i="0" u="none" strike="noStrike" kern="1200" cap="none" spc="0" normalizeH="0" baseline="0" noProof="0">
                <a:ln>
                  <a:noFill/>
                </a:ln>
                <a:solidFill>
                  <a:schemeClr val="accent1"/>
                </a:solidFill>
                <a:effectLst/>
                <a:highlight>
                  <a:srgbClr val="FFFFFF"/>
                </a:highlight>
                <a:uLnTx/>
                <a:uFillTx/>
              </a:rPr>
              <a:t>enter their Organization ID.</a:t>
            </a:r>
          </a:p>
          <a:p>
            <a:pPr marL="260350" marR="0" lvl="0" algn="l" defTabSz="685800" rtl="0" eaLnBrk="1" fontAlgn="auto" latinLnBrk="0" hangingPunct="1">
              <a:lnSpc>
                <a:spcPct val="100000"/>
              </a:lnSpc>
              <a:spcBef>
                <a:spcPts val="0"/>
              </a:spcBef>
              <a:spcAft>
                <a:spcPts val="0"/>
              </a:spcAft>
              <a:buClr>
                <a:srgbClr val="F16038"/>
              </a:buClr>
              <a:buSzPct val="100000"/>
              <a:tabLst/>
              <a:defRPr/>
            </a:pPr>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a:p>
            <a:pPr marL="623888" marR="0" lvl="0" indent="-363538" algn="l" defTabSz="6858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Next, check the Privilege “SPPI-14 Access” and click </a:t>
            </a:r>
            <a:r>
              <a:rPr kumimoji="0" lang="en-US" sz="2000" b="1"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Done</a:t>
            </a: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a:t>
            </a:r>
          </a:p>
          <a:p>
            <a:pPr marL="260350" marR="0" lvl="0" algn="l" defTabSz="685800" rtl="0" eaLnBrk="1" fontAlgn="auto" latinLnBrk="0" hangingPunct="1">
              <a:lnSpc>
                <a:spcPct val="100000"/>
              </a:lnSpc>
              <a:spcBef>
                <a:spcPts val="0"/>
              </a:spcBef>
              <a:spcAft>
                <a:spcPts val="0"/>
              </a:spcAft>
              <a:buClr>
                <a:srgbClr val="F16038"/>
              </a:buClr>
              <a:buSzPct val="100000"/>
              <a:tabLst/>
              <a:defRPr/>
            </a:pPr>
            <a:endParaRPr kumimoji="0" lang="en-US" sz="1000" b="0" i="0" u="none" strike="noStrike" kern="1200" cap="none" spc="0" normalizeH="0" baseline="0" noProof="0">
              <a:ln>
                <a:noFill/>
              </a:ln>
              <a:solidFill>
                <a:prstClr val="black"/>
              </a:solidFill>
              <a:effectLst/>
              <a:highlight>
                <a:srgbClr val="FFFFFF"/>
              </a:highlight>
              <a:uLnTx/>
              <a:uFillTx/>
              <a:latin typeface="Calibri" panose="020F0502020204030204"/>
              <a:ea typeface="+mn-ea"/>
              <a:cs typeface="+mn-cs"/>
            </a:endParaRPr>
          </a:p>
          <a:p>
            <a:pPr marL="623888" marR="0" lvl="0" indent="-363538" algn="l" defTabSz="6858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The final step is to click </a:t>
            </a:r>
            <a:r>
              <a:rPr kumimoji="0" lang="en-US" sz="2000" b="1"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Save Changes </a:t>
            </a: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on the next screen.</a:t>
            </a:r>
          </a:p>
        </p:txBody>
      </p:sp>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solidFill>
                  <a:srgbClr val="171616">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71616">
                  <a:tint val="75000"/>
                </a:srgb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96A828B5-1D6B-6ECC-7F60-74A5F3941B31}"/>
              </a:ext>
            </a:extLst>
          </p:cNvPr>
          <p:cNvPicPr>
            <a:picLocks noChangeAspect="1"/>
          </p:cNvPicPr>
          <p:nvPr/>
        </p:nvPicPr>
        <p:blipFill>
          <a:blip r:embed="rId4"/>
          <a:stretch>
            <a:fillRect/>
          </a:stretch>
        </p:blipFill>
        <p:spPr>
          <a:xfrm>
            <a:off x="2016369" y="6310063"/>
            <a:ext cx="1392198" cy="247523"/>
          </a:xfrm>
          <a:prstGeom prst="rect">
            <a:avLst/>
          </a:prstGeom>
        </p:spPr>
      </p:pic>
      <p:sp>
        <p:nvSpPr>
          <p:cNvPr id="7" name="Rectangle 6">
            <a:extLst>
              <a:ext uri="{FF2B5EF4-FFF2-40B4-BE49-F238E27FC236}">
                <a16:creationId xmlns:a16="http://schemas.microsoft.com/office/drawing/2014/main" id="{0B89645D-C4DE-486B-BB0D-8252A5011083}"/>
              </a:ext>
              <a:ext uri="{C183D7F6-B498-43B3-948B-1728B52AA6E4}">
                <adec:decorative xmlns:adec="http://schemas.microsoft.com/office/drawing/2017/decorative" val="1"/>
              </a:ext>
            </a:extLst>
          </p:cNvPr>
          <p:cNvSpPr/>
          <p:nvPr/>
        </p:nvSpPr>
        <p:spPr>
          <a:xfrm>
            <a:off x="1461919" y="3019333"/>
            <a:ext cx="7510365" cy="3566805"/>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4" name="Picture 3" descr="A screenshot showing how to select TEAL privileges for TEAL roles">
            <a:extLst>
              <a:ext uri="{FF2B5EF4-FFF2-40B4-BE49-F238E27FC236}">
                <a16:creationId xmlns:a16="http://schemas.microsoft.com/office/drawing/2014/main" id="{57164A8D-547C-9FEB-17BA-0368B5EFAAA2}"/>
              </a:ext>
            </a:extLst>
          </p:cNvPr>
          <p:cNvPicPr>
            <a:picLocks noChangeAspect="1"/>
          </p:cNvPicPr>
          <p:nvPr/>
        </p:nvPicPr>
        <p:blipFill>
          <a:blip r:embed="rId5"/>
          <a:stretch>
            <a:fillRect/>
          </a:stretch>
        </p:blipFill>
        <p:spPr>
          <a:xfrm>
            <a:off x="1689521" y="3155323"/>
            <a:ext cx="4724415" cy="3337551"/>
          </a:xfrm>
          <a:prstGeom prst="rect">
            <a:avLst/>
          </a:prstGeom>
        </p:spPr>
      </p:pic>
      <p:pic>
        <p:nvPicPr>
          <p:cNvPr id="15" name="Picture 14">
            <a:extLst>
              <a:ext uri="{FF2B5EF4-FFF2-40B4-BE49-F238E27FC236}">
                <a16:creationId xmlns:a16="http://schemas.microsoft.com/office/drawing/2014/main" id="{1510B5C3-1355-79A1-AFCD-DFFFFD609155}"/>
              </a:ext>
            </a:extLst>
          </p:cNvPr>
          <p:cNvPicPr>
            <a:picLocks noChangeAspect="1"/>
          </p:cNvPicPr>
          <p:nvPr/>
        </p:nvPicPr>
        <p:blipFill>
          <a:blip r:embed="rId6"/>
          <a:stretch>
            <a:fillRect/>
          </a:stretch>
        </p:blipFill>
        <p:spPr>
          <a:xfrm>
            <a:off x="1928178" y="4638368"/>
            <a:ext cx="2700856" cy="908255"/>
          </a:xfrm>
          <a:prstGeom prst="rect">
            <a:avLst/>
          </a:prstGeom>
        </p:spPr>
      </p:pic>
      <p:sp>
        <p:nvSpPr>
          <p:cNvPr id="13" name="Rectangle 12" descr="Rectangular box showing the Requested Organization ID field.">
            <a:extLst>
              <a:ext uri="{FF2B5EF4-FFF2-40B4-BE49-F238E27FC236}">
                <a16:creationId xmlns:a16="http://schemas.microsoft.com/office/drawing/2014/main" id="{B5D2CA71-D3F0-4C3F-A921-DF8E34EADAE5}"/>
              </a:ext>
            </a:extLst>
          </p:cNvPr>
          <p:cNvSpPr/>
          <p:nvPr/>
        </p:nvSpPr>
        <p:spPr>
          <a:xfrm>
            <a:off x="1675833" y="3290106"/>
            <a:ext cx="1698972" cy="2866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descr="Rectangular box showing the Requested Organization ID field.">
            <a:extLst>
              <a:ext uri="{FF2B5EF4-FFF2-40B4-BE49-F238E27FC236}">
                <a16:creationId xmlns:a16="http://schemas.microsoft.com/office/drawing/2014/main" id="{07A204B3-5F1D-2A17-2CAF-6B4C69CA64D0}"/>
              </a:ext>
            </a:extLst>
          </p:cNvPr>
          <p:cNvSpPr/>
          <p:nvPr/>
        </p:nvSpPr>
        <p:spPr>
          <a:xfrm>
            <a:off x="1901551" y="4322368"/>
            <a:ext cx="1698972" cy="2866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descr="Rectangle box around the TEAL Role being requested.">
            <a:extLst>
              <a:ext uri="{FF2B5EF4-FFF2-40B4-BE49-F238E27FC236}">
                <a16:creationId xmlns:a16="http://schemas.microsoft.com/office/drawing/2014/main" id="{3E3F05A7-EF19-443E-9A02-87B70D213045}"/>
              </a:ext>
            </a:extLst>
          </p:cNvPr>
          <p:cNvSpPr/>
          <p:nvPr/>
        </p:nvSpPr>
        <p:spPr>
          <a:xfrm>
            <a:off x="1971544" y="5107044"/>
            <a:ext cx="2080185" cy="41468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descr="Rectangle box showing where to click on Done.">
            <a:extLst>
              <a:ext uri="{FF2B5EF4-FFF2-40B4-BE49-F238E27FC236}">
                <a16:creationId xmlns:a16="http://schemas.microsoft.com/office/drawing/2014/main" id="{6F5015AE-1DCD-4C17-B12E-6E45AA47A6D2}"/>
              </a:ext>
            </a:extLst>
          </p:cNvPr>
          <p:cNvSpPr/>
          <p:nvPr/>
        </p:nvSpPr>
        <p:spPr>
          <a:xfrm>
            <a:off x="1675833" y="6128933"/>
            <a:ext cx="340536" cy="172165"/>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5782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9141" y="282403"/>
            <a:ext cx="6848835" cy="575136"/>
          </a:xfrm>
          <a:prstGeom prst="rect">
            <a:avLst/>
          </a:prstGeom>
        </p:spPr>
        <p:txBody>
          <a:bodyPr>
            <a:noAutofit/>
          </a:bodyPr>
          <a:lstStyle/>
          <a:p>
            <a:pPr algn="ctr"/>
            <a:r>
              <a:rPr lang="en-US" sz="4000">
                <a:solidFill>
                  <a:srgbClr val="0070C0"/>
                </a:solidFill>
              </a:rPr>
              <a:t>ESC ROLE FOR SPPI-14</a:t>
            </a: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55223" y="1261052"/>
            <a:ext cx="3934589" cy="2167947"/>
          </a:xfrm>
          <a:prstGeom prst="rect">
            <a:avLst/>
          </a:prstGeom>
          <a:solidFill>
            <a:srgbClr val="FFC000"/>
          </a:solidFill>
        </p:spPr>
        <p:txBody>
          <a:bodyPr lIns="91440" tIns="45720" rIns="91440" bIns="45720" anchor="t"/>
          <a:lstStyle/>
          <a:p>
            <a:pPr marL="0" indent="0">
              <a:buNone/>
            </a:pPr>
            <a:r>
              <a:rPr lang="en-US" sz="2400">
                <a:solidFill>
                  <a:schemeClr val="tx1"/>
                </a:solidFill>
              </a:rPr>
              <a:t>Core ESC Data Viewer</a:t>
            </a:r>
          </a:p>
          <a:p>
            <a:pPr marL="0" indent="0">
              <a:buNone/>
            </a:pPr>
            <a:endParaRPr lang="en-US" sz="1000">
              <a:solidFill>
                <a:schemeClr val="accent1">
                  <a:lumMod val="75000"/>
                </a:schemeClr>
              </a:solidFill>
            </a:endParaRPr>
          </a:p>
          <a:p>
            <a:pPr marL="257175" lvl="1" indent="0">
              <a:buNone/>
            </a:pPr>
            <a:r>
              <a:rPr lang="en-US" sz="1800">
                <a:solidFill>
                  <a:schemeClr val="tx1"/>
                </a:solidFill>
              </a:rPr>
              <a:t>This role will be able to view and monitor SPPI-14 activity in TSDS for the LEAs the ESC supports. 	</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675"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2703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05415" y="167275"/>
            <a:ext cx="7443692" cy="751350"/>
          </a:xfrm>
        </p:spPr>
        <p:txBody>
          <a:bodyPr>
            <a:noAutofit/>
          </a:bodyPr>
          <a:lstStyle/>
          <a:p>
            <a:pPr lvl="0" algn="ctr">
              <a:defRPr/>
            </a:pPr>
            <a:r>
              <a:rPr lang="en-US" sz="4000">
                <a:solidFill>
                  <a:srgbClr val="0070C0"/>
                </a:solidFill>
              </a:rPr>
              <a:t>PROMOTION DEMO</a:t>
            </a:r>
            <a:endParaRPr lang="en-US" sz="4000">
              <a:solidFill>
                <a:srgbClr val="0070C0"/>
              </a:solidFill>
              <a:ea typeface="ＭＳ Ｐゴシック"/>
              <a:cs typeface="Arial" charset="0"/>
            </a:endParaRPr>
          </a:p>
        </p:txBody>
      </p:sp>
      <p:sp>
        <p:nvSpPr>
          <p:cNvPr id="3" name="Rectangle 2">
            <a:extLst>
              <a:ext uri="{FF2B5EF4-FFF2-40B4-BE49-F238E27FC236}">
                <a16:creationId xmlns:a16="http://schemas.microsoft.com/office/drawing/2014/main" id="{15B291DA-7ADE-4ADF-B46D-80A2EC6E830F}"/>
              </a:ext>
            </a:extLst>
          </p:cNvPr>
          <p:cNvSpPr/>
          <p:nvPr/>
        </p:nvSpPr>
        <p:spPr>
          <a:xfrm>
            <a:off x="1760562" y="1564512"/>
            <a:ext cx="6985405" cy="3108543"/>
          </a:xfrm>
          <a:prstGeom prst="rect">
            <a:avLst/>
          </a:prstGeom>
        </p:spPr>
        <p:txBody>
          <a:bodyPr wrap="square">
            <a:spAutoFit/>
          </a:bodyPr>
          <a:lstStyle/>
          <a:p>
            <a:pPr marL="514350" marR="0" lvl="0" indent="-51435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Login to TEAL Account</a:t>
            </a:r>
          </a:p>
          <a:p>
            <a:pPr marL="514350" marR="0" lvl="0" indent="-51435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endParaRPr>
          </a:p>
          <a:p>
            <a:pPr marL="514350" marR="0" lvl="0" indent="-51435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Navigate to Core Collection Application</a:t>
            </a:r>
          </a:p>
          <a:p>
            <a:pPr marL="514350" marR="0" lvl="0" indent="-51435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endParaRPr>
          </a:p>
          <a:p>
            <a:pPr marL="514350" marR="0" lvl="0" indent="-51435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Promote SPPI-14 Data</a:t>
            </a:r>
          </a:p>
          <a:p>
            <a:pPr marL="514350" marR="0" lvl="0" indent="-51435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endParaRPr>
          </a:p>
          <a:p>
            <a:pPr marL="514350" marR="0" lvl="0" indent="-51435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Monitor Data Promotion</a:t>
            </a:r>
          </a:p>
        </p:txBody>
      </p:sp>
      <p:sp>
        <p:nvSpPr>
          <p:cNvPr id="8" name="TextBox 7">
            <a:extLst>
              <a:ext uri="{FF2B5EF4-FFF2-40B4-BE49-F238E27FC236}">
                <a16:creationId xmlns:a16="http://schemas.microsoft.com/office/drawing/2014/main" id="{8AE102FE-FA7A-8F48-376C-607B83065D82}"/>
              </a:ext>
            </a:extLst>
          </p:cNvPr>
          <p:cNvSpPr txBox="1"/>
          <p:nvPr/>
        </p:nvSpPr>
        <p:spPr>
          <a:xfrm>
            <a:off x="1734558" y="5460456"/>
            <a:ext cx="6985405" cy="1200329"/>
          </a:xfrm>
          <a:prstGeom prst="rect">
            <a:avLst/>
          </a:prstGeom>
          <a:noFill/>
        </p:spPr>
        <p:txBody>
          <a:bodyPr wrap="square">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rPr>
              <a:t>Note: The Reference Guide (RG) is a resource that provides step-by-step instructions for Promoting, Validating, and Completing the SPPI-14 Submission. </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srgbClr val="0070C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SPPI-14 Reference Guide</a:t>
            </a: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prstGeom prst="rect">
            <a:avLst/>
          </a:prstGeom>
        </p:spPr>
        <p:txBody>
          <a:bodyP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675"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107063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5" cstate="print">
            <a:extLst>
              <a:ext uri="{28A0092B-C50C-407E-A947-70E740481C1C}">
                <a14:useLocalDpi xmlns:a14="http://schemas.microsoft.com/office/drawing/2010/main" val="0"/>
              </a:ext>
            </a:extLst>
          </a:blip>
          <a:srcRect t="7896" b="7896"/>
          <a:stretch/>
        </p:blipFill>
        <p:spPr>
          <a:xfrm>
            <a:off x="5645" y="1"/>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7896" y="5078404"/>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5645" y="5013461"/>
            <a:ext cx="9144000" cy="1210268"/>
          </a:xfrm>
          <a:prstGeom prst="rect">
            <a:avLst/>
          </a:prstGeom>
        </p:spPr>
        <p:txBody>
          <a:bodyPr vert="horz" wrap="square" lIns="0" tIns="50483" rIns="0" bIns="0" rtlCol="0" anchor="t">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a:ln>
                  <a:noFill/>
                </a:ln>
                <a:solidFill>
                  <a:srgbClr val="0D6CB8"/>
                </a:solidFill>
                <a:effectLst/>
                <a:uLnTx/>
                <a:uFillTx/>
                <a:latin typeface="Calibri"/>
                <a:ea typeface="+mn-ea"/>
                <a:cs typeface="Calibri"/>
              </a:rPr>
              <a:t>KEY CONCEPTS</a:t>
            </a:r>
          </a:p>
          <a:p>
            <a:pPr algn="ctr" defTabSz="685800">
              <a:spcBef>
                <a:spcPts val="398"/>
              </a:spcBef>
              <a:defRPr/>
            </a:pPr>
            <a:r>
              <a:rPr kumimoji="0" lang="en-US" sz="2400" b="1" i="0" u="none" strike="noStrike" kern="0" cap="none" spc="0" normalizeH="0" baseline="0" noProof="0">
                <a:ln>
                  <a:noFill/>
                </a:ln>
                <a:solidFill>
                  <a:srgbClr val="0D6CB8"/>
                </a:solidFill>
                <a:effectLst/>
                <a:uLnTx/>
                <a:uFillTx/>
                <a:latin typeface="Calibri"/>
                <a:ea typeface="+mn-ea"/>
                <a:cs typeface="Calibri"/>
              </a:rPr>
              <a:t>SPPI-14 Overview, Data Validations, and SPPI-14 Reports</a:t>
            </a:r>
            <a:endParaRPr lang="en-US" sz="2400" b="1" i="0" u="none" strike="noStrike" kern="0" cap="none" spc="0" normalizeH="0" baseline="0" noProof="0">
              <a:ln>
                <a:noFill/>
              </a:ln>
              <a:effectLst/>
              <a:uLnTx/>
              <a:uFillTx/>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40061" y="267394"/>
            <a:ext cx="2577179" cy="796709"/>
          </a:xfrm>
          <a:prstGeom prst="rect">
            <a:avLst/>
          </a:prstGeom>
        </p:spPr>
      </p:pic>
      <p:sp>
        <p:nvSpPr>
          <p:cNvPr id="2" name="Slide Number Placeholder 1">
            <a:extLst>
              <a:ext uri="{FF2B5EF4-FFF2-40B4-BE49-F238E27FC236}">
                <a16:creationId xmlns:a16="http://schemas.microsoft.com/office/drawing/2014/main" id="{58F2E0F8-76AB-9479-3786-7781FB2D408F}"/>
              </a:ext>
            </a:extLst>
          </p:cNvPr>
          <p:cNvSpPr>
            <a:spLocks noGrp="1"/>
          </p:cNvSpPr>
          <p:nvPr>
            <p:ph type="sldNum" sz="quarter" idx="12"/>
          </p:nvPr>
        </p:nvSpPr>
        <p:spPr/>
        <p:txBody>
          <a:bodyPr/>
          <a:lstStyle/>
          <a:p>
            <a:fld id="{69C126A4-BD19-47E2-8A0E-0DE1B9D8C925}" type="slidenum">
              <a:rPr lang="en-US" sz="1000" smtClean="0"/>
              <a:pPr/>
              <a:t>12</a:t>
            </a:fld>
            <a:endParaRPr lang="en-US" sz="1000"/>
          </a:p>
        </p:txBody>
      </p:sp>
    </p:spTree>
    <p:custDataLst>
      <p:tags r:id="rId1"/>
    </p:custDataLst>
    <p:extLst>
      <p:ext uri="{BB962C8B-B14F-4D97-AF65-F5344CB8AC3E}">
        <p14:creationId xmlns:p14="http://schemas.microsoft.com/office/powerpoint/2010/main" val="1926894662"/>
      </p:ext>
    </p:extLst>
  </p:cSld>
  <p:clrMapOvr>
    <a:masterClrMapping/>
  </p:clrMapOvr>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70C0"/>
              </a:solidFill>
              <a:effectLst/>
              <a:uLnTx/>
              <a:uFillTx/>
              <a:ea typeface="+mn-ea"/>
              <a:cs typeface="+mn-cs"/>
            </a:endParaRPr>
          </a:p>
        </p:txBody>
      </p:sp>
      <p:sp>
        <p:nvSpPr>
          <p:cNvPr id="2" name="Title 1"/>
          <p:cNvSpPr>
            <a:spLocks noGrp="1"/>
          </p:cNvSpPr>
          <p:nvPr>
            <p:ph type="title"/>
          </p:nvPr>
        </p:nvSpPr>
        <p:spPr>
          <a:xfrm>
            <a:off x="1523999" y="178033"/>
            <a:ext cx="7223078" cy="751350"/>
          </a:xfrm>
        </p:spPr>
        <p:txBody>
          <a:bodyPr>
            <a:normAutofit/>
          </a:bodyPr>
          <a:lstStyle/>
          <a:p>
            <a:pPr algn="ctr"/>
            <a:r>
              <a:rPr lang="en-US" sz="4400">
                <a:solidFill>
                  <a:srgbClr val="0070C0"/>
                </a:solidFill>
              </a:rPr>
              <a:t>SPPI-14</a:t>
            </a:r>
            <a:r>
              <a:rPr lang="en-US" sz="4400">
                <a:solidFill>
                  <a:schemeClr val="accent1">
                    <a:lumMod val="75000"/>
                  </a:schemeClr>
                </a:solidFill>
              </a:rPr>
              <a:t> </a:t>
            </a: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234771999"/>
              </p:ext>
            </p:extLst>
          </p:nvPr>
        </p:nvGraphicFramePr>
        <p:xfrm>
          <a:off x="1614947" y="1163191"/>
          <a:ext cx="7350459" cy="5095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5332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70C0"/>
              </a:solidFill>
              <a:effectLst/>
              <a:uLnTx/>
              <a:uFillTx/>
              <a:ea typeface="+mn-ea"/>
              <a:cs typeface="+mn-cs"/>
            </a:endParaRPr>
          </a:p>
        </p:txBody>
      </p:sp>
      <p:sp>
        <p:nvSpPr>
          <p:cNvPr id="2" name="Title 1"/>
          <p:cNvSpPr>
            <a:spLocks noGrp="1"/>
          </p:cNvSpPr>
          <p:nvPr>
            <p:ph type="title"/>
          </p:nvPr>
        </p:nvSpPr>
        <p:spPr>
          <a:xfrm>
            <a:off x="1393198" y="178032"/>
            <a:ext cx="7223078" cy="751350"/>
          </a:xfrm>
        </p:spPr>
        <p:txBody>
          <a:bodyPr>
            <a:normAutofit/>
          </a:bodyPr>
          <a:lstStyle/>
          <a:p>
            <a:pPr algn="ctr"/>
            <a:r>
              <a:rPr lang="en-US" sz="4400">
                <a:solidFill>
                  <a:srgbClr val="0070C0"/>
                </a:solidFill>
              </a:rPr>
              <a:t>SPPI-14 DATA SURVEY</a:t>
            </a: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846373146"/>
              </p:ext>
            </p:extLst>
          </p:nvPr>
        </p:nvGraphicFramePr>
        <p:xfrm>
          <a:off x="1514855" y="1842930"/>
          <a:ext cx="7350459" cy="4046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5332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0C4421-5918-4AA3-AE4A-C36EDD2FD6EB}" type="slidenum">
              <a:rPr lang="en-US" sz="1000" smtClean="0"/>
              <a:pPr/>
              <a:t>15</a:t>
            </a:fld>
            <a:endParaRPr lang="en-US" sz="1000"/>
          </a:p>
        </p:txBody>
      </p:sp>
      <p:sp>
        <p:nvSpPr>
          <p:cNvPr id="2" name="Title 1"/>
          <p:cNvSpPr>
            <a:spLocks noGrp="1"/>
          </p:cNvSpPr>
          <p:nvPr>
            <p:ph type="title"/>
          </p:nvPr>
        </p:nvSpPr>
        <p:spPr>
          <a:xfrm>
            <a:off x="1284790" y="169363"/>
            <a:ext cx="7859210" cy="751350"/>
          </a:xfrm>
        </p:spPr>
        <p:txBody>
          <a:bodyPr>
            <a:noAutofit/>
          </a:bodyPr>
          <a:lstStyle/>
          <a:p>
            <a:pPr algn="ctr"/>
            <a:r>
              <a:rPr lang="en-US" sz="4400">
                <a:solidFill>
                  <a:srgbClr val="0070C0"/>
                </a:solidFill>
              </a:rPr>
              <a:t>SPPI-14 STUDENTS</a:t>
            </a:r>
            <a:endParaRPr lang="en-US"/>
          </a:p>
        </p:txBody>
      </p:sp>
      <p:sp>
        <p:nvSpPr>
          <p:cNvPr id="6" name="Content Placeholder 5"/>
          <p:cNvSpPr>
            <a:spLocks noGrp="1"/>
          </p:cNvSpPr>
          <p:nvPr>
            <p:ph idx="1"/>
          </p:nvPr>
        </p:nvSpPr>
        <p:spPr>
          <a:xfrm>
            <a:off x="1743005" y="1111737"/>
            <a:ext cx="7131454" cy="5576900"/>
          </a:xfrm>
        </p:spPr>
        <p:txBody>
          <a:bodyPr lIns="91440" tIns="45720" rIns="91440" bIns="45720" anchor="t">
            <a:normAutofit/>
          </a:bodyPr>
          <a:lstStyle/>
          <a:p>
            <a:pPr marL="290195" indent="-290195">
              <a:buSzPct val="100000"/>
            </a:pPr>
            <a:r>
              <a:rPr lang="en-US" sz="2400">
                <a:solidFill>
                  <a:srgbClr val="0070C0"/>
                </a:solidFill>
              </a:rPr>
              <a:t>SPPI-14 data will be collected for students who:</a:t>
            </a:r>
            <a:endParaRPr lang="en-US">
              <a:solidFill>
                <a:srgbClr val="0D6CB9"/>
              </a:solidFill>
            </a:endParaRPr>
          </a:p>
          <a:p>
            <a:pPr marL="798195" lvl="1" indent="-334645">
              <a:buSzPct val="100000"/>
            </a:pPr>
            <a:r>
              <a:rPr lang="en-US" sz="2000">
                <a:solidFill>
                  <a:srgbClr val="0070C0"/>
                </a:solidFill>
              </a:rPr>
              <a:t>Were identified as having received special education services during the prior school year and </a:t>
            </a:r>
            <a:endParaRPr lang="en-US" sz="2000">
              <a:solidFill>
                <a:srgbClr val="0070C0"/>
              </a:solidFill>
              <a:ea typeface="Calibri"/>
              <a:cs typeface="Calibri"/>
            </a:endParaRPr>
          </a:p>
          <a:p>
            <a:pPr marL="798195" lvl="1" indent="-334645">
              <a:buSzPct val="100000"/>
            </a:pPr>
            <a:r>
              <a:rPr lang="en-US" sz="2000">
                <a:solidFill>
                  <a:srgbClr val="0070C0"/>
                </a:solidFill>
              </a:rPr>
              <a:t>Who are </a:t>
            </a:r>
            <a:r>
              <a:rPr lang="en-US" sz="2000" b="1">
                <a:solidFill>
                  <a:srgbClr val="0070C0"/>
                </a:solidFill>
              </a:rPr>
              <a:t>not </a:t>
            </a:r>
            <a:r>
              <a:rPr lang="en-US" sz="2000">
                <a:solidFill>
                  <a:srgbClr val="0070C0"/>
                </a:solidFill>
              </a:rPr>
              <a:t>enrolled at the LEA as of the last Friday in October in the current school year.</a:t>
            </a:r>
            <a:endParaRPr lang="en-US" sz="2000">
              <a:ea typeface="Calibri" panose="020F0502020204030204"/>
              <a:cs typeface="Calibri"/>
            </a:endParaRPr>
          </a:p>
          <a:p>
            <a:pPr marL="457200" lvl="1" indent="0">
              <a:buClr>
                <a:schemeClr val="accent1">
                  <a:lumMod val="75000"/>
                </a:schemeClr>
              </a:buClr>
              <a:buSzPct val="70000"/>
              <a:buNone/>
            </a:pPr>
            <a:endParaRPr lang="en-US" sz="1000">
              <a:solidFill>
                <a:schemeClr val="accent1">
                  <a:lumMod val="75000"/>
                </a:schemeClr>
              </a:solidFill>
            </a:endParaRPr>
          </a:p>
          <a:p>
            <a:pPr marL="288925" lvl="1" indent="-288925">
              <a:buSzPct val="100000"/>
            </a:pPr>
            <a:r>
              <a:rPr lang="en-US" sz="2400" err="1">
                <a:solidFill>
                  <a:srgbClr val="0070C0"/>
                </a:solidFill>
              </a:rPr>
              <a:t>ExitWithdrawType</a:t>
            </a:r>
            <a:r>
              <a:rPr lang="en-US" sz="2400">
                <a:solidFill>
                  <a:srgbClr val="0070C0"/>
                </a:solidFill>
              </a:rPr>
              <a:t> that will be collected for SPPI-14 include:</a:t>
            </a:r>
            <a:endParaRPr lang="en-US" sz="2400">
              <a:solidFill>
                <a:srgbClr val="0070C0"/>
              </a:solidFill>
              <a:cs typeface="Calibri"/>
            </a:endParaRPr>
          </a:p>
          <a:p>
            <a:pPr marL="628650" lvl="1">
              <a:buSzPct val="100000"/>
            </a:pPr>
            <a:endParaRPr lang="en-US" sz="400">
              <a:solidFill>
                <a:srgbClr val="0070C0"/>
              </a:solidFill>
            </a:endParaRPr>
          </a:p>
          <a:p>
            <a:pPr marL="798195" lvl="2" indent="-334645">
              <a:buSzPct val="100000"/>
            </a:pPr>
            <a:r>
              <a:rPr lang="en-US" sz="2000" b="1">
                <a:solidFill>
                  <a:srgbClr val="0070C0"/>
                </a:solidFill>
              </a:rPr>
              <a:t>01</a:t>
            </a:r>
            <a:r>
              <a:rPr lang="en-US" sz="2000">
                <a:solidFill>
                  <a:srgbClr val="0070C0"/>
                </a:solidFill>
              </a:rPr>
              <a:t> Graduated,</a:t>
            </a:r>
            <a:endParaRPr lang="en-US" sz="2000">
              <a:solidFill>
                <a:srgbClr val="0070C0"/>
              </a:solidFill>
              <a:ea typeface="Calibri" panose="020F0502020204030204"/>
              <a:cs typeface="Calibri"/>
            </a:endParaRPr>
          </a:p>
          <a:p>
            <a:pPr marL="798195" lvl="2" indent="-334645">
              <a:buSzPct val="100000"/>
            </a:pPr>
            <a:r>
              <a:rPr lang="en-US" sz="2000" b="1">
                <a:solidFill>
                  <a:srgbClr val="0070C0"/>
                </a:solidFill>
              </a:rPr>
              <a:t>24</a:t>
            </a:r>
            <a:r>
              <a:rPr lang="en-US" sz="2000">
                <a:solidFill>
                  <a:srgbClr val="0070C0"/>
                </a:solidFill>
              </a:rPr>
              <a:t> Withdrew to enroll in college to pursue associate’s or bachelor’s degree,</a:t>
            </a:r>
            <a:endParaRPr lang="en-US" sz="2000">
              <a:solidFill>
                <a:srgbClr val="0070C0"/>
              </a:solidFill>
              <a:ea typeface="Calibri" panose="020F0502020204030204"/>
              <a:cs typeface="Calibri"/>
            </a:endParaRPr>
          </a:p>
          <a:p>
            <a:pPr marL="798195" lvl="2" indent="-334645">
              <a:buSzPct val="100000"/>
            </a:pPr>
            <a:r>
              <a:rPr lang="en-US" sz="2000" b="1">
                <a:solidFill>
                  <a:srgbClr val="0070C0"/>
                </a:solidFill>
              </a:rPr>
              <a:t>88</a:t>
            </a:r>
            <a:r>
              <a:rPr lang="en-US" sz="2000">
                <a:solidFill>
                  <a:srgbClr val="0070C0"/>
                </a:solidFill>
              </a:rPr>
              <a:t> Court ordered to a GED program, has not earned GED,</a:t>
            </a:r>
            <a:endParaRPr lang="en-US" sz="2000">
              <a:solidFill>
                <a:srgbClr val="0070C0"/>
              </a:solidFill>
              <a:ea typeface="Calibri" panose="020F0502020204030204"/>
              <a:cs typeface="Calibri"/>
            </a:endParaRPr>
          </a:p>
          <a:p>
            <a:pPr marL="798195" lvl="2" indent="-334645">
              <a:buSzPct val="100000"/>
            </a:pPr>
            <a:r>
              <a:rPr lang="en-US" sz="2000" b="1">
                <a:solidFill>
                  <a:srgbClr val="0070C0"/>
                </a:solidFill>
              </a:rPr>
              <a:t>90</a:t>
            </a:r>
            <a:r>
              <a:rPr lang="en-US" sz="2000">
                <a:solidFill>
                  <a:srgbClr val="0070C0"/>
                </a:solidFill>
              </a:rPr>
              <a:t> Graduated from another state under provisions of the Interstate Compact on Educational Opportunity for Military Children, or</a:t>
            </a:r>
            <a:endParaRPr lang="en-US" sz="2000">
              <a:solidFill>
                <a:srgbClr val="0070C0"/>
              </a:solidFill>
              <a:ea typeface="Calibri" panose="020F0502020204030204"/>
              <a:cs typeface="Calibri"/>
            </a:endParaRPr>
          </a:p>
          <a:p>
            <a:pPr marL="798195" lvl="2" indent="-334645">
              <a:buSzPct val="100000"/>
            </a:pPr>
            <a:r>
              <a:rPr lang="en-US" sz="2000" b="1">
                <a:solidFill>
                  <a:srgbClr val="0070C0"/>
                </a:solidFill>
              </a:rPr>
              <a:t>98</a:t>
            </a:r>
            <a:r>
              <a:rPr lang="en-US" sz="2000">
                <a:solidFill>
                  <a:srgbClr val="0070C0"/>
                </a:solidFill>
              </a:rPr>
              <a:t> Other.</a:t>
            </a:r>
            <a:endParaRPr lang="en-US" sz="2000">
              <a:solidFill>
                <a:srgbClr val="0070C0"/>
              </a:solidFill>
              <a:ea typeface="Calibri" panose="020F0502020204030204"/>
              <a:cs typeface="Calibri"/>
            </a:endParaRPr>
          </a:p>
          <a:p>
            <a:pPr marL="914400" lvl="2" indent="0">
              <a:buClr>
                <a:schemeClr val="accent1">
                  <a:lumMod val="75000"/>
                </a:schemeClr>
              </a:buClr>
              <a:buSzPct val="70000"/>
              <a:buNone/>
            </a:pPr>
            <a:endParaRPr lang="en-US" sz="2000"/>
          </a:p>
        </p:txBody>
      </p:sp>
    </p:spTree>
    <p:custDataLst>
      <p:tags r:id="rId1"/>
    </p:custDataLst>
    <p:extLst>
      <p:ext uri="{BB962C8B-B14F-4D97-AF65-F5344CB8AC3E}">
        <p14:creationId xmlns:p14="http://schemas.microsoft.com/office/powerpoint/2010/main" val="32919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6">
                                            <p:txEl>
                                              <p:pRg st="7" end="7"/>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75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par>
                          <p:cTn id="13" fill="hold">
                            <p:stCondLst>
                              <p:cond delay="4750"/>
                            </p:stCondLst>
                            <p:childTnLst>
                              <p:par>
                                <p:cTn id="14" presetID="1" presetClass="entr" presetSubtype="0" fill="hold" nodeType="afterEffect">
                                  <p:stCondLst>
                                    <p:cond delay="750"/>
                                  </p:stCondLst>
                                  <p:childTnLst>
                                    <p:set>
                                      <p:cBhvr>
                                        <p:cTn id="15" dur="1" fill="hold">
                                          <p:stCondLst>
                                            <p:cond delay="0"/>
                                          </p:stCondLst>
                                        </p:cTn>
                                        <p:tgtEl>
                                          <p:spTgt spid="6">
                                            <p:txEl>
                                              <p:pRg st="9" end="9"/>
                                            </p:txEl>
                                          </p:spTgt>
                                        </p:tgtEl>
                                        <p:attrNameLst>
                                          <p:attrName>style.visibility</p:attrName>
                                        </p:attrNameLst>
                                      </p:cBhvr>
                                      <p:to>
                                        <p:strVal val="visible"/>
                                      </p:to>
                                    </p:set>
                                  </p:childTnLst>
                                </p:cTn>
                              </p:par>
                            </p:childTnLst>
                          </p:cTn>
                        </p:par>
                        <p:par>
                          <p:cTn id="16" fill="hold">
                            <p:stCondLst>
                              <p:cond delay="5500"/>
                            </p:stCondLst>
                            <p:childTnLst>
                              <p:par>
                                <p:cTn id="17" presetID="1" presetClass="entr" presetSubtype="0" fill="hold" nodeType="afterEffect">
                                  <p:stCondLst>
                                    <p:cond delay="75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pPr algn="ctr"/>
            <a:r>
              <a:rPr lang="en-US" sz="4400"/>
              <a:t>SPPI-14 TIMELINE</a:t>
            </a:r>
          </a:p>
        </p:txBody>
      </p:sp>
      <p:graphicFrame>
        <p:nvGraphicFramePr>
          <p:cNvPr id="7" name="Table 6">
            <a:extLst>
              <a:ext uri="{FF2B5EF4-FFF2-40B4-BE49-F238E27FC236}">
                <a16:creationId xmlns:a16="http://schemas.microsoft.com/office/drawing/2014/main" id="{D4C6AC78-9113-4AE0-A9D4-8086E07CE789}"/>
              </a:ext>
            </a:extLst>
          </p:cNvPr>
          <p:cNvGraphicFramePr>
            <a:graphicFrameLocks noGrp="1"/>
          </p:cNvGraphicFramePr>
          <p:nvPr>
            <p:extLst>
              <p:ext uri="{D42A27DB-BD31-4B8C-83A1-F6EECF244321}">
                <p14:modId xmlns:p14="http://schemas.microsoft.com/office/powerpoint/2010/main" val="3940205489"/>
              </p:ext>
            </p:extLst>
          </p:nvPr>
        </p:nvGraphicFramePr>
        <p:xfrm>
          <a:off x="1531886" y="1481811"/>
          <a:ext cx="7342573" cy="2411406"/>
        </p:xfrm>
        <a:graphic>
          <a:graphicData uri="http://schemas.openxmlformats.org/drawingml/2006/table">
            <a:tbl>
              <a:tblPr firstRow="1" bandRow="1">
                <a:tableStyleId>{5C22544A-7EE6-4342-B048-85BDC9FD1C3A}</a:tableStyleId>
              </a:tblPr>
              <a:tblGrid>
                <a:gridCol w="4471579">
                  <a:extLst>
                    <a:ext uri="{9D8B030D-6E8A-4147-A177-3AD203B41FA5}">
                      <a16:colId xmlns:a16="http://schemas.microsoft.com/office/drawing/2014/main" val="3617173912"/>
                    </a:ext>
                  </a:extLst>
                </a:gridCol>
                <a:gridCol w="2870994">
                  <a:extLst>
                    <a:ext uri="{9D8B030D-6E8A-4147-A177-3AD203B41FA5}">
                      <a16:colId xmlns:a16="http://schemas.microsoft.com/office/drawing/2014/main" val="2463953754"/>
                    </a:ext>
                  </a:extLst>
                </a:gridCol>
              </a:tblGrid>
              <a:tr h="582606">
                <a:tc gridSpan="2">
                  <a:txBody>
                    <a:bodyPr/>
                    <a:lstStyle/>
                    <a:p>
                      <a:pPr marL="0" lvl="0">
                        <a:spcBef>
                          <a:spcPts val="0"/>
                        </a:spcBef>
                        <a:spcAft>
                          <a:spcPts val="0"/>
                        </a:spcAft>
                        <a:buNone/>
                      </a:pPr>
                      <a:r>
                        <a:rPr lang="en-US" sz="2800" kern="1200">
                          <a:solidFill>
                            <a:schemeClr val="tx1"/>
                          </a:solidFill>
                          <a:effectLst/>
                        </a:rPr>
                        <a:t>  State Performance Plan Indicator 14 Submission</a:t>
                      </a:r>
                      <a:endParaRPr lang="en-US" sz="2800">
                        <a:solidFill>
                          <a:schemeClr val="tx1"/>
                        </a:solidFill>
                      </a:endParaRPr>
                    </a:p>
                  </a:txBody>
                  <a:tcPr marL="0" marR="0" marT="0" marB="0" anchor="ctr">
                    <a:solidFill>
                      <a:srgbClr val="F9A354"/>
                    </a:solidFill>
                  </a:tcPr>
                </a:tc>
                <a:tc hMerge="1">
                  <a:txBody>
                    <a:bodyPr/>
                    <a:lstStyle/>
                    <a:p>
                      <a:endParaRPr lang="en-US"/>
                    </a:p>
                  </a:txBody>
                  <a:tcPr/>
                </a:tc>
                <a:extLst>
                  <a:ext uri="{0D108BD9-81ED-4DB2-BD59-A6C34878D82A}">
                    <a16:rowId xmlns:a16="http://schemas.microsoft.com/office/drawing/2014/main" val="1956164357"/>
                  </a:ext>
                </a:extLst>
              </a:tr>
              <a:tr h="1637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 SPPI-14 ready for users to complete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a:p>
                  </a:txBody>
                  <a:tcPr marL="0" marR="0" marT="0" marB="0" anchor="ctr"/>
                </a:tc>
                <a:tc>
                  <a:txBody>
                    <a:bodyPr/>
                    <a:lstStyle/>
                    <a:p>
                      <a:pPr marL="0" lvl="0" algn="ctr">
                        <a:spcBef>
                          <a:spcPts val="0"/>
                        </a:spcBef>
                        <a:spcAft>
                          <a:spcPts val="0"/>
                        </a:spcAft>
                        <a:buNone/>
                      </a:pPr>
                      <a:r>
                        <a:rPr lang="en-US" sz="2000" b="0" i="0" u="none" strike="noStrike" kern="1200">
                          <a:solidFill>
                            <a:schemeClr val="dk1"/>
                          </a:solidFill>
                          <a:effectLst/>
                          <a:latin typeface="Calibri"/>
                          <a:ea typeface="+mn-ea"/>
                          <a:cs typeface="+mn-cs"/>
                        </a:rPr>
                        <a:t>Last Monday in October</a:t>
                      </a:r>
                    </a:p>
                  </a:txBody>
                  <a:tcPr marL="0" marR="0" marT="0" marB="0" anchor="ctr"/>
                </a:tc>
                <a:extLst>
                  <a:ext uri="{0D108BD9-81ED-4DB2-BD59-A6C34878D82A}">
                    <a16:rowId xmlns:a16="http://schemas.microsoft.com/office/drawing/2014/main" val="1210690640"/>
                  </a:ext>
                </a:extLst>
              </a:tr>
              <a:tr h="594191">
                <a:tc>
                  <a:txBody>
                    <a:bodyPr/>
                    <a:lstStyle/>
                    <a:p>
                      <a:pPr lvl="0" algn="l">
                        <a:lnSpc>
                          <a:spcPct val="100000"/>
                        </a:lnSpc>
                        <a:spcBef>
                          <a:spcPts val="0"/>
                        </a:spcBef>
                        <a:spcAft>
                          <a:spcPts val="0"/>
                        </a:spcAft>
                        <a:buNone/>
                      </a:pPr>
                      <a:endParaRPr lang="en-US" sz="2000" b="0" i="0" u="none" strike="noStrike" kern="1200" noProof="0">
                        <a:solidFill>
                          <a:schemeClr val="dk1"/>
                        </a:solidFill>
                        <a:effectLst/>
                        <a:latin typeface="Calibri"/>
                        <a:ea typeface="+mn-ea"/>
                        <a:cs typeface="+mn-cs"/>
                      </a:endParaRPr>
                    </a:p>
                    <a:p>
                      <a:pPr lvl="0" algn="l">
                        <a:lnSpc>
                          <a:spcPct val="100000"/>
                        </a:lnSpc>
                        <a:spcBef>
                          <a:spcPts val="0"/>
                        </a:spcBef>
                        <a:spcAft>
                          <a:spcPts val="0"/>
                        </a:spcAft>
                        <a:buNone/>
                      </a:pPr>
                      <a:r>
                        <a:rPr lang="en-US" sz="2000" b="0" i="0" u="none" strike="noStrike" kern="1200" noProof="0">
                          <a:solidFill>
                            <a:schemeClr val="dk1"/>
                          </a:solidFill>
                          <a:effectLst/>
                          <a:latin typeface="Calibri"/>
                          <a:ea typeface="+mn-ea"/>
                          <a:cs typeface="+mn-cs"/>
                        </a:rPr>
                        <a:t> SPPI-14 Submission due to TEA</a:t>
                      </a:r>
                    </a:p>
                    <a:p>
                      <a:pPr lvl="0" algn="l">
                        <a:lnSpc>
                          <a:spcPct val="100000"/>
                        </a:lnSpc>
                        <a:spcBef>
                          <a:spcPts val="0"/>
                        </a:spcBef>
                        <a:spcAft>
                          <a:spcPts val="0"/>
                        </a:spcAft>
                        <a:buNone/>
                      </a:pPr>
                      <a:endParaRPr lang="en-US" sz="2000" b="0" i="0" u="none" strike="noStrike" kern="1200">
                        <a:solidFill>
                          <a:schemeClr val="dk1"/>
                        </a:solidFill>
                        <a:effectLst/>
                        <a:latin typeface="Calibri"/>
                        <a:ea typeface="+mn-ea"/>
                        <a:cs typeface="+mn-cs"/>
                      </a:endParaRPr>
                    </a:p>
                  </a:txBody>
                  <a:tcPr marL="0" marR="0" marT="0" marB="0" anchor="ctr"/>
                </a:tc>
                <a:tc>
                  <a:txBody>
                    <a:bodyPr/>
                    <a:lstStyle/>
                    <a:p>
                      <a:pPr marL="228600" lvl="0" indent="-57150">
                        <a:spcBef>
                          <a:spcPts val="0"/>
                        </a:spcBef>
                        <a:spcAft>
                          <a:spcPts val="0"/>
                        </a:spcAft>
                        <a:buNone/>
                      </a:pPr>
                      <a:r>
                        <a:rPr lang="en-US" sz="2200" b="0" i="0" u="none" strike="noStrike" kern="1200" noProof="0">
                          <a:effectLst/>
                          <a:latin typeface="Calibri"/>
                        </a:rPr>
                        <a:t> </a:t>
                      </a:r>
                      <a:r>
                        <a:rPr lang="en-US" sz="2000" b="0" i="0" u="none" strike="noStrike" kern="1200" noProof="0">
                          <a:effectLst/>
                          <a:latin typeface="Calibri"/>
                        </a:rPr>
                        <a:t>Third Thursday in February</a:t>
                      </a:r>
                      <a:endParaRPr lang="en-US" sz="2000">
                        <a:effectLst/>
                      </a:endParaRPr>
                    </a:p>
                  </a:txBody>
                  <a:tcPr marL="0" marR="0" marT="0" marB="0" anchor="ctr"/>
                </a:tc>
                <a:extLst>
                  <a:ext uri="{0D108BD9-81ED-4DB2-BD59-A6C34878D82A}">
                    <a16:rowId xmlns:a16="http://schemas.microsoft.com/office/drawing/2014/main" val="2587501731"/>
                  </a:ext>
                </a:extLst>
              </a:tr>
            </a:tbl>
          </a:graphicData>
        </a:graphic>
      </p:graphicFrame>
      <p:sp>
        <p:nvSpPr>
          <p:cNvPr id="12" name="Rectangle 11">
            <a:extLst>
              <a:ext uri="{FF2B5EF4-FFF2-40B4-BE49-F238E27FC236}">
                <a16:creationId xmlns:a16="http://schemas.microsoft.com/office/drawing/2014/main" id="{D0DA02E8-7B0B-CB14-A41E-B11BD7B55973}"/>
              </a:ext>
            </a:extLst>
          </p:cNvPr>
          <p:cNvSpPr/>
          <p:nvPr/>
        </p:nvSpPr>
        <p:spPr>
          <a:xfrm>
            <a:off x="1428299" y="1434827"/>
            <a:ext cx="7537108" cy="257446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212166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DOMAINS DEFINITIONS</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1052555"/>
            <a:ext cx="7223078" cy="5325668"/>
          </a:xfrm>
          <a:prstGeom prst="rect">
            <a:avLst/>
          </a:prstGeom>
          <a:solidFill>
            <a:srgbClr val="72C6A2"/>
          </a:solidFill>
          <a:ln w="38100">
            <a:solidFill>
              <a:srgbClr val="0D6CB9"/>
            </a:solidFill>
          </a:ln>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rgbClr val="F16038"/>
              </a:buClr>
              <a:buSzPct val="100000"/>
              <a:defRPr/>
            </a:pPr>
            <a:r>
              <a:rPr kumimoji="0" lang="en-US" sz="2200" b="1" i="0" u="none" strike="noStrike" kern="1200" cap="none" spc="0" normalizeH="0" baseline="0" noProof="0">
                <a:ln>
                  <a:noFill/>
                </a:ln>
                <a:solidFill>
                  <a:schemeClr val="tx1"/>
                </a:solidFill>
                <a:effectLst/>
                <a:uLnTx/>
                <a:uFillTx/>
                <a:latin typeface="Calibri" panose="020F0502020204030204"/>
                <a:ea typeface="+mn-ea"/>
                <a:cs typeface="+mn-cs"/>
              </a:rPr>
              <a:t>Education Organization Domain –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provides</a:t>
            </a:r>
            <a:r>
              <a:rPr lang="en-US" sz="2200">
                <a:solidFill>
                  <a:schemeClr val="tx1"/>
                </a:solidFill>
                <a:latin typeface="Calibri" panose="020F0502020204030204"/>
              </a:rPr>
              <a:t>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information about any public</a:t>
            </a:r>
            <a:r>
              <a:rPr lang="en-US" sz="2200">
                <a:solidFill>
                  <a:schemeClr val="tx1"/>
                </a:solidFill>
                <a:latin typeface="Calibri" panose="020F0502020204030204"/>
              </a:rPr>
              <a:t> or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charter</a:t>
            </a:r>
            <a:r>
              <a:rPr lang="en-US" sz="2200">
                <a:solidFill>
                  <a:schemeClr val="tx1"/>
                </a:solidFill>
                <a:latin typeface="Calibri" panose="020F0502020204030204"/>
              </a:rPr>
              <a:t> school, education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service center</a:t>
            </a:r>
            <a:r>
              <a:rPr lang="en-US" sz="2200">
                <a:solidFill>
                  <a:schemeClr val="tx1"/>
                </a:solidFill>
                <a:latin typeface="Calibri" panose="020F0502020204030204"/>
              </a:rPr>
              <a:t>,</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 organization</a:t>
            </a:r>
            <a:r>
              <a:rPr lang="en-US" sz="2200">
                <a:solidFill>
                  <a:schemeClr val="tx1"/>
                </a:solidFill>
                <a:latin typeface="Calibri" panose="020F0502020204030204"/>
              </a:rPr>
              <a:t>,</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 or agency.</a:t>
            </a:r>
          </a:p>
          <a:p>
            <a:pPr marR="0" lvl="0" algn="l" defTabSz="685800" rtl="0" eaLnBrk="1" fontAlgn="auto" latinLnBrk="0" hangingPunct="1">
              <a:lnSpc>
                <a:spcPct val="100000"/>
              </a:lnSpc>
              <a:spcBef>
                <a:spcPts val="450"/>
              </a:spcBef>
              <a:spcAft>
                <a:spcPts val="450"/>
              </a:spcAft>
              <a:buClr>
                <a:srgbClr val="F16038"/>
              </a:buClr>
              <a:buSzPct val="100000"/>
              <a:tabLst/>
              <a:defRPr/>
            </a:pPr>
            <a:r>
              <a:rPr kumimoji="0" lang="en-US" sz="2200" b="1" i="0" u="none" kern="1200" cap="none" spc="0" normalizeH="0" baseline="0" noProof="0">
                <a:ln>
                  <a:noFill/>
                </a:ln>
                <a:solidFill>
                  <a:schemeClr val="tx1"/>
                </a:solidFill>
                <a:effectLst/>
                <a:uLnTx/>
                <a:uFillTx/>
                <a:latin typeface="Calibri" panose="020F0502020204030204"/>
                <a:ea typeface="+mn-ea"/>
                <a:cs typeface="+mn-cs"/>
              </a:rPr>
              <a:t>Alternative &amp; Supplemental Services Domain – </a:t>
            </a:r>
            <a:r>
              <a:rPr kumimoji="0" lang="en-US" sz="2200" b="0" i="0" u="none" kern="1200" cap="none" spc="0" normalizeH="0" baseline="0" noProof="0">
                <a:ln>
                  <a:noFill/>
                </a:ln>
                <a:solidFill>
                  <a:schemeClr val="tx1"/>
                </a:solidFill>
                <a:effectLst/>
                <a:uLnTx/>
                <a:uFillTx/>
                <a:latin typeface="Calibri" panose="020F0502020204030204"/>
                <a:ea typeface="+mn-ea"/>
                <a:cs typeface="+mn-cs"/>
              </a:rPr>
              <a:t>provides program information such as Title I, Special Education, Emergent Bilingual, and Residential Facility. </a:t>
            </a:r>
            <a:r>
              <a:rPr kumimoji="0" lang="en-US" sz="1800" b="0" i="0" u="none" kern="1200" cap="none" spc="0" normalizeH="0" baseline="0" noProof="0">
                <a:ln>
                  <a:noFill/>
                </a:ln>
                <a:solidFill>
                  <a:schemeClr val="tx1"/>
                </a:solidFill>
                <a:effectLst/>
                <a:uLnTx/>
                <a:uFillTx/>
                <a:latin typeface="Calibri" panose="020F0502020204030204"/>
                <a:ea typeface="+mn-ea"/>
                <a:cs typeface="+mn-cs"/>
              </a:rPr>
              <a:t>(SPED services for SPPI-14 reporting will be based on services received during the prior school year. This data will be retrieved from the TEA’s main database.) </a:t>
            </a:r>
            <a:endParaRPr lang="en-US" sz="1800" b="0" i="0" u="none" kern="1200" cap="none" spc="0" normalizeH="0" baseline="0" noProof="0">
              <a:ln>
                <a:noFill/>
              </a:ln>
              <a:solidFill>
                <a:schemeClr val="tx1"/>
              </a:solidFill>
              <a:effectLst/>
              <a:uLnTx/>
              <a:uFillTx/>
              <a:latin typeface="Calibri" panose="020F0502020204030204"/>
              <a:cs typeface="Calibri"/>
            </a:endParaRPr>
          </a:p>
          <a:p>
            <a:pPr marR="0" lvl="0" algn="l" defTabSz="685800" rtl="0" eaLnBrk="1" fontAlgn="auto" latinLnBrk="0" hangingPunct="1">
              <a:lnSpc>
                <a:spcPct val="100000"/>
              </a:lnSpc>
              <a:spcBef>
                <a:spcPts val="450"/>
              </a:spcBef>
              <a:spcAft>
                <a:spcPts val="450"/>
              </a:spcAft>
              <a:buClr>
                <a:srgbClr val="F16038"/>
              </a:buClr>
              <a:buSzPct val="100000"/>
              <a:tabLst/>
              <a:defRPr/>
            </a:pPr>
            <a:r>
              <a:rPr kumimoji="0" lang="en-US" sz="2200" b="1" i="0" u="none" kern="1200" cap="none" spc="0" normalizeH="0" baseline="0" noProof="0">
                <a:ln>
                  <a:noFill/>
                </a:ln>
                <a:solidFill>
                  <a:schemeClr val="tx1"/>
                </a:solidFill>
                <a:effectLst/>
                <a:uLnTx/>
                <a:uFillTx/>
                <a:latin typeface="Calibri" panose="020F0502020204030204"/>
                <a:ea typeface="+mn-ea"/>
                <a:cs typeface="+mn-cs"/>
              </a:rPr>
              <a:t>Student Identification and Demographics Domain – </a:t>
            </a:r>
            <a:r>
              <a:rPr kumimoji="0" lang="en-US" sz="2200" b="0" i="0" u="none" kern="1200" cap="none" spc="0" normalizeH="0" baseline="0" noProof="0">
                <a:ln>
                  <a:noFill/>
                </a:ln>
                <a:solidFill>
                  <a:schemeClr val="tx1"/>
                </a:solidFill>
                <a:effectLst/>
                <a:uLnTx/>
                <a:uFillTx/>
                <a:latin typeface="Calibri" panose="020F0502020204030204"/>
                <a:ea typeface="+mn-ea"/>
                <a:cs typeface="+mn-cs"/>
              </a:rPr>
              <a:t>provides the characteristics and demographics of a student.</a:t>
            </a:r>
            <a:endParaRPr lang="en-US" sz="2200" b="0" i="0" u="none" kern="1200" cap="none" spc="0" normalizeH="0" baseline="0" noProof="0">
              <a:ln>
                <a:noFill/>
              </a:ln>
              <a:solidFill>
                <a:schemeClr val="tx1"/>
              </a:solidFill>
              <a:effectLst/>
              <a:uLnTx/>
              <a:uFillTx/>
              <a:latin typeface="Calibri" panose="020F0502020204030204"/>
              <a:ea typeface="Calibri"/>
              <a:cs typeface="Calibri"/>
            </a:endParaRPr>
          </a:p>
          <a:p>
            <a:pPr defTabSz="685800">
              <a:lnSpc>
                <a:spcPct val="100000"/>
              </a:lnSpc>
              <a:spcBef>
                <a:spcPts val="450"/>
              </a:spcBef>
              <a:spcAft>
                <a:spcPts val="450"/>
              </a:spcAft>
              <a:buClr>
                <a:srgbClr val="F16038"/>
              </a:buClr>
              <a:buSzPct val="100000"/>
              <a:defRPr/>
            </a:pPr>
            <a:r>
              <a:rPr lang="en-US" sz="2200" b="1">
                <a:solidFill>
                  <a:schemeClr val="tx1"/>
                </a:solidFill>
                <a:latin typeface="Calibri" panose="020F0502020204030204"/>
              </a:rPr>
              <a:t>Prior Year Leaver (TX) Domain </a:t>
            </a:r>
            <a:r>
              <a:rPr lang="en-US" sz="2200">
                <a:solidFill>
                  <a:schemeClr val="tx1"/>
                </a:solidFill>
                <a:latin typeface="Calibri" panose="020F0502020204030204"/>
              </a:rPr>
              <a:t>–</a:t>
            </a:r>
            <a:r>
              <a:rPr lang="en-US" sz="2200" b="1">
                <a:solidFill>
                  <a:schemeClr val="tx1"/>
                </a:solidFill>
                <a:latin typeface="Calibri" panose="020F0502020204030204"/>
              </a:rPr>
              <a:t> </a:t>
            </a:r>
            <a:r>
              <a:rPr lang="en-US" sz="2200">
                <a:solidFill>
                  <a:schemeClr val="tx1"/>
                </a:solidFill>
                <a:latin typeface="Calibri" panose="020F0502020204030204"/>
              </a:rPr>
              <a:t>represents student leavers in grades 7-12 during the prior school year. </a:t>
            </a:r>
            <a:r>
              <a:rPr lang="en-US" sz="1800">
                <a:solidFill>
                  <a:schemeClr val="tx1"/>
                </a:solidFill>
                <a:latin typeface="Calibri" panose="020F0502020204030204"/>
              </a:rPr>
              <a:t>(For the 2024-2025 and 2025-2026 school years, all student demographics and student contact information for the SPPI-14 Submission will come from this domain instead of Student Identification and Demographics.) </a:t>
            </a:r>
            <a:endParaRPr lang="en-US" sz="1800">
              <a:solidFill>
                <a:schemeClr val="tx1"/>
              </a:solidFill>
              <a:latin typeface="Calibri" panose="020F0502020204030204"/>
              <a:cs typeface="Calibri"/>
            </a:endParaRPr>
          </a:p>
          <a:p>
            <a:pPr marL="0" marR="0" lvl="0" indent="0" algn="l" defTabSz="685800" rtl="0" eaLnBrk="1" fontAlgn="auto" latinLnBrk="0" hangingPunct="1">
              <a:lnSpc>
                <a:spcPct val="100000"/>
              </a:lnSpc>
              <a:spcBef>
                <a:spcPts val="0"/>
              </a:spcBef>
              <a:spcAft>
                <a:spcPts val="0"/>
              </a:spcAft>
              <a:buClr>
                <a:srgbClr val="0D6CB9"/>
              </a:buClr>
              <a:buSzTx/>
              <a:buNone/>
              <a:tabLst/>
              <a:defRPr/>
            </a:pPr>
            <a:endParaRPr kumimoji="0" lang="en-US" sz="16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EC45ABB-743D-7104-74ED-DE45A6F7BF92}"/>
              </a:ext>
            </a:extLst>
          </p:cNvPr>
          <p:cNvSpPr>
            <a:spLocks noGrp="1"/>
          </p:cNvSpPr>
          <p:nvPr>
            <p:ph type="sldNum" sz="quarter" idx="12"/>
          </p:nvPr>
        </p:nvSpPr>
        <p:spPr>
          <a:xfrm>
            <a:off x="7001524" y="6579172"/>
            <a:ext cx="2057400" cy="365125"/>
          </a:xfrm>
        </p:spPr>
        <p:txBody>
          <a:bodyPr/>
          <a:lstStyle/>
          <a:p>
            <a:fld id="{69C126A4-BD19-47E2-8A0E-0DE1B9D8C925}" type="slidenum">
              <a:rPr lang="en-US" sz="1000" smtClean="0"/>
              <a:pPr/>
              <a:t>17</a:t>
            </a:fld>
            <a:endParaRPr lang="en-US" sz="1000"/>
          </a:p>
        </p:txBody>
      </p:sp>
    </p:spTree>
    <p:custDataLst>
      <p:tags r:id="rId1"/>
    </p:custDataLst>
    <p:extLst>
      <p:ext uri="{BB962C8B-B14F-4D97-AF65-F5344CB8AC3E}">
        <p14:creationId xmlns:p14="http://schemas.microsoft.com/office/powerpoint/2010/main" val="235530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86A120-A155-452C-800B-0F7008D1647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171616">
                  <a:tint val="75000"/>
                </a:srgbClr>
              </a:solidFill>
              <a:effectLst/>
              <a:uLnTx/>
              <a:uFillTx/>
              <a:latin typeface="Tw Cen MT Condensed" panose="020B0606020104020203" pitchFamily="34" charset="0"/>
              <a:ea typeface="+mn-ea"/>
              <a:cs typeface="+mn-cs"/>
            </a:endParaRPr>
          </a:p>
        </p:txBody>
      </p:sp>
      <p:sp>
        <p:nvSpPr>
          <p:cNvPr id="2" name="Title 1"/>
          <p:cNvSpPr>
            <a:spLocks noGrp="1"/>
          </p:cNvSpPr>
          <p:nvPr>
            <p:ph type="title"/>
          </p:nvPr>
        </p:nvSpPr>
        <p:spPr>
          <a:xfrm>
            <a:off x="1441525" y="167275"/>
            <a:ext cx="7523882" cy="751350"/>
          </a:xfrm>
        </p:spPr>
        <p:txBody>
          <a:bodyPr>
            <a:noAutofit/>
          </a:bodyPr>
          <a:lstStyle/>
          <a:p>
            <a:pPr algn="ctr"/>
            <a:r>
              <a:rPr lang="en-US" sz="4400">
                <a:solidFill>
                  <a:srgbClr val="0070C0"/>
                </a:solidFill>
              </a:rPr>
              <a:t>SPPI-14 SPECIFIC DATA</a:t>
            </a:r>
          </a:p>
        </p:txBody>
      </p:sp>
      <p:sp>
        <p:nvSpPr>
          <p:cNvPr id="3" name="Content Placeholder 2"/>
          <p:cNvSpPr>
            <a:spLocks noGrp="1"/>
          </p:cNvSpPr>
          <p:nvPr>
            <p:ph idx="1"/>
          </p:nvPr>
        </p:nvSpPr>
        <p:spPr>
          <a:xfrm>
            <a:off x="1648047" y="918624"/>
            <a:ext cx="7028362" cy="5433573"/>
          </a:xfrm>
        </p:spPr>
        <p:txBody>
          <a:bodyPr lIns="91440" tIns="45720" rIns="91440" bIns="45720" anchor="t">
            <a:normAutofit fontScale="47500" lnSpcReduction="20000"/>
          </a:bodyPr>
          <a:lstStyle/>
          <a:p>
            <a:pPr marL="228600" indent="-228600">
              <a:buSzPct val="100000"/>
            </a:pPr>
            <a:endParaRPr lang="en-US" sz="3800" b="1">
              <a:solidFill>
                <a:srgbClr val="0070C0"/>
              </a:solidFill>
            </a:endParaRPr>
          </a:p>
          <a:p>
            <a:pPr marL="228600" indent="-228600">
              <a:buSzPct val="100000"/>
            </a:pPr>
            <a:r>
              <a:rPr lang="en-US" sz="4000" b="1">
                <a:solidFill>
                  <a:srgbClr val="0070C0"/>
                </a:solidFill>
              </a:rPr>
              <a:t>Domain</a:t>
            </a:r>
            <a:r>
              <a:rPr lang="en-US" sz="4000">
                <a:solidFill>
                  <a:srgbClr val="0070C0"/>
                </a:solidFill>
              </a:rPr>
              <a:t> – Prior Year Leaver (TX) </a:t>
            </a:r>
            <a:endParaRPr lang="en-US" sz="4000">
              <a:solidFill>
                <a:srgbClr val="0070C0"/>
              </a:solidFill>
              <a:ea typeface="Calibri"/>
              <a:cs typeface="Calibri"/>
            </a:endParaRPr>
          </a:p>
          <a:p>
            <a:pPr marL="744220" indent="-287020">
              <a:buSzPct val="100000"/>
            </a:pPr>
            <a:r>
              <a:rPr lang="en-US" sz="3800" b="1">
                <a:solidFill>
                  <a:srgbClr val="0070C0"/>
                </a:solidFill>
              </a:rPr>
              <a:t>Entity</a:t>
            </a:r>
            <a:r>
              <a:rPr lang="en-US" sz="3800">
                <a:solidFill>
                  <a:srgbClr val="0070C0"/>
                </a:solidFill>
              </a:rPr>
              <a:t> – PriorYearLeaver (TX)</a:t>
            </a:r>
            <a:endParaRPr lang="en-US" sz="3800">
              <a:solidFill>
                <a:srgbClr val="0070C0"/>
              </a:solidFill>
              <a:ea typeface="Calibri"/>
              <a:cs typeface="Calibri"/>
            </a:endParaRPr>
          </a:p>
          <a:p>
            <a:pPr marL="1318895" lvl="2" indent="-228600">
              <a:buSzPct val="100000"/>
            </a:pPr>
            <a:r>
              <a:rPr lang="en-US" sz="3400" b="1">
                <a:solidFill>
                  <a:srgbClr val="0070C0"/>
                </a:solidFill>
              </a:rPr>
              <a:t>Data Elements</a:t>
            </a:r>
            <a:endParaRPr lang="en-US" sz="3400">
              <a:solidFill>
                <a:schemeClr val="bg2">
                  <a:lumMod val="10000"/>
                </a:schemeClr>
              </a:solidFill>
              <a:ea typeface="Calibri" panose="020F0502020204030204"/>
              <a:cs typeface="Calibri" panose="020F0502020204030204"/>
            </a:endParaRPr>
          </a:p>
          <a:p>
            <a:pPr marL="1547495" lvl="1" indent="-290195">
              <a:buSzPct val="100000"/>
            </a:pPr>
            <a:r>
              <a:rPr lang="en-US" sz="3200">
                <a:solidFill>
                  <a:srgbClr val="0070C0"/>
                </a:solidFill>
              </a:rPr>
              <a:t>E1113-E1455 Student Contact Information</a:t>
            </a:r>
            <a:endParaRPr lang="en-US" sz="3200">
              <a:solidFill>
                <a:srgbClr val="0070C0"/>
              </a:solidFill>
              <a:ea typeface="Calibri"/>
              <a:cs typeface="Calibri"/>
            </a:endParaRPr>
          </a:p>
          <a:p>
            <a:pPr marL="1547495" lvl="1" indent="-290195">
              <a:buSzPct val="100000"/>
            </a:pPr>
            <a:r>
              <a:rPr lang="en-US" sz="3200">
                <a:solidFill>
                  <a:srgbClr val="0070C0"/>
                </a:solidFill>
              </a:rPr>
              <a:t>E3028 – </a:t>
            </a:r>
            <a:r>
              <a:rPr lang="en-US" sz="3200" err="1">
                <a:solidFill>
                  <a:srgbClr val="0070C0"/>
                </a:solidFill>
              </a:rPr>
              <a:t>ExitWithdrawDate</a:t>
            </a:r>
            <a:endParaRPr lang="en-US" sz="3200">
              <a:solidFill>
                <a:srgbClr val="0070C0"/>
              </a:solidFill>
              <a:ea typeface="Calibri" panose="020F0502020204030204"/>
              <a:cs typeface="Calibri" panose="020F0502020204030204"/>
            </a:endParaRPr>
          </a:p>
          <a:p>
            <a:pPr marL="1547495" lvl="1" indent="-290195">
              <a:buSzPct val="100000"/>
            </a:pPr>
            <a:r>
              <a:rPr lang="en-US" sz="3200">
                <a:solidFill>
                  <a:srgbClr val="0070C0"/>
                </a:solidFill>
              </a:rPr>
              <a:t>E1001 – </a:t>
            </a:r>
            <a:r>
              <a:rPr lang="en-US" sz="3200" err="1">
                <a:solidFill>
                  <a:srgbClr val="0070C0"/>
                </a:solidFill>
              </a:rPr>
              <a:t>ExitWithdrawType</a:t>
            </a:r>
            <a:endParaRPr lang="en-US" sz="3200">
              <a:solidFill>
                <a:srgbClr val="0070C0"/>
              </a:solidFill>
              <a:ea typeface="Calibri" panose="020F0502020204030204"/>
              <a:cs typeface="Calibri" panose="020F0502020204030204"/>
            </a:endParaRPr>
          </a:p>
          <a:p>
            <a:pPr marL="1541145" lvl="2" indent="-287020">
              <a:buSzPct val="100000"/>
            </a:pPr>
            <a:r>
              <a:rPr lang="en-US" sz="3800">
                <a:solidFill>
                  <a:srgbClr val="0070C0"/>
                </a:solidFill>
                <a:ea typeface="Calibri"/>
                <a:cs typeface="Calibri"/>
              </a:rPr>
              <a:t>E3033 – Language</a:t>
            </a:r>
            <a:endParaRPr lang="en-US" sz="3800">
              <a:solidFill>
                <a:srgbClr val="000000"/>
              </a:solidFill>
              <a:ea typeface="Calibri"/>
              <a:cs typeface="Calibri"/>
            </a:endParaRPr>
          </a:p>
          <a:p>
            <a:pPr marL="1541145" lvl="2" indent="-287020"/>
            <a:r>
              <a:rPr lang="en-US" sz="3800">
                <a:solidFill>
                  <a:srgbClr val="0070C0"/>
                </a:solidFill>
                <a:ea typeface="Calibri"/>
                <a:cs typeface="Calibri"/>
              </a:rPr>
              <a:t>E3035 – </a:t>
            </a:r>
            <a:r>
              <a:rPr lang="en-US" sz="3800" err="1">
                <a:solidFill>
                  <a:srgbClr val="0070C0"/>
                </a:solidFill>
                <a:ea typeface="Calibri"/>
                <a:cs typeface="Calibri"/>
              </a:rPr>
              <a:t>LanguageUse</a:t>
            </a:r>
            <a:endParaRPr lang="en-US" sz="3800" err="1">
              <a:solidFill>
                <a:srgbClr val="000000"/>
              </a:solidFill>
              <a:ea typeface="Calibri"/>
              <a:cs typeface="Calibri"/>
            </a:endParaRPr>
          </a:p>
          <a:p>
            <a:pPr marL="744220" lvl="3" indent="-287020">
              <a:buSzPct val="100000"/>
            </a:pPr>
            <a:r>
              <a:rPr lang="en-US" sz="3800" b="1">
                <a:solidFill>
                  <a:srgbClr val="0070C0"/>
                </a:solidFill>
              </a:rPr>
              <a:t>Entity</a:t>
            </a:r>
            <a:r>
              <a:rPr lang="en-US" sz="3800">
                <a:solidFill>
                  <a:srgbClr val="0070C0"/>
                </a:solidFill>
              </a:rPr>
              <a:t> – </a:t>
            </a:r>
            <a:r>
              <a:rPr lang="en-US" sz="3800" err="1">
                <a:solidFill>
                  <a:srgbClr val="0070C0"/>
                </a:solidFill>
              </a:rPr>
              <a:t>PriorYearLeaverParent</a:t>
            </a:r>
            <a:endParaRPr lang="en-US" sz="3800">
              <a:solidFill>
                <a:srgbClr val="0070C0"/>
              </a:solidFill>
              <a:ea typeface="Calibri"/>
              <a:cs typeface="Calibri"/>
            </a:endParaRPr>
          </a:p>
          <a:p>
            <a:pPr marL="1318895" lvl="3" indent="-234950">
              <a:buSzPct val="100000"/>
            </a:pPr>
            <a:r>
              <a:rPr lang="en-US" sz="3500" b="1">
                <a:solidFill>
                  <a:srgbClr val="0070C0"/>
                </a:solidFill>
              </a:rPr>
              <a:t>Data Elements</a:t>
            </a:r>
            <a:endParaRPr lang="en-US" sz="3500">
              <a:solidFill>
                <a:schemeClr val="bg2">
                  <a:lumMod val="10000"/>
                </a:schemeClr>
              </a:solidFill>
              <a:ea typeface="Calibri" panose="020F0502020204030204"/>
              <a:cs typeface="Calibri" panose="020F0502020204030204"/>
            </a:endParaRPr>
          </a:p>
          <a:p>
            <a:pPr marL="1546225" lvl="3" indent="-344170">
              <a:buSzPct val="100000"/>
            </a:pPr>
            <a:r>
              <a:rPr lang="en-US" sz="3200">
                <a:solidFill>
                  <a:srgbClr val="0070C0"/>
                </a:solidFill>
              </a:rPr>
              <a:t>E3078-E1455 Parent Contact Information</a:t>
            </a:r>
            <a:endParaRPr lang="en-US" sz="3200">
              <a:solidFill>
                <a:srgbClr val="0070C0"/>
              </a:solidFill>
              <a:ea typeface="Calibri"/>
              <a:cs typeface="Calibri"/>
            </a:endParaRPr>
          </a:p>
          <a:p>
            <a:pPr marL="744220" lvl="1" indent="-287020">
              <a:buSzPct val="100000"/>
            </a:pPr>
            <a:r>
              <a:rPr lang="en-US" sz="3800" b="1">
                <a:solidFill>
                  <a:srgbClr val="0070C0"/>
                </a:solidFill>
              </a:rPr>
              <a:t>Entity</a:t>
            </a:r>
            <a:r>
              <a:rPr lang="en-US" sz="3800">
                <a:solidFill>
                  <a:srgbClr val="0070C0"/>
                </a:solidFill>
              </a:rPr>
              <a:t> – </a:t>
            </a:r>
            <a:r>
              <a:rPr lang="en-US" sz="3800" err="1">
                <a:solidFill>
                  <a:srgbClr val="0070C0"/>
                </a:solidFill>
              </a:rPr>
              <a:t>PriorYearStudentParentAssociation</a:t>
            </a:r>
            <a:endParaRPr lang="en-US" sz="3800">
              <a:solidFill>
                <a:srgbClr val="0070C0"/>
              </a:solidFill>
              <a:ea typeface="Calibri" panose="020F0502020204030204"/>
              <a:cs typeface="Calibri" panose="020F0502020204030204"/>
            </a:endParaRPr>
          </a:p>
          <a:p>
            <a:pPr marL="1318895" lvl="1" indent="-228600">
              <a:buSzPct val="100000"/>
            </a:pPr>
            <a:r>
              <a:rPr lang="en-US" sz="3400" b="1">
                <a:solidFill>
                  <a:srgbClr val="0070C0"/>
                </a:solidFill>
              </a:rPr>
              <a:t>Data Elements</a:t>
            </a:r>
            <a:endParaRPr lang="en-US" sz="3400">
              <a:solidFill>
                <a:srgbClr val="0070C0"/>
              </a:solidFill>
              <a:ea typeface="Calibri" panose="020F0502020204030204"/>
              <a:cs typeface="Calibri" panose="020F0502020204030204"/>
            </a:endParaRPr>
          </a:p>
          <a:p>
            <a:pPr marL="1547495" lvl="1" indent="-290195">
              <a:buSzPct val="100000"/>
            </a:pPr>
            <a:r>
              <a:rPr lang="en-US" sz="3200">
                <a:solidFill>
                  <a:srgbClr val="0070C0"/>
                </a:solidFill>
              </a:rPr>
              <a:t>E1423 Relation</a:t>
            </a:r>
            <a:endParaRPr lang="en-US" sz="3200">
              <a:solidFill>
                <a:srgbClr val="0070C0"/>
              </a:solidFill>
              <a:ea typeface="Calibri"/>
              <a:cs typeface="Calibri"/>
            </a:endParaRPr>
          </a:p>
          <a:p>
            <a:pPr marL="1547495" lvl="1" indent="-290195">
              <a:buSzPct val="100000"/>
            </a:pPr>
            <a:r>
              <a:rPr lang="en-US" sz="3200">
                <a:solidFill>
                  <a:srgbClr val="0070C0"/>
                </a:solidFill>
              </a:rPr>
              <a:t>E1427 </a:t>
            </a:r>
            <a:r>
              <a:rPr lang="en-US" sz="3200" err="1">
                <a:solidFill>
                  <a:srgbClr val="0070C0"/>
                </a:solidFill>
              </a:rPr>
              <a:t>ContactPriority</a:t>
            </a:r>
            <a:endParaRPr lang="en-US" sz="3200">
              <a:solidFill>
                <a:srgbClr val="0070C0"/>
              </a:solidFill>
              <a:highlight>
                <a:srgbClr val="FFFF00"/>
              </a:highlight>
              <a:ea typeface="Calibri" panose="020F0502020204030204"/>
              <a:cs typeface="Calibri" panose="020F0502020204030204"/>
            </a:endParaRPr>
          </a:p>
          <a:p>
            <a:pPr marL="233045" lvl="3" indent="-233045">
              <a:buSzPct val="100000"/>
            </a:pPr>
            <a:r>
              <a:rPr lang="en-US" sz="4000" b="1">
                <a:solidFill>
                  <a:srgbClr val="0070C0"/>
                </a:solidFill>
              </a:rPr>
              <a:t>Domain</a:t>
            </a:r>
            <a:r>
              <a:rPr lang="en-US" sz="4000">
                <a:solidFill>
                  <a:srgbClr val="0070C0"/>
                </a:solidFill>
              </a:rPr>
              <a:t> – Alternative and Supplemental Services</a:t>
            </a:r>
            <a:endParaRPr lang="en-US" sz="4000">
              <a:solidFill>
                <a:srgbClr val="0070C0"/>
              </a:solidFill>
              <a:ea typeface="Calibri"/>
              <a:cs typeface="Calibri"/>
            </a:endParaRPr>
          </a:p>
          <a:p>
            <a:pPr marL="744220" lvl="3" indent="-287020">
              <a:buSzPct val="100000"/>
            </a:pPr>
            <a:r>
              <a:rPr lang="en-US" sz="3800" b="1">
                <a:solidFill>
                  <a:srgbClr val="0070C0"/>
                </a:solidFill>
              </a:rPr>
              <a:t>Entity – </a:t>
            </a:r>
            <a:r>
              <a:rPr lang="en-US" sz="3800">
                <a:solidFill>
                  <a:srgbClr val="0070C0"/>
                </a:solidFill>
              </a:rPr>
              <a:t>Program</a:t>
            </a:r>
            <a:endParaRPr lang="en-US" sz="3800">
              <a:solidFill>
                <a:srgbClr val="0070C0"/>
              </a:solidFill>
              <a:ea typeface="Calibri"/>
              <a:cs typeface="Calibri"/>
            </a:endParaRPr>
          </a:p>
          <a:p>
            <a:pPr marL="1318895" lvl="5" indent="-234950">
              <a:buClr>
                <a:schemeClr val="accent3"/>
              </a:buClr>
              <a:buSzPct val="100000"/>
              <a:buFont typeface="Wingdings" panose="05000000000000000000" pitchFamily="2" charset="2"/>
              <a:buChar char="§"/>
            </a:pPr>
            <a:r>
              <a:rPr lang="en-US" sz="3400" b="1">
                <a:solidFill>
                  <a:srgbClr val="0070C0"/>
                </a:solidFill>
              </a:rPr>
              <a:t>Data Elements</a:t>
            </a:r>
            <a:endParaRPr lang="en-US" sz="3400" b="1">
              <a:solidFill>
                <a:srgbClr val="0070C0"/>
              </a:solidFill>
              <a:ea typeface="Calibri"/>
              <a:cs typeface="Calibri"/>
            </a:endParaRPr>
          </a:p>
          <a:p>
            <a:pPr marL="1547495" lvl="1" indent="-290195">
              <a:buSzPct val="100000"/>
            </a:pPr>
            <a:r>
              <a:rPr lang="en-US" sz="3200">
                <a:solidFill>
                  <a:srgbClr val="0070C0"/>
                </a:solidFill>
              </a:rPr>
              <a:t>E1337 </a:t>
            </a:r>
            <a:r>
              <a:rPr lang="en-US" sz="3200" err="1">
                <a:solidFill>
                  <a:srgbClr val="0070C0"/>
                </a:solidFill>
              </a:rPr>
              <a:t>ProgramType</a:t>
            </a:r>
            <a:r>
              <a:rPr lang="en-US" sz="3200">
                <a:solidFill>
                  <a:srgbClr val="0070C0"/>
                </a:solidFill>
              </a:rPr>
              <a:t> (33 Special Education)</a:t>
            </a:r>
          </a:p>
          <a:p>
            <a:pPr marL="1257300" lvl="1" indent="0">
              <a:buSzPct val="100000"/>
              <a:buNone/>
            </a:pPr>
            <a:endParaRPr lang="en-US" sz="4000">
              <a:solidFill>
                <a:srgbClr val="0070C0"/>
              </a:solidFill>
              <a:ea typeface="Calibri"/>
              <a:cs typeface="Calibri"/>
            </a:endParaRPr>
          </a:p>
          <a:p>
            <a:pPr marL="0" lvl="1" indent="0">
              <a:buSzPct val="100000"/>
              <a:buNone/>
            </a:pPr>
            <a:r>
              <a:rPr lang="en-US" sz="4000">
                <a:solidFill>
                  <a:schemeClr val="tx1"/>
                </a:solidFill>
                <a:cs typeface="Arial" panose="020B0604020202020204" pitchFamily="34" charset="0"/>
              </a:rPr>
              <a:t>Note: More information about the data can be found in the </a:t>
            </a:r>
            <a:r>
              <a:rPr lang="en-US" sz="4000">
                <a:cs typeface="Arial" panose="020B0604020202020204" pitchFamily="34" charset="0"/>
                <a:hlinkClick r:id="rId4"/>
              </a:rPr>
              <a:t>TSDS Web-Enabled Data Standards (TWEDS)</a:t>
            </a:r>
            <a:r>
              <a:rPr lang="en-US" sz="4000">
                <a:cs typeface="Arial" panose="020B0604020202020204" pitchFamily="34" charset="0"/>
              </a:rPr>
              <a:t>.</a:t>
            </a:r>
          </a:p>
          <a:p>
            <a:pPr marL="0" lvl="1" indent="0">
              <a:buSzPct val="100000"/>
              <a:buNone/>
            </a:pPr>
            <a:endParaRPr lang="en-US" sz="3200">
              <a:solidFill>
                <a:srgbClr val="0070C0"/>
              </a:solidFill>
              <a:ea typeface="Calibri"/>
              <a:cs typeface="Calibri"/>
            </a:endParaRPr>
          </a:p>
          <a:p>
            <a:pPr marL="228600" indent="-228600">
              <a:buSzPct val="100000"/>
            </a:pPr>
            <a:endParaRPr lang="en-US" sz="3200">
              <a:solidFill>
                <a:srgbClr val="0070C0"/>
              </a:solidFill>
            </a:endParaRPr>
          </a:p>
          <a:p>
            <a:endParaRPr lang="en-US">
              <a:solidFill>
                <a:srgbClr val="0070C0"/>
              </a:solidFill>
            </a:endParaRPr>
          </a:p>
          <a:p>
            <a:pPr marL="0" indent="0">
              <a:buNone/>
            </a:pPr>
            <a:endParaRPr lang="en-US"/>
          </a:p>
          <a:p>
            <a:endParaRPr lang="en-US"/>
          </a:p>
        </p:txBody>
      </p:sp>
    </p:spTree>
    <p:custDataLst>
      <p:tags r:id="rId1"/>
    </p:custDataLst>
    <p:extLst>
      <p:ext uri="{BB962C8B-B14F-4D97-AF65-F5344CB8AC3E}">
        <p14:creationId xmlns:p14="http://schemas.microsoft.com/office/powerpoint/2010/main" val="150318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3883">
                <a:solidFill>
                  <a:srgbClr val="0070C0"/>
                </a:solidFill>
                <a:cs typeface="Calibri"/>
              </a:rPr>
              <a:t>KEY TERMS</a:t>
            </a: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6877571" y="6361173"/>
            <a:ext cx="1996888" cy="265789"/>
          </a:xfrm>
        </p:spPr>
        <p:txBody>
          <a:body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19"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a:t>
            </a:fld>
            <a:endParaRPr kumimoji="0" lang="en-US" sz="1019" b="0" i="0" u="none" strike="noStrike" kern="1200" cap="none" spc="0" normalizeH="0" baseline="0" noProof="0">
              <a:ln>
                <a:noFill/>
              </a:ln>
              <a:solidFill>
                <a:srgbClr val="0D6CB9"/>
              </a:solidFill>
              <a:effectLst/>
              <a:uLnTx/>
              <a:uFillTx/>
              <a:latin typeface="Calibri" panose="020F0502020204030204"/>
              <a:ea typeface="+mn-ea"/>
              <a:cs typeface="+mn-cs"/>
            </a:endParaRPr>
          </a:p>
        </p:txBody>
      </p:sp>
      <p:graphicFrame>
        <p:nvGraphicFramePr>
          <p:cNvPr id="8" name="Table 8">
            <a:extLst>
              <a:ext uri="{FF2B5EF4-FFF2-40B4-BE49-F238E27FC236}">
                <a16:creationId xmlns:a16="http://schemas.microsoft.com/office/drawing/2014/main" id="{5F71A4F3-A49C-9447-0DF2-FF1995F47A6F}"/>
              </a:ext>
            </a:extLst>
          </p:cNvPr>
          <p:cNvGraphicFramePr>
            <a:graphicFrameLocks noGrp="1"/>
          </p:cNvGraphicFramePr>
          <p:nvPr>
            <p:extLst>
              <p:ext uri="{D42A27DB-BD31-4B8C-83A1-F6EECF244321}">
                <p14:modId xmlns:p14="http://schemas.microsoft.com/office/powerpoint/2010/main" val="4021007270"/>
              </p:ext>
            </p:extLst>
          </p:nvPr>
        </p:nvGraphicFramePr>
        <p:xfrm>
          <a:off x="2304567" y="1117716"/>
          <a:ext cx="5916706" cy="4512796"/>
        </p:xfrm>
        <a:graphic>
          <a:graphicData uri="http://schemas.openxmlformats.org/drawingml/2006/table">
            <a:tbl>
              <a:tblPr firstRow="1" bandRow="1">
                <a:tableStyleId>{16D9F66E-5EB9-4882-86FB-DCBF35E3C3E4}</a:tableStyleId>
              </a:tblPr>
              <a:tblGrid>
                <a:gridCol w="5916706">
                  <a:extLst>
                    <a:ext uri="{9D8B030D-6E8A-4147-A177-3AD203B41FA5}">
                      <a16:colId xmlns:a16="http://schemas.microsoft.com/office/drawing/2014/main" val="2503551537"/>
                    </a:ext>
                  </a:extLst>
                </a:gridCol>
              </a:tblGrid>
              <a:tr h="282161">
                <a:tc>
                  <a:txBody>
                    <a:bodyPr/>
                    <a:lstStyle/>
                    <a:p>
                      <a:r>
                        <a:rPr lang="en-US" sz="1400" b="0"/>
                        <a:t>Begin Date</a:t>
                      </a:r>
                    </a:p>
                  </a:txBody>
                  <a:tcPr marL="66563" marR="66563" marT="33281" marB="33281"/>
                </a:tc>
                <a:extLst>
                  <a:ext uri="{0D108BD9-81ED-4DB2-BD59-A6C34878D82A}">
                    <a16:rowId xmlns:a16="http://schemas.microsoft.com/office/drawing/2014/main" val="1098142738"/>
                  </a:ext>
                </a:extLst>
              </a:tr>
              <a:tr h="282161">
                <a:tc>
                  <a:txBody>
                    <a:bodyPr/>
                    <a:lstStyle/>
                    <a:p>
                      <a:r>
                        <a:rPr lang="en-US" sz="1400" b="0"/>
                        <a:t>Data Element</a:t>
                      </a:r>
                    </a:p>
                  </a:txBody>
                  <a:tcPr marL="66563" marR="66563" marT="33281" marB="33281"/>
                </a:tc>
                <a:extLst>
                  <a:ext uri="{0D108BD9-81ED-4DB2-BD59-A6C34878D82A}">
                    <a16:rowId xmlns:a16="http://schemas.microsoft.com/office/drawing/2014/main" val="2221098767"/>
                  </a:ext>
                </a:extLst>
              </a:tr>
              <a:tr h="282161">
                <a:tc>
                  <a:txBody>
                    <a:bodyPr/>
                    <a:lstStyle/>
                    <a:p>
                      <a:r>
                        <a:rPr lang="en-US" sz="1400" b="0"/>
                        <a:t>Data Management Center (DMC)</a:t>
                      </a:r>
                    </a:p>
                  </a:txBody>
                  <a:tcPr marL="66563" marR="66563" marT="33281" marB="33281"/>
                </a:tc>
                <a:extLst>
                  <a:ext uri="{0D108BD9-81ED-4DB2-BD59-A6C34878D82A}">
                    <a16:rowId xmlns:a16="http://schemas.microsoft.com/office/drawing/2014/main" val="265202821"/>
                  </a:ext>
                </a:extLst>
              </a:tr>
              <a:tr h="282161">
                <a:tc>
                  <a:txBody>
                    <a:bodyPr/>
                    <a:lstStyle/>
                    <a:p>
                      <a:r>
                        <a:rPr lang="en-US" sz="1400" b="0"/>
                        <a:t>Data Promotion</a:t>
                      </a:r>
                    </a:p>
                  </a:txBody>
                  <a:tcPr marL="66563" marR="66563" marT="33281" marB="33281"/>
                </a:tc>
                <a:extLst>
                  <a:ext uri="{0D108BD9-81ED-4DB2-BD59-A6C34878D82A}">
                    <a16:rowId xmlns:a16="http://schemas.microsoft.com/office/drawing/2014/main" val="3268514718"/>
                  </a:ext>
                </a:extLst>
              </a:tr>
              <a:tr h="282161">
                <a:tc>
                  <a:txBody>
                    <a:bodyPr/>
                    <a:lstStyle/>
                    <a:p>
                      <a:r>
                        <a:rPr lang="en-US" sz="1400" b="0"/>
                        <a:t>Data Submission</a:t>
                      </a:r>
                    </a:p>
                  </a:txBody>
                  <a:tcPr marL="66563" marR="66563" marT="33281" marB="33281"/>
                </a:tc>
                <a:extLst>
                  <a:ext uri="{0D108BD9-81ED-4DB2-BD59-A6C34878D82A}">
                    <a16:rowId xmlns:a16="http://schemas.microsoft.com/office/drawing/2014/main" val="2272812879"/>
                  </a:ext>
                </a:extLst>
              </a:tr>
              <a:tr h="282161">
                <a:tc>
                  <a:txBody>
                    <a:bodyPr/>
                    <a:lstStyle/>
                    <a:p>
                      <a:r>
                        <a:rPr lang="en-US" sz="1400" b="0"/>
                        <a:t>Data Validation</a:t>
                      </a:r>
                    </a:p>
                  </a:txBody>
                  <a:tcPr marL="66563" marR="66563" marT="33281" marB="33281"/>
                </a:tc>
                <a:extLst>
                  <a:ext uri="{0D108BD9-81ED-4DB2-BD59-A6C34878D82A}">
                    <a16:rowId xmlns:a16="http://schemas.microsoft.com/office/drawing/2014/main" val="2379911339"/>
                  </a:ext>
                </a:extLst>
              </a:tr>
              <a:tr h="282161">
                <a:tc>
                  <a:txBody>
                    <a:bodyPr/>
                    <a:lstStyle/>
                    <a:p>
                      <a:r>
                        <a:rPr lang="en-US" sz="1400" b="0"/>
                        <a:t>Domain</a:t>
                      </a:r>
                    </a:p>
                  </a:txBody>
                  <a:tcPr marL="66563" marR="66563" marT="33281" marB="33281"/>
                </a:tc>
                <a:extLst>
                  <a:ext uri="{0D108BD9-81ED-4DB2-BD59-A6C34878D82A}">
                    <a16:rowId xmlns:a16="http://schemas.microsoft.com/office/drawing/2014/main" val="36535005"/>
                  </a:ext>
                </a:extLst>
              </a:tr>
              <a:tr h="282161">
                <a:tc>
                  <a:txBody>
                    <a:bodyPr/>
                    <a:lstStyle/>
                    <a:p>
                      <a:r>
                        <a:rPr lang="en-US" sz="1400" b="0"/>
                        <a:t>Education Service Center (ESC)</a:t>
                      </a:r>
                    </a:p>
                  </a:txBody>
                  <a:tcPr marL="66563" marR="66563" marT="33281" marB="33281"/>
                </a:tc>
                <a:extLst>
                  <a:ext uri="{0D108BD9-81ED-4DB2-BD59-A6C34878D82A}">
                    <a16:rowId xmlns:a16="http://schemas.microsoft.com/office/drawing/2014/main" val="1390063005"/>
                  </a:ext>
                </a:extLst>
              </a:tr>
              <a:tr h="282161">
                <a:tc>
                  <a:txBody>
                    <a:bodyPr/>
                    <a:lstStyle/>
                    <a:p>
                      <a:r>
                        <a:rPr lang="en-US" sz="1400" b="0"/>
                        <a:t>End Date</a:t>
                      </a:r>
                    </a:p>
                  </a:txBody>
                  <a:tcPr marL="66563" marR="66563" marT="33281" marB="33281"/>
                </a:tc>
                <a:extLst>
                  <a:ext uri="{0D108BD9-81ED-4DB2-BD59-A6C34878D82A}">
                    <a16:rowId xmlns:a16="http://schemas.microsoft.com/office/drawing/2014/main" val="1131995423"/>
                  </a:ext>
                </a:extLst>
              </a:tr>
              <a:tr h="282161">
                <a:tc>
                  <a:txBody>
                    <a:bodyPr/>
                    <a:lstStyle/>
                    <a:p>
                      <a:r>
                        <a:rPr lang="en-US" sz="1400" b="0"/>
                        <a:t>Entity</a:t>
                      </a:r>
                    </a:p>
                  </a:txBody>
                  <a:tcPr marL="66563" marR="66563" marT="33281" marB="33281"/>
                </a:tc>
                <a:extLst>
                  <a:ext uri="{0D108BD9-81ED-4DB2-BD59-A6C34878D82A}">
                    <a16:rowId xmlns:a16="http://schemas.microsoft.com/office/drawing/2014/main" val="3831025204"/>
                  </a:ext>
                </a:extLst>
              </a:tr>
              <a:tr h="282161">
                <a:tc>
                  <a:txBody>
                    <a:bodyPr/>
                    <a:lstStyle/>
                    <a:p>
                      <a:r>
                        <a:rPr lang="en-US" sz="1400" b="0"/>
                        <a:t>Local Education Agency (LEA)</a:t>
                      </a:r>
                    </a:p>
                  </a:txBody>
                  <a:tcPr marL="66563" marR="66563" marT="33281" marB="33281"/>
                </a:tc>
                <a:extLst>
                  <a:ext uri="{0D108BD9-81ED-4DB2-BD59-A6C34878D82A}">
                    <a16:rowId xmlns:a16="http://schemas.microsoft.com/office/drawing/2014/main" val="386351599"/>
                  </a:ext>
                </a:extLst>
              </a:tr>
              <a:tr h="282161">
                <a:tc>
                  <a:txBody>
                    <a:bodyPr/>
                    <a:lstStyle/>
                    <a:p>
                      <a:r>
                        <a:rPr lang="en-US" sz="1400" b="0"/>
                        <a:t>Source System</a:t>
                      </a:r>
                    </a:p>
                  </a:txBody>
                  <a:tcPr marL="66563" marR="66563" marT="33281" marB="33281"/>
                </a:tc>
                <a:extLst>
                  <a:ext uri="{0D108BD9-81ED-4DB2-BD59-A6C34878D82A}">
                    <a16:rowId xmlns:a16="http://schemas.microsoft.com/office/drawing/2014/main" val="2941720670"/>
                  </a:ext>
                </a:extLst>
              </a:tr>
              <a:tr h="281716">
                <a:tc>
                  <a:txBody>
                    <a:bodyPr/>
                    <a:lstStyle/>
                    <a:p>
                      <a:r>
                        <a:rPr lang="en-US" sz="1400"/>
                        <a:t>Texas Education Agency Login (TEAL)</a:t>
                      </a:r>
                    </a:p>
                  </a:txBody>
                  <a:tcPr marL="66563" marR="66563" marT="33281" marB="33281"/>
                </a:tc>
                <a:extLst>
                  <a:ext uri="{0D108BD9-81ED-4DB2-BD59-A6C34878D82A}">
                    <a16:rowId xmlns:a16="http://schemas.microsoft.com/office/drawing/2014/main" val="1455037996"/>
                  </a:ext>
                </a:extLst>
              </a:tr>
              <a:tr h="281716">
                <a:tc>
                  <a:txBody>
                    <a:bodyPr/>
                    <a:lstStyle/>
                    <a:p>
                      <a:pPr marL="0" marR="0" lvl="0" indent="0" algn="l" defTabSz="499249" rtl="0" eaLnBrk="1" fontAlgn="auto" latinLnBrk="0" hangingPunct="1">
                        <a:lnSpc>
                          <a:spcPct val="100000"/>
                        </a:lnSpc>
                        <a:spcBef>
                          <a:spcPts val="0"/>
                        </a:spcBef>
                        <a:spcAft>
                          <a:spcPts val="0"/>
                        </a:spcAft>
                        <a:buClrTx/>
                        <a:buSzTx/>
                        <a:buFontTx/>
                        <a:buNone/>
                        <a:tabLst/>
                        <a:defRPr/>
                      </a:pPr>
                      <a:r>
                        <a:rPr lang="en-US" sz="1400"/>
                        <a:t>Texas Student Data System (TSDS)</a:t>
                      </a:r>
                    </a:p>
                  </a:txBody>
                  <a:tcPr marL="66563" marR="66563" marT="33281" marB="33281"/>
                </a:tc>
                <a:extLst>
                  <a:ext uri="{0D108BD9-81ED-4DB2-BD59-A6C34878D82A}">
                    <a16:rowId xmlns:a16="http://schemas.microsoft.com/office/drawing/2014/main" val="3243554500"/>
                  </a:ext>
                </a:extLst>
              </a:tr>
              <a:tr h="281716">
                <a:tc>
                  <a:txBody>
                    <a:bodyPr/>
                    <a:lstStyle/>
                    <a:p>
                      <a:r>
                        <a:rPr lang="en-US" sz="1400"/>
                        <a:t>TSDS Incident Management System (TIMS)</a:t>
                      </a:r>
                    </a:p>
                  </a:txBody>
                  <a:tcPr marL="66563" marR="66563" marT="33281" marB="33281"/>
                </a:tc>
                <a:extLst>
                  <a:ext uri="{0D108BD9-81ED-4DB2-BD59-A6C34878D82A}">
                    <a16:rowId xmlns:a16="http://schemas.microsoft.com/office/drawing/2014/main" val="2801419730"/>
                  </a:ext>
                </a:extLst>
              </a:tr>
              <a:tr h="281716">
                <a:tc>
                  <a:txBody>
                    <a:bodyPr/>
                    <a:lstStyle/>
                    <a:p>
                      <a:r>
                        <a:rPr lang="en-US" sz="1400"/>
                        <a:t>TSDS Web-Enabled Data Standards (TWEDS)</a:t>
                      </a:r>
                    </a:p>
                  </a:txBody>
                  <a:tcPr marL="66563" marR="66563" marT="33281" marB="33281"/>
                </a:tc>
                <a:extLst>
                  <a:ext uri="{0D108BD9-81ED-4DB2-BD59-A6C34878D82A}">
                    <a16:rowId xmlns:a16="http://schemas.microsoft.com/office/drawing/2014/main" val="1474336699"/>
                  </a:ext>
                </a:extLst>
              </a:tr>
            </a:tbl>
          </a:graphicData>
        </a:graphic>
      </p:graphicFrame>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a:xfrm>
            <a:off x="1530415" y="1858352"/>
            <a:ext cx="6876326" cy="3881932"/>
          </a:xfrm>
        </p:spPr>
        <p:txBody>
          <a:bodyPr lIns="66563" tIns="33281" rIns="66563" bIns="33281" anchor="t"/>
          <a:lstStyle/>
          <a:p>
            <a:pPr marL="332832" indent="-291228"/>
            <a:endParaRPr lang="en-US" sz="1310" b="1" u="sng">
              <a:solidFill>
                <a:srgbClr val="0070C0"/>
              </a:solidFill>
            </a:endParaRPr>
          </a:p>
          <a:p>
            <a:pPr marL="41604" indent="0">
              <a:buNone/>
            </a:pPr>
            <a:endParaRPr lang="en-US" sz="1310" b="1" u="sng">
              <a:solidFill>
                <a:srgbClr val="0070C0"/>
              </a:solidFill>
            </a:endParaRPr>
          </a:p>
          <a:p>
            <a:pPr marL="332832" indent="-291228"/>
            <a:endParaRPr lang="en-US" sz="1310" b="1" u="sng">
              <a:solidFill>
                <a:srgbClr val="0070C0"/>
              </a:solidFill>
            </a:endParaRPr>
          </a:p>
          <a:p>
            <a:pPr marL="332832" indent="-291228"/>
            <a:endParaRPr lang="en-US" sz="1310" b="1">
              <a:solidFill>
                <a:srgbClr val="0070C0"/>
              </a:solidFill>
            </a:endParaRPr>
          </a:p>
          <a:p>
            <a:pPr marL="0" indent="0">
              <a:buNone/>
            </a:pPr>
            <a:endParaRPr lang="en-US" sz="2038"/>
          </a:p>
          <a:p>
            <a:pPr marL="0" indent="0">
              <a:buNone/>
            </a:pPr>
            <a:endParaRPr lang="en-US" sz="2038"/>
          </a:p>
          <a:p>
            <a:pPr marL="0" indent="0">
              <a:buNone/>
            </a:pPr>
            <a:endParaRPr lang="en-US" sz="2038"/>
          </a:p>
          <a:p>
            <a:pPr marL="0" indent="0">
              <a:buNone/>
            </a:pPr>
            <a:endParaRPr lang="en-US" sz="2038"/>
          </a:p>
          <a:p>
            <a:pPr marL="0" indent="0">
              <a:buNone/>
            </a:pPr>
            <a:endParaRPr lang="en-US" sz="2038"/>
          </a:p>
          <a:p>
            <a:pPr marL="0" indent="0">
              <a:buNone/>
            </a:pPr>
            <a:endParaRPr lang="en-US" sz="2038"/>
          </a:p>
          <a:p>
            <a:pPr marL="208021" indent="0">
              <a:buNone/>
            </a:pPr>
            <a:endParaRPr lang="en-US" sz="2000">
              <a:solidFill>
                <a:srgbClr val="0070C0"/>
              </a:solidFill>
            </a:endParaRPr>
          </a:p>
          <a:p>
            <a:pPr marL="208021" indent="0">
              <a:buNone/>
            </a:pPr>
            <a:endParaRPr lang="en-US" sz="2000">
              <a:solidFill>
                <a:srgbClr val="0070C0"/>
              </a:solidFill>
            </a:endParaRPr>
          </a:p>
          <a:p>
            <a:pPr marL="208021" indent="0">
              <a:buNone/>
            </a:pPr>
            <a:endParaRPr lang="en-US" sz="2000">
              <a:solidFill>
                <a:srgbClr val="0070C0"/>
              </a:solidFill>
            </a:endParaRPr>
          </a:p>
          <a:p>
            <a:pPr marL="208021" indent="0">
              <a:buNone/>
            </a:pPr>
            <a:r>
              <a:rPr lang="en-US" sz="2000">
                <a:solidFill>
                  <a:srgbClr val="0070C0"/>
                </a:solidFill>
              </a:rPr>
              <a:t>You can find the definitions to these key terms and more here: </a:t>
            </a:r>
            <a:endParaRPr lang="en-US" sz="2000">
              <a:solidFill>
                <a:srgbClr val="0070C0"/>
              </a:solidFill>
              <a:cs typeface="Calibri"/>
            </a:endParaRPr>
          </a:p>
          <a:p>
            <a:pPr marL="291228" lvl="1" indent="0">
              <a:buNone/>
            </a:pPr>
            <a:r>
              <a:rPr lang="en-US" sz="2000" u="sng">
                <a:hlinkClick r:id="rId4">
                  <a:extLst>
                    <a:ext uri="{A12FA001-AC4F-418D-AE19-62706E023703}">
                      <ahyp:hlinkClr xmlns:ahyp="http://schemas.microsoft.com/office/drawing/2018/hyperlinkcolor" val="tx"/>
                    </a:ext>
                  </a:extLst>
                </a:hlinkClick>
              </a:rPr>
              <a:t>Key Terms Document</a:t>
            </a:r>
            <a:endParaRPr lang="en-US" sz="2000" u="sng">
              <a:cs typeface="Calibri"/>
            </a:endParaRPr>
          </a:p>
          <a:p>
            <a:pPr marL="0" indent="0">
              <a:buNone/>
            </a:pPr>
            <a:endParaRPr lang="en-US" sz="2038"/>
          </a:p>
        </p:txBody>
      </p:sp>
    </p:spTree>
    <p:custDataLst>
      <p:tags r:id="rId1"/>
    </p:custDataLst>
    <p:extLst>
      <p:ext uri="{BB962C8B-B14F-4D97-AF65-F5344CB8AC3E}">
        <p14:creationId xmlns:p14="http://schemas.microsoft.com/office/powerpoint/2010/main" val="2602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Autofit/>
          </a:bodyPr>
          <a:lstStyle/>
          <a:p>
            <a:pPr algn="ctr"/>
            <a:r>
              <a:rPr lang="en-US" sz="4400"/>
              <a:t>CATEGORIES TO PROMOTE</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254728" y="1116531"/>
            <a:ext cx="3754518" cy="4841507"/>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56D063-BB59-0B3B-A769-D6840C25F0DA}"/>
              </a:ext>
            </a:extLst>
          </p:cNvPr>
          <p:cNvSpPr/>
          <p:nvPr/>
        </p:nvSpPr>
        <p:spPr>
          <a:xfrm>
            <a:off x="1530417" y="1116531"/>
            <a:ext cx="3567722" cy="4841506"/>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30415" y="1116531"/>
            <a:ext cx="3567722" cy="4841506"/>
          </a:xfrm>
        </p:spPr>
        <p:txBody>
          <a:bodyPr/>
          <a:lstStyle/>
          <a:p>
            <a:r>
              <a:rPr lang="en-US" sz="3200">
                <a:solidFill>
                  <a:schemeClr val="tx1"/>
                </a:solidFill>
              </a:rPr>
              <a:t>Categories</a:t>
            </a:r>
          </a:p>
          <a:p>
            <a:pPr marL="0" indent="0">
              <a:buNone/>
            </a:pPr>
            <a:endParaRPr lang="en-US" sz="1000">
              <a:solidFill>
                <a:schemeClr val="tx1"/>
              </a:solidFill>
            </a:endParaRPr>
          </a:p>
          <a:p>
            <a:pPr marL="461963" lvl="1" indent="-173038"/>
            <a:r>
              <a:rPr lang="en-US" sz="2400">
                <a:solidFill>
                  <a:schemeClr val="tx1"/>
                </a:solidFill>
              </a:rPr>
              <a:t>Education Organization</a:t>
            </a:r>
          </a:p>
          <a:p>
            <a:pPr marL="461963" lvl="1" indent="-173038">
              <a:buNone/>
            </a:pPr>
            <a:endParaRPr lang="en-US" sz="800">
              <a:solidFill>
                <a:schemeClr val="tx1"/>
              </a:solidFill>
            </a:endParaRPr>
          </a:p>
          <a:p>
            <a:pPr marL="461963" lvl="1" indent="-173038">
              <a:buNone/>
            </a:pPr>
            <a:endParaRPr lang="en-US" sz="800">
              <a:solidFill>
                <a:schemeClr val="tx1"/>
              </a:solidFill>
            </a:endParaRPr>
          </a:p>
          <a:p>
            <a:pPr marL="461963" lvl="1" indent="-173038">
              <a:buNone/>
            </a:pPr>
            <a:endParaRPr lang="en-US" sz="800">
              <a:solidFill>
                <a:schemeClr val="tx1"/>
              </a:solidFill>
            </a:endParaRPr>
          </a:p>
          <a:p>
            <a:pPr marL="461963" lvl="1" indent="-173038"/>
            <a:r>
              <a:rPr lang="en-US" sz="2400">
                <a:solidFill>
                  <a:schemeClr val="tx1"/>
                </a:solidFill>
              </a:rPr>
              <a:t>Parent</a:t>
            </a:r>
          </a:p>
          <a:p>
            <a:pPr marL="461963" lvl="1" indent="-173038">
              <a:buNone/>
            </a:pPr>
            <a:endParaRPr lang="en-US" sz="800">
              <a:solidFill>
                <a:schemeClr val="tx1"/>
              </a:solidFill>
            </a:endParaRPr>
          </a:p>
          <a:p>
            <a:pPr marL="461963" lvl="1" indent="-173038">
              <a:buNone/>
            </a:pPr>
            <a:endParaRPr lang="en-US" sz="800">
              <a:solidFill>
                <a:schemeClr val="tx1"/>
              </a:solidFill>
            </a:endParaRPr>
          </a:p>
          <a:p>
            <a:pPr marL="461963" lvl="1" indent="-173038"/>
            <a:r>
              <a:rPr lang="en-US" sz="2400">
                <a:solidFill>
                  <a:schemeClr val="tx1"/>
                </a:solidFill>
              </a:rPr>
              <a:t>Student</a:t>
            </a:r>
          </a:p>
          <a:p>
            <a:pPr marL="461963" lvl="1" indent="-173038">
              <a:buNone/>
            </a:pPr>
            <a:endParaRPr lang="en-US" sz="80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254729" y="1118049"/>
            <a:ext cx="3682191" cy="4351338"/>
          </a:xfrm>
          <a:prstGeom prst="rect">
            <a:avLst/>
          </a:prstGeom>
        </p:spPr>
        <p:txBody>
          <a:bodyPr/>
          <a:lstStyle/>
          <a:p>
            <a:r>
              <a:rPr lang="en-US" sz="3200">
                <a:solidFill>
                  <a:schemeClr val="tx1"/>
                </a:solidFill>
              </a:rPr>
              <a:t>Sub-Categories</a:t>
            </a:r>
          </a:p>
          <a:p>
            <a:pPr marL="0" indent="0">
              <a:buNone/>
            </a:pPr>
            <a:endParaRPr lang="en-US" sz="1000">
              <a:solidFill>
                <a:schemeClr val="tx1"/>
              </a:solidFill>
            </a:endParaRPr>
          </a:p>
          <a:p>
            <a:pPr marL="404813" lvl="1" indent="-173038"/>
            <a:r>
              <a:rPr lang="en-US" sz="2400">
                <a:solidFill>
                  <a:schemeClr val="tx1"/>
                </a:solidFill>
              </a:rPr>
              <a:t>Campus, Local Education Agency</a:t>
            </a:r>
          </a:p>
          <a:p>
            <a:pPr marL="404813" lvl="1" indent="-173038">
              <a:buNone/>
            </a:pPr>
            <a:endParaRPr lang="en-US" sz="800">
              <a:solidFill>
                <a:schemeClr val="tx1"/>
              </a:solidFill>
            </a:endParaRPr>
          </a:p>
          <a:p>
            <a:pPr marL="404813" lvl="1" indent="-173038"/>
            <a:r>
              <a:rPr lang="en-US" sz="2400">
                <a:solidFill>
                  <a:schemeClr val="tx1"/>
                </a:solidFill>
              </a:rPr>
              <a:t>Parent Basic Information</a:t>
            </a:r>
          </a:p>
          <a:p>
            <a:pPr marL="404813" lvl="1" indent="-173038">
              <a:buNone/>
            </a:pPr>
            <a:endParaRPr lang="en-US" sz="800">
              <a:solidFill>
                <a:schemeClr val="tx1"/>
              </a:solidFill>
            </a:endParaRPr>
          </a:p>
          <a:p>
            <a:pPr marL="404813" lvl="1" indent="-173038">
              <a:buNone/>
            </a:pPr>
            <a:endParaRPr lang="en-US" sz="800">
              <a:solidFill>
                <a:schemeClr val="tx1"/>
              </a:solidFill>
            </a:endParaRPr>
          </a:p>
          <a:p>
            <a:pPr marL="404813" lvl="1" indent="-173038"/>
            <a:r>
              <a:rPr lang="en-US" sz="2400">
                <a:solidFill>
                  <a:schemeClr val="tx1"/>
                </a:solidFill>
              </a:rPr>
              <a:t>School Leaver, SPED Programs, Student Basic, Student Contact</a:t>
            </a:r>
          </a:p>
          <a:p>
            <a:pPr marL="404813" lvl="1" indent="-173038">
              <a:buNone/>
            </a:pPr>
            <a:endParaRPr lang="en-US" sz="800"/>
          </a:p>
        </p:txBody>
      </p:sp>
      <p:sp>
        <p:nvSpPr>
          <p:cNvPr id="4" name="Slide Number Placeholder 3">
            <a:extLst>
              <a:ext uri="{FF2B5EF4-FFF2-40B4-BE49-F238E27FC236}">
                <a16:creationId xmlns:a16="http://schemas.microsoft.com/office/drawing/2014/main" id="{97E08667-A766-0538-5C0B-D7CAC3D31054}"/>
              </a:ext>
            </a:extLst>
          </p:cNvPr>
          <p:cNvSpPr>
            <a:spLocks noGrp="1"/>
          </p:cNvSpPr>
          <p:nvPr>
            <p:ph type="sldNum" sz="quarter" idx="12"/>
          </p:nvPr>
        </p:nvSpPr>
        <p:spPr/>
        <p:txBody>
          <a:bodyPr/>
          <a:lstStyle/>
          <a:p>
            <a:fld id="{25037DA4-2335-4A87-8586-64B2BAB08211}" type="slidenum">
              <a:rPr lang="en-US" sz="1000" smtClean="0"/>
              <a:pPr/>
              <a:t>19</a:t>
            </a:fld>
            <a:endParaRPr lang="en-US" sz="1000"/>
          </a:p>
        </p:txBody>
      </p:sp>
      <p:sp>
        <p:nvSpPr>
          <p:cNvPr id="9" name="TextBox 8">
            <a:extLst>
              <a:ext uri="{FF2B5EF4-FFF2-40B4-BE49-F238E27FC236}">
                <a16:creationId xmlns:a16="http://schemas.microsoft.com/office/drawing/2014/main" id="{66F164C2-A4D1-45E4-4650-89122E09F0AD}"/>
              </a:ext>
            </a:extLst>
          </p:cNvPr>
          <p:cNvSpPr txBox="1"/>
          <p:nvPr/>
        </p:nvSpPr>
        <p:spPr>
          <a:xfrm>
            <a:off x="1832793" y="6169988"/>
            <a:ext cx="6027853" cy="369332"/>
          </a:xfrm>
          <a:prstGeom prst="rect">
            <a:avLst/>
          </a:prstGeom>
          <a:noFill/>
        </p:spPr>
        <p:txBody>
          <a:bodyPr wrap="square" lIns="91440" tIns="45720" rIns="91440" bIns="45720" rtlCol="0" anchor="t">
            <a:spAutoFit/>
          </a:bodyPr>
          <a:lstStyle/>
          <a:p>
            <a:r>
              <a:rPr lang="en-US">
                <a:hlinkClick r:id="rId3"/>
              </a:rPr>
              <a:t>TSDS Data Collection Documentation</a:t>
            </a:r>
            <a:endParaRPr lang="en-US">
              <a:cs typeface="Calibri"/>
            </a:endParaRPr>
          </a:p>
        </p:txBody>
      </p:sp>
    </p:spTree>
    <p:extLst>
      <p:ext uri="{BB962C8B-B14F-4D97-AF65-F5344CB8AC3E}">
        <p14:creationId xmlns:p14="http://schemas.microsoft.com/office/powerpoint/2010/main" val="185413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Does not prevent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Fatals prevent from completing submission</a:t>
            </a:r>
          </a:p>
        </p:txBody>
      </p:sp>
      <p:sp>
        <p:nvSpPr>
          <p:cNvPr id="2" name="Slide Number Placeholder 1">
            <a:extLst>
              <a:ext uri="{FF2B5EF4-FFF2-40B4-BE49-F238E27FC236}">
                <a16:creationId xmlns:a16="http://schemas.microsoft.com/office/drawing/2014/main" id="{378B2289-4DE6-2798-9050-DEB667085C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675"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675"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4845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675"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675"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a:xfrm>
            <a:off x="1783017" y="258108"/>
            <a:ext cx="6725189" cy="563513"/>
          </a:xfrm>
        </p:spPr>
        <p:txBody>
          <a:bodyPr>
            <a:noAutofit/>
          </a:bodyPr>
          <a:lstStyle/>
          <a:p>
            <a:pPr algn="ctr"/>
            <a:r>
              <a:rPr lang="en-US" sz="4400">
                <a:solidFill>
                  <a:srgbClr val="0070C0"/>
                </a:solidFill>
              </a:rPr>
              <a:t>SPPI-14 VALIDATIONS</a:t>
            </a:r>
          </a:p>
        </p:txBody>
      </p:sp>
      <p:sp>
        <p:nvSpPr>
          <p:cNvPr id="3" name="Content Placeholder 2"/>
          <p:cNvSpPr>
            <a:spLocks noGrp="1"/>
          </p:cNvSpPr>
          <p:nvPr>
            <p:ph idx="1"/>
          </p:nvPr>
        </p:nvSpPr>
        <p:spPr>
          <a:xfrm>
            <a:off x="1783017" y="1587588"/>
            <a:ext cx="6500371" cy="4139321"/>
          </a:xfrm>
        </p:spPr>
        <p:txBody>
          <a:bodyPr>
            <a:noAutofit/>
          </a:bodyPr>
          <a:lstStyle/>
          <a:p>
            <a:pPr marL="287338" lvl="0" indent="-287338">
              <a:buSzPct val="100000"/>
            </a:pPr>
            <a:r>
              <a:rPr lang="en-US" sz="2800">
                <a:solidFill>
                  <a:srgbClr val="0070C0"/>
                </a:solidFill>
              </a:rPr>
              <a:t>As part of checking your data validations, check with your DMC Technical Steward to make sure that none of your SPPI-14 data is appearing in L1.5 filters.</a:t>
            </a:r>
          </a:p>
          <a:p>
            <a:pPr marL="287338" lvl="0" indent="-287338">
              <a:buSzPct val="100000"/>
            </a:pPr>
            <a:endParaRPr lang="en-US" sz="2800">
              <a:solidFill>
                <a:srgbClr val="0070C0"/>
              </a:solidFill>
            </a:endParaRPr>
          </a:p>
          <a:p>
            <a:pPr marL="287338" lvl="0" indent="-287338">
              <a:buSzPct val="100000"/>
            </a:pPr>
            <a:r>
              <a:rPr lang="en-US" sz="2800">
                <a:solidFill>
                  <a:srgbClr val="0070C0"/>
                </a:solidFill>
              </a:rPr>
              <a:t> Additionally, check your staff and student Unaffiliated Reports.</a:t>
            </a:r>
            <a:endParaRPr lang="en-US" sz="2800"/>
          </a:p>
          <a:p>
            <a:pPr marL="85868" lvl="3" indent="0">
              <a:spcAft>
                <a:spcPts val="675"/>
              </a:spcAft>
              <a:buSzPct val="100000"/>
              <a:buNone/>
            </a:pPr>
            <a:endParaRPr lang="en-US" sz="2800">
              <a:solidFill>
                <a:srgbClr val="0070C0"/>
              </a:solidFill>
            </a:endParaRPr>
          </a:p>
          <a:p>
            <a:pPr marL="346472" lvl="3" indent="-260604">
              <a:spcAft>
                <a:spcPts val="675"/>
              </a:spcAft>
              <a:buSzPct val="100000"/>
            </a:pPr>
            <a:endParaRPr lang="en-US" sz="1500">
              <a:solidFill>
                <a:srgbClr val="0070C0"/>
              </a:solidFill>
            </a:endParaRPr>
          </a:p>
        </p:txBody>
      </p:sp>
    </p:spTree>
    <p:custDataLst>
      <p:tags r:id="rId1"/>
    </p:custDataLst>
    <p:extLst>
      <p:ext uri="{BB962C8B-B14F-4D97-AF65-F5344CB8AC3E}">
        <p14:creationId xmlns:p14="http://schemas.microsoft.com/office/powerpoint/2010/main" val="346937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0C4421-5918-4AA3-AE4A-C36EDD2FD6EB}" type="slidenum">
              <a:rPr lang="en-US" sz="1000" smtClean="0"/>
              <a:pPr/>
              <a:t>22</a:t>
            </a:fld>
            <a:endParaRPr lang="en-US" sz="1000"/>
          </a:p>
        </p:txBody>
      </p:sp>
      <p:sp>
        <p:nvSpPr>
          <p:cNvPr id="2" name="Title 1"/>
          <p:cNvSpPr>
            <a:spLocks noGrp="1"/>
          </p:cNvSpPr>
          <p:nvPr>
            <p:ph type="title"/>
          </p:nvPr>
        </p:nvSpPr>
        <p:spPr>
          <a:xfrm>
            <a:off x="1435395" y="202087"/>
            <a:ext cx="7708605" cy="751350"/>
          </a:xfrm>
        </p:spPr>
        <p:txBody>
          <a:bodyPr>
            <a:noAutofit/>
          </a:bodyPr>
          <a:lstStyle/>
          <a:p>
            <a:pPr algn="ctr"/>
            <a:r>
              <a:rPr lang="en-US" sz="4400">
                <a:solidFill>
                  <a:srgbClr val="0070C0"/>
                </a:solidFill>
              </a:rPr>
              <a:t>SPPI-14 VALIDATIONS (cont’d)</a:t>
            </a:r>
          </a:p>
        </p:txBody>
      </p:sp>
      <p:sp>
        <p:nvSpPr>
          <p:cNvPr id="3" name="Content Placeholder 2"/>
          <p:cNvSpPr>
            <a:spLocks noGrp="1"/>
          </p:cNvSpPr>
          <p:nvPr>
            <p:ph idx="1"/>
          </p:nvPr>
        </p:nvSpPr>
        <p:spPr>
          <a:xfrm>
            <a:off x="1435395" y="1253330"/>
            <a:ext cx="7708605" cy="5402583"/>
          </a:xfrm>
        </p:spPr>
        <p:txBody>
          <a:bodyPr lIns="91440" tIns="45720" rIns="91440" bIns="45720" anchor="t">
            <a:noAutofit/>
          </a:bodyPr>
          <a:lstStyle/>
          <a:p>
            <a:pPr marL="403225" lvl="1" indent="-287338">
              <a:spcAft>
                <a:spcPts val="1200"/>
              </a:spcAft>
              <a:buSzPct val="100000"/>
            </a:pPr>
            <a:r>
              <a:rPr lang="en-US" sz="2800"/>
              <a:t> </a:t>
            </a:r>
            <a:r>
              <a:rPr lang="en-US" sz="2800">
                <a:latin typeface="+mn-lt"/>
              </a:rPr>
              <a:t> </a:t>
            </a:r>
            <a:r>
              <a:rPr lang="en-US" sz="2800" b="1">
                <a:solidFill>
                  <a:srgbClr val="0070C0"/>
                </a:solidFill>
              </a:rPr>
              <a:t>SPPI-14 includes business validations such as:</a:t>
            </a:r>
            <a:endParaRPr lang="en-US"/>
          </a:p>
          <a:p>
            <a:pPr marL="1201420" lvl="2" indent="-404495">
              <a:buSzPct val="100000"/>
            </a:pPr>
            <a:r>
              <a:rPr lang="en-US" sz="2400">
                <a:solidFill>
                  <a:srgbClr val="0070C0"/>
                </a:solidFill>
              </a:rPr>
              <a:t>40203-0024  If </a:t>
            </a:r>
            <a:r>
              <a:rPr lang="en-US" sz="2400" err="1">
                <a:solidFill>
                  <a:srgbClr val="0070C0"/>
                </a:solidFill>
              </a:rPr>
              <a:t>ExitWithdrawType</a:t>
            </a:r>
            <a:r>
              <a:rPr lang="en-US" sz="2400">
                <a:solidFill>
                  <a:srgbClr val="0070C0"/>
                </a:solidFill>
              </a:rPr>
              <a:t> is “01”, “24”, “88”, “90”, or “98”, then </a:t>
            </a:r>
            <a:r>
              <a:rPr lang="en-US" sz="2400" err="1">
                <a:solidFill>
                  <a:srgbClr val="0070C0"/>
                </a:solidFill>
              </a:rPr>
              <a:t>PriorYearLeaverParent</a:t>
            </a:r>
            <a:r>
              <a:rPr lang="en-US" sz="2400">
                <a:solidFill>
                  <a:srgbClr val="0070C0"/>
                </a:solidFill>
              </a:rPr>
              <a:t> address information should be provided.</a:t>
            </a:r>
            <a:endParaRPr lang="en-US" sz="2400">
              <a:solidFill>
                <a:srgbClr val="0070C0"/>
              </a:solidFill>
              <a:cs typeface="Calibri"/>
            </a:endParaRPr>
          </a:p>
          <a:p>
            <a:pPr marL="796925" lvl="2" indent="0">
              <a:buSzPct val="100000"/>
              <a:buNone/>
            </a:pPr>
            <a:r>
              <a:rPr lang="en-US" sz="2400">
                <a:solidFill>
                  <a:srgbClr val="0070C0"/>
                </a:solidFill>
              </a:rPr>
              <a:t>	</a:t>
            </a:r>
            <a:endParaRPr lang="en-US" sz="2400">
              <a:solidFill>
                <a:srgbClr val="0070C0"/>
              </a:solidFill>
              <a:cs typeface="Calibri"/>
            </a:endParaRPr>
          </a:p>
          <a:p>
            <a:pPr marL="1201420" lvl="2" indent="-404495">
              <a:buSzPct val="100000"/>
            </a:pPr>
            <a:r>
              <a:rPr lang="en-US" sz="2400">
                <a:solidFill>
                  <a:srgbClr val="0070C0"/>
                </a:solidFill>
              </a:rPr>
              <a:t>49010-0010  For a particular student, if information is provided for more than one parent, then </a:t>
            </a:r>
            <a:r>
              <a:rPr lang="en-US" sz="2400" err="1">
                <a:solidFill>
                  <a:srgbClr val="0070C0"/>
                </a:solidFill>
              </a:rPr>
              <a:t>ContactPriority</a:t>
            </a:r>
            <a:r>
              <a:rPr lang="en-US" sz="2400">
                <a:solidFill>
                  <a:srgbClr val="0070C0"/>
                </a:solidFill>
              </a:rPr>
              <a:t> must not be blank.</a:t>
            </a:r>
          </a:p>
          <a:p>
            <a:pPr marL="796925" lvl="2" indent="0">
              <a:buSzPct val="100000"/>
              <a:buNone/>
            </a:pPr>
            <a:endParaRPr lang="en-US" sz="2400">
              <a:solidFill>
                <a:srgbClr val="0070C0"/>
              </a:solidFill>
              <a:cs typeface="Calibri"/>
            </a:endParaRPr>
          </a:p>
          <a:p>
            <a:pPr marL="914400" lvl="2" indent="0">
              <a:buNone/>
            </a:pPr>
            <a:r>
              <a:rPr lang="en-US"/>
              <a:t>	</a:t>
            </a:r>
            <a:endParaRPr lang="en-US">
              <a:cs typeface="Calibri"/>
            </a:endParaRPr>
          </a:p>
          <a:p>
            <a:pPr marL="511175" lvl="3" indent="-395288">
              <a:spcAft>
                <a:spcPts val="1200"/>
              </a:spcAft>
              <a:buSzPct val="100000"/>
            </a:pPr>
            <a:r>
              <a:rPr lang="en-US" sz="2800">
                <a:solidFill>
                  <a:srgbClr val="0070C0"/>
                </a:solidFill>
              </a:rPr>
              <a:t>Review the Texas Education Data Standards (TEDS) via the </a:t>
            </a:r>
            <a:r>
              <a:rPr lang="en-US" sz="2800">
                <a:hlinkClick r:id="rId4"/>
              </a:rPr>
              <a:t>TSDS Web-Enabled Data Standards (TWEDS) </a:t>
            </a:r>
            <a:r>
              <a:rPr lang="en-US" sz="2800">
                <a:solidFill>
                  <a:srgbClr val="0070C0"/>
                </a:solidFill>
              </a:rPr>
              <a:t>for all business validations for SPPI-14.</a:t>
            </a:r>
            <a:endParaRPr lang="en-US" sz="2800">
              <a:solidFill>
                <a:srgbClr val="0070C0"/>
              </a:solidFill>
              <a:cs typeface="Calibri"/>
            </a:endParaRPr>
          </a:p>
          <a:p>
            <a:pPr marL="1371600" lvl="4" indent="-396875">
              <a:spcAft>
                <a:spcPts val="1200"/>
              </a:spcAft>
              <a:buClr>
                <a:schemeClr val="accent1">
                  <a:lumMod val="75000"/>
                </a:schemeClr>
              </a:buClr>
              <a:buSzPct val="70000"/>
              <a:buFont typeface="Wingdings" panose="05000000000000000000" pitchFamily="2" charset="2"/>
              <a:buChar char="Ø"/>
            </a:pPr>
            <a:endParaRPr lang="en-US" sz="2400">
              <a:solidFill>
                <a:schemeClr val="accent1">
                  <a:lumMod val="75000"/>
                </a:schemeClr>
              </a:solidFill>
              <a:latin typeface="Tw Cen MT" panose="020B0602020104020603" pitchFamily="34" charset="0"/>
            </a:endParaRPr>
          </a:p>
        </p:txBody>
      </p:sp>
    </p:spTree>
    <p:custDataLst>
      <p:tags r:id="rId1"/>
    </p:custDataLst>
    <p:extLst>
      <p:ext uri="{BB962C8B-B14F-4D97-AF65-F5344CB8AC3E}">
        <p14:creationId xmlns:p14="http://schemas.microsoft.com/office/powerpoint/2010/main" val="281040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0"/>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12433" y="5182104"/>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12433" y="5396548"/>
            <a:ext cx="9144000" cy="728084"/>
          </a:xfrm>
          <a:prstGeom prst="rect">
            <a:avLst/>
          </a:prstGeom>
        </p:spPr>
        <p:txBody>
          <a:bodyPr vert="horz" wrap="square" lIns="0" tIns="50483" rIns="0" bIns="0" rtlCol="0" anchor="t">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D6CB8"/>
                </a:solidFill>
                <a:effectLst/>
                <a:uLnTx/>
                <a:uFillTx/>
                <a:latin typeface="Calibri"/>
                <a:ea typeface="+mn-ea"/>
                <a:cs typeface="Calibri"/>
              </a:rPr>
              <a:t>SPPI-14 </a:t>
            </a:r>
            <a:r>
              <a:rPr lang="en-US" sz="4400" b="1" kern="0">
                <a:solidFill>
                  <a:srgbClr val="0D6CB8"/>
                </a:solidFill>
                <a:latin typeface="Calibri"/>
                <a:cs typeface="Calibri"/>
              </a:rPr>
              <a:t>REPORTS</a:t>
            </a:r>
            <a:endParaRPr kumimoji="0" lang="en-US" sz="4400" b="1" i="0" u="none" strike="noStrike" kern="0" cap="none" spc="0" normalizeH="0" baseline="0" noProof="0">
              <a:ln>
                <a:noFill/>
              </a:ln>
              <a:solidFill>
                <a:sysClr val="windowText" lastClr="000000"/>
              </a:solidFill>
              <a:effectLst/>
              <a:uLnTx/>
              <a:uFillTx/>
              <a:latin typeface="Calibri"/>
              <a:ea typeface="+mn-ea"/>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399" y="155427"/>
            <a:ext cx="2577179" cy="796709"/>
          </a:xfrm>
          <a:prstGeom prst="rect">
            <a:avLst/>
          </a:prstGeom>
        </p:spPr>
      </p:pic>
      <p:sp>
        <p:nvSpPr>
          <p:cNvPr id="2" name="Slide Number Placeholder 1">
            <a:extLst>
              <a:ext uri="{FF2B5EF4-FFF2-40B4-BE49-F238E27FC236}">
                <a16:creationId xmlns:a16="http://schemas.microsoft.com/office/drawing/2014/main" id="{BE74B15C-D80E-6C10-02C3-8AA64B9C0AFF}"/>
              </a:ext>
            </a:extLst>
          </p:cNvPr>
          <p:cNvSpPr>
            <a:spLocks noGrp="1"/>
          </p:cNvSpPr>
          <p:nvPr>
            <p:ph type="sldNum" sz="quarter" idx="12"/>
          </p:nvPr>
        </p:nvSpPr>
        <p:spPr/>
        <p:txBody>
          <a:bodyPr/>
          <a:lstStyle/>
          <a:p>
            <a:fld id="{69C126A4-BD19-47E2-8A0E-0DE1B9D8C925}" type="slidenum">
              <a:rPr lang="en-US" sz="1000" smtClean="0"/>
              <a:pPr/>
              <a:t>23</a:t>
            </a:fld>
            <a:endParaRPr lang="en-US" sz="1000"/>
          </a:p>
        </p:txBody>
      </p:sp>
    </p:spTree>
    <p:custDataLst>
      <p:tags r:id="rId1"/>
    </p:custDataLst>
    <p:extLst>
      <p:ext uri="{BB962C8B-B14F-4D97-AF65-F5344CB8AC3E}">
        <p14:creationId xmlns:p14="http://schemas.microsoft.com/office/powerpoint/2010/main" val="88826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pPr algn="ctr"/>
            <a:r>
              <a:rPr lang="en-US" sz="4400">
                <a:solidFill>
                  <a:srgbClr val="0070C0"/>
                </a:solidFill>
              </a:rPr>
              <a:t>SPPI-14 REPORT</a:t>
            </a:r>
          </a:p>
        </p:txBody>
      </p:sp>
      <p:pic>
        <p:nvPicPr>
          <p:cNvPr id="8" name="Picture 7"/>
          <p:cNvPicPr>
            <a:picLocks noChangeAspect="1"/>
          </p:cNvPicPr>
          <p:nvPr/>
        </p:nvPicPr>
        <p:blipFill>
          <a:blip r:embed="rId3"/>
          <a:stretch>
            <a:fillRect/>
          </a:stretch>
        </p:blipFill>
        <p:spPr>
          <a:xfrm>
            <a:off x="4085958" y="5434098"/>
            <a:ext cx="2221429" cy="192857"/>
          </a:xfrm>
          <a:prstGeom prst="rect">
            <a:avLst/>
          </a:prstGeom>
        </p:spPr>
      </p:pic>
      <p:sp>
        <p:nvSpPr>
          <p:cNvPr id="9" name="Rectangle 8">
            <a:extLst>
              <a:ext uri="{FF2B5EF4-FFF2-40B4-BE49-F238E27FC236}">
                <a16:creationId xmlns:a16="http://schemas.microsoft.com/office/drawing/2014/main" id="{1AF64F9C-CAD6-4B1D-8A8C-C5559D14FD68}"/>
              </a:ext>
            </a:extLst>
          </p:cNvPr>
          <p:cNvSpPr/>
          <p:nvPr/>
        </p:nvSpPr>
        <p:spPr>
          <a:xfrm>
            <a:off x="1885950" y="5257800"/>
            <a:ext cx="18288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DA3EE7A9-F7B5-482B-B582-29852CDAA00F}"/>
              </a:ext>
            </a:extLst>
          </p:cNvPr>
          <p:cNvSpPr/>
          <p:nvPr/>
        </p:nvSpPr>
        <p:spPr>
          <a:xfrm>
            <a:off x="641893" y="677896"/>
            <a:ext cx="7174770" cy="421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D8D8D8">
                  <a:lumMod val="10000"/>
                </a:srgbClr>
              </a:solidFill>
              <a:effectLst/>
              <a:uLnTx/>
              <a:uFillTx/>
              <a:latin typeface="Tw Cen MT" panose="020B0602020104020603" pitchFamily="34" charset="0"/>
              <a:ea typeface="+mn-ea"/>
              <a:cs typeface="+mn-cs"/>
            </a:endParaRPr>
          </a:p>
        </p:txBody>
      </p:sp>
      <p:sp>
        <p:nvSpPr>
          <p:cNvPr id="4" name="Rectangle 3">
            <a:extLst>
              <a:ext uri="{FF2B5EF4-FFF2-40B4-BE49-F238E27FC236}">
                <a16:creationId xmlns:a16="http://schemas.microsoft.com/office/drawing/2014/main" id="{B3D02D14-6660-4946-82E7-7246B1919DA7}"/>
              </a:ext>
            </a:extLst>
          </p:cNvPr>
          <p:cNvSpPr/>
          <p:nvPr/>
        </p:nvSpPr>
        <p:spPr>
          <a:xfrm>
            <a:off x="3543300" y="2686050"/>
            <a:ext cx="4000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E69D42-11D8-4C31-AA3E-F6C20407892A}"/>
              </a:ext>
            </a:extLst>
          </p:cNvPr>
          <p:cNvSpPr/>
          <p:nvPr/>
        </p:nvSpPr>
        <p:spPr>
          <a:xfrm>
            <a:off x="3429000" y="3401309"/>
            <a:ext cx="5143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D983EF4-4BB2-43F1-A82F-ED933273FB42}"/>
              </a:ext>
            </a:extLst>
          </p:cNvPr>
          <p:cNvSpPr/>
          <p:nvPr/>
        </p:nvSpPr>
        <p:spPr>
          <a:xfrm>
            <a:off x="1559859" y="1462272"/>
            <a:ext cx="7405547" cy="3606294"/>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14" name="Picture 13">
            <a:extLst>
              <a:ext uri="{FF2B5EF4-FFF2-40B4-BE49-F238E27FC236}">
                <a16:creationId xmlns:a16="http://schemas.microsoft.com/office/drawing/2014/main" id="{7761AA15-C9CD-5D69-053E-9DD3426972D2}"/>
              </a:ext>
            </a:extLst>
          </p:cNvPr>
          <p:cNvPicPr>
            <a:picLocks noChangeAspect="1"/>
          </p:cNvPicPr>
          <p:nvPr/>
        </p:nvPicPr>
        <p:blipFill>
          <a:blip r:embed="rId4"/>
          <a:stretch>
            <a:fillRect/>
          </a:stretch>
        </p:blipFill>
        <p:spPr>
          <a:xfrm>
            <a:off x="1676308" y="1603065"/>
            <a:ext cx="7198151" cy="3465500"/>
          </a:xfrm>
          <a:prstGeom prst="rect">
            <a:avLst/>
          </a:prstGeom>
        </p:spPr>
      </p:pic>
      <p:sp>
        <p:nvSpPr>
          <p:cNvPr id="15" name="Rectangle 14">
            <a:extLst>
              <a:ext uri="{FF2B5EF4-FFF2-40B4-BE49-F238E27FC236}">
                <a16:creationId xmlns:a16="http://schemas.microsoft.com/office/drawing/2014/main" id="{10EE55C8-ED33-4367-8B39-AE56E6E53B2A}"/>
              </a:ext>
            </a:extLst>
          </p:cNvPr>
          <p:cNvSpPr/>
          <p:nvPr/>
        </p:nvSpPr>
        <p:spPr>
          <a:xfrm rot="5400000">
            <a:off x="1678826" y="3958765"/>
            <a:ext cx="925872" cy="51162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5049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40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070C0"/>
              </a:solidFill>
              <a:effectLst/>
              <a:uLnTx/>
              <a:uFillTx/>
              <a:ea typeface="+mn-ea"/>
              <a:cs typeface="+mn-cs"/>
            </a:endParaRPr>
          </a:p>
        </p:txBody>
      </p:sp>
      <p:sp>
        <p:nvSpPr>
          <p:cNvPr id="2" name="Title 1"/>
          <p:cNvSpPr>
            <a:spLocks noGrp="1"/>
          </p:cNvSpPr>
          <p:nvPr>
            <p:ph type="title"/>
          </p:nvPr>
        </p:nvSpPr>
        <p:spPr/>
        <p:txBody>
          <a:bodyPr>
            <a:normAutofit/>
          </a:bodyPr>
          <a:lstStyle/>
          <a:p>
            <a:pPr algn="ctr"/>
            <a:r>
              <a:rPr lang="en-US" sz="4400">
                <a:solidFill>
                  <a:srgbClr val="0070C0"/>
                </a:solidFill>
              </a:rPr>
              <a:t>SPP0-000-001</a:t>
            </a:r>
          </a:p>
        </p:txBody>
      </p:sp>
      <p:sp>
        <p:nvSpPr>
          <p:cNvPr id="11" name="Rectangle 10">
            <a:extLst>
              <a:ext uri="{FF2B5EF4-FFF2-40B4-BE49-F238E27FC236}">
                <a16:creationId xmlns:a16="http://schemas.microsoft.com/office/drawing/2014/main" id="{DA3EE7A9-F7B5-482B-B582-29852CDAA00F}"/>
              </a:ext>
            </a:extLst>
          </p:cNvPr>
          <p:cNvSpPr/>
          <p:nvPr/>
        </p:nvSpPr>
        <p:spPr>
          <a:xfrm>
            <a:off x="1676399" y="971455"/>
            <a:ext cx="674077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70C0"/>
                </a:solidFill>
                <a:effectLst/>
                <a:uLnTx/>
                <a:uFillTx/>
                <a:ea typeface="+mn-ea"/>
                <a:cs typeface="+mn-cs"/>
              </a:rPr>
              <a:t>TSDS SPPI-14 Student Roster Report (LEA level report)</a:t>
            </a:r>
          </a:p>
        </p:txBody>
      </p:sp>
      <p:pic>
        <p:nvPicPr>
          <p:cNvPr id="9" name="Picture 8">
            <a:extLst>
              <a:ext uri="{FF2B5EF4-FFF2-40B4-BE49-F238E27FC236}">
                <a16:creationId xmlns:a16="http://schemas.microsoft.com/office/drawing/2014/main" id="{B9C8E777-6D5E-5CF2-CF4B-D093AFEE7825}"/>
              </a:ext>
            </a:extLst>
          </p:cNvPr>
          <p:cNvPicPr>
            <a:picLocks noChangeAspect="1"/>
          </p:cNvPicPr>
          <p:nvPr/>
        </p:nvPicPr>
        <p:blipFill>
          <a:blip r:embed="rId3"/>
          <a:stretch>
            <a:fillRect/>
          </a:stretch>
        </p:blipFill>
        <p:spPr>
          <a:xfrm>
            <a:off x="1440872" y="2042977"/>
            <a:ext cx="7433587" cy="4545419"/>
          </a:xfrm>
          <a:prstGeom prst="rect">
            <a:avLst/>
          </a:prstGeom>
        </p:spPr>
      </p:pic>
      <p:sp>
        <p:nvSpPr>
          <p:cNvPr id="21" name="Rectangle 20">
            <a:extLst>
              <a:ext uri="{FF2B5EF4-FFF2-40B4-BE49-F238E27FC236}">
                <a16:creationId xmlns:a16="http://schemas.microsoft.com/office/drawing/2014/main" id="{7B9D7376-CB4E-4419-A82A-F641EABCAB36}"/>
              </a:ext>
              <a:ext uri="{C183D7F6-B498-43B3-948B-1728B52AA6E4}">
                <adec:decorative xmlns:adec="http://schemas.microsoft.com/office/drawing/2017/decorative" val="1"/>
              </a:ext>
            </a:extLst>
          </p:cNvPr>
          <p:cNvSpPr/>
          <p:nvPr/>
        </p:nvSpPr>
        <p:spPr>
          <a:xfrm>
            <a:off x="1440872" y="1684229"/>
            <a:ext cx="7524534" cy="480864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TextBox 3">
            <a:extLst>
              <a:ext uri="{FF2B5EF4-FFF2-40B4-BE49-F238E27FC236}">
                <a16:creationId xmlns:a16="http://schemas.microsoft.com/office/drawing/2014/main" id="{F9EE97AE-AA30-BE88-25D8-3069BDB600B7}"/>
              </a:ext>
            </a:extLst>
          </p:cNvPr>
          <p:cNvSpPr txBox="1"/>
          <p:nvPr/>
        </p:nvSpPr>
        <p:spPr>
          <a:xfrm>
            <a:off x="6738673" y="3702755"/>
            <a:ext cx="338666" cy="215444"/>
          </a:xfrm>
          <a:prstGeom prst="rect">
            <a:avLst/>
          </a:prstGeom>
          <a:noFill/>
        </p:spPr>
        <p:txBody>
          <a:bodyPr wrap="square" rtlCol="0">
            <a:spAutoFit/>
          </a:bodyPr>
          <a:lstStyle/>
          <a:p>
            <a:r>
              <a:rPr lang="en-US" sz="750">
                <a:latin typeface="Arial" panose="020B0604020202020204" pitchFamily="34" charset="0"/>
                <a:cs typeface="Arial" panose="020B0604020202020204" pitchFamily="34" charset="0"/>
              </a:rPr>
              <a:t>98</a:t>
            </a:r>
          </a:p>
        </p:txBody>
      </p:sp>
      <p:sp>
        <p:nvSpPr>
          <p:cNvPr id="6" name="TextBox 5">
            <a:extLst>
              <a:ext uri="{FF2B5EF4-FFF2-40B4-BE49-F238E27FC236}">
                <a16:creationId xmlns:a16="http://schemas.microsoft.com/office/drawing/2014/main" id="{75142971-7A60-1CEB-02D9-C5321049BB8A}"/>
              </a:ext>
            </a:extLst>
          </p:cNvPr>
          <p:cNvSpPr txBox="1"/>
          <p:nvPr/>
        </p:nvSpPr>
        <p:spPr>
          <a:xfrm>
            <a:off x="4605867" y="2338192"/>
            <a:ext cx="1151466" cy="215444"/>
          </a:xfrm>
          <a:prstGeom prst="rect">
            <a:avLst/>
          </a:prstGeom>
          <a:solidFill>
            <a:schemeClr val="bg1"/>
          </a:solidFill>
        </p:spPr>
        <p:txBody>
          <a:bodyPr wrap="square" rtlCol="0">
            <a:spAutoFit/>
          </a:bodyPr>
          <a:lstStyle/>
          <a:p>
            <a:r>
              <a:rPr lang="en-US" sz="800">
                <a:latin typeface="Arial" panose="020B0604020202020204" pitchFamily="34" charset="0"/>
                <a:cs typeface="Arial" panose="020B0604020202020204" pitchFamily="34" charset="0"/>
              </a:rPr>
              <a:t>2023-2024 Collection</a:t>
            </a:r>
          </a:p>
        </p:txBody>
      </p:sp>
      <p:sp>
        <p:nvSpPr>
          <p:cNvPr id="3" name="Rectangle 2">
            <a:extLst>
              <a:ext uri="{FF2B5EF4-FFF2-40B4-BE49-F238E27FC236}">
                <a16:creationId xmlns:a16="http://schemas.microsoft.com/office/drawing/2014/main" id="{A2599729-736F-9613-A230-1554466D1E3A}"/>
              </a:ext>
              <a:ext uri="{C183D7F6-B498-43B3-948B-1728B52AA6E4}">
                <adec:decorative xmlns:adec="http://schemas.microsoft.com/office/drawing/2017/decorative" val="1"/>
              </a:ext>
            </a:extLst>
          </p:cNvPr>
          <p:cNvSpPr>
            <a:spLocks/>
          </p:cNvSpPr>
          <p:nvPr/>
        </p:nvSpPr>
        <p:spPr>
          <a:xfrm>
            <a:off x="6084278" y="3731108"/>
            <a:ext cx="2661137" cy="18709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C8C4F4-14FD-F37D-320F-73B48147D5FD}"/>
              </a:ext>
              <a:ext uri="{C183D7F6-B498-43B3-948B-1728B52AA6E4}">
                <adec:decorative xmlns:adec="http://schemas.microsoft.com/office/drawing/2017/decorative" val="1"/>
              </a:ext>
            </a:extLst>
          </p:cNvPr>
          <p:cNvSpPr>
            <a:spLocks/>
          </p:cNvSpPr>
          <p:nvPr/>
        </p:nvSpPr>
        <p:spPr>
          <a:xfrm>
            <a:off x="4208585" y="3204709"/>
            <a:ext cx="1875693" cy="26851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09852450-46B2-523C-82F8-2B2C42EB6918}"/>
              </a:ext>
              <a:ext uri="{C183D7F6-B498-43B3-948B-1728B52AA6E4}">
                <adec:decorative xmlns:adec="http://schemas.microsoft.com/office/drawing/2017/decorative" val="1"/>
              </a:ext>
            </a:extLst>
          </p:cNvPr>
          <p:cNvSpPr>
            <a:spLocks/>
          </p:cNvSpPr>
          <p:nvPr/>
        </p:nvSpPr>
        <p:spPr>
          <a:xfrm>
            <a:off x="2824729" y="3901478"/>
            <a:ext cx="1875693" cy="26851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889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070C0"/>
              </a:solidFill>
              <a:effectLst/>
              <a:uLnTx/>
              <a:uFillTx/>
              <a:ea typeface="+mn-ea"/>
              <a:cs typeface="+mn-cs"/>
            </a:endParaRPr>
          </a:p>
        </p:txBody>
      </p:sp>
      <p:sp>
        <p:nvSpPr>
          <p:cNvPr id="2" name="Title 1"/>
          <p:cNvSpPr>
            <a:spLocks noGrp="1"/>
          </p:cNvSpPr>
          <p:nvPr>
            <p:ph type="title"/>
          </p:nvPr>
        </p:nvSpPr>
        <p:spPr>
          <a:xfrm>
            <a:off x="1477577" y="207820"/>
            <a:ext cx="7223078" cy="751350"/>
          </a:xfrm>
        </p:spPr>
        <p:txBody>
          <a:bodyPr>
            <a:noAutofit/>
          </a:bodyPr>
          <a:lstStyle/>
          <a:p>
            <a:pPr algn="ctr"/>
            <a:r>
              <a:rPr lang="en-US" sz="4400">
                <a:solidFill>
                  <a:srgbClr val="0070C0"/>
                </a:solidFill>
              </a:rPr>
              <a:t>SPP0-000-002 – ESC REPORT</a:t>
            </a:r>
            <a:r>
              <a:rPr lang="en-US" sz="4400">
                <a:solidFill>
                  <a:srgbClr val="0070C0"/>
                </a:solidFill>
                <a:latin typeface="Tw Cen MT" panose="020B0602020104020603" pitchFamily="34" charset="0"/>
              </a:rPr>
              <a:t> </a:t>
            </a:r>
          </a:p>
        </p:txBody>
      </p:sp>
      <p:sp>
        <p:nvSpPr>
          <p:cNvPr id="17" name="Content Placeholder 3">
            <a:extLst>
              <a:ext uri="{FF2B5EF4-FFF2-40B4-BE49-F238E27FC236}">
                <a16:creationId xmlns:a16="http://schemas.microsoft.com/office/drawing/2014/main" id="{F81DE0C8-BD7A-4BBE-89C7-E04BEE22A454}"/>
              </a:ext>
            </a:extLst>
          </p:cNvPr>
          <p:cNvSpPr>
            <a:spLocks noGrp="1"/>
          </p:cNvSpPr>
          <p:nvPr>
            <p:ph idx="1"/>
          </p:nvPr>
        </p:nvSpPr>
        <p:spPr>
          <a:xfrm>
            <a:off x="1633627" y="1439976"/>
            <a:ext cx="6910977" cy="2527669"/>
          </a:xfrm>
        </p:spPr>
        <p:txBody>
          <a:bodyPr lIns="91440" tIns="45720" rIns="91440" bIns="45720" anchor="t"/>
          <a:lstStyle/>
          <a:p>
            <a:pPr>
              <a:buSzPct val="100000"/>
            </a:pPr>
            <a:r>
              <a:rPr lang="en-US" sz="1900">
                <a:solidFill>
                  <a:srgbClr val="0070C0"/>
                </a:solidFill>
              </a:rPr>
              <a:t>The SPP0-000-002 report will display the following:</a:t>
            </a:r>
          </a:p>
          <a:p>
            <a:pPr marL="914400" lvl="1" indent="-342900">
              <a:buSzPct val="100000"/>
            </a:pPr>
            <a:r>
              <a:rPr lang="en-US">
                <a:solidFill>
                  <a:srgbClr val="0070C0"/>
                </a:solidFill>
              </a:rPr>
              <a:t>LEA Name</a:t>
            </a:r>
            <a:endParaRPr lang="en-US">
              <a:solidFill>
                <a:srgbClr val="0070C0"/>
              </a:solidFill>
              <a:ea typeface="Calibri"/>
              <a:cs typeface="Calibri"/>
            </a:endParaRPr>
          </a:p>
          <a:p>
            <a:pPr marL="914400" lvl="1" indent="-342900">
              <a:buSzPct val="100000"/>
            </a:pPr>
            <a:r>
              <a:rPr lang="en-US">
                <a:solidFill>
                  <a:srgbClr val="0070C0"/>
                </a:solidFill>
              </a:rPr>
              <a:t>LEA ID</a:t>
            </a:r>
            <a:endParaRPr lang="en-US">
              <a:solidFill>
                <a:srgbClr val="0070C0"/>
              </a:solidFill>
              <a:ea typeface="Calibri"/>
              <a:cs typeface="Calibri"/>
            </a:endParaRPr>
          </a:p>
          <a:p>
            <a:pPr marL="914400" lvl="1" indent="-342900">
              <a:buSzPct val="100000"/>
            </a:pPr>
            <a:r>
              <a:rPr lang="en-US">
                <a:solidFill>
                  <a:srgbClr val="0070C0"/>
                </a:solidFill>
              </a:rPr>
              <a:t>LEA SPPI-14 Submission Status – the current status of the LEA’s SPPI-14 data submission.</a:t>
            </a:r>
            <a:endParaRPr lang="en-US">
              <a:solidFill>
                <a:srgbClr val="0070C0"/>
              </a:solidFill>
              <a:ea typeface="Calibri"/>
              <a:cs typeface="Calibri"/>
            </a:endParaRPr>
          </a:p>
          <a:p>
            <a:pPr marL="914400" lvl="1" indent="-342900">
              <a:buSzPct val="100000"/>
            </a:pPr>
            <a:r>
              <a:rPr lang="en-US">
                <a:solidFill>
                  <a:srgbClr val="0070C0"/>
                </a:solidFill>
              </a:rPr>
              <a:t>Expected Student Counts – the number of students should match the number of students in the PEIMS current and prior data.</a:t>
            </a:r>
            <a:endParaRPr lang="en-US" strike="sngStrike">
              <a:solidFill>
                <a:srgbClr val="0070C0"/>
              </a:solidFill>
              <a:highlight>
                <a:srgbClr val="FFFF00"/>
              </a:highlight>
            </a:endParaRPr>
          </a:p>
        </p:txBody>
      </p:sp>
      <p:sp>
        <p:nvSpPr>
          <p:cNvPr id="11" name="Rectangle 10">
            <a:extLst>
              <a:ext uri="{FF2B5EF4-FFF2-40B4-BE49-F238E27FC236}">
                <a16:creationId xmlns:a16="http://schemas.microsoft.com/office/drawing/2014/main" id="{DA3EE7A9-F7B5-482B-B582-29852CDAA00F}"/>
              </a:ext>
            </a:extLst>
          </p:cNvPr>
          <p:cNvSpPr/>
          <p:nvPr/>
        </p:nvSpPr>
        <p:spPr>
          <a:xfrm>
            <a:off x="1550266" y="985446"/>
            <a:ext cx="741514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70C0"/>
                </a:solidFill>
                <a:effectLst/>
                <a:uLnTx/>
                <a:uFillTx/>
                <a:ea typeface="+mn-ea"/>
                <a:cs typeface="+mn-cs"/>
              </a:rPr>
              <a:t>TSDS SPPI-14 Expected Student Counts Report</a:t>
            </a:r>
          </a:p>
        </p:txBody>
      </p:sp>
      <p:pic>
        <p:nvPicPr>
          <p:cNvPr id="19" name="Picture 18" descr="SPP0-000-002 Report Sample">
            <a:extLst>
              <a:ext uri="{FF2B5EF4-FFF2-40B4-BE49-F238E27FC236}">
                <a16:creationId xmlns:a16="http://schemas.microsoft.com/office/drawing/2014/main" id="{9EF8B5B6-0877-4B58-8071-BB14E7E297E6}"/>
              </a:ext>
            </a:extLst>
          </p:cNvPr>
          <p:cNvPicPr>
            <a:picLocks noChangeAspect="1"/>
          </p:cNvPicPr>
          <p:nvPr/>
        </p:nvPicPr>
        <p:blipFill>
          <a:blip r:embed="rId5"/>
          <a:stretch>
            <a:fillRect/>
          </a:stretch>
        </p:blipFill>
        <p:spPr>
          <a:xfrm>
            <a:off x="1620244" y="4230913"/>
            <a:ext cx="7080411" cy="2361393"/>
          </a:xfrm>
          <a:prstGeom prst="rect">
            <a:avLst/>
          </a:prstGeom>
        </p:spPr>
      </p:pic>
      <p:sp>
        <p:nvSpPr>
          <p:cNvPr id="21" name="Rectangle 20">
            <a:extLst>
              <a:ext uri="{FF2B5EF4-FFF2-40B4-BE49-F238E27FC236}">
                <a16:creationId xmlns:a16="http://schemas.microsoft.com/office/drawing/2014/main" id="{7B9D7376-CB4E-4419-A82A-F641EABCAB36}"/>
              </a:ext>
              <a:ext uri="{C183D7F6-B498-43B3-948B-1728B52AA6E4}">
                <adec:decorative xmlns:adec="http://schemas.microsoft.com/office/drawing/2017/decorative" val="1"/>
              </a:ext>
            </a:extLst>
          </p:cNvPr>
          <p:cNvSpPr/>
          <p:nvPr/>
        </p:nvSpPr>
        <p:spPr>
          <a:xfrm>
            <a:off x="1468007" y="4204638"/>
            <a:ext cx="7497400" cy="236139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3" name="Rectangle 2">
            <a:extLst>
              <a:ext uri="{FF2B5EF4-FFF2-40B4-BE49-F238E27FC236}">
                <a16:creationId xmlns:a16="http://schemas.microsoft.com/office/drawing/2014/main" id="{903549AA-2298-438A-8D9C-0DA8FCAE902E}"/>
              </a:ext>
            </a:extLst>
          </p:cNvPr>
          <p:cNvSpPr/>
          <p:nvPr/>
        </p:nvSpPr>
        <p:spPr>
          <a:xfrm>
            <a:off x="2247088" y="4777742"/>
            <a:ext cx="1215961" cy="261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a:solidFill>
                  <a:schemeClr val="tx1">
                    <a:lumMod val="50000"/>
                    <a:lumOff val="50000"/>
                  </a:schemeClr>
                </a:solidFill>
                <a:latin typeface="Tw Cen MT Condensed Extra Bold" panose="020B0803020202020204" pitchFamily="34" charset="0"/>
              </a:rPr>
              <a:t>LEA SPPI-14          Submission Status</a:t>
            </a:r>
          </a:p>
        </p:txBody>
      </p:sp>
    </p:spTree>
    <p:custDataLst>
      <p:tags r:id="rId1"/>
    </p:custDataLst>
    <p:extLst>
      <p:ext uri="{BB962C8B-B14F-4D97-AF65-F5344CB8AC3E}">
        <p14:creationId xmlns:p14="http://schemas.microsoft.com/office/powerpoint/2010/main" val="3359490427"/>
      </p:ext>
    </p:extLst>
  </p:cSld>
  <p:clrMapOvr>
    <a:masterClrMapping/>
  </p:clrMapOvr>
  <p:extLst>
    <p:ext uri="{6950BFC3-D8DA-4A85-94F7-54DA5524770B}">
      <p188:commentRel xmlns:p188="http://schemas.microsoft.com/office/powerpoint/2018/8/main" r:id="rId4"/>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17330"/>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0" y="5022850"/>
            <a:ext cx="9144000" cy="1211263"/>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TRAINING ACTIVITY</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0" i="0" u="none" strike="noStrike" kern="0" cap="none" spc="0" normalizeH="0" baseline="0" noProof="0">
                <a:ln>
                  <a:noFill/>
                </a:ln>
                <a:solidFill>
                  <a:srgbClr val="0070C0"/>
                </a:solidFill>
                <a:effectLst/>
                <a:uLnTx/>
                <a:uFillTx/>
                <a:latin typeface="Calibri"/>
                <a:ea typeface="+mn-ea"/>
                <a:cs typeface="Calibri"/>
              </a:rPr>
              <a:t>Practice, Troubleshooting, and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88" y="102297"/>
            <a:ext cx="2577179" cy="796709"/>
          </a:xfrm>
          <a:prstGeom prst="rect">
            <a:avLst/>
          </a:prstGeom>
        </p:spPr>
      </p:pic>
    </p:spTree>
    <p:extLst>
      <p:ext uri="{BB962C8B-B14F-4D97-AF65-F5344CB8AC3E}">
        <p14:creationId xmlns:p14="http://schemas.microsoft.com/office/powerpoint/2010/main" val="3242268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PRACTICE EXERCISE</a:t>
            </a: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6932499" y="5738372"/>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graphicFrame>
        <p:nvGraphicFramePr>
          <p:cNvPr id="5" name="Content Placeholder 4" descr="Three tiered image illustrating Ready, Set, Go.">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760220" y="2853929"/>
          <a:ext cx="6828235" cy="288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535941" y="1119628"/>
            <a:ext cx="7338518" cy="131574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rPr>
              <a:t>Task 1:</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Promote SPPI-14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rPr>
              <a:t>Task 2:</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Monitor Data Promotions.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2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43515" y="1134825"/>
            <a:ext cx="7223078" cy="4241983"/>
          </a:xfrm>
        </p:spPr>
        <p:txBody>
          <a:bodyPr lIns="68580" tIns="34290" rIns="68580" bIns="34290" anchor="t"/>
          <a:lstStyle/>
          <a:p>
            <a:pPr marL="0" lvl="1" indent="0">
              <a:buNone/>
            </a:pPr>
            <a:r>
              <a:rPr lang="en-US" sz="2800" b="1">
                <a:solidFill>
                  <a:srgbClr val="0070C0"/>
                </a:solidFill>
              </a:rPr>
              <a:t>By the end of this course, the users will be able to explain:</a:t>
            </a:r>
            <a:endParaRPr lang="en-US" sz="2800" b="1">
              <a:solidFill>
                <a:srgbClr val="0070C0"/>
              </a:solidFill>
              <a:ea typeface="Calibri"/>
              <a:cs typeface="Calibri"/>
            </a:endParaRPr>
          </a:p>
          <a:p>
            <a:pPr marL="0" lvl="1" indent="0">
              <a:buNone/>
            </a:pPr>
            <a:endParaRPr lang="en-US" sz="1000" b="1"/>
          </a:p>
          <a:p>
            <a:pPr marL="688975" lvl="1" indent="-320675">
              <a:lnSpc>
                <a:spcPct val="106000"/>
              </a:lnSpc>
              <a:spcBef>
                <a:spcPts val="600"/>
              </a:spcBef>
              <a:spcAft>
                <a:spcPts val="300"/>
              </a:spcAft>
            </a:pPr>
            <a:r>
              <a:rPr lang="en-US" sz="2400">
                <a:solidFill>
                  <a:srgbClr val="0070C0"/>
                </a:solidFill>
                <a:highlight>
                  <a:srgbClr val="FFFFFF"/>
                </a:highlight>
              </a:rPr>
              <a:t>The requirements for the State Performance Plan Indicator 14 (SPPI-14) submission.</a:t>
            </a:r>
            <a:endParaRPr lang="en-US" sz="2400">
              <a:solidFill>
                <a:srgbClr val="0070C0"/>
              </a:solidFill>
              <a:highlight>
                <a:srgbClr val="FFFFFF"/>
              </a:highlight>
              <a:latin typeface="+mn-lt"/>
              <a:cs typeface="Calibri"/>
            </a:endParaRPr>
          </a:p>
          <a:p>
            <a:pPr marL="688975" lvl="1" indent="-320675">
              <a:lnSpc>
                <a:spcPct val="106000"/>
              </a:lnSpc>
              <a:spcBef>
                <a:spcPts val="600"/>
              </a:spcBef>
              <a:spcAft>
                <a:spcPts val="300"/>
              </a:spcAft>
              <a:buClr>
                <a:schemeClr val="accent2"/>
              </a:buClr>
              <a:buNone/>
            </a:pPr>
            <a:endParaRPr lang="en-US" sz="90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a:solidFill>
                  <a:srgbClr val="0070C0"/>
                </a:solidFill>
                <a:highlight>
                  <a:srgbClr val="FFFFFF"/>
                </a:highlight>
              </a:rPr>
              <a:t>The data that comprises the SPPI-14 Submission.</a:t>
            </a:r>
            <a:endParaRPr lang="en-US" sz="2400">
              <a:solidFill>
                <a:srgbClr val="0070C0"/>
              </a:solidFill>
              <a:highlight>
                <a:srgbClr val="FFFFFF"/>
              </a:highlight>
              <a:cs typeface="Calibri"/>
            </a:endParaRPr>
          </a:p>
          <a:p>
            <a:pPr marL="688975" lvl="1" indent="-320675">
              <a:lnSpc>
                <a:spcPct val="106000"/>
              </a:lnSpc>
              <a:spcBef>
                <a:spcPts val="600"/>
              </a:spcBef>
              <a:spcAft>
                <a:spcPts val="300"/>
              </a:spcAft>
              <a:buNone/>
            </a:pPr>
            <a:endParaRPr lang="en-US" sz="90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a:solidFill>
                  <a:srgbClr val="0070C0"/>
                </a:solidFill>
                <a:highlight>
                  <a:srgbClr val="FFFFFF"/>
                </a:highlight>
              </a:rPr>
              <a:t>How to promote SPPI-14 data.</a:t>
            </a:r>
            <a:endParaRPr lang="en-US" sz="2400">
              <a:solidFill>
                <a:srgbClr val="0070C0"/>
              </a:solidFill>
              <a:highlight>
                <a:srgbClr val="FFFFFF"/>
              </a:highlight>
              <a:latin typeface="+mn-lt"/>
              <a:cs typeface="+mn-cs"/>
            </a:endParaRPr>
          </a:p>
          <a:p>
            <a:pPr marL="688975" lvl="1" indent="-320675">
              <a:lnSpc>
                <a:spcPct val="106000"/>
              </a:lnSpc>
              <a:spcBef>
                <a:spcPts val="600"/>
              </a:spcBef>
              <a:spcAft>
                <a:spcPts val="300"/>
              </a:spcAft>
              <a:buNone/>
            </a:pPr>
            <a:endParaRPr lang="en-US" sz="900">
              <a:solidFill>
                <a:srgbClr val="0070C0"/>
              </a:solidFill>
              <a:highlight>
                <a:srgbClr val="FFFFFF"/>
              </a:highlight>
            </a:endParaRPr>
          </a:p>
          <a:p>
            <a:pPr marL="688975" lvl="1" indent="-320675">
              <a:lnSpc>
                <a:spcPct val="106000"/>
              </a:lnSpc>
              <a:spcBef>
                <a:spcPts val="600"/>
              </a:spcBef>
              <a:spcAft>
                <a:spcPts val="300"/>
              </a:spcAft>
            </a:pPr>
            <a:r>
              <a:rPr lang="en-US" sz="2400">
                <a:solidFill>
                  <a:srgbClr val="0070C0"/>
                </a:solidFill>
                <a:highlight>
                  <a:srgbClr val="FFFFFF"/>
                </a:highlight>
                <a:latin typeface="+mn-lt"/>
                <a:cs typeface="Calibri"/>
              </a:rPr>
              <a:t>The TSDS reports for SPPI-14.</a:t>
            </a:r>
          </a:p>
          <a:p>
            <a:pPr marL="365760" lvl="1" indent="0">
              <a:lnSpc>
                <a:spcPct val="106000"/>
              </a:lnSpc>
              <a:spcBef>
                <a:spcPts val="600"/>
              </a:spcBef>
              <a:spcAft>
                <a:spcPts val="300"/>
              </a:spcAft>
              <a:buNone/>
            </a:pPr>
            <a:endParaRPr lang="en-US" sz="2400">
              <a:latin typeface="+mn-lt"/>
            </a:endParaRPr>
          </a:p>
        </p:txBody>
      </p:sp>
      <p:sp>
        <p:nvSpPr>
          <p:cNvPr id="2" name="Slide Number Placeholder 1">
            <a:extLst>
              <a:ext uri="{FF2B5EF4-FFF2-40B4-BE49-F238E27FC236}">
                <a16:creationId xmlns:a16="http://schemas.microsoft.com/office/drawing/2014/main" id="{5AF5F37F-1F60-2B0F-7579-3A116BECBFAF}"/>
              </a:ext>
            </a:extLst>
          </p:cNvPr>
          <p:cNvSpPr>
            <a:spLocks noGrp="1"/>
          </p:cNvSpPr>
          <p:nvPr>
            <p:ph type="sldNum" sz="quarter" idx="12"/>
          </p:nvPr>
        </p:nvSpPr>
        <p:spPr/>
        <p:txBody>
          <a:bodyPr/>
          <a:lstStyle/>
          <a:p>
            <a:fld id="{69C126A4-BD19-47E2-8A0E-0DE1B9D8C925}" type="slidenum">
              <a:rPr lang="en-US" sz="1000" smtClean="0"/>
              <a:pPr/>
              <a:t>2</a:t>
            </a:fld>
            <a:endParaRPr lang="en-US" sz="1000"/>
          </a:p>
        </p:txBody>
      </p:sp>
    </p:spTree>
    <p:custDataLst>
      <p:tags r:id="rId1"/>
    </p:custDataLst>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3" cy="3371983"/>
          </a:xfrm>
          <a:prstGeom prst="rect">
            <a:avLst/>
          </a:prstGeom>
        </p:spPr>
        <p:txBody>
          <a:bodyPr lIns="68580" tIns="34290" rIns="68580" bIns="34290" anchor="t"/>
          <a:lstStyle/>
          <a:p>
            <a:pPr marL="285750" lvl="0" indent="-285750" defTabSz="914400">
              <a:lnSpc>
                <a:spcPct val="100000"/>
              </a:lnSpc>
              <a:spcBef>
                <a:spcPts val="0"/>
              </a:spcBef>
              <a:buClr>
                <a:srgbClr val="F16038"/>
              </a:buClr>
              <a:defRPr/>
            </a:pPr>
            <a:r>
              <a:rPr lang="en-US" sz="1800">
                <a:solidFill>
                  <a:srgbClr val="0D6CB9"/>
                </a:solidFill>
              </a:rPr>
              <a:t>Verify Johnny’s </a:t>
            </a:r>
            <a:r>
              <a:rPr lang="en-US" sz="1800" err="1">
                <a:solidFill>
                  <a:srgbClr val="0D6CB9"/>
                </a:solidFill>
              </a:rPr>
              <a:t>ExitWithdrawType</a:t>
            </a:r>
            <a:r>
              <a:rPr lang="en-US" sz="1800">
                <a:solidFill>
                  <a:srgbClr val="0D6CB9"/>
                </a:solidFill>
              </a:rPr>
              <a:t> code.</a:t>
            </a:r>
            <a:endParaRPr lang="en-US" sz="1800">
              <a:solidFill>
                <a:srgbClr val="0D6CB9"/>
              </a:solidFill>
              <a:ea typeface="Calibri"/>
              <a:cs typeface="Calibri"/>
            </a:endParaRPr>
          </a:p>
          <a:p>
            <a:pPr marL="290195" lvl="0" indent="-290195" defTabSz="914400">
              <a:lnSpc>
                <a:spcPct val="100000"/>
              </a:lnSpc>
              <a:spcBef>
                <a:spcPts val="0"/>
              </a:spcBef>
              <a:buClr>
                <a:srgbClr val="F16038"/>
              </a:buClr>
              <a:defRPr/>
            </a:pPr>
            <a:r>
              <a:rPr lang="en-US" sz="1800">
                <a:solidFill>
                  <a:srgbClr val="0D6CB9"/>
                </a:solidFill>
              </a:rPr>
              <a:t>Did Johnny withdraw because he was moving out of state?</a:t>
            </a:r>
            <a:endParaRPr lang="en-US" sz="1800">
              <a:solidFill>
                <a:srgbClr val="0D6CB9"/>
              </a:solidFill>
              <a:ea typeface="Calibri"/>
              <a:cs typeface="Calibri"/>
            </a:endParaRPr>
          </a:p>
          <a:p>
            <a:pPr marL="290195" indent="-290195"/>
            <a:r>
              <a:rPr lang="en-US" sz="1800">
                <a:solidFill>
                  <a:srgbClr val="0070C0"/>
                </a:solidFill>
              </a:rPr>
              <a:t>Remember only 5 </a:t>
            </a:r>
            <a:r>
              <a:rPr lang="en-US" sz="1800" err="1">
                <a:solidFill>
                  <a:srgbClr val="0070C0"/>
                </a:solidFill>
              </a:rPr>
              <a:t>ExitWithdrawType</a:t>
            </a:r>
            <a:r>
              <a:rPr lang="en-US" sz="1800">
                <a:solidFill>
                  <a:srgbClr val="0070C0"/>
                </a:solidFill>
              </a:rPr>
              <a:t> codes are reported for SPPI-14 (01, 24, 88, 90, and 98)</a:t>
            </a:r>
            <a:endParaRPr lang="en-US" sz="1800">
              <a:solidFill>
                <a:srgbClr val="0070C0"/>
              </a:solidFill>
              <a:ea typeface="Calibri"/>
              <a:cs typeface="Calibri"/>
            </a:endParaRPr>
          </a:p>
          <a:p>
            <a:pPr marL="290195" indent="-290195"/>
            <a:r>
              <a:rPr lang="en-US" sz="1800">
                <a:solidFill>
                  <a:srgbClr val="0070C0"/>
                </a:solidFill>
              </a:rPr>
              <a:t>Was Johnny enrolled at the LEA as of the last Friday in October in the current school year?</a:t>
            </a:r>
            <a:endParaRPr lang="en-US" sz="1800">
              <a:ea typeface="Calibri" panose="020F0502020204030204"/>
              <a:cs typeface="Calibri"/>
            </a:endParaRPr>
          </a:p>
          <a:p>
            <a:pPr marL="290195" indent="-290195"/>
            <a:r>
              <a:rPr lang="en-US" sz="1800">
                <a:solidFill>
                  <a:srgbClr val="0070C0"/>
                </a:solidFill>
              </a:rPr>
              <a:t> </a:t>
            </a:r>
            <a:endParaRPr lang="en-US" sz="1800">
              <a:solidFill>
                <a:srgbClr val="0070C0"/>
              </a:solidFill>
              <a:ea typeface="Calibri"/>
              <a:cs typeface="Calibri"/>
            </a:endParaRPr>
          </a:p>
          <a:p>
            <a:pPr marL="128270" indent="-128270"/>
            <a:endParaRPr lang="en-US" sz="18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0" indent="0">
              <a:buNone/>
            </a:pPr>
            <a:endParaRPr lang="en-US" sz="1800">
              <a:solidFill>
                <a:srgbClr val="0070C0"/>
              </a:solidFill>
            </a:endParaRPr>
          </a:p>
          <a:p>
            <a:pPr marL="0" indent="0">
              <a:buNone/>
            </a:pPr>
            <a:endParaRPr lang="en-US" sz="1200">
              <a:solidFill>
                <a:srgbClr val="0070C0"/>
              </a:solidFill>
            </a:endParaRP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323439"/>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highlight>
                <a:srgbClr val="00B4CB"/>
              </a:highligh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83029" y="1161468"/>
            <a:ext cx="3199576"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Scenario 1</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Johnny was enrolled last year and received SPED services. His Exit</a:t>
            </a:r>
            <a:r>
              <a:rPr lang="en-US" sz="2000">
                <a:solidFill>
                  <a:prstClr val="black"/>
                </a:solidFill>
                <a:latin typeface="Calibri" panose="020F0502020204030204"/>
              </a:rPr>
              <a:t>W</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ithdraw</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Type is 82. </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Johnny is not on the SPPI-14 report.</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800" b="0" i="0" u="none" strike="noStrike" kern="1200" cap="none" spc="0" normalizeH="0" baseline="0" noProof="0">
              <a:ln>
                <a:noFill/>
              </a:ln>
              <a:solidFill>
                <a:srgbClr val="0D6CB9"/>
              </a:solidFill>
              <a:effectLst/>
              <a:highlight>
                <a:srgbClr val="FFFF00"/>
              </a:highligh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
                <a:srgbClr val="F16038"/>
              </a:buClr>
              <a:buSzTx/>
              <a:tabLst/>
              <a:defRPr/>
            </a:pPr>
            <a:endParaRPr kumimoji="0" lang="en-US" sz="1800" b="0" i="0" u="none" strike="noStrike" kern="1200" cap="none" spc="0" normalizeH="0" baseline="0" noProof="0">
              <a:ln>
                <a:noFill/>
              </a:ln>
              <a:solidFill>
                <a:srgbClr val="0D6CB9"/>
              </a:solidFill>
              <a:effectLst/>
              <a:highlight>
                <a:srgbClr val="FFFF00"/>
              </a:highligh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50"/>
            <a:ext cx="3366783" cy="132344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Resolution Steps:</a:t>
            </a: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95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3" cy="3371983"/>
          </a:xfrm>
          <a:prstGeom prst="rect">
            <a:avLst/>
          </a:prstGeom>
        </p:spPr>
        <p:txBody>
          <a:bodyPr lIns="68580" tIns="34290" rIns="68580" bIns="34290" anchor="t"/>
          <a:lstStyle/>
          <a:p>
            <a:pPr marL="285750" lvl="0" indent="-285750" defTabSz="914400">
              <a:lnSpc>
                <a:spcPct val="100000"/>
              </a:lnSpc>
              <a:spcBef>
                <a:spcPts val="0"/>
              </a:spcBef>
              <a:buClr>
                <a:srgbClr val="F16038"/>
              </a:buClr>
              <a:defRPr/>
            </a:pPr>
            <a:r>
              <a:rPr lang="en-US" sz="1800">
                <a:solidFill>
                  <a:srgbClr val="0D6CB9"/>
                </a:solidFill>
              </a:rPr>
              <a:t>SPPI-14 data is collected only for students in grades 9-12 in the previous school year.</a:t>
            </a:r>
            <a:endParaRPr lang="en-US" sz="1800">
              <a:cs typeface="Calibri"/>
            </a:endParaRPr>
          </a:p>
          <a:p>
            <a:pPr marL="515620" indent="-225425"/>
            <a:r>
              <a:rPr lang="en-US" sz="1800">
                <a:solidFill>
                  <a:srgbClr val="0070C0"/>
                </a:solidFill>
              </a:rPr>
              <a:t>Who received special education services and</a:t>
            </a:r>
            <a:endParaRPr lang="en-US" sz="1800">
              <a:solidFill>
                <a:srgbClr val="0070C0"/>
              </a:solidFill>
              <a:ea typeface="Calibri"/>
              <a:cs typeface="Calibri"/>
            </a:endParaRPr>
          </a:p>
          <a:p>
            <a:pPr marL="515620" lvl="1" indent="-258445"/>
            <a:r>
              <a:rPr lang="en-US" sz="1800">
                <a:solidFill>
                  <a:srgbClr val="0070C0"/>
                </a:solidFill>
              </a:rPr>
              <a:t>Who have one of the five </a:t>
            </a:r>
            <a:r>
              <a:rPr lang="en-US" sz="1800" err="1">
                <a:solidFill>
                  <a:srgbClr val="0070C0"/>
                </a:solidFill>
              </a:rPr>
              <a:t>ExitWithdrawType</a:t>
            </a:r>
            <a:r>
              <a:rPr lang="en-US" sz="1800">
                <a:solidFill>
                  <a:srgbClr val="0070C0"/>
                </a:solidFill>
              </a:rPr>
              <a:t> codes. </a:t>
            </a:r>
            <a:endParaRPr lang="en-US" sz="1800">
              <a:solidFill>
                <a:srgbClr val="0070C0"/>
              </a:solidFill>
              <a:ea typeface="Calibri"/>
              <a:cs typeface="Calibri"/>
            </a:endParaRPr>
          </a:p>
          <a:p>
            <a:pPr marL="128270" indent="-128270"/>
            <a:endParaRPr lang="en-US" sz="18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0" indent="0">
              <a:buNone/>
            </a:pPr>
            <a:endParaRPr lang="en-US" sz="1800">
              <a:solidFill>
                <a:srgbClr val="0070C0"/>
              </a:solidFill>
            </a:endParaRPr>
          </a:p>
          <a:p>
            <a:pPr marL="0" indent="0">
              <a:buNone/>
            </a:pPr>
            <a:endParaRPr lang="en-US" sz="1200">
              <a:solidFill>
                <a:srgbClr val="0070C0"/>
              </a:solidFill>
            </a:endParaRP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323439"/>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highlight>
                <a:srgbClr val="00B4CB"/>
              </a:highligh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83029" y="1161468"/>
            <a:ext cx="3199576"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Scenario 2</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Why am I not seeing any of my elementary and middle school students on the SPPI-14 report?</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F16038"/>
              </a:buClr>
              <a:buSzTx/>
              <a:tabLst/>
              <a:defRPr/>
            </a:pP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No students are listed on my SPPI-14 report in grades PK-8.</a:t>
            </a: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50"/>
            <a:ext cx="3366783" cy="132344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Resolution Steps:</a:t>
            </a: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926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344488" indent="-344488">
              <a:buNone/>
            </a:pPr>
            <a:r>
              <a:rPr lang="en-US" b="1">
                <a:solidFill>
                  <a:srgbClr val="FF0000"/>
                </a:solidFill>
              </a:rPr>
              <a:t>1.</a:t>
            </a:r>
            <a:r>
              <a:rPr lang="en-US">
                <a:solidFill>
                  <a:schemeClr val="accent3"/>
                </a:solidFill>
              </a:rPr>
              <a:t>  </a:t>
            </a:r>
            <a:r>
              <a:rPr lang="en-US" sz="2400" b="1"/>
              <a:t>The function of the Approver role for all Core Collections (including SPPI-14) is to:</a:t>
            </a:r>
            <a:endParaRPr lang="en-US" sz="2400">
              <a:solidFill>
                <a:srgbClr val="0D6CB9"/>
              </a:solidFill>
            </a:endParaRPr>
          </a:p>
          <a:p>
            <a:pPr marL="968375" lvl="1" indent="-344488">
              <a:buClr>
                <a:srgbClr val="FF0000"/>
              </a:buClr>
              <a:buFont typeface="+mj-lt"/>
              <a:buAutoNum type="alphaUcPeriod"/>
            </a:pPr>
            <a:r>
              <a:rPr lang="en-US" sz="2200">
                <a:solidFill>
                  <a:srgbClr val="0D6CB9"/>
                </a:solidFill>
              </a:rPr>
              <a:t>Promote the data.</a:t>
            </a:r>
          </a:p>
          <a:p>
            <a:pPr marL="968375" lvl="1" indent="-344488">
              <a:buClr>
                <a:srgbClr val="FF0000"/>
              </a:buClr>
              <a:buFont typeface="+mj-lt"/>
              <a:buAutoNum type="alphaUcPeriod"/>
            </a:pPr>
            <a:r>
              <a:rPr lang="en-US" sz="2200">
                <a:solidFill>
                  <a:srgbClr val="0D6CB9"/>
                </a:solidFill>
              </a:rPr>
              <a:t>Approve the submission.</a:t>
            </a:r>
          </a:p>
          <a:p>
            <a:pPr marL="968375" lvl="1" indent="-344488">
              <a:buClr>
                <a:srgbClr val="FF0000"/>
              </a:buClr>
              <a:buFont typeface="+mj-lt"/>
              <a:buAutoNum type="alphaUcPeriod"/>
            </a:pPr>
            <a:r>
              <a:rPr lang="en-US" sz="2200">
                <a:solidFill>
                  <a:srgbClr val="0D6CB9"/>
                </a:solidFill>
              </a:rPr>
              <a:t>Request an extension.</a:t>
            </a:r>
          </a:p>
          <a:p>
            <a:pPr marL="968375" lvl="1" indent="-344488">
              <a:buClr>
                <a:srgbClr val="FF0000"/>
              </a:buClr>
              <a:buFont typeface="+mj-lt"/>
              <a:buAutoNum type="alphaUcPeriod"/>
            </a:pPr>
            <a:r>
              <a:rPr lang="en-US" sz="2200">
                <a:solidFill>
                  <a:srgbClr val="0D6CB9"/>
                </a:solidFill>
              </a:rPr>
              <a:t>Validate the submission.</a:t>
            </a:r>
          </a:p>
          <a:p>
            <a:pPr marL="795338" lvl="1">
              <a:buNone/>
            </a:pPr>
            <a:endParaRPr lang="en-US">
              <a:solidFill>
                <a:srgbClr val="0D6CB9"/>
              </a:solidFill>
            </a:endParaRPr>
          </a:p>
          <a:p>
            <a:pPr marL="342900" lvl="1" indent="0">
              <a:buNone/>
            </a:pPr>
            <a:r>
              <a:rPr lang="en-US" sz="2000">
                <a:solidFill>
                  <a:srgbClr val="0D6CB9"/>
                </a:solidFill>
              </a:rPr>
              <a:t>Note: The Core Collections do not need to be Approved or Accepted.  Once the Completer clicks the Complete button, the submission is finalized and goes to TEA.</a:t>
            </a: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Tree>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7"/>
            <a:ext cx="6883709" cy="4970453"/>
          </a:xfrm>
        </p:spPr>
        <p:txBody>
          <a:bodyPr lIns="68580" tIns="34290" rIns="68580" bIns="34290" anchor="t"/>
          <a:lstStyle/>
          <a:p>
            <a:pPr marL="457200" indent="-457200">
              <a:buClr>
                <a:srgbClr val="FF0000"/>
              </a:buClr>
              <a:buAutoNum type="arabicPeriod" startAt="2"/>
            </a:pPr>
            <a:r>
              <a:rPr lang="en-US" sz="2400" b="1"/>
              <a:t>What is the following Fatal error informing the LEA? </a:t>
            </a:r>
          </a:p>
          <a:p>
            <a:pPr marL="742950" indent="0">
              <a:buNone/>
            </a:pPr>
            <a:r>
              <a:rPr lang="en-US" sz="2400" b="1"/>
              <a:t>“For a particular student, if information is promoted for more than one parent, the CONTACT PRIORITY must not be blank for any associated parents.” </a:t>
            </a:r>
            <a:endParaRPr lang="en-US" sz="2400">
              <a:solidFill>
                <a:srgbClr val="0D6CB9"/>
              </a:solidFill>
            </a:endParaRPr>
          </a:p>
          <a:p>
            <a:pPr marL="968375" lvl="1" indent="-344488">
              <a:buClr>
                <a:srgbClr val="FF0000"/>
              </a:buClr>
              <a:buFont typeface="+mj-lt"/>
              <a:buAutoNum type="alphaUcPeriod"/>
            </a:pPr>
            <a:r>
              <a:rPr lang="en-US" sz="2200">
                <a:solidFill>
                  <a:srgbClr val="0D6CB9"/>
                </a:solidFill>
              </a:rPr>
              <a:t>This is nothing to worry about, just ignore the fatal error.</a:t>
            </a:r>
          </a:p>
          <a:p>
            <a:pPr marL="968375" lvl="1" indent="-344488">
              <a:buClr>
                <a:srgbClr val="FF0000"/>
              </a:buClr>
              <a:buFont typeface="+mj-lt"/>
              <a:buAutoNum type="alphaUcPeriod"/>
            </a:pPr>
            <a:r>
              <a:rPr lang="en-US" sz="2200">
                <a:solidFill>
                  <a:srgbClr val="0D6CB9"/>
                </a:solidFill>
              </a:rPr>
              <a:t>The student has no parents or guardians.</a:t>
            </a:r>
          </a:p>
          <a:p>
            <a:pPr marL="968375" lvl="1" indent="-344488">
              <a:buClr>
                <a:srgbClr val="FF0000"/>
              </a:buClr>
              <a:buFont typeface="+mj-lt"/>
              <a:buAutoNum type="alphaUcPeriod"/>
            </a:pPr>
            <a:r>
              <a:rPr lang="en-US" sz="2200">
                <a:solidFill>
                  <a:srgbClr val="0D6CB9"/>
                </a:solidFill>
              </a:rPr>
              <a:t>The LEA failed to code/publish the contact priority on the student’s parents in their SIS.</a:t>
            </a:r>
          </a:p>
          <a:p>
            <a:pPr marL="968375" lvl="1" indent="-344488">
              <a:buClr>
                <a:srgbClr val="FF0000"/>
              </a:buClr>
              <a:buFont typeface="+mj-lt"/>
              <a:buAutoNum type="alphaUcPeriod"/>
            </a:pPr>
            <a:r>
              <a:rPr lang="en-US" sz="2200">
                <a:solidFill>
                  <a:srgbClr val="0D6CB9"/>
                </a:solidFill>
              </a:rPr>
              <a:t>The student does not have a valid Student Unique ID number.</a:t>
            </a: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Tree>
    <p:extLst>
      <p:ext uri="{BB962C8B-B14F-4D97-AF65-F5344CB8AC3E}">
        <p14:creationId xmlns:p14="http://schemas.microsoft.com/office/powerpoint/2010/main" val="36568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151591"/>
            <a:ext cx="7144341" cy="5539134"/>
          </a:xfrm>
        </p:spPr>
        <p:txBody>
          <a:bodyPr lIns="68580" tIns="34290" rIns="68580" bIns="34290" anchor="t"/>
          <a:lstStyle/>
          <a:p>
            <a:pPr marL="344488" indent="-344488">
              <a:buNone/>
            </a:pPr>
            <a:r>
              <a:rPr lang="en-US" b="1">
                <a:solidFill>
                  <a:srgbClr val="FF0000"/>
                </a:solidFill>
              </a:rPr>
              <a:t>3.</a:t>
            </a:r>
            <a:r>
              <a:rPr lang="en-US">
                <a:solidFill>
                  <a:srgbClr val="FF0000"/>
                </a:solidFill>
              </a:rPr>
              <a:t>  </a:t>
            </a:r>
            <a:r>
              <a:rPr lang="en-US" sz="2400" b="1"/>
              <a:t>SPPI-14 collects data for SPED students who are reported as prior year leavers. SPPI-14 will utilize data for students with any of the 19 leaver descriptor values on the C163 Descriptor Table in TEDS.</a:t>
            </a:r>
            <a:endParaRPr lang="en-US" sz="2400">
              <a:solidFill>
                <a:srgbClr val="0D6CB9"/>
              </a:solidFill>
            </a:endParaRPr>
          </a:p>
          <a:p>
            <a:pPr marL="968375" lvl="1" indent="-344488">
              <a:buClr>
                <a:srgbClr val="FF0000"/>
              </a:buClr>
              <a:buFont typeface="+mj-lt"/>
              <a:buAutoNum type="alphaUcPeriod"/>
            </a:pPr>
            <a:r>
              <a:rPr lang="en-US" sz="2200">
                <a:solidFill>
                  <a:srgbClr val="0D6CB9"/>
                </a:solidFill>
              </a:rPr>
              <a:t>True</a:t>
            </a:r>
          </a:p>
          <a:p>
            <a:pPr marL="968375" lvl="1" indent="-344488">
              <a:buClr>
                <a:srgbClr val="FF0000"/>
              </a:buClr>
              <a:buFont typeface="+mj-lt"/>
              <a:buAutoNum type="alphaUcPeriod"/>
            </a:pPr>
            <a:r>
              <a:rPr lang="en-US" sz="2200">
                <a:solidFill>
                  <a:srgbClr val="0D6CB9"/>
                </a:solidFill>
              </a:rPr>
              <a:t>False</a:t>
            </a:r>
          </a:p>
          <a:p>
            <a:pPr marL="968375" lvl="1" indent="-344488">
              <a:buFont typeface="+mj-lt"/>
              <a:buAutoNum type="alphaUcPeriod"/>
            </a:pPr>
            <a:endParaRPr lang="en-US" sz="2200">
              <a:solidFill>
                <a:srgbClr val="0D6CB9"/>
              </a:solidFill>
            </a:endParaRPr>
          </a:p>
          <a:p>
            <a:pPr marL="976313" lvl="1" indent="-633413">
              <a:buNone/>
            </a:pPr>
            <a:r>
              <a:rPr lang="en-US">
                <a:solidFill>
                  <a:srgbClr val="0D6CB9"/>
                </a:solidFill>
              </a:rPr>
              <a:t>Note: SPPI-14 only collects data for students with one of these five leaver codes:</a:t>
            </a:r>
          </a:p>
          <a:p>
            <a:pPr marL="0" lvl="1" indent="342900">
              <a:buNone/>
            </a:pPr>
            <a:r>
              <a:rPr lang="en-US">
                <a:solidFill>
                  <a:srgbClr val="0D6CB9"/>
                </a:solidFill>
              </a:rPr>
              <a:t>	</a:t>
            </a:r>
            <a:r>
              <a:rPr lang="en-US"/>
              <a:t>01 Graduated</a:t>
            </a:r>
          </a:p>
          <a:p>
            <a:pPr marL="976313" lvl="1" indent="-290513">
              <a:buNone/>
            </a:pPr>
            <a:r>
              <a:rPr lang="en-US"/>
              <a:t>24 Withdrew to enroll in college to pursue associate’s or bachelor’s degree</a:t>
            </a:r>
          </a:p>
          <a:p>
            <a:pPr marL="0" lvl="1" indent="342900">
              <a:buNone/>
            </a:pPr>
            <a:r>
              <a:rPr lang="en-US"/>
              <a:t>	88 Court ordered to a GED program, has not earned GED</a:t>
            </a:r>
          </a:p>
          <a:p>
            <a:pPr marL="1028700" lvl="1" indent="-342900">
              <a:buNone/>
            </a:pPr>
            <a:r>
              <a:rPr lang="en-US"/>
              <a:t>90 Graduated from another state under provisions of the Interstate Compact on Educational Opportunity for Military Children</a:t>
            </a:r>
          </a:p>
          <a:p>
            <a:pPr marL="0" lvl="1" indent="342900">
              <a:buNone/>
            </a:pPr>
            <a:r>
              <a:rPr lang="en-US"/>
              <a:t>	98 Other</a:t>
            </a:r>
          </a:p>
          <a:p>
            <a:pPr marL="623887" lvl="1" indent="0">
              <a:buNone/>
            </a:pPr>
            <a:endParaRPr lang="en-US" sz="2200">
              <a:solidFill>
                <a:srgbClr val="0D6CB9"/>
              </a:solidFill>
            </a:endParaRP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Tree>
    <p:extLst>
      <p:ext uri="{BB962C8B-B14F-4D97-AF65-F5344CB8AC3E}">
        <p14:creationId xmlns:p14="http://schemas.microsoft.com/office/powerpoint/2010/main" val="108818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151591"/>
            <a:ext cx="7144341" cy="5539134"/>
          </a:xfrm>
        </p:spPr>
        <p:txBody>
          <a:bodyPr lIns="68580" tIns="34290" rIns="68580" bIns="34290" anchor="t"/>
          <a:lstStyle/>
          <a:p>
            <a:pPr marL="344488" indent="-344488">
              <a:buNone/>
            </a:pPr>
            <a:r>
              <a:rPr lang="en-US" b="1">
                <a:solidFill>
                  <a:srgbClr val="FF0000"/>
                </a:solidFill>
              </a:rPr>
              <a:t>4.</a:t>
            </a:r>
            <a:r>
              <a:rPr lang="en-US">
                <a:solidFill>
                  <a:srgbClr val="FF0000"/>
                </a:solidFill>
              </a:rPr>
              <a:t>  </a:t>
            </a:r>
            <a:r>
              <a:rPr lang="en-US" sz="2400" b="1"/>
              <a:t>The results of the SPPI-14 survey conducted by the third-party vendor will go to:</a:t>
            </a:r>
            <a:endParaRPr lang="en-US" sz="2400">
              <a:solidFill>
                <a:srgbClr val="0D6CB9"/>
              </a:solidFill>
            </a:endParaRPr>
          </a:p>
          <a:p>
            <a:pPr marL="968375" lvl="1" indent="-344488">
              <a:buClr>
                <a:srgbClr val="FF0000"/>
              </a:buClr>
              <a:buFont typeface="+mj-lt"/>
              <a:buAutoNum type="alphaUcPeriod"/>
            </a:pPr>
            <a:r>
              <a:rPr lang="en-US" sz="2200">
                <a:solidFill>
                  <a:srgbClr val="0D6CB9"/>
                </a:solidFill>
              </a:rPr>
              <a:t>The Local Education Agency</a:t>
            </a:r>
          </a:p>
          <a:p>
            <a:pPr marL="968375" lvl="1" indent="-344488">
              <a:buClr>
                <a:srgbClr val="FF0000"/>
              </a:buClr>
              <a:buFont typeface="+mj-lt"/>
              <a:buAutoNum type="alphaUcPeriod"/>
            </a:pPr>
            <a:r>
              <a:rPr lang="en-US" sz="2200">
                <a:solidFill>
                  <a:srgbClr val="0D6CB9"/>
                </a:solidFill>
              </a:rPr>
              <a:t>TEA</a:t>
            </a:r>
          </a:p>
          <a:p>
            <a:pPr marL="968375" lvl="1" indent="-344488">
              <a:buClr>
                <a:srgbClr val="FF0000"/>
              </a:buClr>
              <a:buFont typeface="+mj-lt"/>
              <a:buAutoNum type="alphaUcPeriod"/>
            </a:pPr>
            <a:r>
              <a:rPr lang="en-US" sz="2200">
                <a:solidFill>
                  <a:srgbClr val="0D6CB9"/>
                </a:solidFill>
              </a:rPr>
              <a:t>The Office of Special Education Programs at the U.S. Department of Education</a:t>
            </a:r>
          </a:p>
          <a:p>
            <a:pPr marL="968375" lvl="1" indent="-344488">
              <a:buClr>
                <a:srgbClr val="FF0000"/>
              </a:buClr>
              <a:buFont typeface="+mj-lt"/>
              <a:buAutoNum type="alphaUcPeriod"/>
            </a:pPr>
            <a:r>
              <a:rPr lang="en-US" sz="2200">
                <a:solidFill>
                  <a:srgbClr val="0D6CB9"/>
                </a:solidFill>
              </a:rPr>
              <a:t>Local newspapers.</a:t>
            </a:r>
          </a:p>
          <a:p>
            <a:pPr marL="623887" lvl="1" indent="0">
              <a:buNone/>
            </a:pPr>
            <a:endParaRPr lang="en-US" sz="2200">
              <a:solidFill>
                <a:srgbClr val="0D6CB9"/>
              </a:solidFill>
            </a:endParaRPr>
          </a:p>
          <a:p>
            <a:pPr marL="623887" lvl="1" indent="0">
              <a:buNone/>
            </a:pPr>
            <a:endParaRPr lang="en-US" sz="2200">
              <a:solidFill>
                <a:srgbClr val="0D6CB9"/>
              </a:solidFill>
            </a:endParaRP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Tree>
    <p:extLst>
      <p:ext uri="{BB962C8B-B14F-4D97-AF65-F5344CB8AC3E}">
        <p14:creationId xmlns:p14="http://schemas.microsoft.com/office/powerpoint/2010/main" val="343686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5</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151591"/>
            <a:ext cx="7144341" cy="5539134"/>
          </a:xfrm>
        </p:spPr>
        <p:txBody>
          <a:bodyPr lIns="68580" tIns="34290" rIns="68580" bIns="34290" anchor="t"/>
          <a:lstStyle/>
          <a:p>
            <a:pPr marL="344170" indent="-344170">
              <a:buNone/>
            </a:pPr>
            <a:r>
              <a:rPr lang="en-US" b="1">
                <a:solidFill>
                  <a:srgbClr val="FF0000"/>
                </a:solidFill>
              </a:rPr>
              <a:t>5.</a:t>
            </a:r>
            <a:r>
              <a:rPr lang="en-US">
                <a:solidFill>
                  <a:srgbClr val="FF0000"/>
                </a:solidFill>
              </a:rPr>
              <a:t>  </a:t>
            </a:r>
            <a:r>
              <a:rPr lang="en-US" sz="2400" b="1"/>
              <a:t>The Student Home Language will be used by the third-party vendor when sending the survey so that they can send the survey in the language that is spoken in the student's home.</a:t>
            </a:r>
            <a:endParaRPr lang="en-US" sz="2400" b="1">
              <a:solidFill>
                <a:srgbClr val="0D6CB9"/>
              </a:solidFill>
              <a:ea typeface="Calibri" panose="020F0502020204030204"/>
              <a:cs typeface="Calibri" panose="020F0502020204030204"/>
            </a:endParaRPr>
          </a:p>
          <a:p>
            <a:pPr marL="968375" lvl="1" indent="-344170">
              <a:buClr>
                <a:srgbClr val="FF0000"/>
              </a:buClr>
              <a:buAutoNum type="alphaUcPeriod"/>
            </a:pPr>
            <a:r>
              <a:rPr lang="en-US" sz="2200">
                <a:solidFill>
                  <a:srgbClr val="0D6CB9"/>
                </a:solidFill>
              </a:rPr>
              <a:t>True</a:t>
            </a:r>
            <a:endParaRPr lang="en-US" sz="2200">
              <a:solidFill>
                <a:srgbClr val="0D6CB9"/>
              </a:solidFill>
              <a:ea typeface="Calibri"/>
              <a:cs typeface="Calibri"/>
            </a:endParaRPr>
          </a:p>
          <a:p>
            <a:pPr marL="968375" lvl="1" indent="-344170">
              <a:buClr>
                <a:srgbClr val="FF0000"/>
              </a:buClr>
              <a:buAutoNum type="alphaUcPeriod"/>
            </a:pPr>
            <a:r>
              <a:rPr lang="en-US" sz="2200">
                <a:solidFill>
                  <a:srgbClr val="0D6CB9"/>
                </a:solidFill>
              </a:rPr>
              <a:t>False</a:t>
            </a:r>
            <a:endParaRPr lang="en-US" sz="2200">
              <a:solidFill>
                <a:srgbClr val="0D6CB9"/>
              </a:solidFill>
              <a:ea typeface="Calibri"/>
              <a:cs typeface="Calibri"/>
            </a:endParaRPr>
          </a:p>
          <a:p>
            <a:pPr marL="624205" lvl="1" indent="0">
              <a:buClr>
                <a:schemeClr val="accent1"/>
              </a:buClr>
              <a:buNone/>
            </a:pPr>
            <a:endParaRPr lang="en-US" sz="2200">
              <a:solidFill>
                <a:srgbClr val="0D6CB9"/>
              </a:solidFill>
              <a:ea typeface="Calibri"/>
              <a:cs typeface="Calibri"/>
            </a:endParaRPr>
          </a:p>
          <a:p>
            <a:pPr marL="623570" lvl="1" indent="0">
              <a:buNone/>
            </a:pPr>
            <a:endParaRPr lang="en-US" sz="2200">
              <a:solidFill>
                <a:srgbClr val="0D6CB9"/>
              </a:solidFill>
              <a:ea typeface="Calibri"/>
              <a:cs typeface="Calibri"/>
            </a:endParaRPr>
          </a:p>
          <a:p>
            <a:pPr marL="623570" lvl="1" indent="0">
              <a:buNone/>
            </a:pPr>
            <a:endParaRPr lang="en-US" sz="2200">
              <a:solidFill>
                <a:srgbClr val="0D6CB9"/>
              </a:solidFill>
              <a:ea typeface="Calibri"/>
              <a:cs typeface="Calibri"/>
            </a:endParaRPr>
          </a:p>
          <a:p>
            <a:pPr marL="795020" lvl="1">
              <a:buNone/>
            </a:pPr>
            <a:endParaRPr lang="en-US">
              <a:solidFill>
                <a:srgbClr val="0D6CB9"/>
              </a:solidFill>
              <a:ea typeface="Calibri" panose="020F0502020204030204"/>
              <a:cs typeface="Calibri" panose="020F0502020204030204"/>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Tree>
    <p:custDataLst>
      <p:tags r:id="rId1"/>
    </p:custDataLst>
    <p:extLst>
      <p:ext uri="{BB962C8B-B14F-4D97-AF65-F5344CB8AC3E}">
        <p14:creationId xmlns:p14="http://schemas.microsoft.com/office/powerpoint/2010/main" val="11374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extLst>
    <p:ext uri="{6950BFC3-D8DA-4A85-94F7-54DA5524770B}">
      <p188:commentRel xmlns:p188="http://schemas.microsoft.com/office/powerpoint/2018/8/main" r:id="rId4"/>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1172" y="0"/>
            <a:ext cx="9148502" cy="68580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9039" y="5161945"/>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22580" y="5161945"/>
            <a:ext cx="9144000" cy="1117935"/>
          </a:xfrm>
          <a:prstGeom prst="rect">
            <a:avLst/>
          </a:prstGeom>
        </p:spPr>
        <p:txBody>
          <a:bodyPr vert="horz" wrap="square" lIns="0" tIns="50483" rIns="0" bIns="0" rtlCol="0">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WRAP UP</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200" b="0" i="0" u="none" strike="noStrike" kern="0" cap="none" spc="0" normalizeH="0" baseline="0" noProof="0">
                <a:ln>
                  <a:noFill/>
                </a:ln>
                <a:solidFill>
                  <a:srgbClr val="0070C0"/>
                </a:solidFill>
                <a:effectLst/>
                <a:uLnTx/>
                <a:uFillTx/>
                <a:latin typeface="Calibri"/>
                <a:ea typeface="+mn-ea"/>
                <a:cs typeface="Calibri"/>
              </a:rPr>
              <a:t>Key Takeaways, Resources, and Next Steps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28" y="202079"/>
            <a:ext cx="2577179" cy="796709"/>
          </a:xfrm>
          <a:prstGeom prst="rect">
            <a:avLst/>
          </a:prstGeom>
        </p:spPr>
      </p:pic>
      <p:sp>
        <p:nvSpPr>
          <p:cNvPr id="2" name="Slide Number Placeholder 1">
            <a:extLst>
              <a:ext uri="{FF2B5EF4-FFF2-40B4-BE49-F238E27FC236}">
                <a16:creationId xmlns:a16="http://schemas.microsoft.com/office/drawing/2014/main" id="{6F498056-D1E8-C6F3-B618-3EECF66E1966}"/>
              </a:ext>
            </a:extLst>
          </p:cNvPr>
          <p:cNvSpPr>
            <a:spLocks noGrp="1"/>
          </p:cNvSpPr>
          <p:nvPr>
            <p:ph type="sldNum" sz="quarter" idx="12"/>
          </p:nvPr>
        </p:nvSpPr>
        <p:spPr/>
        <p:txBody>
          <a:bodyPr/>
          <a:lstStyle/>
          <a:p>
            <a:fld id="{69C126A4-BD19-47E2-8A0E-0DE1B9D8C925}" type="slidenum">
              <a:rPr lang="en-US" smtClean="0"/>
              <a:pPr/>
              <a:t>36</a:t>
            </a:fld>
            <a:endParaRPr lang="en-US"/>
          </a:p>
        </p:txBody>
      </p:sp>
    </p:spTree>
    <p:extLst>
      <p:ext uri="{BB962C8B-B14F-4D97-AF65-F5344CB8AC3E}">
        <p14:creationId xmlns:p14="http://schemas.microsoft.com/office/powerpoint/2010/main" val="88153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508612" y="335819"/>
            <a:ext cx="7568153" cy="418665"/>
          </a:xfrm>
        </p:spPr>
        <p:txBody>
          <a:bodyPr vert="horz" lIns="66563" tIns="33281" rIns="66563" bIns="33281" rtlCol="0" anchor="ctr">
            <a:noAutofit/>
          </a:bodyPr>
          <a:lstStyle/>
          <a:p>
            <a:pPr algn="ctr"/>
            <a:r>
              <a:rPr lang="en-US" sz="4000"/>
              <a:t>KEY TAKEAWAYS</a:t>
            </a:r>
            <a:endParaRPr lang="en-US" sz="40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4279467278"/>
              </p:ext>
            </p:extLst>
          </p:nvPr>
        </p:nvGraphicFramePr>
        <p:xfrm>
          <a:off x="1508612" y="1575227"/>
          <a:ext cx="4130188" cy="427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Internet with solid fill">
            <a:extLst>
              <a:ext uri="{FF2B5EF4-FFF2-40B4-BE49-F238E27FC236}">
                <a16:creationId xmlns:a16="http://schemas.microsoft.com/office/drawing/2014/main" id="{F8A52097-A430-022F-3022-6E6BE85C75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6539" y="2537316"/>
            <a:ext cx="538750" cy="538750"/>
          </a:xfrm>
          <a:prstGeom prst="rect">
            <a:avLst/>
          </a:prstGeom>
        </p:spPr>
      </p:pic>
      <p:sp>
        <p:nvSpPr>
          <p:cNvPr id="3" name="Rectangle 2">
            <a:extLst>
              <a:ext uri="{FF2B5EF4-FFF2-40B4-BE49-F238E27FC236}">
                <a16:creationId xmlns:a16="http://schemas.microsoft.com/office/drawing/2014/main" id="{569F8971-E508-4964-9A5D-4A76339376E5}"/>
              </a:ext>
              <a:ext uri="{C183D7F6-B498-43B3-948B-1728B52AA6E4}">
                <adec:decorative xmlns:adec="http://schemas.microsoft.com/office/drawing/2017/decorative" val="1"/>
              </a:ext>
            </a:extLst>
          </p:cNvPr>
          <p:cNvSpPr/>
          <p:nvPr/>
        </p:nvSpPr>
        <p:spPr>
          <a:xfrm>
            <a:off x="5744433" y="1575227"/>
            <a:ext cx="2996374" cy="4271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B0CA719-BA0D-49B8-940C-47939F3453CC}"/>
              </a:ext>
            </a:extLst>
          </p:cNvPr>
          <p:cNvSpPr>
            <a:spLocks noGrp="1"/>
          </p:cNvSpPr>
          <p:nvPr>
            <p:ph type="body" sz="quarter" idx="4294967295"/>
          </p:nvPr>
        </p:nvSpPr>
        <p:spPr>
          <a:xfrm>
            <a:off x="5753621" y="1911478"/>
            <a:ext cx="2977998" cy="3829680"/>
          </a:xfrm>
          <a:prstGeom prst="rect">
            <a:avLst/>
          </a:prstGeom>
        </p:spPr>
        <p:txBody>
          <a:bodyPr>
            <a:normAutofit/>
          </a:bodyPr>
          <a:lstStyle/>
          <a:p>
            <a:pPr marL="0" indent="0" algn="ctr">
              <a:buNone/>
            </a:pPr>
            <a:r>
              <a:rPr lang="en-US" b="1" u="sng">
                <a:hlinkClick r:id="rId10">
                  <a:extLst>
                    <a:ext uri="{A12FA001-AC4F-418D-AE19-62706E023703}">
                      <ahyp:hlinkClr xmlns:ahyp="http://schemas.microsoft.com/office/drawing/2018/hyperlinkcolor" val="tx"/>
                    </a:ext>
                  </a:extLst>
                </a:hlinkClick>
              </a:rPr>
              <a:t>TRAINING </a:t>
            </a:r>
            <a:r>
              <a:rPr lang="en-US" b="1" u="sng"/>
              <a:t>RESOURCES</a:t>
            </a:r>
            <a:endParaRPr lang="en-US" sz="1456" b="1" u="sng"/>
          </a:p>
          <a:p>
            <a:endParaRPr lang="en-US" sz="1747">
              <a:solidFill>
                <a:schemeClr val="accent2"/>
              </a:solidFill>
            </a:endParaRPr>
          </a:p>
          <a:p>
            <a:pPr marL="1168381" lvl="4" indent="-213799"/>
            <a:r>
              <a:rPr lang="en-US" sz="1747">
                <a:hlinkClick r:id="rId11">
                  <a:extLst>
                    <a:ext uri="{A12FA001-AC4F-418D-AE19-62706E023703}">
                      <ahyp:hlinkClr xmlns:ahyp="http://schemas.microsoft.com/office/drawing/2018/hyperlinkcolor" val="tx"/>
                    </a:ext>
                  </a:extLst>
                </a:hlinkClick>
              </a:rPr>
              <a:t>Key Terms and Definitions</a:t>
            </a:r>
            <a:endParaRPr lang="en-US" sz="1747"/>
          </a:p>
          <a:p>
            <a:pPr marL="1164914" lvl="4" indent="0">
              <a:buNone/>
            </a:pPr>
            <a:endParaRPr lang="en-US" sz="1747"/>
          </a:p>
          <a:p>
            <a:pPr marL="1168381" lvl="4" indent="-213799"/>
            <a:r>
              <a:rPr lang="en-US" sz="1747">
                <a:hlinkClick r:id="rId12">
                  <a:extLst>
                    <a:ext uri="{A12FA001-AC4F-418D-AE19-62706E023703}">
                      <ahyp:hlinkClr xmlns:ahyp="http://schemas.microsoft.com/office/drawing/2018/hyperlinkcolor" val="tx"/>
                    </a:ext>
                  </a:extLst>
                </a:hlinkClick>
              </a:rPr>
              <a:t>SPPI-14 Reference Guide</a:t>
            </a:r>
            <a:endParaRPr lang="en-US" sz="1747"/>
          </a:p>
          <a:p>
            <a:pPr marL="954582" lvl="4" indent="0">
              <a:buNone/>
            </a:pPr>
            <a:endParaRPr lang="en-US" sz="1747">
              <a:solidFill>
                <a:schemeClr val="accent2"/>
              </a:solidFill>
              <a:highlight>
                <a:srgbClr val="FFFF00"/>
              </a:highlight>
            </a:endParaRPr>
          </a:p>
          <a:p>
            <a:pPr marL="499249" lvl="2" indent="0">
              <a:buNone/>
            </a:pPr>
            <a:endParaRPr lang="en-US" sz="1165"/>
          </a:p>
        </p:txBody>
      </p:sp>
      <p:pic>
        <p:nvPicPr>
          <p:cNvPr id="2" name="Graphic 1" descr="Internet with solid fill">
            <a:extLst>
              <a:ext uri="{FF2B5EF4-FFF2-40B4-BE49-F238E27FC236}">
                <a16:creationId xmlns:a16="http://schemas.microsoft.com/office/drawing/2014/main" id="{4EE26F9F-BFB5-7775-2C49-DA41E6F0C8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2172" y="2537316"/>
            <a:ext cx="538750" cy="538750"/>
          </a:xfrm>
          <a:prstGeom prst="rect">
            <a:avLst/>
          </a:prstGeom>
        </p:spPr>
      </p:pic>
      <p:pic>
        <p:nvPicPr>
          <p:cNvPr id="5" name="Graphic 4" descr="Internet with solid fill">
            <a:extLst>
              <a:ext uri="{FF2B5EF4-FFF2-40B4-BE49-F238E27FC236}">
                <a16:creationId xmlns:a16="http://schemas.microsoft.com/office/drawing/2014/main" id="{316561A7-6AD9-564A-8613-C3F6243AD6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68287" y="3447157"/>
            <a:ext cx="538750" cy="538750"/>
          </a:xfrm>
          <a:prstGeom prst="rect">
            <a:avLst/>
          </a:prstGeom>
        </p:spPr>
      </p:pic>
    </p:spTree>
    <p:extLst>
      <p:ext uri="{BB962C8B-B14F-4D97-AF65-F5344CB8AC3E}">
        <p14:creationId xmlns:p14="http://schemas.microsoft.com/office/powerpoint/2010/main" val="176457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000" b="0" i="0" u="none" strike="noStrike" kern="1200" cap="none" spc="0" normalizeH="0" baseline="0" noProof="0" smtClean="0">
                <a:ln>
                  <a:noFill/>
                </a:ln>
                <a:solidFill>
                  <a:srgbClr val="0070C0"/>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0070C0"/>
              </a:solidFill>
              <a:effectLst/>
              <a:uLnTx/>
              <a:uFillTx/>
              <a:latin typeface="+mn-lt"/>
              <a:ea typeface="+mn-ea"/>
              <a:cs typeface="Arial" pitchFamily="34" charset="0"/>
            </a:endParaRPr>
          </a:p>
        </p:txBody>
      </p:sp>
      <p:sp>
        <p:nvSpPr>
          <p:cNvPr id="4" name="Title 3"/>
          <p:cNvSpPr>
            <a:spLocks noGrp="1"/>
          </p:cNvSpPr>
          <p:nvPr>
            <p:ph type="title"/>
          </p:nvPr>
        </p:nvSpPr>
        <p:spPr>
          <a:prstGeom prst="rect">
            <a:avLst/>
          </a:prstGeom>
        </p:spPr>
        <p:txBody>
          <a:bodyPr>
            <a:noAutofit/>
          </a:bodyPr>
          <a:lstStyle/>
          <a:p>
            <a:pPr algn="ctr"/>
            <a:r>
              <a:rPr lang="en-US" sz="4400">
                <a:solidFill>
                  <a:srgbClr val="0070C0"/>
                </a:solidFill>
              </a:rPr>
              <a:t>TECHNICAL RESOURCES</a:t>
            </a:r>
          </a:p>
        </p:txBody>
      </p:sp>
      <p:sp>
        <p:nvSpPr>
          <p:cNvPr id="6" name="Rectangle 5"/>
          <p:cNvSpPr/>
          <p:nvPr/>
        </p:nvSpPr>
        <p:spPr>
          <a:xfrm>
            <a:off x="1651381" y="1149842"/>
            <a:ext cx="7223078" cy="4672754"/>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rgbClr val="C5EEF3">
                  <a:lumMod val="50000"/>
                </a:srgbClr>
              </a:buClr>
              <a:buSzPct val="100000"/>
              <a:tabLst/>
              <a:defRPr/>
            </a:pPr>
            <a:r>
              <a:rPr kumimoji="0" lang="en-US" sz="2800" b="1" i="0" u="none" strike="noStrike" kern="1200" cap="none" spc="0" normalizeH="0" baseline="0" noProof="0">
                <a:ln>
                  <a:noFill/>
                </a:ln>
                <a:solidFill>
                  <a:srgbClr val="0070C0"/>
                </a:solidFill>
                <a:effectLst/>
                <a:uLnTx/>
                <a:uFillTx/>
                <a:ea typeface="+mn-ea"/>
                <a:cs typeface="Arial"/>
              </a:rPr>
              <a:t>Texas Education Data Standards Resources</a:t>
            </a:r>
            <a:endParaRPr lang="en-US" sz="2800" b="1" i="0" u="none" strike="noStrike" kern="1200" cap="none" spc="0" normalizeH="0" baseline="0" noProof="0">
              <a:ln>
                <a:noFill/>
              </a:ln>
              <a:solidFill>
                <a:srgbClr val="0070C0"/>
              </a:solidFill>
              <a:effectLst/>
              <a:uLnTx/>
              <a:uFillTx/>
              <a:cs typeface="Arial"/>
            </a:endParaRPr>
          </a:p>
          <a:p>
            <a:pPr marL="800100" marR="0" lvl="2" indent="-342900" algn="l" defTabSz="914400" rtl="0" eaLnBrk="1" fontAlgn="auto" latinLnBrk="0" hangingPunct="1">
              <a:lnSpc>
                <a:spcPct val="106000"/>
              </a:lnSpc>
              <a:spcBef>
                <a:spcPts val="600"/>
              </a:spcBef>
              <a:spcAft>
                <a:spcPts val="300"/>
              </a:spcAft>
              <a:buClr>
                <a:schemeClr val="accent2"/>
              </a:buClr>
              <a:buSzPct val="100000"/>
              <a:buFont typeface="Wingdings" panose="05000000000000000000" pitchFamily="2" charset="2"/>
              <a:buChar char="§"/>
              <a:tabLst/>
              <a:defRPr/>
            </a:pPr>
            <a:r>
              <a:rPr lang="en-US" sz="2400">
                <a:solidFill>
                  <a:srgbClr val="0070C0"/>
                </a:solidFill>
                <a:hlinkClick r:id="rId4">
                  <a:extLst>
                    <a:ext uri="{A12FA001-AC4F-418D-AE19-62706E023703}">
                      <ahyp:hlinkClr xmlns:ahyp="http://schemas.microsoft.com/office/drawing/2018/hyperlinkcolor" val="tx"/>
                    </a:ext>
                  </a:extLst>
                </a:hlinkClick>
              </a:rPr>
              <a:t>TSDS Web-Enables Data Standards (TWEDS)</a:t>
            </a:r>
            <a:endParaRPr lang="en-US" sz="2400">
              <a:solidFill>
                <a:srgbClr val="0070C0"/>
              </a:solidFill>
              <a:cs typeface="Arial"/>
            </a:endParaRPr>
          </a:p>
          <a:p>
            <a:pPr marR="0" lvl="0" algn="l" defTabSz="914400" rtl="0" eaLnBrk="1" fontAlgn="auto" latinLnBrk="0" hangingPunct="1">
              <a:lnSpc>
                <a:spcPct val="100000"/>
              </a:lnSpc>
              <a:spcBef>
                <a:spcPts val="0"/>
              </a:spcBef>
              <a:spcAft>
                <a:spcPts val="0"/>
              </a:spcAft>
              <a:buClr>
                <a:srgbClr val="C5EEF3">
                  <a:lumMod val="50000"/>
                </a:srgbClr>
              </a:buClr>
              <a:buSzPct val="100000"/>
              <a:tabLst/>
              <a:defRPr/>
            </a:pPr>
            <a:r>
              <a:rPr kumimoji="0" lang="en-US" sz="2800" b="1" i="0" u="none" strike="noStrike" kern="1200" cap="none" spc="0" normalizeH="0" baseline="0" noProof="0">
                <a:ln>
                  <a:noFill/>
                </a:ln>
                <a:solidFill>
                  <a:srgbClr val="0070C0"/>
                </a:solidFill>
                <a:effectLst/>
                <a:uLnTx/>
                <a:uFillTx/>
                <a:ea typeface="+mn-ea"/>
                <a:cs typeface="Arial"/>
              </a:rPr>
              <a:t>TEA Website and Communication Resources</a:t>
            </a:r>
            <a:endParaRPr lang="en-US" sz="1800" b="1" i="0" u="none" strike="noStrike" kern="1200" cap="none" spc="0" normalizeH="0" baseline="0" noProof="0">
              <a:ln>
                <a:noFill/>
              </a:ln>
              <a:solidFill>
                <a:srgbClr val="0070C0"/>
              </a:solidFill>
              <a:effectLst/>
              <a:uLnTx/>
              <a:uFillTx/>
              <a:cs typeface="Calibri" panose="020F0502020204030204"/>
            </a:endParaRPr>
          </a:p>
          <a:p>
            <a:pPr marL="800100" lvl="2" indent="-342900">
              <a:lnSpc>
                <a:spcPct val="106000"/>
              </a:lnSpc>
              <a:spcBef>
                <a:spcPts val="300"/>
              </a:spcBef>
              <a:spcAft>
                <a:spcPts val="300"/>
              </a:spcAft>
              <a:buClr>
                <a:schemeClr val="accent2"/>
              </a:buClr>
              <a:buSzPct val="100000"/>
              <a:buFont typeface="Wingdings" panose="05000000000000000000" pitchFamily="2" charset="2"/>
              <a:buChar char="§"/>
              <a:defRPr/>
            </a:pPr>
            <a:r>
              <a:rPr lang="en-US" sz="2400">
                <a:solidFill>
                  <a:srgbClr val="0070C0"/>
                </a:solidFill>
                <a:cs typeface="Arial"/>
                <a:hlinkClick r:id="rId5">
                  <a:extLst>
                    <a:ext uri="{A12FA001-AC4F-418D-AE19-62706E023703}">
                      <ahyp:hlinkClr xmlns:ahyp="http://schemas.microsoft.com/office/drawing/2018/hyperlinkcolor" val="tx"/>
                    </a:ext>
                  </a:extLst>
                </a:hlinkClick>
              </a:rPr>
              <a:t>SPPI-14 – TSDS website</a:t>
            </a:r>
            <a:endParaRPr lang="en-US" sz="2400">
              <a:solidFill>
                <a:srgbClr val="0070C0"/>
              </a:solidFill>
              <a:cs typeface="Arial"/>
            </a:endParaRPr>
          </a:p>
          <a:p>
            <a:pPr marL="800100" marR="0" lvl="2" indent="-342900" algn="l" defTabSz="914400" rtl="0" eaLnBrk="1" fontAlgn="auto" latinLnBrk="0" hangingPunct="1">
              <a:lnSpc>
                <a:spcPct val="106000"/>
              </a:lnSpc>
              <a:spcBef>
                <a:spcPts val="600"/>
              </a:spcBef>
              <a:spcAft>
                <a:spcPts val="300"/>
              </a:spcAft>
              <a:buClr>
                <a:schemeClr val="accent2"/>
              </a:buClr>
              <a:buSzPct val="100000"/>
              <a:buFont typeface="Wingdings" panose="05000000000000000000" pitchFamily="2" charset="2"/>
              <a:buChar char="§"/>
              <a:tabLst/>
              <a:defRPr/>
            </a:pPr>
            <a:r>
              <a:rPr kumimoji="0" lang="en-US" sz="2400" b="0" i="0" u="none" strike="noStrike" kern="1200" cap="none" spc="0" normalizeH="0" baseline="0" noProof="0">
                <a:ln>
                  <a:noFill/>
                </a:ln>
                <a:solidFill>
                  <a:srgbClr val="0070C0"/>
                </a:solidFill>
                <a:effectLst/>
                <a:uLnTx/>
                <a:uFillTx/>
                <a:ea typeface="+mn-ea"/>
                <a:cs typeface="Arial"/>
                <a:hlinkClick r:id="rId6">
                  <a:extLst>
                    <a:ext uri="{A12FA001-AC4F-418D-AE19-62706E023703}">
                      <ahyp:hlinkClr xmlns:ahyp="http://schemas.microsoft.com/office/drawing/2018/hyperlinkcolor" val="tx"/>
                    </a:ext>
                  </a:extLst>
                </a:hlinkClick>
              </a:rPr>
              <a:t>Email Special Education Division at TEA</a:t>
            </a:r>
            <a:r>
              <a:rPr kumimoji="0" lang="en-US" sz="2400" b="0" i="0" u="none" strike="noStrike" kern="1200" cap="none" spc="0" normalizeH="0" baseline="0" noProof="0">
                <a:ln>
                  <a:noFill/>
                </a:ln>
                <a:solidFill>
                  <a:srgbClr val="0070C0"/>
                </a:solidFill>
                <a:effectLst/>
                <a:uLnTx/>
                <a:uFillTx/>
                <a:ea typeface="+mn-ea"/>
                <a:cs typeface="Arial"/>
              </a:rPr>
              <a:t>       </a:t>
            </a:r>
            <a:r>
              <a:rPr lang="en-US" sz="2000">
                <a:solidFill>
                  <a:srgbClr val="0083CC">
                    <a:lumMod val="75000"/>
                  </a:srgbClr>
                </a:solidFill>
                <a:cs typeface="Arial"/>
                <a:hlinkClick r:id="rId7"/>
              </a:rPr>
              <a:t>spp@tea.texas.gov</a:t>
            </a:r>
            <a:r>
              <a:rPr lang="en-US" sz="2000">
                <a:solidFill>
                  <a:srgbClr val="0083CC">
                    <a:lumMod val="75000"/>
                  </a:srgbClr>
                </a:solidFill>
                <a:cs typeface="Arial"/>
              </a:rPr>
              <a:t> </a:t>
            </a:r>
            <a:endParaRPr lang="en-US" sz="2800">
              <a:solidFill>
                <a:srgbClr val="171616"/>
              </a:solidFill>
              <a:cs typeface="Arial" pitchFamily="34" charset="0"/>
            </a:endParaRPr>
          </a:p>
          <a:p>
            <a:pPr marL="0" marR="0" lvl="2" algn="l" defTabSz="914400" rtl="0" eaLnBrk="1" fontAlgn="auto" latinLnBrk="0" hangingPunct="1">
              <a:lnSpc>
                <a:spcPct val="106000"/>
              </a:lnSpc>
              <a:spcBef>
                <a:spcPts val="600"/>
              </a:spcBef>
              <a:spcAft>
                <a:spcPts val="300"/>
              </a:spcAft>
              <a:buClr>
                <a:schemeClr val="accent2"/>
              </a:buClr>
              <a:buSzPct val="100000"/>
              <a:tabLst/>
              <a:defRPr/>
            </a:pPr>
            <a:r>
              <a:rPr lang="en-US" sz="2800" b="1">
                <a:solidFill>
                  <a:srgbClr val="0070C0"/>
                </a:solidFill>
                <a:cs typeface="Arial"/>
              </a:rPr>
              <a:t>Support Resources</a:t>
            </a:r>
          </a:p>
          <a:p>
            <a:pPr marL="809625" marR="0" lvl="2" indent="-342900" algn="l" defTabSz="914400" rtl="0" eaLnBrk="1" fontAlgn="auto" latinLnBrk="0" hangingPunct="1">
              <a:lnSpc>
                <a:spcPct val="106000"/>
              </a:lnSpc>
              <a:spcBef>
                <a:spcPts val="600"/>
              </a:spcBef>
              <a:spcAft>
                <a:spcPts val="300"/>
              </a:spcAft>
              <a:buClr>
                <a:schemeClr val="accent2"/>
              </a:buClr>
              <a:buSzPct val="100000"/>
              <a:buFont typeface="Wingdings" panose="05000000000000000000" pitchFamily="2" charset="2"/>
              <a:buChar char="§"/>
              <a:tabLst/>
              <a:defRPr/>
            </a:pPr>
            <a:r>
              <a:rPr lang="en-US" sz="2400">
                <a:solidFill>
                  <a:srgbClr val="0070C0"/>
                </a:solidFill>
                <a:cs typeface="Arial"/>
              </a:rPr>
              <a:t>KB Articles</a:t>
            </a:r>
            <a:endParaRPr lang="en-US" sz="2400">
              <a:solidFill>
                <a:srgbClr val="0070C0"/>
              </a:solidFill>
              <a:cs typeface="Arial"/>
              <a:hlinkClick r:id="rId8"/>
            </a:endParaRPr>
          </a:p>
          <a:p>
            <a:pPr marL="1258888" lvl="3" indent="-334963">
              <a:lnSpc>
                <a:spcPct val="106000"/>
              </a:lnSpc>
              <a:spcBef>
                <a:spcPts val="600"/>
              </a:spcBef>
              <a:spcAft>
                <a:spcPts val="300"/>
              </a:spcAft>
              <a:buClr>
                <a:schemeClr val="accent2"/>
              </a:buClr>
              <a:buSzPct val="100000"/>
              <a:buFont typeface="Wingdings" panose="05000000000000000000" pitchFamily="2" charset="2"/>
              <a:buChar char="§"/>
              <a:defRPr/>
            </a:pPr>
            <a:r>
              <a:rPr lang="en-US" sz="2000">
                <a:solidFill>
                  <a:srgbClr val="0070C0"/>
                </a:solidFill>
                <a:cs typeface="Arial"/>
                <a:hlinkClick r:id="rId8"/>
              </a:rPr>
              <a:t>TSDSKB-592</a:t>
            </a:r>
            <a:r>
              <a:rPr lang="en-US" sz="2000">
                <a:solidFill>
                  <a:srgbClr val="0070C0"/>
                </a:solidFill>
                <a:cs typeface="Arial"/>
              </a:rPr>
              <a:t> – SPPI-14 Promotion Questions</a:t>
            </a:r>
          </a:p>
          <a:p>
            <a:pPr marL="1258888" lvl="3" indent="-334963">
              <a:lnSpc>
                <a:spcPct val="106000"/>
              </a:lnSpc>
              <a:spcBef>
                <a:spcPts val="600"/>
              </a:spcBef>
              <a:spcAft>
                <a:spcPts val="300"/>
              </a:spcAft>
              <a:buClr>
                <a:schemeClr val="accent2"/>
              </a:buClr>
              <a:buSzPct val="100000"/>
              <a:buFont typeface="Wingdings" panose="05000000000000000000" pitchFamily="2" charset="2"/>
              <a:buChar char="§"/>
              <a:defRPr/>
            </a:pPr>
            <a:r>
              <a:rPr lang="en-US" sz="2000">
                <a:solidFill>
                  <a:srgbClr val="0070C0"/>
                </a:solidFill>
                <a:cs typeface="Arial"/>
                <a:hlinkClick r:id="rId9"/>
              </a:rPr>
              <a:t>TSDSKB-660</a:t>
            </a:r>
            <a:r>
              <a:rPr lang="en-US" sz="2000">
                <a:solidFill>
                  <a:srgbClr val="0070C0"/>
                </a:solidFill>
                <a:cs typeface="Arial"/>
              </a:rPr>
              <a:t> – TSDS Domain Dependency</a:t>
            </a:r>
          </a:p>
        </p:txBody>
      </p:sp>
    </p:spTree>
    <p:custDataLst>
      <p:tags r:id="rId1"/>
    </p:custDataLst>
    <p:extLst>
      <p:ext uri="{BB962C8B-B14F-4D97-AF65-F5344CB8AC3E}">
        <p14:creationId xmlns:p14="http://schemas.microsoft.com/office/powerpoint/2010/main" val="189215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a:xfrm>
            <a:off x="1267333" y="167275"/>
            <a:ext cx="8091758" cy="751350"/>
          </a:xfrm>
        </p:spPr>
        <p:txBody>
          <a:bodyPr>
            <a:noAutofit/>
          </a:bodyPr>
          <a:lstStyle/>
          <a:p>
            <a:pPr algn="ctr"/>
            <a:r>
              <a:rPr lang="en-US" sz="4200">
                <a:cs typeface="Calibri"/>
              </a:rPr>
              <a:t>WHY IS THIS COURSE IMPORTANT</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p:txBody>
          <a:bodyPr lIns="68580" tIns="34290" rIns="68580" bIns="34290" anchor="t"/>
          <a:lstStyle/>
          <a:p>
            <a:pPr marL="342900" indent="-299720"/>
            <a:r>
              <a:rPr lang="en-US" sz="2400">
                <a:solidFill>
                  <a:srgbClr val="0070C0"/>
                </a:solidFill>
                <a:cs typeface="Calibri"/>
              </a:rPr>
              <a:t>To understand the purpose of the SPPI-14 data submission and who will be submitting this data.</a:t>
            </a:r>
            <a:endParaRPr lang="en-US" sz="2400">
              <a:solidFill>
                <a:srgbClr val="0070C0"/>
              </a:solidFill>
              <a:ea typeface="Calibri"/>
              <a:cs typeface="Calibri"/>
            </a:endParaRPr>
          </a:p>
          <a:p>
            <a:pPr marL="342900" indent="-299720"/>
            <a:endParaRPr lang="en-US" sz="2400">
              <a:solidFill>
                <a:srgbClr val="0070C0"/>
              </a:solidFill>
              <a:cs typeface="Calibri"/>
            </a:endParaRPr>
          </a:p>
          <a:p>
            <a:pPr marL="342900" indent="-299720"/>
            <a:r>
              <a:rPr lang="en-US" sz="2400">
                <a:solidFill>
                  <a:srgbClr val="0070C0"/>
                </a:solidFill>
                <a:ea typeface="Calibri" panose="020F0502020204030204"/>
                <a:cs typeface="Calibri"/>
              </a:rPr>
              <a:t>To understand that SPPI-14 is one of the State Performance Plan Indicators that provides information to the United States Department of Education's Office of Special Education Programs.</a:t>
            </a:r>
            <a:endParaRPr lang="en-US" sz="2400">
              <a:solidFill>
                <a:srgbClr val="0070C0"/>
              </a:solidFill>
              <a:cs typeface="Calibri"/>
            </a:endParaRPr>
          </a:p>
          <a:p>
            <a:pPr marL="43180" indent="0">
              <a:buNone/>
            </a:pPr>
            <a:endParaRPr lang="en-US" sz="2400">
              <a:solidFill>
                <a:srgbClr val="0070C0"/>
              </a:solidFill>
              <a:cs typeface="Calibri"/>
            </a:endParaRPr>
          </a:p>
          <a:p>
            <a:pPr marL="0" indent="0">
              <a:buNone/>
            </a:pPr>
            <a:endParaRPr lang="en-US" sz="2100">
              <a:cs typeface="Calibri" panose="020F0502020204030204"/>
            </a:endParaRP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6932499" y="5738372"/>
            <a:ext cx="2057400" cy="273844"/>
          </a:xfrm>
        </p:spPr>
        <p:txBody>
          <a:bodyPr/>
          <a:lstStyle/>
          <a:p>
            <a:fld id="{69C126A4-BD19-47E2-8A0E-0DE1B9D8C925}" type="slidenum">
              <a:rPr lang="en-US" sz="1050">
                <a:solidFill>
                  <a:srgbClr val="0D6CB9"/>
                </a:solidFill>
                <a:latin typeface="Calibri" panose="020F0502020204030204"/>
              </a:rPr>
              <a:pPr/>
              <a:t>3</a:t>
            </a:fld>
            <a:endParaRPr lang="en-US" sz="105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1317715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dirty="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28"/>
            <a:ext cx="7223078" cy="563513"/>
          </a:xfrm>
        </p:spPr>
        <p:txBody>
          <a:bodyPr>
            <a:noAutofit/>
          </a:bodyPr>
          <a:lstStyle/>
          <a:p>
            <a:pPr algn="ctr"/>
            <a:r>
              <a:rPr lang="en-US" sz="4400">
                <a:solidFill>
                  <a:srgbClr val="0070C0"/>
                </a:solidFill>
              </a:rPr>
              <a:t>NEXT STEPS</a:t>
            </a:r>
            <a:endParaRPr lang="en-US" sz="4400">
              <a:solidFill>
                <a:srgbClr val="0070C0"/>
              </a:solidFill>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543528"/>
            <a:ext cx="7423473" cy="4427534"/>
          </a:xfrm>
        </p:spPr>
        <p:txBody>
          <a:bodyPr lIns="68580" tIns="34290" rIns="68580" bIns="34290" anchor="t"/>
          <a:lstStyle/>
          <a:p>
            <a:pPr marL="428625" indent="-309245"/>
            <a:r>
              <a:rPr lang="en-US" sz="2400">
                <a:ea typeface="Calibri"/>
                <a:cs typeface="Calibri"/>
              </a:rPr>
              <a:t>Attend Common Steps for Core Collection Training</a:t>
            </a:r>
            <a:endParaRPr lang="en-US"/>
          </a:p>
          <a:p>
            <a:pPr marL="118745" indent="0">
              <a:buNone/>
            </a:pPr>
            <a:endParaRPr lang="en-US" sz="800">
              <a:ea typeface="Calibri" panose="020F0502020204030204"/>
              <a:cs typeface="Calibri" panose="020F0502020204030204"/>
            </a:endParaRPr>
          </a:p>
          <a:p>
            <a:pPr marL="461645" lvl="1" indent="-342900"/>
            <a:r>
              <a:rPr lang="en-US" sz="2400">
                <a:cs typeface="Calibri"/>
              </a:rPr>
              <a:t>Complete a Teach Back Exercise</a:t>
            </a:r>
            <a:endParaRPr lang="en-US" sz="2400">
              <a:ea typeface="Calibri"/>
              <a:cs typeface="Calibri"/>
            </a:endParaRPr>
          </a:p>
          <a:p>
            <a:pPr marL="118745" lvl="1" indent="0">
              <a:buNone/>
            </a:pPr>
            <a:endParaRPr lang="en-US" sz="800">
              <a:ea typeface="Calibri" panose="020F0502020204030204"/>
              <a:cs typeface="Calibri"/>
            </a:endParaRPr>
          </a:p>
          <a:p>
            <a:pPr marL="461645" lvl="1" indent="-342900"/>
            <a:r>
              <a:rPr lang="en-US" sz="2400">
                <a:cs typeface="Calibri"/>
              </a:rPr>
              <a:t>Complete SPPI-14 Certification Test – Part 1</a:t>
            </a:r>
            <a:endParaRPr lang="en-US" sz="2400">
              <a:ea typeface="Calibri"/>
              <a:cs typeface="Calibri"/>
            </a:endParaRPr>
          </a:p>
          <a:p>
            <a:pPr marL="461645" lvl="1" indent="-342900"/>
            <a:endParaRPr lang="en-US" sz="800">
              <a:ea typeface="Calibri" panose="020F0502020204030204"/>
              <a:cs typeface="Calibri"/>
            </a:endParaRPr>
          </a:p>
          <a:p>
            <a:pPr marL="461645" lvl="1" indent="-342900"/>
            <a:r>
              <a:rPr lang="en-US" sz="2400">
                <a:cs typeface="Calibri"/>
              </a:rPr>
              <a:t>Complete Core Collection Certification Test – Part 2</a:t>
            </a:r>
            <a:endParaRPr lang="en-US" sz="2400">
              <a:ea typeface="Calibri"/>
              <a:cs typeface="Calibri"/>
            </a:endParaRPr>
          </a:p>
          <a:p>
            <a:pPr marL="118745" lvl="1" indent="0">
              <a:buNone/>
            </a:pPr>
            <a:endParaRPr lang="en-US" sz="800">
              <a:ea typeface="Calibri" panose="020F0502020204030204"/>
              <a:cs typeface="Calibri"/>
            </a:endParaRPr>
          </a:p>
          <a:p>
            <a:pPr marL="398145" lvl="0" indent="-279400"/>
            <a:r>
              <a:rPr lang="en-US" sz="2400">
                <a:cs typeface="Calibri"/>
              </a:rPr>
              <a:t>Attend TSDS Continuing Education Trainings (CET)</a:t>
            </a:r>
            <a:endParaRPr lang="en-US" sz="2400">
              <a:ea typeface="Calibri"/>
              <a:cs typeface="Calibri"/>
            </a:endParaRPr>
          </a:p>
          <a:p>
            <a:pPr marL="118745" lvl="0" indent="0">
              <a:buNone/>
            </a:pPr>
            <a:endParaRPr lang="en-US" sz="800">
              <a:ea typeface="Calibri" panose="020F0502020204030204"/>
              <a:cs typeface="Calibri"/>
            </a:endParaRPr>
          </a:p>
          <a:p>
            <a:pPr marL="398145" indent="-279400"/>
            <a:r>
              <a:rPr lang="en-US" sz="2400">
                <a:cs typeface="Calibri"/>
              </a:rPr>
              <a:t>Participate in TSDS Just-in-Time Trainings (JIT)</a:t>
            </a:r>
            <a:endParaRPr lang="en-US" sz="2400">
              <a:ea typeface="Calibri"/>
              <a:cs typeface="Calibri"/>
            </a:endParaRPr>
          </a:p>
          <a:p>
            <a:pPr marL="118745" indent="0">
              <a:buNone/>
            </a:pPr>
            <a:endParaRPr lang="en-US" sz="800">
              <a:ea typeface="Calibri" panose="020F0502020204030204"/>
              <a:cs typeface="Calibri"/>
            </a:endParaRPr>
          </a:p>
          <a:p>
            <a:pPr marL="398145" indent="-279400"/>
            <a:r>
              <a:rPr lang="en-US" sz="2400">
                <a:cs typeface="Calibri"/>
              </a:rPr>
              <a:t>Attend Field Coordination Network (FCN) webinars for updates and changes</a:t>
            </a:r>
            <a:endParaRPr lang="en-US" sz="2400">
              <a:ea typeface="Calibri"/>
              <a:cs typeface="Calibri"/>
            </a:endParaRPr>
          </a:p>
          <a:p>
            <a:pPr marL="398145" indent="-279400"/>
            <a:endParaRPr lang="en-US" sz="2400">
              <a:ea typeface="Calibri"/>
              <a:cs typeface="Calibri"/>
            </a:endParaRPr>
          </a:p>
          <a:p>
            <a:pPr marL="118745" lvl="0" indent="0">
              <a:buNone/>
            </a:pPr>
            <a:endParaRPr lang="en-US" sz="2400" b="1">
              <a:ea typeface="Calibri" panose="020F0502020204030204"/>
              <a:cs typeface="Calibri"/>
            </a:endParaRPr>
          </a:p>
        </p:txBody>
      </p:sp>
    </p:spTree>
    <p:custDataLst>
      <p:tags r:id="rId1"/>
    </p:custDataLst>
    <p:extLst>
      <p:ext uri="{BB962C8B-B14F-4D97-AF65-F5344CB8AC3E}">
        <p14:creationId xmlns:p14="http://schemas.microsoft.com/office/powerpoint/2010/main" val="734249321"/>
      </p:ext>
    </p:extLst>
  </p:cSld>
  <p:clrMapOvr>
    <a:masterClrMapping/>
  </p:clrMapOvr>
  <p:extLst>
    <p:ext uri="{6950BFC3-D8DA-4A85-94F7-54DA5524770B}">
      <p188:commentRel xmlns:p188="http://schemas.microsoft.com/office/powerpoint/2018/8/main" r:id="rId4"/>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32757" y="1134825"/>
            <a:ext cx="7223078" cy="4803396"/>
          </a:xfrm>
        </p:spPr>
        <p:txBody>
          <a:bodyPr lIns="68580" tIns="34290" rIns="68580" bIns="34290" anchor="t"/>
          <a:lstStyle/>
          <a:p>
            <a:pPr marL="0" lvl="1" indent="0">
              <a:buNone/>
            </a:pPr>
            <a:r>
              <a:rPr lang="en-US" sz="2800" b="1">
                <a:solidFill>
                  <a:srgbClr val="0070C0"/>
                </a:solidFill>
              </a:rPr>
              <a:t>In this training we talked about:</a:t>
            </a:r>
          </a:p>
          <a:p>
            <a:pPr marL="0" lvl="1" indent="0">
              <a:buNone/>
            </a:pPr>
            <a:endParaRPr lang="en-US" sz="2400" b="1">
              <a:solidFill>
                <a:srgbClr val="0070C0"/>
              </a:solidFill>
            </a:endParaRPr>
          </a:p>
          <a:p>
            <a:pPr marL="688975" lvl="1" indent="-320675">
              <a:lnSpc>
                <a:spcPct val="106000"/>
              </a:lnSpc>
              <a:spcBef>
                <a:spcPts val="600"/>
              </a:spcBef>
              <a:spcAft>
                <a:spcPts val="300"/>
              </a:spcAft>
            </a:pPr>
            <a:r>
              <a:rPr lang="en-US" sz="2400">
                <a:solidFill>
                  <a:srgbClr val="0070C0"/>
                </a:solidFill>
                <a:highlight>
                  <a:srgbClr val="FFFFFF"/>
                </a:highlight>
              </a:rPr>
              <a:t>The requirements for the State Performance Plan Indicator 14 (SPPI-14) Submission.</a:t>
            </a:r>
            <a:endParaRPr lang="en-US" sz="2400">
              <a:solidFill>
                <a:srgbClr val="0070C0"/>
              </a:solidFill>
              <a:highlight>
                <a:srgbClr val="FFFFFF"/>
              </a:highlight>
              <a:latin typeface="+mn-lt"/>
              <a:cs typeface="Calibri"/>
            </a:endParaRPr>
          </a:p>
          <a:p>
            <a:pPr marL="688975" lvl="1" indent="-320675">
              <a:lnSpc>
                <a:spcPct val="106000"/>
              </a:lnSpc>
              <a:spcBef>
                <a:spcPts val="600"/>
              </a:spcBef>
              <a:spcAft>
                <a:spcPts val="300"/>
              </a:spcAft>
              <a:buClr>
                <a:schemeClr val="accent2"/>
              </a:buClr>
              <a:buNone/>
            </a:pPr>
            <a:endParaRPr lang="en-US" sz="90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a:solidFill>
                  <a:srgbClr val="0070C0"/>
                </a:solidFill>
                <a:highlight>
                  <a:srgbClr val="FFFFFF"/>
                </a:highlight>
              </a:rPr>
              <a:t>The data that comprises the SPPI-14 Submission.</a:t>
            </a:r>
            <a:endParaRPr lang="en-US" sz="2400">
              <a:solidFill>
                <a:srgbClr val="0070C0"/>
              </a:solidFill>
              <a:highlight>
                <a:srgbClr val="FFFFFF"/>
              </a:highlight>
              <a:cs typeface="Calibri"/>
            </a:endParaRPr>
          </a:p>
          <a:p>
            <a:pPr marL="688975" lvl="1" indent="-320675">
              <a:lnSpc>
                <a:spcPct val="106000"/>
              </a:lnSpc>
              <a:spcBef>
                <a:spcPts val="600"/>
              </a:spcBef>
              <a:spcAft>
                <a:spcPts val="300"/>
              </a:spcAft>
              <a:buNone/>
            </a:pPr>
            <a:endParaRPr lang="en-US" sz="90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a:solidFill>
                  <a:srgbClr val="0070C0"/>
                </a:solidFill>
                <a:highlight>
                  <a:srgbClr val="FFFFFF"/>
                </a:highlight>
              </a:rPr>
              <a:t>How to promote SPPI-14 data.</a:t>
            </a:r>
            <a:endParaRPr lang="en-US" sz="2400">
              <a:solidFill>
                <a:srgbClr val="0070C0"/>
              </a:solidFill>
              <a:highlight>
                <a:srgbClr val="FFFFFF"/>
              </a:highlight>
              <a:latin typeface="+mn-lt"/>
              <a:cs typeface="+mn-cs"/>
            </a:endParaRPr>
          </a:p>
          <a:p>
            <a:pPr marL="688975" lvl="1" indent="-320675">
              <a:lnSpc>
                <a:spcPct val="106000"/>
              </a:lnSpc>
              <a:spcBef>
                <a:spcPts val="600"/>
              </a:spcBef>
              <a:spcAft>
                <a:spcPts val="300"/>
              </a:spcAft>
              <a:buNone/>
            </a:pPr>
            <a:endParaRPr lang="en-US" sz="900">
              <a:solidFill>
                <a:srgbClr val="0070C0"/>
              </a:solidFill>
              <a:highlight>
                <a:srgbClr val="FFFFFF"/>
              </a:highlight>
            </a:endParaRPr>
          </a:p>
          <a:p>
            <a:pPr marL="688975" lvl="1" indent="-320675">
              <a:lnSpc>
                <a:spcPct val="106000"/>
              </a:lnSpc>
              <a:spcBef>
                <a:spcPts val="600"/>
              </a:spcBef>
              <a:spcAft>
                <a:spcPts val="300"/>
              </a:spcAft>
            </a:pPr>
            <a:r>
              <a:rPr lang="en-US" sz="2400">
                <a:solidFill>
                  <a:srgbClr val="0070C0"/>
                </a:solidFill>
                <a:highlight>
                  <a:srgbClr val="FFFFFF"/>
                </a:highlight>
                <a:latin typeface="+mn-lt"/>
                <a:cs typeface="Calibri"/>
              </a:rPr>
              <a:t>The TSDS reports for SPPI-14.</a:t>
            </a:r>
          </a:p>
          <a:p>
            <a:pPr marL="366712" lvl="1" indent="0" defTabSz="914400">
              <a:lnSpc>
                <a:spcPct val="106000"/>
              </a:lnSpc>
              <a:spcBef>
                <a:spcPts val="600"/>
              </a:spcBef>
              <a:spcAft>
                <a:spcPts val="300"/>
              </a:spcAft>
              <a:buSzPct val="100000"/>
              <a:buNone/>
              <a:defRPr/>
            </a:pPr>
            <a:endParaRPr lang="en-US" sz="2400"/>
          </a:p>
          <a:p>
            <a:pPr marL="366712" lvl="1" indent="0" defTabSz="914400">
              <a:lnSpc>
                <a:spcPct val="106000"/>
              </a:lnSpc>
              <a:spcBef>
                <a:spcPts val="600"/>
              </a:spcBef>
              <a:spcAft>
                <a:spcPts val="300"/>
              </a:spcAft>
              <a:buSzPct val="100000"/>
              <a:buNone/>
              <a:defRPr/>
            </a:pPr>
            <a:endParaRPr lang="en-US" sz="2400"/>
          </a:p>
        </p:txBody>
      </p:sp>
    </p:spTree>
    <p:custDataLst>
      <p:tags r:id="rId1"/>
    </p:custDataLst>
    <p:extLst>
      <p:ext uri="{BB962C8B-B14F-4D97-AF65-F5344CB8AC3E}">
        <p14:creationId xmlns:p14="http://schemas.microsoft.com/office/powerpoint/2010/main" val="901203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pic>
        <p:nvPicPr>
          <p:cNvPr id="4" name="object 4" descr="Image of adults in class setting asking questions."/>
          <p:cNvPicPr/>
          <p:nvPr/>
        </p:nvPicPr>
        <p:blipFill rotWithShape="1">
          <a:blip r:embed="rId5">
            <a:extLst>
              <a:ext uri="{28A0092B-C50C-407E-A947-70E740481C1C}">
                <a14:useLocalDpi xmlns:a14="http://schemas.microsoft.com/office/drawing/2010/main" val="0"/>
              </a:ext>
            </a:extLst>
          </a:blip>
          <a:srcRect l="31442" t="7187" r="12927" b="54185"/>
          <a:stretch/>
        </p:blipFill>
        <p:spPr>
          <a:xfrm>
            <a:off x="1419147" y="1560322"/>
            <a:ext cx="7693269" cy="4232848"/>
          </a:xfrm>
          <a:prstGeom prst="rect">
            <a:avLst/>
          </a:prstGeom>
        </p:spPr>
      </p:pic>
    </p:spTree>
    <p:custDataLst>
      <p:tags r:id="rId1"/>
    </p:custDataLst>
    <p:extLst>
      <p:ext uri="{BB962C8B-B14F-4D97-AF65-F5344CB8AC3E}">
        <p14:creationId xmlns:p14="http://schemas.microsoft.com/office/powerpoint/2010/main" val="54704933"/>
      </p:ext>
    </p:extLst>
  </p:cSld>
  <p:clrMapOvr>
    <a:masterClrMapping/>
  </p:clrMapOvr>
  <p:extLst>
    <p:ext uri="{6950BFC3-D8DA-4A85-94F7-54DA5524770B}">
      <p188:commentRel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735831" y="3819238"/>
            <a:ext cx="4082261"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Calibri"/>
                <a:ea typeface="+mn-ea"/>
                <a:cs typeface="+mn-cs"/>
              </a:rPr>
              <a:t>Training Activity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25" b="0" i="0" u="none" strike="noStrike" kern="1200" cap="none" spc="0" normalizeH="0" baseline="0" noProof="0">
                <a:ln>
                  <a:noFill/>
                </a:ln>
                <a:solidFill>
                  <a:prstClr val="white"/>
                </a:solidFill>
                <a:effectLst/>
                <a:uLnTx/>
                <a:uFillTx/>
                <a:latin typeface="Calibri"/>
                <a:ea typeface="+mn-ea"/>
                <a:cs typeface="Calibri"/>
              </a:rPr>
              <a:t>Practice, </a:t>
            </a:r>
            <a:r>
              <a:rPr kumimoji="0" lang="en-US" sz="1400" b="0" i="0" u="none" strike="noStrike" kern="1200" cap="none" spc="0" normalizeH="0" baseline="0" noProof="0">
                <a:ln>
                  <a:noFill/>
                </a:ln>
                <a:solidFill>
                  <a:prstClr val="white"/>
                </a:solidFill>
                <a:effectLst/>
                <a:uLnTx/>
                <a:uFillTx/>
                <a:latin typeface="Calibri"/>
                <a:ea typeface="+mn-ea"/>
                <a:cs typeface="Calibri"/>
              </a:rPr>
              <a:t>Troubleshooting</a:t>
            </a:r>
            <a:r>
              <a:rPr kumimoji="0" lang="en-US" sz="1425" b="0" i="0" u="none" strike="noStrike" kern="1200" cap="none" spc="0" normalizeH="0" baseline="0" noProof="0">
                <a:ln>
                  <a:noFill/>
                </a:ln>
                <a:solidFill>
                  <a:prstClr val="white"/>
                </a:solidFill>
                <a:effectLst/>
                <a:uLnTx/>
                <a:uFillTx/>
                <a:latin typeface="Calibri"/>
                <a:ea typeface="+mn-ea"/>
                <a:cs typeface="Calibri"/>
              </a:rPr>
              <a:t>,  &amp; </a:t>
            </a:r>
            <a:r>
              <a:rPr kumimoji="0" lang="en-US" sz="1400" b="0" i="0" u="none" strike="noStrike" kern="1200" cap="none" spc="0" normalizeH="0" baseline="0" noProof="0">
                <a:ln>
                  <a:noFill/>
                </a:ln>
                <a:solidFill>
                  <a:prstClr val="white"/>
                </a:solidFill>
                <a:effectLst/>
                <a:uLnTx/>
                <a:uFillTx/>
                <a:latin typeface="Calibri"/>
                <a:ea typeface="+mn-ea"/>
                <a:cs typeface="Calibri"/>
              </a:rPr>
              <a:t>Knowledge</a:t>
            </a:r>
            <a:r>
              <a:rPr kumimoji="0" lang="en-US" sz="1425" b="0" i="0" u="none" strike="noStrike" kern="1200" cap="none" spc="0" normalizeH="0" baseline="0" noProof="0">
                <a:ln>
                  <a:noFill/>
                </a:ln>
                <a:solidFill>
                  <a:prstClr val="white"/>
                </a:solidFill>
                <a:effectLst/>
                <a:uLnTx/>
                <a:uFillTx/>
                <a:latin typeface="Calibri"/>
                <a:ea typeface="+mn-ea"/>
                <a:cs typeface="Calibri"/>
              </a:rPr>
              <a:t>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735832" y="2821666"/>
            <a:ext cx="4082262"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Calibri"/>
                <a:ea typeface="+mn-ea"/>
                <a:cs typeface="+mn-cs"/>
              </a:rPr>
              <a:t>Key Concepts</a:t>
            </a:r>
          </a:p>
          <a:p>
            <a:pPr defTabSz="685800">
              <a:defRPr/>
            </a:pPr>
            <a:r>
              <a:rPr kumimoji="0" lang="en-US" sz="1400" b="0" i="0" u="none" strike="noStrike" kern="1200" cap="none" spc="0" normalizeH="0" baseline="0" noProof="0">
                <a:ln>
                  <a:noFill/>
                </a:ln>
                <a:effectLst/>
                <a:uLnTx/>
                <a:uFillTx/>
                <a:latin typeface="Calibri"/>
                <a:ea typeface="+mn-ea"/>
                <a:cs typeface="+mn-cs"/>
              </a:rPr>
              <a:t>SPPI-14 Overview and Reports</a:t>
            </a:r>
            <a:endParaRPr lang="en-US" sz="1400" b="0" i="0" u="none" strike="noStrike" kern="1200" cap="none" spc="0" normalizeH="0" baseline="0" noProof="0">
              <a:ln>
                <a:noFill/>
              </a:ln>
              <a:effectLst/>
              <a:uLnTx/>
              <a:uFillTx/>
              <a:latin typeface="Calibri"/>
              <a:cs typeface="Calibri"/>
            </a:endParaRP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735832" y="1800714"/>
            <a:ext cx="4082262"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Calibri"/>
                <a:ea typeface="+mn-ea"/>
                <a:cs typeface="+mn-cs"/>
              </a:rPr>
              <a:t>Getting Started</a:t>
            </a:r>
          </a:p>
          <a:p>
            <a:pPr defTabSz="685800">
              <a:defRPr/>
            </a:pPr>
            <a:r>
              <a:rPr lang="en-US" sz="1400">
                <a:solidFill>
                  <a:prstClr val="white"/>
                </a:solidFill>
                <a:latin typeface="Calibri"/>
                <a:cs typeface="Calibri"/>
              </a:rPr>
              <a:t>TSDS Architecture, TEAL Roles, and Promotion Demo</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6149787" y="2589962"/>
            <a:ext cx="2649663" cy="1850835"/>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757347" y="4840190"/>
            <a:ext cx="4060745"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Wrap</a:t>
            </a:r>
            <a:r>
              <a:rPr kumimoji="0" lang="en" sz="2400" b="1" i="0" u="none" strike="noStrike" kern="1200" cap="none" spc="0" normalizeH="0" baseline="0" noProof="0">
                <a:ln>
                  <a:noFill/>
                </a:ln>
                <a:solidFill>
                  <a:prstClr val="white"/>
                </a:solidFill>
                <a:effectLst/>
                <a:uLnTx/>
                <a:uFillTx/>
                <a:latin typeface="Calibri"/>
                <a:ea typeface="+mn-ea"/>
                <a:cs typeface="+mn-cs"/>
              </a:rPr>
              <a:t> 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Key Takeaways, Resources, and  Next Steps</a:t>
            </a:r>
          </a:p>
        </p:txBody>
      </p:sp>
      <p:sp>
        <p:nvSpPr>
          <p:cNvPr id="3" name="Slide Number Placeholder 2">
            <a:extLst>
              <a:ext uri="{FF2B5EF4-FFF2-40B4-BE49-F238E27FC236}">
                <a16:creationId xmlns:a16="http://schemas.microsoft.com/office/drawing/2014/main" id="{639C92B6-B144-4D74-D02D-E2FF71F91E0D}"/>
              </a:ext>
            </a:extLst>
          </p:cNvPr>
          <p:cNvSpPr>
            <a:spLocks noGrp="1"/>
          </p:cNvSpPr>
          <p:nvPr>
            <p:ph type="sldNum" sz="quarter" idx="12"/>
          </p:nvPr>
        </p:nvSpPr>
        <p:spPr/>
        <p:txBody>
          <a:bodyPr/>
          <a:lstStyle/>
          <a:p>
            <a:fld id="{25037DA4-2335-4A87-8586-64B2BAB08211}" type="slidenum">
              <a:rPr lang="en-US" sz="1000" smtClean="0"/>
              <a:pPr/>
              <a:t>4</a:t>
            </a:fld>
            <a:endParaRPr lang="en-US" sz="1000"/>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Lst>
          </p:cNvPr>
          <p:cNvGrpSpPr/>
          <p:nvPr/>
        </p:nvGrpSpPr>
        <p:grpSpPr>
          <a:xfrm>
            <a:off x="-14113" y="0"/>
            <a:ext cx="9158113" cy="6858000"/>
            <a:chOff x="-18817" y="0"/>
            <a:chExt cx="12210817"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4" cstate="print">
              <a:alphaModFix amt="85000"/>
              <a:extLst>
                <a:ext uri="{28A0092B-C50C-407E-A947-70E740481C1C}">
                  <a14:useLocalDpi xmlns:a14="http://schemas.microsoft.com/office/drawing/2010/main" val="0"/>
                </a:ext>
              </a:extLst>
            </a:blip>
            <a:srcRect t="11316" b="4414"/>
            <a:stretch/>
          </p:blipFill>
          <p:spPr>
            <a:xfrm>
              <a:off x="-18817"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6" name="object 6"/>
          <p:cNvSpPr txBox="1"/>
          <p:nvPr/>
        </p:nvSpPr>
        <p:spPr>
          <a:xfrm>
            <a:off x="8468" y="5241610"/>
            <a:ext cx="9144000" cy="1271823"/>
          </a:xfrm>
          <a:prstGeom prst="rect">
            <a:avLst/>
          </a:prstGeom>
        </p:spPr>
        <p:txBody>
          <a:bodyPr vert="horz" wrap="square" lIns="0" tIns="50483" rIns="0" bIns="0" rtlCol="0">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D6CB8"/>
                </a:solidFill>
                <a:effectLst/>
                <a:uLnTx/>
                <a:uFillTx/>
                <a:latin typeface="Calibri"/>
                <a:ea typeface="+mn-ea"/>
                <a:cs typeface="Calibri"/>
              </a:rPr>
              <a:t>GETTING STARTED</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3200" i="0" u="none" strike="noStrike" kern="0" cap="none" spc="0" normalizeH="0" baseline="0" noProof="0">
                <a:ln>
                  <a:noFill/>
                </a:ln>
                <a:solidFill>
                  <a:srgbClr val="0D6CB8"/>
                </a:solidFill>
                <a:effectLst/>
                <a:uLnTx/>
                <a:uFillTx/>
                <a:latin typeface="Calibri"/>
                <a:ea typeface="+mn-ea"/>
                <a:cs typeface="Calibri"/>
              </a:rPr>
              <a:t>TSDS Architecture, TEAL Roles, and Promotion Demo </a:t>
            </a:r>
            <a:endParaRPr kumimoji="0" lang="en-US" sz="3000" i="0" u="none" strike="noStrike" kern="0" cap="none" spc="0" normalizeH="0" baseline="0" noProof="0">
              <a:ln>
                <a:noFill/>
              </a:ln>
              <a:solidFill>
                <a:srgbClr val="0D6CB8"/>
              </a:solidFill>
              <a:effectLst/>
              <a:uLnTx/>
              <a:uFillTx/>
              <a:latin typeface="Calibri"/>
              <a:ea typeface="+mn-ea"/>
              <a:cs typeface="Calibri"/>
            </a:endParaRPr>
          </a:p>
        </p:txBody>
      </p:sp>
      <p:pic>
        <p:nvPicPr>
          <p:cNvPr id="3" name="Picture 2" descr="A picture containing logo&#10;&#10;Description automatically generated">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6637" y="146437"/>
            <a:ext cx="2577179" cy="796709"/>
          </a:xfrm>
          <a:prstGeom prst="rect">
            <a:avLst/>
          </a:prstGeom>
        </p:spPr>
      </p:pic>
      <p:sp>
        <p:nvSpPr>
          <p:cNvPr id="2" name="Slide Number Placeholder 1">
            <a:extLst>
              <a:ext uri="{FF2B5EF4-FFF2-40B4-BE49-F238E27FC236}">
                <a16:creationId xmlns:a16="http://schemas.microsoft.com/office/drawing/2014/main" id="{14DF0C80-D752-4440-9953-55980B0F6010}"/>
              </a:ext>
            </a:extLst>
          </p:cNvPr>
          <p:cNvSpPr>
            <a:spLocks noGrp="1"/>
          </p:cNvSpPr>
          <p:nvPr>
            <p:ph type="sldNum" sz="quarter" idx="12"/>
          </p:nvPr>
        </p:nvSpPr>
        <p:spPr>
          <a:xfrm>
            <a:off x="6966416" y="6584829"/>
            <a:ext cx="2057400" cy="365125"/>
          </a:xfrm>
        </p:spPr>
        <p:txBody>
          <a:bodyPr/>
          <a:lstStyle/>
          <a:p>
            <a:fld id="{69C126A4-BD19-47E2-8A0E-0DE1B9D8C925}" type="slidenum">
              <a:rPr lang="en-US" sz="1000" smtClean="0"/>
              <a:pPr/>
              <a:t>5</a:t>
            </a:fld>
            <a:endParaRPr lang="en-US" sz="1000"/>
          </a:p>
        </p:txBody>
      </p:sp>
    </p:spTree>
    <p:custDataLst>
      <p:tags r:id="rId1"/>
    </p:custDataLst>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126F2B-410A-4998-2E4A-F84F8E09407F}"/>
              </a:ext>
              <a:ext uri="{C183D7F6-B498-43B3-948B-1728B52AA6E4}">
                <adec:decorative xmlns:adec="http://schemas.microsoft.com/office/drawing/2017/decorative" val="1"/>
              </a:ext>
            </a:extLst>
          </p:cNvPr>
          <p:cNvSpPr/>
          <p:nvPr/>
        </p:nvSpPr>
        <p:spPr>
          <a:xfrm>
            <a:off x="1450731" y="2181976"/>
            <a:ext cx="782516" cy="398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2238E3-14E3-229F-894B-7475094FACA0}"/>
              </a:ext>
            </a:extLst>
          </p:cNvPr>
          <p:cNvSpPr>
            <a:spLocks noGrp="1"/>
          </p:cNvSpPr>
          <p:nvPr>
            <p:ph type="title"/>
          </p:nvPr>
        </p:nvSpPr>
        <p:spPr/>
        <p:txBody>
          <a:bodyPr>
            <a:normAutofit/>
          </a:bodyPr>
          <a:lstStyle/>
          <a:p>
            <a:pPr algn="ctr"/>
            <a:r>
              <a:rPr lang="en-US" sz="4000"/>
              <a:t>TSDS ARCHITECTURE</a:t>
            </a:r>
          </a:p>
        </p:txBody>
      </p:sp>
      <p:sp>
        <p:nvSpPr>
          <p:cNvPr id="4" name="Rectangle 3">
            <a:extLst>
              <a:ext uri="{FF2B5EF4-FFF2-40B4-BE49-F238E27FC236}">
                <a16:creationId xmlns:a16="http://schemas.microsoft.com/office/drawing/2014/main" id="{5129DC9B-DE2C-0AFF-B77C-8A7FB533BADA}"/>
              </a:ext>
              <a:ext uri="{C183D7F6-B498-43B3-948B-1728B52AA6E4}">
                <adec:decorative xmlns:adec="http://schemas.microsoft.com/office/drawing/2017/decorative" val="1"/>
              </a:ext>
            </a:extLst>
          </p:cNvPr>
          <p:cNvSpPr/>
          <p:nvPr/>
        </p:nvSpPr>
        <p:spPr>
          <a:xfrm>
            <a:off x="1364667" y="1699708"/>
            <a:ext cx="782516" cy="61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CFD6707-F76C-CC05-95F4-389334CE3C1F}"/>
              </a:ext>
              <a:ext uri="{C183D7F6-B498-43B3-948B-1728B52AA6E4}">
                <adec:decorative xmlns:adec="http://schemas.microsoft.com/office/drawing/2017/decorative" val="1"/>
              </a:ext>
            </a:extLst>
          </p:cNvPr>
          <p:cNvSpPr/>
          <p:nvPr/>
        </p:nvSpPr>
        <p:spPr>
          <a:xfrm>
            <a:off x="7897090" y="1886805"/>
            <a:ext cx="529937"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96CF46-D783-3CAD-5236-4EC56D6A4783}"/>
              </a:ext>
              <a:ext uri="{C183D7F6-B498-43B3-948B-1728B52AA6E4}">
                <adec:decorative xmlns:adec="http://schemas.microsoft.com/office/drawing/2017/decorative" val="1"/>
              </a:ext>
            </a:extLst>
          </p:cNvPr>
          <p:cNvSpPr/>
          <p:nvPr/>
        </p:nvSpPr>
        <p:spPr>
          <a:xfrm>
            <a:off x="8302336" y="1896341"/>
            <a:ext cx="618495"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8249A06-DAB6-C8ED-20CF-52F724348077}"/>
              </a:ext>
              <a:ext uri="{C183D7F6-B498-43B3-948B-1728B52AA6E4}">
                <adec:decorative xmlns:adec="http://schemas.microsoft.com/office/drawing/2017/decorative" val="1"/>
              </a:ext>
            </a:extLst>
          </p:cNvPr>
          <p:cNvSpPr/>
          <p:nvPr/>
        </p:nvSpPr>
        <p:spPr>
          <a:xfrm>
            <a:off x="1372823" y="1875560"/>
            <a:ext cx="922768" cy="524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5D073E3-E3BC-26C1-D48B-419F47680FDB}"/>
              </a:ext>
              <a:ext uri="{C183D7F6-B498-43B3-948B-1728B52AA6E4}">
                <adec:decorative xmlns:adec="http://schemas.microsoft.com/office/drawing/2017/decorative" val="1"/>
              </a:ext>
            </a:extLst>
          </p:cNvPr>
          <p:cNvSpPr/>
          <p:nvPr/>
        </p:nvSpPr>
        <p:spPr>
          <a:xfrm>
            <a:off x="1367603" y="5730651"/>
            <a:ext cx="1354815" cy="96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iagram showing the TSDS Architecture with the different components within TSDS.">
            <a:extLst>
              <a:ext uri="{FF2B5EF4-FFF2-40B4-BE49-F238E27FC236}">
                <a16:creationId xmlns:a16="http://schemas.microsoft.com/office/drawing/2014/main" id="{12E75B29-1D5E-488D-5803-B309C895262A}"/>
              </a:ext>
            </a:extLst>
          </p:cNvPr>
          <p:cNvPicPr>
            <a:picLocks noChangeAspect="1"/>
          </p:cNvPicPr>
          <p:nvPr/>
        </p:nvPicPr>
        <p:blipFill>
          <a:blip r:embed="rId4"/>
          <a:stretch>
            <a:fillRect/>
          </a:stretch>
        </p:blipFill>
        <p:spPr>
          <a:xfrm>
            <a:off x="1372823" y="918624"/>
            <a:ext cx="7548008" cy="5939375"/>
          </a:xfrm>
          <a:prstGeom prst="rect">
            <a:avLst/>
          </a:prstGeom>
        </p:spPr>
      </p:pic>
    </p:spTree>
    <p:custDataLst>
      <p:tags r:id="rId1"/>
    </p:custDataLst>
    <p:extLst>
      <p:ext uri="{BB962C8B-B14F-4D97-AF65-F5344CB8AC3E}">
        <p14:creationId xmlns:p14="http://schemas.microsoft.com/office/powerpoint/2010/main" val="254064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1831" y="242624"/>
            <a:ext cx="6848835" cy="575136"/>
          </a:xfrm>
          <a:prstGeom prst="rect">
            <a:avLst/>
          </a:prstGeom>
        </p:spPr>
        <p:txBody>
          <a:bodyPr>
            <a:noAutofit/>
          </a:bodyPr>
          <a:lstStyle/>
          <a:p>
            <a:pPr algn="ctr"/>
            <a:r>
              <a:rPr lang="en-US" sz="4000">
                <a:solidFill>
                  <a:srgbClr val="0070C0"/>
                </a:solidFill>
              </a:rPr>
              <a:t>TEAL ROLES – SPPI-14</a:t>
            </a: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871831" y="1288433"/>
            <a:ext cx="3346450" cy="2140565"/>
          </a:xfrm>
          <a:prstGeom prst="rect">
            <a:avLst/>
          </a:prstGeom>
          <a:solidFill>
            <a:srgbClr val="FFC000"/>
          </a:solidFill>
        </p:spPr>
        <p:txBody>
          <a:bodyPr/>
          <a:lstStyle/>
          <a:p>
            <a:pPr marL="0" indent="0">
              <a:buNone/>
            </a:pPr>
            <a:r>
              <a:rPr lang="en-US" sz="2400">
                <a:solidFill>
                  <a:schemeClr val="tx1"/>
                </a:solidFill>
              </a:rPr>
              <a:t>Core LEA Data Viewer</a:t>
            </a:r>
          </a:p>
          <a:p>
            <a:pPr marL="0" indent="0">
              <a:buNone/>
            </a:pPr>
            <a:endParaRPr lang="en-US" sz="1000">
              <a:solidFill>
                <a:schemeClr val="accent1">
                  <a:lumMod val="75000"/>
                </a:schemeClr>
              </a:solidFill>
              <a:latin typeface="Tw Cen MT" panose="020B0602020104020603" pitchFamily="34" charset="0"/>
            </a:endParaRPr>
          </a:p>
          <a:p>
            <a:pPr marL="228600" indent="0">
              <a:buNone/>
            </a:pPr>
            <a:r>
              <a:rPr lang="en-US" sz="1800">
                <a:solidFill>
                  <a:schemeClr val="bg2">
                    <a:lumMod val="10000"/>
                  </a:schemeClr>
                </a:solidFill>
              </a:rPr>
              <a:t>This role monitors data promotions and data validations and generates reports.</a:t>
            </a:r>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598944" y="1288434"/>
            <a:ext cx="3346450" cy="2140566"/>
          </a:xfrm>
          <a:prstGeom prst="rect">
            <a:avLst/>
          </a:prstGeom>
          <a:solidFill>
            <a:srgbClr val="75CBA6"/>
          </a:solidFill>
        </p:spPr>
        <p:txBody>
          <a:bodyPr/>
          <a:lstStyle/>
          <a:p>
            <a:pPr marL="0" indent="0">
              <a:buNone/>
            </a:pPr>
            <a:r>
              <a:rPr lang="en-US" sz="2400">
                <a:solidFill>
                  <a:schemeClr val="tx1"/>
                </a:solidFill>
              </a:rPr>
              <a:t>Core LEA Data Promoter</a:t>
            </a:r>
          </a:p>
          <a:p>
            <a:pPr marL="0" indent="0">
              <a:buNone/>
            </a:pPr>
            <a:endParaRPr lang="en-US" sz="800">
              <a:solidFill>
                <a:schemeClr val="tx1"/>
              </a:solidFill>
            </a:endParaRPr>
          </a:p>
          <a:p>
            <a:pPr marL="257175" lvl="1" indent="0">
              <a:buClr>
                <a:schemeClr val="accent2">
                  <a:lumMod val="50000"/>
                </a:schemeClr>
              </a:buClr>
              <a:buSzPct val="70000"/>
              <a:buNone/>
            </a:pPr>
            <a:r>
              <a:rPr lang="en-US" sz="1800">
                <a:solidFill>
                  <a:schemeClr val="bg2">
                    <a:lumMod val="10000"/>
                  </a:schemeClr>
                </a:solidFill>
              </a:rPr>
              <a:t>This role schedules and monitors promotions, schedules and monitors validations, and generates reports.</a:t>
            </a:r>
          </a:p>
          <a:p>
            <a:pPr marL="0" indent="0">
              <a:buNone/>
            </a:pPr>
            <a:endParaRPr lang="en-US"/>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871831" y="3795208"/>
            <a:ext cx="3346450" cy="2820168"/>
          </a:xfrm>
          <a:prstGeom prst="rect">
            <a:avLst/>
          </a:prstGeom>
          <a:solidFill>
            <a:srgbClr val="CCF0F5"/>
          </a:solidFill>
        </p:spPr>
        <p:txBody>
          <a:bodyPr/>
          <a:lstStyle/>
          <a:p>
            <a:pPr marL="0" indent="0">
              <a:buNone/>
            </a:pPr>
            <a:r>
              <a:rPr lang="en-US" sz="2400">
                <a:solidFill>
                  <a:schemeClr val="tx1"/>
                </a:solidFill>
              </a:rPr>
              <a:t>Core LEA Data Completer</a:t>
            </a:r>
          </a:p>
          <a:p>
            <a:pPr marL="0" indent="0">
              <a:buNone/>
            </a:pPr>
            <a:endParaRPr lang="en-US" sz="800">
              <a:solidFill>
                <a:schemeClr val="accent1">
                  <a:lumMod val="75000"/>
                </a:schemeClr>
              </a:solidFill>
              <a:latin typeface="Tw Cen MT" panose="020B0602020104020603" pitchFamily="34" charset="0"/>
            </a:endParaRPr>
          </a:p>
          <a:p>
            <a:pPr marL="257175" lvl="1" indent="0">
              <a:buClr>
                <a:schemeClr val="accent2">
                  <a:lumMod val="50000"/>
                </a:schemeClr>
              </a:buClr>
              <a:buSzPct val="70000"/>
              <a:buNone/>
            </a:pPr>
            <a:r>
              <a:rPr lang="en-US" sz="1800">
                <a:solidFill>
                  <a:schemeClr val="bg2">
                    <a:lumMod val="10000"/>
                  </a:schemeClr>
                </a:solidFill>
              </a:rPr>
              <a:t>This role formally certifies the completeness and accuracy of the data and finalizes the submission. In addition, this role also schedules and monitors promotions, schedules and monitors validations, and generates reports.</a:t>
            </a:r>
          </a:p>
          <a:p>
            <a:pPr marL="0" indent="0">
              <a:buNone/>
            </a:pPr>
            <a:endParaRPr lang="en-US"/>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617369" y="3795206"/>
            <a:ext cx="3348037" cy="2820167"/>
          </a:xfrm>
          <a:prstGeom prst="rect">
            <a:avLst/>
          </a:prstGeom>
          <a:solidFill>
            <a:srgbClr val="F9A451"/>
          </a:solidFill>
        </p:spPr>
        <p:txBody>
          <a:bodyPr/>
          <a:lstStyle/>
          <a:p>
            <a:pPr marL="0" indent="0">
              <a:buNone/>
            </a:pPr>
            <a:r>
              <a:rPr lang="en-US" sz="2400">
                <a:solidFill>
                  <a:schemeClr val="tx1"/>
                </a:solidFill>
              </a:rPr>
              <a:t>Core LEA Data Approver</a:t>
            </a:r>
          </a:p>
          <a:p>
            <a:pPr marL="0" indent="0">
              <a:buNone/>
            </a:pPr>
            <a:endParaRPr lang="en-US"/>
          </a:p>
          <a:p>
            <a:pPr marL="228600" indent="0">
              <a:buNone/>
            </a:pPr>
            <a:r>
              <a:rPr lang="en-US" sz="1800">
                <a:solidFill>
                  <a:schemeClr val="bg2">
                    <a:lumMod val="10000"/>
                  </a:schemeClr>
                </a:solidFill>
              </a:rPr>
              <a:t>This role will be for the superintendent or his/her designee at the LEA. This role requests an extension if needed.</a:t>
            </a:r>
          </a:p>
          <a:p>
            <a:pPr marL="0" indent="0">
              <a:buNone/>
            </a:pPr>
            <a:endParaRPr lang="en-US"/>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8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95112371"/>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10E53F-C128-A869-F509-87C2D95B4F2A}"/>
              </a:ext>
            </a:extLst>
          </p:cNvPr>
          <p:cNvPicPr>
            <a:picLocks noChangeAspect="1"/>
          </p:cNvPicPr>
          <p:nvPr/>
        </p:nvPicPr>
        <p:blipFill>
          <a:blip r:embed="rId4"/>
          <a:stretch>
            <a:fillRect/>
          </a:stretch>
        </p:blipFill>
        <p:spPr>
          <a:xfrm>
            <a:off x="1597683" y="3020665"/>
            <a:ext cx="3164320" cy="1400000"/>
          </a:xfrm>
          <a:prstGeom prst="rect">
            <a:avLst/>
          </a:prstGeom>
        </p:spPr>
      </p:pic>
      <p:pic>
        <p:nvPicPr>
          <p:cNvPr id="9" name="Picture 8">
            <a:extLst>
              <a:ext uri="{FF2B5EF4-FFF2-40B4-BE49-F238E27FC236}">
                <a16:creationId xmlns:a16="http://schemas.microsoft.com/office/drawing/2014/main" id="{8EB05D71-F127-E9C8-F28E-89C0F188B646}"/>
              </a:ext>
            </a:extLst>
          </p:cNvPr>
          <p:cNvPicPr>
            <a:picLocks noChangeAspect="1"/>
          </p:cNvPicPr>
          <p:nvPr/>
        </p:nvPicPr>
        <p:blipFill>
          <a:blip r:embed="rId5"/>
          <a:stretch>
            <a:fillRect/>
          </a:stretch>
        </p:blipFill>
        <p:spPr>
          <a:xfrm>
            <a:off x="5465389" y="2998450"/>
            <a:ext cx="3009524" cy="2630754"/>
          </a:xfrm>
          <a:prstGeom prst="rect">
            <a:avLst/>
          </a:prstGeom>
        </p:spPr>
      </p:pic>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p:txBody>
          <a:bodyPr>
            <a:normAutofit/>
          </a:bodyPr>
          <a:lstStyle/>
          <a:p>
            <a:pPr algn="ctr"/>
            <a:r>
              <a:rPr lang="en-US" sz="4000"/>
              <a:t>APPLY FOR SPPI-14 ROLE</a:t>
            </a:r>
          </a:p>
        </p:txBody>
      </p:sp>
      <p:sp>
        <p:nvSpPr>
          <p:cNvPr id="20" name="TextBox 19">
            <a:extLst>
              <a:ext uri="{FF2B5EF4-FFF2-40B4-BE49-F238E27FC236}">
                <a16:creationId xmlns:a16="http://schemas.microsoft.com/office/drawing/2014/main" id="{D7F101C9-29E3-19E4-CF4D-DE505E210184}"/>
              </a:ext>
            </a:extLst>
          </p:cNvPr>
          <p:cNvSpPr txBox="1"/>
          <p:nvPr/>
        </p:nvSpPr>
        <p:spPr>
          <a:xfrm>
            <a:off x="1601543" y="1569238"/>
            <a:ext cx="33471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Login to your TEAL account; Click Add/Modify Access.</a:t>
            </a:r>
          </a:p>
        </p:txBody>
      </p:sp>
      <p:cxnSp>
        <p:nvCxnSpPr>
          <p:cNvPr id="24" name="Straight Arrow Connector 23" descr="Arrow pointing to the Add/Modify Access link.">
            <a:extLst>
              <a:ext uri="{FF2B5EF4-FFF2-40B4-BE49-F238E27FC236}">
                <a16:creationId xmlns:a16="http://schemas.microsoft.com/office/drawing/2014/main" id="{72CB13F1-A65B-CEDD-922D-F7861780694E}"/>
              </a:ext>
            </a:extLst>
          </p:cNvPr>
          <p:cNvCxnSpPr>
            <a:cxnSpLocks/>
          </p:cNvCxnSpPr>
          <p:nvPr/>
        </p:nvCxnSpPr>
        <p:spPr>
          <a:xfrm>
            <a:off x="3619784" y="4002330"/>
            <a:ext cx="308478" cy="251506"/>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8733786-DF1B-BD7C-BF92-0B9800EA2BB4}"/>
              </a:ext>
              <a:ext uri="{C183D7F6-B498-43B3-948B-1728B52AA6E4}">
                <adec:decorative xmlns:adec="http://schemas.microsoft.com/office/drawing/2017/decorative" val="1"/>
              </a:ext>
            </a:extLst>
          </p:cNvPr>
          <p:cNvSpPr/>
          <p:nvPr/>
        </p:nvSpPr>
        <p:spPr>
          <a:xfrm>
            <a:off x="1502427" y="2972561"/>
            <a:ext cx="3354833" cy="28233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5307808" y="1523058"/>
            <a:ext cx="3347114" cy="4351338"/>
          </a:xfrm>
        </p:spPr>
        <p:txBody>
          <a:bodyPr/>
          <a:lstStyle/>
          <a:p>
            <a:pPr marL="0" indent="0">
              <a:buNone/>
            </a:pPr>
            <a:r>
              <a:rPr lang="en-US" sz="2200"/>
              <a:t>Enter your </a:t>
            </a:r>
            <a:r>
              <a:rPr lang="en-US" sz="2200" b="1"/>
              <a:t>Employing Organization</a:t>
            </a:r>
            <a:r>
              <a:rPr lang="en-US" sz="2200"/>
              <a:t> and select the appropriated </a:t>
            </a:r>
            <a:r>
              <a:rPr lang="en-US" sz="2200" b="1"/>
              <a:t>Core LEA TEAL </a:t>
            </a:r>
            <a:r>
              <a:rPr lang="en-US" sz="2200"/>
              <a:t>role.</a:t>
            </a:r>
          </a:p>
        </p:txBody>
      </p:sp>
      <p:sp>
        <p:nvSpPr>
          <p:cNvPr id="13" name="Rectangle 12">
            <a:extLst>
              <a:ext uri="{FF2B5EF4-FFF2-40B4-BE49-F238E27FC236}">
                <a16:creationId xmlns:a16="http://schemas.microsoft.com/office/drawing/2014/main" id="{719309F3-42BF-96DC-C690-8633FC33C8DA}"/>
              </a:ext>
              <a:ext uri="{C183D7F6-B498-43B3-948B-1728B52AA6E4}">
                <adec:decorative xmlns:adec="http://schemas.microsoft.com/office/drawing/2017/decorative" val="1"/>
              </a:ext>
            </a:extLst>
          </p:cNvPr>
          <p:cNvSpPr/>
          <p:nvPr/>
        </p:nvSpPr>
        <p:spPr>
          <a:xfrm>
            <a:off x="5390386" y="2964386"/>
            <a:ext cx="3181957" cy="282184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F85730F-8F14-AC2A-BC21-9EEC22B9A778}"/>
              </a:ext>
              <a:ext uri="{C183D7F6-B498-43B3-948B-1728B52AA6E4}">
                <adec:decorative xmlns:adec="http://schemas.microsoft.com/office/drawing/2017/decorative" val="1"/>
              </a:ext>
            </a:extLst>
          </p:cNvPr>
          <p:cNvSpPr txBox="1"/>
          <p:nvPr/>
        </p:nvSpPr>
        <p:spPr>
          <a:xfrm>
            <a:off x="5653955" y="3213683"/>
            <a:ext cx="2862248" cy="914400"/>
          </a:xfrm>
          <a:prstGeom prst="rect">
            <a:avLst/>
          </a:prstGeom>
          <a:noFill/>
          <a:ln w="38100">
            <a:solidFill>
              <a:srgbClr val="0070C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 name="Straight Arrow Connector 1" descr="Arrow pointing to the Roles and Parameters needed for RF Tracker.">
            <a:extLst>
              <a:ext uri="{FF2B5EF4-FFF2-40B4-BE49-F238E27FC236}">
                <a16:creationId xmlns:a16="http://schemas.microsoft.com/office/drawing/2014/main" id="{F4215210-D1FD-EBE3-A2DD-87A087202710}"/>
              </a:ext>
            </a:extLst>
          </p:cNvPr>
          <p:cNvCxnSpPr>
            <a:cxnSpLocks/>
          </p:cNvCxnSpPr>
          <p:nvPr/>
        </p:nvCxnSpPr>
        <p:spPr>
          <a:xfrm>
            <a:off x="5446339" y="4167216"/>
            <a:ext cx="248441" cy="242144"/>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1187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5.xml><?xml version="1.0" encoding="utf-8"?>
<a:theme xmlns:a="http://schemas.openxmlformats.org/drawingml/2006/main" name="1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6.xml><?xml version="1.0" encoding="utf-8"?>
<a:theme xmlns:a="http://schemas.openxmlformats.org/drawingml/2006/main" name="7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11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MediaLengthInSeconds xmlns="ce900897-5fa0-45d5-b257-cfed18d9b0a1" xsi:nil="true"/>
    <SharedWithUsers xmlns="fb7a7f77-57aa-46a2-9e2e-0d0f9f3cb140">
      <UserInfo>
        <DisplayName>Reese, John</DisplayName>
        <AccountId>59</AccountId>
        <AccountType/>
      </UserInfo>
      <UserInfo>
        <DisplayName>Salinas, Alfredo</DisplayName>
        <AccountId>34</AccountId>
        <AccountType/>
      </UserInfo>
      <UserInfo>
        <DisplayName>Butler, David</DisplayName>
        <AccountId>11</AccountId>
        <AccountType/>
      </UserInfo>
      <UserInfo>
        <DisplayName>Deberry, Deborah</DisplayName>
        <AccountId>14</AccountId>
        <AccountType/>
      </UserInfo>
      <UserInfo>
        <DisplayName>Johnson, Scott</DisplayName>
        <AccountId>22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253995ABA45B4E86BB87EF7DF66138" ma:contentTypeVersion="11" ma:contentTypeDescription="Create a new document." ma:contentTypeScope="" ma:versionID="4bb4df6f077011a3161b54bc42488edd">
  <xsd:schema xmlns:xsd="http://www.w3.org/2001/XMLSchema" xmlns:xs="http://www.w3.org/2001/XMLSchema" xmlns:p="http://schemas.microsoft.com/office/2006/metadata/properties" xmlns:ns2="ce900897-5fa0-45d5-b257-cfed18d9b0a1" xmlns:ns3="fb7a7f77-57aa-46a2-9e2e-0d0f9f3cb140" targetNamespace="http://schemas.microsoft.com/office/2006/metadata/properties" ma:root="true" ma:fieldsID="0c8614f066f990c15cf8a32143d794cd" ns2:_="" ns3:_="">
    <xsd:import namespace="ce900897-5fa0-45d5-b257-cfed18d9b0a1"/>
    <xsd:import namespace="fb7a7f77-57aa-46a2-9e2e-0d0f9f3cb1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00897-5fa0-45d5-b257-cfed18d9b0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7a7f77-57aa-46a2-9e2e-0d0f9f3cb14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74B45A69-778E-4D41-A5A4-6C4FF6432815}">
  <ds:schemaRefs>
    <ds:schemaRef ds:uri="ce900897-5fa0-45d5-b257-cfed18d9b0a1"/>
    <ds:schemaRef ds:uri="fb7a7f77-57aa-46a2-9e2e-0d0f9f3cb1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A17811-8692-4899-8E9D-C084FFE4D49F}">
  <ds:schemaRefs>
    <ds:schemaRef ds:uri="ce900897-5fa0-45d5-b257-cfed18d9b0a1"/>
    <ds:schemaRef ds:uri="fb7a7f77-57aa-46a2-9e2e-0d0f9f3cb1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sppi-training (5)</Template>
  <TotalTime>2</TotalTime>
  <Words>3205</Words>
  <Application>Microsoft Office PowerPoint</Application>
  <PresentationFormat>On-screen Show (4:3)</PresentationFormat>
  <Paragraphs>490</Paragraphs>
  <Slides>42</Slides>
  <Notes>42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42</vt:i4>
      </vt:variant>
    </vt:vector>
  </HeadingPairs>
  <TitlesOfParts>
    <vt:vector size="62" baseType="lpstr">
      <vt:lpstr>ＭＳ Ｐゴシック</vt:lpstr>
      <vt:lpstr>Arial</vt:lpstr>
      <vt:lpstr>Calibri</vt:lpstr>
      <vt:lpstr>Courier New</vt:lpstr>
      <vt:lpstr>Open Sans (Headings)</vt:lpstr>
      <vt:lpstr>Open Sans Light</vt:lpstr>
      <vt:lpstr>Open Sans Semibold</vt:lpstr>
      <vt:lpstr>Segoe UI</vt:lpstr>
      <vt:lpstr>Tw Cen MT</vt:lpstr>
      <vt:lpstr>Tw Cen MT Condensed</vt:lpstr>
      <vt:lpstr>Tw Cen MT Condensed Extra Bold</vt:lpstr>
      <vt:lpstr>Wingdings</vt:lpstr>
      <vt:lpstr>2_Office Theme</vt:lpstr>
      <vt:lpstr>1_Office Theme</vt:lpstr>
      <vt:lpstr>10_Office Theme</vt:lpstr>
      <vt:lpstr>2_Office Theme</vt:lpstr>
      <vt:lpstr>12_Office Theme</vt:lpstr>
      <vt:lpstr>7_Office Theme</vt:lpstr>
      <vt:lpstr>11_Office Theme</vt:lpstr>
      <vt:lpstr>14_Office Theme</vt:lpstr>
      <vt:lpstr>PowerPoint Presentation</vt:lpstr>
      <vt:lpstr>KEY TERMS</vt:lpstr>
      <vt:lpstr>LEARNING OBJECTIVES</vt:lpstr>
      <vt:lpstr>WHY IS THIS COURSE IMPORTANT</vt:lpstr>
      <vt:lpstr>COURSE AGENDA</vt:lpstr>
      <vt:lpstr>PowerPoint Presentation</vt:lpstr>
      <vt:lpstr>TSDS ARCHITECTURE</vt:lpstr>
      <vt:lpstr>TEAL ROLES – SPPI-14</vt:lpstr>
      <vt:lpstr>APPLY FOR SPPI-14 ROLE</vt:lpstr>
      <vt:lpstr>SPPI-14 TEAL ROLE &amp; PRIVILEGE</vt:lpstr>
      <vt:lpstr>ESC ROLE FOR SPPI-14</vt:lpstr>
      <vt:lpstr>PROMOTION DEMO</vt:lpstr>
      <vt:lpstr>PowerPoint Presentation</vt:lpstr>
      <vt:lpstr>SPPI-14 </vt:lpstr>
      <vt:lpstr>SPPI-14 DATA SURVEY</vt:lpstr>
      <vt:lpstr>SPPI-14 STUDENTS</vt:lpstr>
      <vt:lpstr>SPPI-14 TIMELINE</vt:lpstr>
      <vt:lpstr>DOMAINS DEFINITIONS</vt:lpstr>
      <vt:lpstr>SPPI-14 SPECIFIC DATA</vt:lpstr>
      <vt:lpstr>CATEGORIES TO PROMOTE</vt:lpstr>
      <vt:lpstr>LEVELS OF VALIDATIONS</vt:lpstr>
      <vt:lpstr>SPPI-14 VALIDATIONS</vt:lpstr>
      <vt:lpstr>SPPI-14 VALIDATIONS (cont’d)</vt:lpstr>
      <vt:lpstr>PowerPoint Presentation</vt:lpstr>
      <vt:lpstr>SPPI-14 REPORT</vt:lpstr>
      <vt:lpstr>SPP0-000-001</vt:lpstr>
      <vt:lpstr>SPP0-000-002 – ESC REPORT </vt:lpstr>
      <vt:lpstr>TRAINING ACTIVITY Practice, Troubleshooting, and Knowledge Checks</vt:lpstr>
      <vt:lpstr>PRACTICE EXERCISE</vt:lpstr>
      <vt:lpstr>TROUBLESHOOTING 1</vt:lpstr>
      <vt:lpstr>TROUBLESHOOTING 2</vt:lpstr>
      <vt:lpstr>KNOWLEDGE CHECK 1</vt:lpstr>
      <vt:lpstr>KNOWLEDGE CHECK 2</vt:lpstr>
      <vt:lpstr>KNOWLEDGE CHECK 3</vt:lpstr>
      <vt:lpstr>KNOWLEDGE CHECK 4</vt:lpstr>
      <vt:lpstr>KNOWLEDGE CHECK 5</vt:lpstr>
      <vt:lpstr>PowerPoint Presentation</vt:lpstr>
      <vt:lpstr>KEY TAKEAWAYS</vt:lpstr>
      <vt:lpstr>TECHNICAL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Deberry, Deborah</dc:creator>
  <cp:keywords>Texas Education Agency</cp:keywords>
  <cp:lastModifiedBy>Deberry, Deborah</cp:lastModifiedBy>
  <cp:revision>2</cp:revision>
  <cp:lastPrinted>2022-02-09T15:04:30Z</cp:lastPrinted>
  <dcterms:created xsi:type="dcterms:W3CDTF">2021-09-16T13:32:34Z</dcterms:created>
  <dcterms:modified xsi:type="dcterms:W3CDTF">2025-08-15T14:45:57Z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0x0101001C253995ABA45B4E86BB87EF7DF66138</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Order">
    <vt:lpwstr>2218700.00000000</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y fmtid="{D5CDD505-2E9C-101B-9397-08002B2CF9AE}" pid="12" name="ArticulateGUID">
    <vt:lpwstr>5195FABE-D269-4611-B346-4989AE4BE534</vt:lpwstr>
  </property>
  <property fmtid="{D5CDD505-2E9C-101B-9397-08002B2CF9AE}" pid="13" name="ArticulatePath">
    <vt:lpwstr>https://texasedu-my.sharepoint.com/personal/deborah_deberry_tea_texas_gov/Documents/Updated SPPI-14 for 2024-25/Updated SPPI-14 for 2024-25</vt:lpwstr>
  </property>
</Properties>
</file>