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3.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4.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5.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6.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7.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notesSlides/notesSlide33.xml" ContentType="application/vnd.openxmlformats-officedocument.presentationml.notesSlide+xml"/>
  <Override PartName="/ppt/tags/tag52.xml" ContentType="application/vnd.openxmlformats-officedocument.presentationml.tags+xml"/>
  <Override PartName="/ppt/notesSlides/notesSlide34.xml" ContentType="application/vnd.openxmlformats-officedocument.presentationml.notesSlide+xml"/>
  <Override PartName="/ppt/tags/tag53.xml" ContentType="application/vnd.openxmlformats-officedocument.presentationml.tags+xml"/>
  <Override PartName="/ppt/notesSlides/notesSlide35.xml" ContentType="application/vnd.openxmlformats-officedocument.presentationml.notesSlide+xml"/>
  <Override PartName="/ppt/tags/tag54.xml" ContentType="application/vnd.openxmlformats-officedocument.presentationml.tags+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5.xml" ContentType="application/vnd.openxmlformats-officedocument.presentationml.tags+xml"/>
  <Override PartName="/ppt/notesSlides/notesSlide37.xml" ContentType="application/vnd.openxmlformats-officedocument.presentationml.notesSlide+xml"/>
  <Override PartName="/ppt/tags/tag56.xml" ContentType="application/vnd.openxmlformats-officedocument.presentationml.tags+xml"/>
  <Override PartName="/ppt/notesSlides/notesSlide38.xml" ContentType="application/vnd.openxmlformats-officedocument.presentationml.notesSlide+xml"/>
  <Override PartName="/ppt/tags/tag57.xml" ContentType="application/vnd.openxmlformats-officedocument.presentationml.tags+xml"/>
  <Override PartName="/ppt/notesSlides/notesSlide39.xml" ContentType="application/vnd.openxmlformats-officedocument.presentationml.notesSlide+xml"/>
  <Override PartName="/ppt/tags/tag5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4"/>
    <p:sldMasterId id="2147483986" r:id="rId5"/>
    <p:sldMasterId id="2147484026" r:id="rId6"/>
    <p:sldMasterId id="2147484065" r:id="rId7"/>
    <p:sldMasterId id="2147484126" r:id="rId8"/>
    <p:sldMasterId id="2147484238" r:id="rId9"/>
    <p:sldMasterId id="2147484278" r:id="rId10"/>
    <p:sldMasterId id="2147484309" r:id="rId11"/>
  </p:sldMasterIdLst>
  <p:notesMasterIdLst>
    <p:notesMasterId r:id="rId59"/>
  </p:notesMasterIdLst>
  <p:handoutMasterIdLst>
    <p:handoutMasterId r:id="rId60"/>
  </p:handoutMasterIdLst>
  <p:sldIdLst>
    <p:sldId id="2145707039" r:id="rId12"/>
    <p:sldId id="2145707379" r:id="rId13"/>
    <p:sldId id="2145707035" r:id="rId14"/>
    <p:sldId id="2145707363" r:id="rId15"/>
    <p:sldId id="2145707045" r:id="rId16"/>
    <p:sldId id="2145707037" r:id="rId17"/>
    <p:sldId id="2145707157" r:id="rId18"/>
    <p:sldId id="1262" r:id="rId19"/>
    <p:sldId id="2145707381" r:id="rId20"/>
    <p:sldId id="1257" r:id="rId21"/>
    <p:sldId id="1263" r:id="rId22"/>
    <p:sldId id="2145707331" r:id="rId23"/>
    <p:sldId id="2145707151" r:id="rId24"/>
    <p:sldId id="2145707158" r:id="rId25"/>
    <p:sldId id="2145707159" r:id="rId26"/>
    <p:sldId id="1128" r:id="rId27"/>
    <p:sldId id="2145707360" r:id="rId28"/>
    <p:sldId id="2145707351" r:id="rId29"/>
    <p:sldId id="2145707076" r:id="rId30"/>
    <p:sldId id="2145707361" r:id="rId31"/>
    <p:sldId id="2145707318" r:id="rId32"/>
    <p:sldId id="2145707382" r:id="rId33"/>
    <p:sldId id="1063" r:id="rId34"/>
    <p:sldId id="1073" r:id="rId35"/>
    <p:sldId id="2145707354" r:id="rId36"/>
    <p:sldId id="2145707355" r:id="rId37"/>
    <p:sldId id="2145707356" r:id="rId38"/>
    <p:sldId id="2145707357" r:id="rId39"/>
    <p:sldId id="2145707358" r:id="rId40"/>
    <p:sldId id="2145707359" r:id="rId41"/>
    <p:sldId id="2145707309" r:id="rId42"/>
    <p:sldId id="2145707374" r:id="rId43"/>
    <p:sldId id="2145707378" r:id="rId44"/>
    <p:sldId id="2145707375" r:id="rId45"/>
    <p:sldId id="2145707383" r:id="rId46"/>
    <p:sldId id="2145707310" r:id="rId47"/>
    <p:sldId id="2145707311" r:id="rId48"/>
    <p:sldId id="2145707312" r:id="rId49"/>
    <p:sldId id="2145707313" r:id="rId50"/>
    <p:sldId id="2145707314" r:id="rId51"/>
    <p:sldId id="2145707307" r:id="rId52"/>
    <p:sldId id="2145707315" r:id="rId53"/>
    <p:sldId id="1163" r:id="rId54"/>
    <p:sldId id="2145707364" r:id="rId55"/>
    <p:sldId id="2145707304" r:id="rId56"/>
    <p:sldId id="2145707264" r:id="rId57"/>
    <p:sldId id="2145707056" r:id="rId58"/>
  </p:sldIdLst>
  <p:sldSz cx="9144000" cy="6858000" type="screen4x3"/>
  <p:notesSz cx="9296400" cy="7010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1694" userDrawn="1">
          <p15:clr>
            <a:srgbClr val="A4A3A4"/>
          </p15:clr>
        </p15:guide>
        <p15:guide id="2" pos="39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ECBD8E2D-A0AB-CD40-A2C5-DF5056DDCD0A}" name="Simons, Leanne" initials="" userId="S::Leanne.Simons@tea.texas.gov::f0b41770-584b-4844-b5c5-b29dec998724" providerId="AD"/>
  <p188:author id="{BF740E41-6A12-D1BD-EA7B-D1155DFB6DDF}" name="Linden, Edward" initials="LE" userId="S::Edward.Linden@tea.texas.gov::433a1750-097b-48bf-9475-b5c5f6172203" providerId="AD"/>
  <p188:author id="{0BF03642-40D0-8925-3165-BB2A01A463DD}" name="Witcher, Melissa" initials="MW" userId="S::Melissa.Witcher@tea.texas.gov::83c372d9-3955-43b0-8907-d58184af896d" providerId="AD"/>
  <p188:author id="{CE9B4954-21C3-B375-C3F7-3D361BE7A56A}" name="Momin, Shabana" initials="SM" userId="S::Shabana.Momin@tea.texas.gov::3fcd5f48-006f-4521-992d-30a906b0c166" providerId="AD"/>
  <p188:author id="{94E8E657-BE84-5DCD-0B20-67E8B1793911}" name="Johnson, Scott" initials="JS" userId="S::Scott.Johnson@tea.texas.gov::bec97677-f0c6-4bfb-b610-83dc74061801" providerId="AD"/>
  <p188:author id="{0AE53363-E97A-532C-149B-05595264354D}" name="Linden, Edward" initials="LE" userId="S::edward.linden@tea.texas.gov::433a1750-097b-48bf-9475-b5c5f6172203" providerId="AD"/>
  <p188:author id="{04816165-A551-92C0-EA48-4DFCE1FE46A9}" name="Simons, Leanne" initials="SL" userId="S::leanne.simons@tea.texas.gov::f0b41770-584b-4844-b5c5-b29dec998724"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DCFEF5B8-89E3-36AD-2F67-00A1EE78C941}" name="Helms, Jeanine" initials="HJ" userId="S::jeanine.helms@tea.texas.gov::89688bc7-19a8-4659-8277-c7b73639ff2c" providerId="AD"/>
  <p188:author id="{8A196ACA-1377-3FE6-8C2F-70991DF090D2}" name="Deberry, Deborah" initials="DD" userId="S::deborah.deberry@tea.texas.gov::ac2d9e4d-2345-459f-a982-32e1430dfa5e" providerId="AD"/>
  <p188:author id="{6FD6DBE9-5CB5-5F56-56BA-A71CB74810C0}" name="Hanson, Terri" initials="HT" userId="S::terri.hanson@tea.texas.gov::a02fd813-d4f3-43fd-83dd-7393041517de" providerId="AD"/>
  <p188:author id="{A9065AF7-46C9-0673-C014-D4FF12DA83ED}" name="Salinas, Alfredo" initials="SA" userId="S::alfredo.salinas@tea.texas.gov::8eb031a1-f34f-4bd0-8b04-be67c643340a" providerId="AD"/>
  <p188:author id="{32AFC3F8-8B36-A4EC-7D85-A5E1829FA2FF}" name="Curry, Wayne" initials="CW"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Grapes, Chris" initials="CG" lastIdx="28" clrIdx="3"/>
  <p:cmAuthor id="4" name="Elaine Rulla" initials="ER" lastIdx="25" clrIdx="4"/>
  <p:cmAuthor id="5" name="melledge" initials="me" lastIdx="1" clrIdx="5"/>
  <p:cmAuthor id="6" name="Deborah Deberry" initials="DD" lastIdx="211" clrIdx="6">
    <p:extLst>
      <p:ext uri="{19B8F6BF-5375-455C-9EA6-DF929625EA0E}">
        <p15:presenceInfo xmlns:p15="http://schemas.microsoft.com/office/powerpoint/2012/main" userId="S::Deborah.Deberry@tea.texas.gov::ac2d9e4d-2345-459f-a982-32e1430dfa5e" providerId="AD"/>
      </p:ext>
    </p:extLst>
  </p:cmAuthor>
  <p:cmAuthor id="7" name="Butler, David" initials="BD" lastIdx="14" clrIdx="7">
    <p:extLst>
      <p:ext uri="{19B8F6BF-5375-455C-9EA6-DF929625EA0E}">
        <p15:presenceInfo xmlns:p15="http://schemas.microsoft.com/office/powerpoint/2012/main" userId="S::david.butler@tea.texas.gov::e5831356-7759-43f3-884a-24eb754c7293" providerId="AD"/>
      </p:ext>
    </p:extLst>
  </p:cmAuthor>
  <p:cmAuthor id="8" name="Johnson, Scott" initials="JS" lastIdx="8" clrIdx="8">
    <p:extLst>
      <p:ext uri="{19B8F6BF-5375-455C-9EA6-DF929625EA0E}">
        <p15:presenceInfo xmlns:p15="http://schemas.microsoft.com/office/powerpoint/2012/main" userId="S::scott.johnson@tea.texas.gov::bec97677-f0c6-4bfb-b610-83dc74061801" providerId="AD"/>
      </p:ext>
    </p:extLst>
  </p:cmAuthor>
  <p:cmAuthor id="9" name="Hanson, Terri" initials="HT" lastIdx="5" clrIdx="9">
    <p:extLst>
      <p:ext uri="{19B8F6BF-5375-455C-9EA6-DF929625EA0E}">
        <p15:presenceInfo xmlns:p15="http://schemas.microsoft.com/office/powerpoint/2012/main" userId="S::terri.hanson@tea.texas.gov::a02fd813-d4f3-43fd-83dd-7393041517de" providerId="AD"/>
      </p:ext>
    </p:extLst>
  </p:cmAuthor>
  <p:cmAuthor id="10" name="Adaky, Kathy" initials="AK" lastIdx="17" clrIdx="10">
    <p:extLst>
      <p:ext uri="{19B8F6BF-5375-455C-9EA6-DF929625EA0E}">
        <p15:presenceInfo xmlns:p15="http://schemas.microsoft.com/office/powerpoint/2012/main" userId="S::kathy.adaky@tea.texas.gov::8c2da59b-9e4a-4960-a749-115f3818b707" providerId="AD"/>
      </p:ext>
    </p:extLst>
  </p:cmAuthor>
  <p:cmAuthor id="11" name="Simons, Leanne" initials="SL" lastIdx="1" clrIdx="11">
    <p:extLst>
      <p:ext uri="{19B8F6BF-5375-455C-9EA6-DF929625EA0E}">
        <p15:presenceInfo xmlns:p15="http://schemas.microsoft.com/office/powerpoint/2012/main" userId="S::leanne.simons@tea.texas.gov::f0b41770-584b-4844-b5c5-b29dec998724" providerId="AD"/>
      </p:ext>
    </p:extLst>
  </p:cmAuthor>
  <p:cmAuthor id="12" name="Polo, Beth" initials="PB" lastIdx="5" clrIdx="12">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BA6"/>
    <a:srgbClr val="0D6CB9"/>
    <a:srgbClr val="008482"/>
    <a:srgbClr val="00B5CB"/>
    <a:srgbClr val="F9A451"/>
    <a:srgbClr val="72C6A2"/>
    <a:srgbClr val="80CCA8"/>
    <a:srgbClr val="0483C9"/>
    <a:srgbClr val="CCF0F5"/>
    <a:srgbClr val="00B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3067F-1185-44D1-B1F9-8E5655F2CCB9}" v="453" dt="2025-06-13T14:47:18.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30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1694"/>
        <p:guide pos="39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commentAuthors" Target="commentAuthors.xml"/></Relationships>
</file>

<file path=ppt/diagrams/_rels/data4.xml.rels><?xml version="1.0" encoding="UTF-8" standalone="yes"?>
<Relationships xmlns="http://schemas.openxmlformats.org/package/2006/relationships"><Relationship Id="rId1" Type="http://schemas.openxmlformats.org/officeDocument/2006/relationships/hyperlink" Target="https://nam10.safelinks.protection.outlook.com/?url=https%3A%2F%2Fstatutes.capitol.texas.gov%2FDocs%2FED%2Fhtm%2FED.30.htm%2330.083&amp;data=05%7C02%7CWayne.Curry%40tea.texas.gov%7C956194254f0740eeaac208dd9faea7e7%7C65d6b3c3723648189613248dbd713a6f%7C0%7C0%7C638842294665541352%7CUnknown%7CTWFpbGZsb3d8eyJFbXB0eU1hcGkiOnRydWUsIlYiOiIwLjAuMDAwMCIsIlAiOiJXaW4zMiIsIkFOIjoiTWFpbCIsIldUIjoyfQ%3D%3D%7C0%7C%7C%7C&amp;sdata=VF0JrO%2BXmEOkx6zSqriVcg86xWITekEtwdsiCOzhRVo%3D&amp;reserved=0"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1" Type="http://schemas.openxmlformats.org/officeDocument/2006/relationships/hyperlink" Target="https://nam10.safelinks.protection.outlook.com/?url=https%3A%2F%2Fstatutes.capitol.texas.gov%2FDocs%2FED%2Fhtm%2FED.30.htm%2330.083&amp;data=05%7C02%7CWayne.Curry%40tea.texas.gov%7C956194254f0740eeaac208dd9faea7e7%7C65d6b3c3723648189613248dbd713a6f%7C0%7C0%7C638842294665541352%7CUnknown%7CTWFpbGZsb3d8eyJFbXB0eU1hcGkiOnRydWUsIlYiOiIwLjAuMDAwMCIsIlAiOiJXaW4zMiIsIkFOIjoiTWFpbCIsIldUIjoyfQ%3D%3D%7C0%7C%7C%7C&amp;sdata=VF0JrO%2BXmEOkx6zSqriVcg86xWITekEtwdsiCOzhRVo%3D&amp;reserved=0"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00BFD7"/>
        </a:solidFill>
      </dgm:spPr>
      <dgm:t>
        <a:bodyPr/>
        <a:lstStyle/>
        <a:p>
          <a:r>
            <a:rPr lang="en-US" sz="1800" dirty="0">
              <a:solidFill>
                <a:schemeClr val="tx1"/>
              </a:solidFill>
            </a:rPr>
            <a:t>As part of House Bill 548, which was passed in the 86th Legislative Session, TEA is required to ensure that the language acquisition of children eight years of age or younger who are </a:t>
          </a:r>
          <a:r>
            <a:rPr lang="en-US" sz="1800" u="sng" dirty="0">
              <a:solidFill>
                <a:schemeClr val="tx1"/>
              </a:solidFill>
            </a:rPr>
            <a:t>deaf or hard of hearing (DHH) </a:t>
          </a:r>
          <a:r>
            <a:rPr lang="en-US" sz="1800" dirty="0">
              <a:solidFill>
                <a:schemeClr val="tx1"/>
              </a:solidFill>
            </a:rPr>
            <a:t>or </a:t>
          </a:r>
          <a:r>
            <a:rPr lang="en-US" sz="1800" u="sng" dirty="0">
              <a:solidFill>
                <a:schemeClr val="tx1"/>
              </a:solidFill>
            </a:rPr>
            <a:t>deafblind (DB)</a:t>
          </a:r>
          <a:r>
            <a:rPr lang="en-US" sz="1800" dirty="0">
              <a:solidFill>
                <a:schemeClr val="tx1"/>
              </a:solidFill>
            </a:rPr>
            <a:t> is regularly assessed using a tool or assessment.</a:t>
          </a:r>
          <a:endParaRPr lang="en-US" sz="1800" dirty="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C4CE2571-8461-4658-8678-DE813D0A78C4}">
      <dgm:prSet phldrT="[Text]" custT="1"/>
      <dgm:spPr/>
      <dgm:t>
        <a:bodyPr/>
        <a:lstStyle/>
        <a:p>
          <a:pPr marL="515938" indent="-171450">
            <a:buClr>
              <a:schemeClr val="accent2"/>
            </a:buClr>
            <a:buFont typeface="Wingdings" panose="05000000000000000000" pitchFamily="2" charset="2"/>
            <a:buChar char="§"/>
          </a:pPr>
          <a:endParaRPr lang="en-US" sz="2200" dirty="0"/>
        </a:p>
      </dgm:t>
    </dgm:pt>
    <dgm:pt modelId="{50FCC2C0-4CF7-4B34-9527-4841857AF19C}" type="parTrans" cxnId="{970A5D18-8FB0-4810-BDFC-18D23ED05EA2}">
      <dgm:prSet/>
      <dgm:spPr/>
      <dgm:t>
        <a:bodyPr/>
        <a:lstStyle/>
        <a:p>
          <a:endParaRPr lang="en-US"/>
        </a:p>
      </dgm:t>
    </dgm:pt>
    <dgm:pt modelId="{DF02B883-6F6D-43B3-8331-C24E7881C66A}" type="sibTrans" cxnId="{970A5D18-8FB0-4810-BDFC-18D23ED05EA2}">
      <dgm:prSet/>
      <dgm:spPr/>
      <dgm:t>
        <a:bodyPr/>
        <a:lstStyle/>
        <a:p>
          <a:endParaRPr lang="en-US"/>
        </a:p>
      </dgm:t>
    </dgm:pt>
    <dgm:pt modelId="{66C4263C-E2B5-4280-8DED-821A426C5ADF}">
      <dgm:prSet phldrT="[Text]" custT="1"/>
      <dgm:spPr>
        <a:solidFill>
          <a:srgbClr val="FFC000"/>
        </a:solidFill>
      </dgm:spPr>
      <dgm:t>
        <a:bodyPr/>
        <a:lstStyle/>
        <a:p>
          <a:pPr>
            <a:buSzPct val="70000"/>
            <a:buFont typeface="Wingdings" panose="05000000000000000000" pitchFamily="2" charset="2"/>
            <a:buChar char="q"/>
          </a:pPr>
          <a:r>
            <a:rPr lang="en-US" sz="1800" dirty="0">
              <a:solidFill>
                <a:schemeClr val="tx1"/>
              </a:solidFill>
            </a:rPr>
            <a:t>LEAs will only be required to report data throughout the school year if they have eligible students.</a:t>
          </a:r>
          <a:endParaRPr lang="en-US" sz="1800" dirty="0">
            <a:solidFill>
              <a:schemeClr val="tx1"/>
            </a:solidFill>
            <a:latin typeface="+mn-lt"/>
          </a:endParaRPr>
        </a:p>
      </dgm:t>
    </dgm:pt>
    <dgm:pt modelId="{BCEF1EDB-7292-4546-B28F-1671F825BD22}" type="parTrans" cxnId="{068DC341-B53A-41B5-8B9F-2B2D3358E039}">
      <dgm:prSet/>
      <dgm:spPr/>
      <dgm:t>
        <a:bodyPr/>
        <a:lstStyle/>
        <a:p>
          <a:endParaRPr lang="en-US"/>
        </a:p>
      </dgm:t>
    </dgm:pt>
    <dgm:pt modelId="{1A88F177-4A83-4664-8A85-750E37D7CFD2}" type="sibTrans" cxnId="{068DC341-B53A-41B5-8B9F-2B2D3358E039}">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2" custLinFactNeighborY="-94944">
        <dgm:presLayoutVars>
          <dgm:chMax val="0"/>
          <dgm:bulletEnabled val="1"/>
        </dgm:presLayoutVars>
      </dgm:prSet>
      <dgm:spPr/>
    </dgm:pt>
    <dgm:pt modelId="{F70FA8D6-7035-4B46-9972-798BCC261F0A}" type="pres">
      <dgm:prSet presAssocID="{37AB14C3-2624-4712-9AB2-04C4D017CB43}" presName="childText" presStyleLbl="revTx" presStyleIdx="0" presStyleCnt="1">
        <dgm:presLayoutVars>
          <dgm:bulletEnabled val="1"/>
        </dgm:presLayoutVars>
      </dgm:prSet>
      <dgm:spPr/>
    </dgm:pt>
    <dgm:pt modelId="{49F897F7-E0C5-4933-8225-A5FB61985CE0}" type="pres">
      <dgm:prSet presAssocID="{66C4263C-E2B5-4280-8DED-821A426C5ADF}" presName="parentText" presStyleLbl="node1" presStyleIdx="1" presStyleCnt="2" custScaleY="99947" custLinFactY="-24728" custLinFactNeighborY="-100000">
        <dgm:presLayoutVars>
          <dgm:chMax val="0"/>
          <dgm:bulletEnabled val="1"/>
        </dgm:presLayoutVars>
      </dgm:prSet>
      <dgm:spPr/>
    </dgm:pt>
  </dgm:ptLst>
  <dgm:cxnLst>
    <dgm:cxn modelId="{CAA5E800-6FFA-4485-9D78-38C85D48A1A5}" type="presOf" srcId="{C4CE2571-8461-4658-8678-DE813D0A78C4}" destId="{F70FA8D6-7035-4B46-9972-798BCC261F0A}" srcOrd="0" destOrd="0" presId="urn:microsoft.com/office/officeart/2005/8/layout/vList2"/>
    <dgm:cxn modelId="{970A5D18-8FB0-4810-BDFC-18D23ED05EA2}" srcId="{37AB14C3-2624-4712-9AB2-04C4D017CB43}" destId="{C4CE2571-8461-4658-8678-DE813D0A78C4}" srcOrd="0" destOrd="0" parTransId="{50FCC2C0-4CF7-4B34-9527-4841857AF19C}" sibTransId="{DF02B883-6F6D-43B3-8331-C24E7881C66A}"/>
    <dgm:cxn modelId="{068DC341-B53A-41B5-8B9F-2B2D3358E039}" srcId="{709C6AF6-ADAD-4353-805D-7C40D7787A9C}" destId="{66C4263C-E2B5-4280-8DED-821A426C5ADF}" srcOrd="1" destOrd="0" parTransId="{BCEF1EDB-7292-4546-B28F-1671F825BD22}" sibTransId="{1A88F177-4A83-4664-8A85-750E37D7CFD2}"/>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A47B66A0-9E74-4C1B-9905-64ADCB8DA912}" type="presOf" srcId="{66C4263C-E2B5-4280-8DED-821A426C5ADF}" destId="{49F897F7-E0C5-4933-8225-A5FB61985CE0}"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 modelId="{FD7E6E91-D82C-4450-BCA3-EF263C0544C3}" type="presParOf" srcId="{E3660E3F-E06D-4BC6-9AA4-DC76D772DD05}" destId="{F70FA8D6-7035-4B46-9972-798BCC261F0A}" srcOrd="1" destOrd="0" presId="urn:microsoft.com/office/officeart/2005/8/layout/vList2"/>
    <dgm:cxn modelId="{C38064B3-0435-4873-B4AD-E61B1E0F96B0}" type="presParOf" srcId="{E3660E3F-E06D-4BC6-9AA4-DC76D772DD05}" destId="{49F897F7-E0C5-4933-8225-A5FB61985C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Lst>
  <dgm:cxnLst>
    <dgm:cxn modelId="{5FD58385-37AB-472F-B821-A541CA803E71}" type="presOf" srcId="{709C6AF6-ADAD-4353-805D-7C40D7787A9C}" destId="{E3660E3F-E06D-4BC6-9AA4-DC76D772DD0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BBBAD-D57C-4DFF-B173-AD4F61D78D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E97803-138B-4A5E-A74A-0D7BAC03549A}">
      <dgm:prSet phldrT="[Text]" custT="1"/>
      <dgm:spPr>
        <a:solidFill>
          <a:srgbClr val="80CCA8"/>
        </a:solidFill>
      </dgm:spPr>
      <dgm:t>
        <a:bodyPr/>
        <a:lstStyle/>
        <a:p>
          <a:pPr algn="l"/>
          <a:r>
            <a:rPr lang="en-US" sz="1800" dirty="0">
              <a:ln>
                <a:noFill/>
              </a:ln>
              <a:solidFill>
                <a:schemeClr val="tx1"/>
              </a:solidFill>
            </a:rPr>
            <a:t>The SELA data submission will be due to TEA on the fourth Thursday in June.</a:t>
          </a:r>
          <a:endParaRPr lang="en-US" sz="1800" dirty="0"/>
        </a:p>
      </dgm:t>
    </dgm:pt>
    <dgm:pt modelId="{B36FBBDE-E73F-401F-80A0-5C95C0DF6382}" type="parTrans" cxnId="{2A4C04C4-556A-4AE5-A249-E1090BE82EE8}">
      <dgm:prSet/>
      <dgm:spPr/>
      <dgm:t>
        <a:bodyPr/>
        <a:lstStyle/>
        <a:p>
          <a:endParaRPr lang="en-US"/>
        </a:p>
      </dgm:t>
    </dgm:pt>
    <dgm:pt modelId="{1928CFF1-21BB-4591-9648-C3BCE4680FA7}" type="sibTrans" cxnId="{2A4C04C4-556A-4AE5-A249-E1090BE82EE8}">
      <dgm:prSet/>
      <dgm:spPr/>
      <dgm:t>
        <a:bodyPr/>
        <a:lstStyle/>
        <a:p>
          <a:endParaRPr lang="en-US"/>
        </a:p>
      </dgm:t>
    </dgm:pt>
    <dgm:pt modelId="{095A662F-02FF-4A2F-8EFC-3BCA961796C8}">
      <dgm:prSet phldrT="[Text]" custT="1"/>
      <dgm:spPr>
        <a:solidFill>
          <a:srgbClr val="0483C9"/>
        </a:solidFill>
      </dgm:spPr>
      <dgm:t>
        <a:bodyPr/>
        <a:lstStyle/>
        <a:p>
          <a:pPr rtl="0">
            <a:buSzPct val="70000"/>
            <a:buFont typeface="Wingdings" panose="05000000000000000000" pitchFamily="2" charset="2"/>
            <a:buChar char="q"/>
          </a:pPr>
          <a:r>
            <a:rPr lang="en-US" sz="1800" dirty="0">
              <a:solidFill>
                <a:schemeClr val="tx1"/>
              </a:solidFill>
            </a:rPr>
            <a:t>No later than August 31st of each year, TEA, the Texas School for</a:t>
          </a:r>
          <a:r>
            <a:rPr lang="en-US" sz="1800" dirty="0">
              <a:solidFill>
                <a:schemeClr val="tx1"/>
              </a:solidFill>
              <a:latin typeface="Calibri Light" panose="020F0302020204030204"/>
            </a:rPr>
            <a:t> </a:t>
          </a:r>
          <a:r>
            <a:rPr lang="en-US" sz="1800" dirty="0">
              <a:solidFill>
                <a:schemeClr val="tx1"/>
              </a:solidFill>
            </a:rPr>
            <a:t>Deaf, and HHSC shall jointly publish a report on their websites </a:t>
          </a:r>
          <a:r>
            <a:rPr lang="en-US" sz="1800" b="1" dirty="0">
              <a:solidFill>
                <a:schemeClr val="tx1"/>
              </a:solidFill>
              <a:latin typeface="Calibri Light" panose="020F0302020204030204"/>
            </a:rPr>
            <a:t>with</a:t>
          </a:r>
          <a:r>
            <a:rPr lang="en-US" sz="1800" b="1" dirty="0">
              <a:solidFill>
                <a:schemeClr val="tx1"/>
              </a:solidFill>
            </a:rPr>
            <a:t> </a:t>
          </a:r>
          <a:r>
            <a:rPr lang="en-US" sz="1800" dirty="0">
              <a:solidFill>
                <a:schemeClr val="tx1"/>
              </a:solidFill>
            </a:rPr>
            <a:t>the data collected of children eight years of age or younger who are </a:t>
          </a:r>
          <a:r>
            <a:rPr lang="en-US" sz="1800" u="sng" dirty="0">
              <a:solidFill>
                <a:schemeClr val="tx1"/>
              </a:solidFill>
            </a:rPr>
            <a:t>deaf and hard of hearing (DHH) </a:t>
          </a:r>
          <a:r>
            <a:rPr lang="en-US" sz="1800" dirty="0">
              <a:solidFill>
                <a:schemeClr val="tx1"/>
              </a:solidFill>
            </a:rPr>
            <a:t>or </a:t>
          </a:r>
          <a:r>
            <a:rPr lang="en-US" sz="1800" u="sng" dirty="0">
              <a:solidFill>
                <a:schemeClr val="tx1"/>
              </a:solidFill>
            </a:rPr>
            <a:t>deafblind (DB)</a:t>
          </a:r>
          <a:r>
            <a:rPr lang="en-US" sz="1800" dirty="0">
              <a:solidFill>
                <a:schemeClr val="tx1"/>
              </a:solidFill>
            </a:rPr>
            <a:t>. Data from the SELA collection will be used to help prepare this report.</a:t>
          </a:r>
        </a:p>
      </dgm:t>
    </dgm:pt>
    <dgm:pt modelId="{B532CCB9-033B-4236-9BC6-537E7F884111}" type="parTrans" cxnId="{C931C6C6-E12C-48C6-8BE0-892918F80F6E}">
      <dgm:prSet/>
      <dgm:spPr/>
      <dgm:t>
        <a:bodyPr/>
        <a:lstStyle/>
        <a:p>
          <a:endParaRPr lang="en-US"/>
        </a:p>
      </dgm:t>
    </dgm:pt>
    <dgm:pt modelId="{6E156BB7-2B07-473A-A230-C524E79D2DD7}" type="sibTrans" cxnId="{C931C6C6-E12C-48C6-8BE0-892918F80F6E}">
      <dgm:prSet/>
      <dgm:spPr/>
      <dgm:t>
        <a:bodyPr/>
        <a:lstStyle/>
        <a:p>
          <a:endParaRPr lang="en-US"/>
        </a:p>
      </dgm:t>
    </dgm:pt>
    <dgm:pt modelId="{CAE98490-64B4-4407-9820-F89C0D136353}" type="pres">
      <dgm:prSet presAssocID="{8B8BBBAD-D57C-4DFF-B173-AD4F61D78D4C}" presName="linear" presStyleCnt="0">
        <dgm:presLayoutVars>
          <dgm:animLvl val="lvl"/>
          <dgm:resizeHandles val="exact"/>
        </dgm:presLayoutVars>
      </dgm:prSet>
      <dgm:spPr/>
    </dgm:pt>
    <dgm:pt modelId="{F92A70AB-3F75-4C6E-B58D-2A8A662B2D42}" type="pres">
      <dgm:prSet presAssocID="{7DE97803-138B-4A5E-A74A-0D7BAC03549A}" presName="parentText" presStyleLbl="node1" presStyleIdx="0" presStyleCnt="2" custScaleY="97770" custLinFactY="-13915" custLinFactNeighborY="-100000">
        <dgm:presLayoutVars>
          <dgm:chMax val="0"/>
          <dgm:bulletEnabled val="1"/>
        </dgm:presLayoutVars>
      </dgm:prSet>
      <dgm:spPr/>
    </dgm:pt>
    <dgm:pt modelId="{104A5E8A-FAB4-4B71-825B-3B3F2DABBA2F}" type="pres">
      <dgm:prSet presAssocID="{1928CFF1-21BB-4591-9648-C3BCE4680FA7}" presName="spacer" presStyleCnt="0"/>
      <dgm:spPr/>
    </dgm:pt>
    <dgm:pt modelId="{648F363B-7858-463C-A0D7-03D0C3789450}" type="pres">
      <dgm:prSet presAssocID="{095A662F-02FF-4A2F-8EFC-3BCA961796C8}" presName="parentText" presStyleLbl="node1" presStyleIdx="1" presStyleCnt="2" custScaleY="99219" custLinFactY="-24766" custLinFactNeighborY="-100000">
        <dgm:presLayoutVars>
          <dgm:chMax val="0"/>
          <dgm:bulletEnabled val="1"/>
        </dgm:presLayoutVars>
      </dgm:prSet>
      <dgm:spPr/>
    </dgm:pt>
  </dgm:ptLst>
  <dgm:cxnLst>
    <dgm:cxn modelId="{93B6A205-9069-4E48-BCC5-20C53387DC4E}" type="presOf" srcId="{8B8BBBAD-D57C-4DFF-B173-AD4F61D78D4C}" destId="{CAE98490-64B4-4407-9820-F89C0D136353}" srcOrd="0" destOrd="0" presId="urn:microsoft.com/office/officeart/2005/8/layout/vList2"/>
    <dgm:cxn modelId="{1F156671-CFFE-4033-89FF-81529E2D7761}" type="presOf" srcId="{095A662F-02FF-4A2F-8EFC-3BCA961796C8}" destId="{648F363B-7858-463C-A0D7-03D0C3789450}" srcOrd="0" destOrd="0" presId="urn:microsoft.com/office/officeart/2005/8/layout/vList2"/>
    <dgm:cxn modelId="{E8109F71-515B-49D3-A9F0-94B7FD4F21AA}" type="presOf" srcId="{7DE97803-138B-4A5E-A74A-0D7BAC03549A}" destId="{F92A70AB-3F75-4C6E-B58D-2A8A662B2D42}" srcOrd="0" destOrd="0" presId="urn:microsoft.com/office/officeart/2005/8/layout/vList2"/>
    <dgm:cxn modelId="{2A4C04C4-556A-4AE5-A249-E1090BE82EE8}" srcId="{8B8BBBAD-D57C-4DFF-B173-AD4F61D78D4C}" destId="{7DE97803-138B-4A5E-A74A-0D7BAC03549A}" srcOrd="0" destOrd="0" parTransId="{B36FBBDE-E73F-401F-80A0-5C95C0DF6382}" sibTransId="{1928CFF1-21BB-4591-9648-C3BCE4680FA7}"/>
    <dgm:cxn modelId="{C931C6C6-E12C-48C6-8BE0-892918F80F6E}" srcId="{8B8BBBAD-D57C-4DFF-B173-AD4F61D78D4C}" destId="{095A662F-02FF-4A2F-8EFC-3BCA961796C8}" srcOrd="1" destOrd="0" parTransId="{B532CCB9-033B-4236-9BC6-537E7F884111}" sibTransId="{6E156BB7-2B07-473A-A230-C524E79D2DD7}"/>
    <dgm:cxn modelId="{6E1114D1-E966-49F9-8017-D467CE3D727B}" type="presParOf" srcId="{CAE98490-64B4-4407-9820-F89C0D136353}" destId="{F92A70AB-3F75-4C6E-B58D-2A8A662B2D42}" srcOrd="0" destOrd="0" presId="urn:microsoft.com/office/officeart/2005/8/layout/vList2"/>
    <dgm:cxn modelId="{179C0008-566A-44CC-9EF3-8BE942DBCA91}" type="presParOf" srcId="{CAE98490-64B4-4407-9820-F89C0D136353}" destId="{104A5E8A-FAB4-4B71-825B-3B3F2DABBA2F}" srcOrd="1" destOrd="0" presId="urn:microsoft.com/office/officeart/2005/8/layout/vList2"/>
    <dgm:cxn modelId="{750A1FFE-1FFA-48B0-9F9E-6C9B6533D731}" type="presParOf" srcId="{CAE98490-64B4-4407-9820-F89C0D136353}" destId="{648F363B-7858-463C-A0D7-03D0C3789450}"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9440EB-24DE-4621-B678-A01449D7DC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9263DD-9365-42CE-875E-64569AA488C8}">
      <dgm:prSet phldrT="[Text]" custT="1"/>
      <dgm:spPr>
        <a:solidFill>
          <a:srgbClr val="75CBA6"/>
        </a:solidFill>
      </dgm:spPr>
      <dgm:t>
        <a:bodyPr/>
        <a:lstStyle/>
        <a:p>
          <a:pPr>
            <a:buClr>
              <a:schemeClr val="accent2"/>
            </a:buClr>
            <a:buSzPct val="100000"/>
          </a:pPr>
          <a:r>
            <a:rPr lang="en-US" sz="1800" dirty="0">
              <a:solidFill>
                <a:sysClr val="windowText" lastClr="000000"/>
              </a:solidFill>
            </a:rPr>
            <a:t>TEA fulfills a requirement for a comprehensive statewide plan for educational services for students who are deaf or hard of hearing (DHH).</a:t>
          </a:r>
        </a:p>
      </dgm:t>
    </dgm:pt>
    <dgm:pt modelId="{76AFE30F-3AD4-4CDC-9BAD-AB83925AB9B1}" type="parTrans" cxnId="{1C5F2B67-445C-4F78-B9FF-38BD15994C05}">
      <dgm:prSet/>
      <dgm:spPr/>
      <dgm:t>
        <a:bodyPr/>
        <a:lstStyle/>
        <a:p>
          <a:endParaRPr lang="en-US">
            <a:solidFill>
              <a:sysClr val="windowText" lastClr="000000"/>
            </a:solidFill>
          </a:endParaRPr>
        </a:p>
      </dgm:t>
    </dgm:pt>
    <dgm:pt modelId="{72C6E843-11EF-4364-93B6-724FA2F9DF89}" type="sibTrans" cxnId="{1C5F2B67-445C-4F78-B9FF-38BD15994C05}">
      <dgm:prSet/>
      <dgm:spPr/>
      <dgm:t>
        <a:bodyPr/>
        <a:lstStyle/>
        <a:p>
          <a:endParaRPr lang="en-US">
            <a:solidFill>
              <a:sysClr val="windowText" lastClr="000000"/>
            </a:solidFill>
          </a:endParaRPr>
        </a:p>
      </dgm:t>
    </dgm:pt>
    <dgm:pt modelId="{CD760739-3207-40AC-9156-6A744F00169B}">
      <dgm:prSet custT="1"/>
      <dgm:spPr>
        <a:solidFill>
          <a:srgbClr val="F9A451"/>
        </a:solidFill>
      </dgm:spPr>
      <dgm:t>
        <a:bodyPr/>
        <a:lstStyle/>
        <a:p>
          <a:r>
            <a:rPr lang="en-US" sz="1800" dirty="0">
              <a:solidFill>
                <a:sysClr val="windowText" lastClr="000000"/>
              </a:solidFill>
            </a:rPr>
            <a:t>The State DHH Plan is intended to be a tool to:</a:t>
          </a:r>
        </a:p>
        <a:p>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rPr>
            <a:t>Identify needs, </a:t>
          </a:r>
        </a:p>
        <a:p>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rPr>
            <a:t>Set priorities and guide development, and</a:t>
          </a:r>
        </a:p>
        <a:p>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rPr>
            <a:t>Provision services for students who are deaf or hard of hearing.</a:t>
          </a:r>
        </a:p>
      </dgm:t>
    </dgm:pt>
    <dgm:pt modelId="{A22C4F29-F1EB-4773-A501-AA6BC6A54362}" type="parTrans" cxnId="{35BDAD36-9553-4ADD-919B-EC0E9C59E96F}">
      <dgm:prSet/>
      <dgm:spPr/>
      <dgm:t>
        <a:bodyPr/>
        <a:lstStyle/>
        <a:p>
          <a:endParaRPr lang="en-US">
            <a:solidFill>
              <a:sysClr val="windowText" lastClr="000000"/>
            </a:solidFill>
          </a:endParaRPr>
        </a:p>
      </dgm:t>
    </dgm:pt>
    <dgm:pt modelId="{CE7655A1-C748-4F61-8606-69EF17B97F64}" type="sibTrans" cxnId="{35BDAD36-9553-4ADD-919B-EC0E9C59E96F}">
      <dgm:prSet/>
      <dgm:spPr/>
      <dgm:t>
        <a:bodyPr/>
        <a:lstStyle/>
        <a:p>
          <a:endParaRPr lang="en-US">
            <a:solidFill>
              <a:sysClr val="windowText" lastClr="000000"/>
            </a:solidFill>
          </a:endParaRPr>
        </a:p>
      </dgm:t>
    </dgm:pt>
    <dgm:pt modelId="{43594554-A47C-473D-9277-725C345AE49F}">
      <dgm:prSet custT="1"/>
      <dgm:spPr>
        <a:solidFill>
          <a:srgbClr val="00B5CB"/>
        </a:solidFill>
      </dgm:spPr>
      <dgm:t>
        <a:bodyPr/>
        <a:lstStyle/>
        <a:p>
          <a:pPr rtl="0"/>
          <a:r>
            <a:rPr lang="en-US" sz="18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URL Link to State DHH Plan</a:t>
          </a:r>
          <a:r>
            <a:rPr lang="en-US" dirty="0">
              <a:solidFill>
                <a:schemeClr val="tx1"/>
              </a:solidFill>
              <a:latin typeface="Calibri Light" panose="020F0302020204030204"/>
            </a:rPr>
            <a:t>                                                                            </a:t>
          </a:r>
          <a:endParaRPr lang="en-US" sz="1800" dirty="0">
            <a:solidFill>
              <a:schemeClr val="tx1"/>
            </a:solidFill>
            <a:latin typeface="Calibri Light" panose="020F0302020204030204"/>
          </a:endParaRPr>
        </a:p>
      </dgm:t>
    </dgm:pt>
    <dgm:pt modelId="{3CC04A6A-3A9D-4953-8D57-6B21FB192E05}" type="parTrans" cxnId="{C0C74C9C-5726-43E4-9A9E-89CEB379C2DB}">
      <dgm:prSet/>
      <dgm:spPr/>
      <dgm:t>
        <a:bodyPr/>
        <a:lstStyle/>
        <a:p>
          <a:endParaRPr lang="en-US">
            <a:solidFill>
              <a:sysClr val="windowText" lastClr="000000"/>
            </a:solidFill>
          </a:endParaRPr>
        </a:p>
      </dgm:t>
    </dgm:pt>
    <dgm:pt modelId="{EF2CAA40-E607-41C2-AD23-04A5253AB067}" type="sibTrans" cxnId="{C0C74C9C-5726-43E4-9A9E-89CEB379C2DB}">
      <dgm:prSet/>
      <dgm:spPr/>
      <dgm:t>
        <a:bodyPr/>
        <a:lstStyle/>
        <a:p>
          <a:endParaRPr lang="en-US">
            <a:solidFill>
              <a:sysClr val="windowText" lastClr="000000"/>
            </a:solidFill>
          </a:endParaRPr>
        </a:p>
      </dgm:t>
    </dgm:pt>
    <dgm:pt modelId="{5FE31617-30A9-48F5-9BDE-2A436F9A61B5}" type="pres">
      <dgm:prSet presAssocID="{DB9440EB-24DE-4621-B678-A01449D7DC1A}" presName="linear" presStyleCnt="0">
        <dgm:presLayoutVars>
          <dgm:animLvl val="lvl"/>
          <dgm:resizeHandles val="exact"/>
        </dgm:presLayoutVars>
      </dgm:prSet>
      <dgm:spPr/>
    </dgm:pt>
    <dgm:pt modelId="{435FA4A1-4AF2-40C3-837D-F5F79F4B212C}" type="pres">
      <dgm:prSet presAssocID="{829263DD-9365-42CE-875E-64569AA488C8}" presName="parentText" presStyleLbl="node1" presStyleIdx="0" presStyleCnt="3">
        <dgm:presLayoutVars>
          <dgm:chMax val="0"/>
          <dgm:bulletEnabled val="1"/>
        </dgm:presLayoutVars>
      </dgm:prSet>
      <dgm:spPr/>
    </dgm:pt>
    <dgm:pt modelId="{A828CC2F-69EA-4266-80B0-1848BC90982E}" type="pres">
      <dgm:prSet presAssocID="{72C6E843-11EF-4364-93B6-724FA2F9DF89}" presName="spacer" presStyleCnt="0"/>
      <dgm:spPr/>
    </dgm:pt>
    <dgm:pt modelId="{155A3850-374C-4849-A16A-BC31539F6EAB}" type="pres">
      <dgm:prSet presAssocID="{CD760739-3207-40AC-9156-6A744F00169B}" presName="parentText" presStyleLbl="node1" presStyleIdx="1" presStyleCnt="3" custLinFactNeighborX="-539" custLinFactNeighborY="3677">
        <dgm:presLayoutVars>
          <dgm:chMax val="0"/>
          <dgm:bulletEnabled val="1"/>
        </dgm:presLayoutVars>
      </dgm:prSet>
      <dgm:spPr/>
    </dgm:pt>
    <dgm:pt modelId="{8852D820-50F5-44D0-B4DF-B54A55E7EFB0}" type="pres">
      <dgm:prSet presAssocID="{CE7655A1-C748-4F61-8606-69EF17B97F64}" presName="spacer" presStyleCnt="0"/>
      <dgm:spPr/>
    </dgm:pt>
    <dgm:pt modelId="{79B8FF61-6A98-442F-A8C2-6D25049C71DA}" type="pres">
      <dgm:prSet presAssocID="{43594554-A47C-473D-9277-725C345AE49F}" presName="parentText" presStyleLbl="node1" presStyleIdx="2" presStyleCnt="3" custLinFactNeighborY="85658">
        <dgm:presLayoutVars>
          <dgm:chMax val="0"/>
          <dgm:bulletEnabled val="1"/>
        </dgm:presLayoutVars>
      </dgm:prSet>
      <dgm:spPr/>
    </dgm:pt>
  </dgm:ptLst>
  <dgm:cxnLst>
    <dgm:cxn modelId="{41EA7112-5DCF-439A-944A-3D842D84068E}" type="presOf" srcId="{43594554-A47C-473D-9277-725C345AE49F}" destId="{79B8FF61-6A98-442F-A8C2-6D25049C71DA}" srcOrd="0" destOrd="0" presId="urn:microsoft.com/office/officeart/2005/8/layout/vList2"/>
    <dgm:cxn modelId="{35BDAD36-9553-4ADD-919B-EC0E9C59E96F}" srcId="{DB9440EB-24DE-4621-B678-A01449D7DC1A}" destId="{CD760739-3207-40AC-9156-6A744F00169B}" srcOrd="1" destOrd="0" parTransId="{A22C4F29-F1EB-4773-A501-AA6BC6A54362}" sibTransId="{CE7655A1-C748-4F61-8606-69EF17B97F64}"/>
    <dgm:cxn modelId="{1C5F2B67-445C-4F78-B9FF-38BD15994C05}" srcId="{DB9440EB-24DE-4621-B678-A01449D7DC1A}" destId="{829263DD-9365-42CE-875E-64569AA488C8}" srcOrd="0" destOrd="0" parTransId="{76AFE30F-3AD4-4CDC-9BAD-AB83925AB9B1}" sibTransId="{72C6E843-11EF-4364-93B6-724FA2F9DF89}"/>
    <dgm:cxn modelId="{74AF726E-3F0C-445B-AE56-230FDB4BF549}" type="presOf" srcId="{829263DD-9365-42CE-875E-64569AA488C8}" destId="{435FA4A1-4AF2-40C3-837D-F5F79F4B212C}" srcOrd="0" destOrd="0" presId="urn:microsoft.com/office/officeart/2005/8/layout/vList2"/>
    <dgm:cxn modelId="{C0C74C9C-5726-43E4-9A9E-89CEB379C2DB}" srcId="{DB9440EB-24DE-4621-B678-A01449D7DC1A}" destId="{43594554-A47C-473D-9277-725C345AE49F}" srcOrd="2" destOrd="0" parTransId="{3CC04A6A-3A9D-4953-8D57-6B21FB192E05}" sibTransId="{EF2CAA40-E607-41C2-AD23-04A5253AB067}"/>
    <dgm:cxn modelId="{A50489A3-36D0-4EB5-936F-09083CC312F1}" type="presOf" srcId="{CD760739-3207-40AC-9156-6A744F00169B}" destId="{155A3850-374C-4849-A16A-BC31539F6EAB}" srcOrd="0" destOrd="0" presId="urn:microsoft.com/office/officeart/2005/8/layout/vList2"/>
    <dgm:cxn modelId="{441197D1-ADCE-48B6-80E3-DAAF7FAC4E23}" type="presOf" srcId="{DB9440EB-24DE-4621-B678-A01449D7DC1A}" destId="{5FE31617-30A9-48F5-9BDE-2A436F9A61B5}" srcOrd="0" destOrd="0" presId="urn:microsoft.com/office/officeart/2005/8/layout/vList2"/>
    <dgm:cxn modelId="{833C41B2-EA61-4113-BC1F-45FECC4DBC6F}" type="presParOf" srcId="{5FE31617-30A9-48F5-9BDE-2A436F9A61B5}" destId="{435FA4A1-4AF2-40C3-837D-F5F79F4B212C}" srcOrd="0" destOrd="0" presId="urn:microsoft.com/office/officeart/2005/8/layout/vList2"/>
    <dgm:cxn modelId="{9AA7A569-F13E-4510-9CD0-B0B982ED86C7}" type="presParOf" srcId="{5FE31617-30A9-48F5-9BDE-2A436F9A61B5}" destId="{A828CC2F-69EA-4266-80B0-1848BC90982E}" srcOrd="1" destOrd="0" presId="urn:microsoft.com/office/officeart/2005/8/layout/vList2"/>
    <dgm:cxn modelId="{2EFC44D7-B462-4953-A099-3A520E34232C}" type="presParOf" srcId="{5FE31617-30A9-48F5-9BDE-2A436F9A61B5}" destId="{155A3850-374C-4849-A16A-BC31539F6EAB}" srcOrd="2" destOrd="0" presId="urn:microsoft.com/office/officeart/2005/8/layout/vList2"/>
    <dgm:cxn modelId="{1987CD48-7141-4457-A990-E35191D5F1BC}" type="presParOf" srcId="{5FE31617-30A9-48F5-9BDE-2A436F9A61B5}" destId="{8852D820-50F5-44D0-B4DF-B54A55E7EFB0}" srcOrd="3" destOrd="0" presId="urn:microsoft.com/office/officeart/2005/8/layout/vList2"/>
    <dgm:cxn modelId="{4C0E79E6-B7E2-47CB-9886-4EC8E7A34EC2}" type="presParOf" srcId="{5FE31617-30A9-48F5-9BDE-2A436F9A61B5}" destId="{79B8FF61-6A98-442F-A8C2-6D25049C71D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72257-98C8-4A54-85F1-0268FED187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958D85-F91F-4D42-A808-A23584C63416}">
      <dgm:prSet phldrT="[Text]"/>
      <dgm:spPr>
        <a:solidFill>
          <a:srgbClr val="75CBA6"/>
        </a:solidFill>
      </dgm:spPr>
      <dgm:t>
        <a:bodyPr/>
        <a:lstStyle/>
        <a:p>
          <a:pPr rtl="0">
            <a:buClr>
              <a:schemeClr val="accent2"/>
            </a:buClr>
            <a:buSzPct val="100000"/>
          </a:pPr>
          <a:r>
            <a:rPr lang="en-US" dirty="0">
              <a:solidFill>
                <a:schemeClr val="tx1"/>
              </a:solidFill>
            </a:rPr>
            <a:t>Deaf-Blindness</a:t>
          </a:r>
          <a:r>
            <a:rPr lang="en-US" dirty="0">
              <a:solidFill>
                <a:schemeClr val="tx1"/>
              </a:solidFill>
              <a:latin typeface="Calibri Light" panose="020F0302020204030204"/>
            </a:rPr>
            <a:t> is defined as</a:t>
          </a:r>
          <a:r>
            <a:rPr lang="en-US" dirty="0">
              <a:solidFill>
                <a:schemeClr val="tx1"/>
              </a:solidFill>
            </a:rPr>
            <a:t>:</a:t>
          </a:r>
        </a:p>
      </dgm:t>
    </dgm:pt>
    <dgm:pt modelId="{C41BE7D7-6297-4550-A913-9BBD2A853CDA}" type="parTrans" cxnId="{E3F6880F-759C-4D0E-8DF7-5AF5314F04A3}">
      <dgm:prSet/>
      <dgm:spPr/>
      <dgm:t>
        <a:bodyPr/>
        <a:lstStyle/>
        <a:p>
          <a:endParaRPr lang="en-US">
            <a:solidFill>
              <a:sysClr val="windowText" lastClr="000000"/>
            </a:solidFill>
          </a:endParaRPr>
        </a:p>
      </dgm:t>
    </dgm:pt>
    <dgm:pt modelId="{C8C537EC-C7F5-4AE5-A1E7-09DCC50E4CFE}" type="sibTrans" cxnId="{E3F6880F-759C-4D0E-8DF7-5AF5314F04A3}">
      <dgm:prSet/>
      <dgm:spPr/>
      <dgm:t>
        <a:bodyPr/>
        <a:lstStyle/>
        <a:p>
          <a:endParaRPr lang="en-US">
            <a:solidFill>
              <a:sysClr val="windowText" lastClr="000000"/>
            </a:solidFill>
          </a:endParaRPr>
        </a:p>
      </dgm:t>
    </dgm:pt>
    <dgm:pt modelId="{195479DC-ED3F-4A40-810D-AD5248143477}">
      <dgm:prSet/>
      <dgm:spPr/>
      <dgm:t>
        <a:bodyPr/>
        <a:lstStyle/>
        <a:p>
          <a:pPr rtl="0"/>
          <a:r>
            <a:rPr lang="en-US" dirty="0">
              <a:solidFill>
                <a:schemeClr val="accent1"/>
              </a:solidFill>
              <a:latin typeface="+mn-lt"/>
            </a:rPr>
            <a:t>The combination of visual and auditory impairments. </a:t>
          </a:r>
        </a:p>
      </dgm:t>
    </dgm:pt>
    <dgm:pt modelId="{872C144B-463F-48FB-A12A-42A211FDF903}" type="parTrans" cxnId="{46EA9EC8-AF93-47C5-BBD3-0D73CBCFA78C}">
      <dgm:prSet/>
      <dgm:spPr/>
      <dgm:t>
        <a:bodyPr/>
        <a:lstStyle/>
        <a:p>
          <a:endParaRPr lang="en-US">
            <a:solidFill>
              <a:sysClr val="windowText" lastClr="000000"/>
            </a:solidFill>
          </a:endParaRPr>
        </a:p>
      </dgm:t>
    </dgm:pt>
    <dgm:pt modelId="{D2337317-9892-4432-80CE-A132D78A6A45}" type="sibTrans" cxnId="{46EA9EC8-AF93-47C5-BBD3-0D73CBCFA78C}">
      <dgm:prSet/>
      <dgm:spPr/>
      <dgm:t>
        <a:bodyPr/>
        <a:lstStyle/>
        <a:p>
          <a:endParaRPr lang="en-US">
            <a:solidFill>
              <a:sysClr val="windowText" lastClr="000000"/>
            </a:solidFill>
          </a:endParaRPr>
        </a:p>
      </dgm:t>
    </dgm:pt>
    <dgm:pt modelId="{1DC10143-EEA1-4595-AD66-3F589885FEF4}">
      <dgm:prSet/>
      <dgm:spPr/>
      <dgm:t>
        <a:bodyPr/>
        <a:lstStyle/>
        <a:p>
          <a:pPr rtl="0"/>
          <a:r>
            <a:rPr lang="en-US" dirty="0">
              <a:solidFill>
                <a:schemeClr val="accent1"/>
              </a:solidFill>
              <a:latin typeface="+mn-lt"/>
            </a:rPr>
            <a:t>The impairments </a:t>
          </a:r>
          <a:r>
            <a:rPr lang="en-US" b="0" dirty="0">
              <a:solidFill>
                <a:schemeClr val="accent1"/>
              </a:solidFill>
              <a:latin typeface="+mn-lt"/>
            </a:rPr>
            <a:t>that </a:t>
          </a:r>
          <a:r>
            <a:rPr lang="en-US" b="1" dirty="0">
              <a:solidFill>
                <a:schemeClr val="accent1"/>
              </a:solidFill>
              <a:latin typeface="+mn-lt"/>
            </a:rPr>
            <a:t>cause </a:t>
          </a:r>
          <a:r>
            <a:rPr lang="en-US" dirty="0">
              <a:solidFill>
                <a:schemeClr val="accent1"/>
              </a:solidFill>
              <a:latin typeface="+mn-lt"/>
            </a:rPr>
            <a:t>severe communication and other developmental and educational needs. </a:t>
          </a:r>
        </a:p>
      </dgm:t>
    </dgm:pt>
    <dgm:pt modelId="{F3806D91-4FD9-4792-98D2-7EDF78545BCE}" type="parTrans" cxnId="{030B6D20-D5FC-42E7-8A46-033819779394}">
      <dgm:prSet/>
      <dgm:spPr/>
      <dgm:t>
        <a:bodyPr/>
        <a:lstStyle/>
        <a:p>
          <a:endParaRPr lang="en-US">
            <a:solidFill>
              <a:sysClr val="windowText" lastClr="000000"/>
            </a:solidFill>
          </a:endParaRPr>
        </a:p>
      </dgm:t>
    </dgm:pt>
    <dgm:pt modelId="{1652F135-0B2F-4793-9FB7-55995E446B46}" type="sibTrans" cxnId="{030B6D20-D5FC-42E7-8A46-033819779394}">
      <dgm:prSet/>
      <dgm:spPr/>
      <dgm:t>
        <a:bodyPr/>
        <a:lstStyle/>
        <a:p>
          <a:endParaRPr lang="en-US">
            <a:solidFill>
              <a:sysClr val="windowText" lastClr="000000"/>
            </a:solidFill>
          </a:endParaRPr>
        </a:p>
      </dgm:t>
    </dgm:pt>
    <dgm:pt modelId="{EF83E0C0-A3C0-4745-AD73-59671C8D0433}">
      <dgm:prSet/>
      <dgm:spPr/>
      <dgm:t>
        <a:bodyPr/>
        <a:lstStyle/>
        <a:p>
          <a:pPr rtl="0"/>
          <a:r>
            <a:rPr lang="en-US" dirty="0">
              <a:solidFill>
                <a:schemeClr val="accent1"/>
              </a:solidFill>
              <a:latin typeface="+mn-lt"/>
            </a:rPr>
            <a:t>Educational needs that cannot be accommodated in programs solely for children with deafness or children with blindness. </a:t>
          </a:r>
          <a:endParaRPr lang="en-US" dirty="0">
            <a:latin typeface="+mn-lt"/>
          </a:endParaRPr>
        </a:p>
      </dgm:t>
    </dgm:pt>
    <dgm:pt modelId="{1CFF5E11-A3F7-49F3-BFD3-8799DCA958EA}" type="parTrans" cxnId="{2CE9BD80-9991-45C4-AEE2-67CDE223FE31}">
      <dgm:prSet/>
      <dgm:spPr/>
      <dgm:t>
        <a:bodyPr/>
        <a:lstStyle/>
        <a:p>
          <a:endParaRPr lang="en-US">
            <a:solidFill>
              <a:sysClr val="windowText" lastClr="000000"/>
            </a:solidFill>
          </a:endParaRPr>
        </a:p>
      </dgm:t>
    </dgm:pt>
    <dgm:pt modelId="{8114252F-E74F-4E8D-BC71-47BBDB3D2ACA}" type="sibTrans" cxnId="{2CE9BD80-9991-45C4-AEE2-67CDE223FE31}">
      <dgm:prSet/>
      <dgm:spPr/>
      <dgm:t>
        <a:bodyPr/>
        <a:lstStyle/>
        <a:p>
          <a:endParaRPr lang="en-US">
            <a:solidFill>
              <a:sysClr val="windowText" lastClr="000000"/>
            </a:solidFill>
          </a:endParaRPr>
        </a:p>
      </dgm:t>
    </dgm:pt>
    <dgm:pt modelId="{719EFC7C-7B13-4A83-A1F3-DA5F96E9347E}">
      <dgm:prSet/>
      <dgm:spPr>
        <a:solidFill>
          <a:srgbClr val="00B5CB"/>
        </a:solidFill>
      </dgm:spPr>
      <dgm:t>
        <a:bodyPr/>
        <a:lstStyle/>
        <a:p>
          <a:r>
            <a:rPr lang="en-US" dirty="0">
              <a:solidFill>
                <a:sysClr val="windowText" lastClr="000000"/>
              </a:solidFill>
            </a:rPr>
            <a:t>The process:</a:t>
          </a:r>
        </a:p>
      </dgm:t>
    </dgm:pt>
    <dgm:pt modelId="{5D77BFFF-EA5D-40AD-BAAF-C4904182D507}" type="parTrans" cxnId="{C21CCDA0-6815-48FF-9A25-93F555B48230}">
      <dgm:prSet/>
      <dgm:spPr/>
      <dgm:t>
        <a:bodyPr/>
        <a:lstStyle/>
        <a:p>
          <a:endParaRPr lang="en-US">
            <a:solidFill>
              <a:sysClr val="windowText" lastClr="000000"/>
            </a:solidFill>
          </a:endParaRPr>
        </a:p>
      </dgm:t>
    </dgm:pt>
    <dgm:pt modelId="{B72D8312-A5AD-4B97-B25B-591AA39A50A6}" type="sibTrans" cxnId="{C21CCDA0-6815-48FF-9A25-93F555B48230}">
      <dgm:prSet/>
      <dgm:spPr/>
      <dgm:t>
        <a:bodyPr/>
        <a:lstStyle/>
        <a:p>
          <a:endParaRPr lang="en-US">
            <a:solidFill>
              <a:sysClr val="windowText" lastClr="000000"/>
            </a:solidFill>
          </a:endParaRPr>
        </a:p>
      </dgm:t>
    </dgm:pt>
    <dgm:pt modelId="{F94ADC6B-860F-4985-B49E-844508569A55}">
      <dgm:prSet/>
      <dgm:spPr/>
      <dgm:t>
        <a:bodyPr/>
        <a:lstStyle/>
        <a:p>
          <a:pPr rtl="0"/>
          <a:r>
            <a:rPr lang="en-US" dirty="0">
              <a:solidFill>
                <a:schemeClr val="accent1"/>
              </a:solidFill>
              <a:latin typeface="+mn-lt"/>
            </a:rPr>
            <a:t>Requires an admission, review, and dismissal (ARD) committee. </a:t>
          </a:r>
        </a:p>
      </dgm:t>
    </dgm:pt>
    <dgm:pt modelId="{E244EFB7-73EA-40AA-8720-95DE51128D21}" type="parTrans" cxnId="{D18914F0-BBF9-4156-9299-449A0AE7A50F}">
      <dgm:prSet/>
      <dgm:spPr/>
      <dgm:t>
        <a:bodyPr/>
        <a:lstStyle/>
        <a:p>
          <a:endParaRPr lang="en-US">
            <a:solidFill>
              <a:sysClr val="windowText" lastClr="000000"/>
            </a:solidFill>
          </a:endParaRPr>
        </a:p>
      </dgm:t>
    </dgm:pt>
    <dgm:pt modelId="{B6BDA480-DFB5-4BF3-A1E9-7341D1BE0A28}" type="sibTrans" cxnId="{D18914F0-BBF9-4156-9299-449A0AE7A50F}">
      <dgm:prSet/>
      <dgm:spPr/>
      <dgm:t>
        <a:bodyPr/>
        <a:lstStyle/>
        <a:p>
          <a:endParaRPr lang="en-US">
            <a:solidFill>
              <a:sysClr val="windowText" lastClr="000000"/>
            </a:solidFill>
          </a:endParaRPr>
        </a:p>
      </dgm:t>
    </dgm:pt>
    <dgm:pt modelId="{FA6BA3A4-8BDE-43BE-A39D-CD1F841ED150}">
      <dgm:prSet/>
      <dgm:spPr/>
      <dgm:t>
        <a:bodyPr/>
        <a:lstStyle/>
        <a:p>
          <a:pPr rtl="0"/>
          <a:r>
            <a:rPr lang="en-US" dirty="0">
              <a:solidFill>
                <a:schemeClr val="accent1"/>
              </a:solidFill>
              <a:latin typeface="+mn-lt"/>
            </a:rPr>
            <a:t>Involves the ARD committee working with the parents, staff, and professionals to develop an Individual Education Plan (IEP) for the student who are deafblind.</a:t>
          </a:r>
        </a:p>
      </dgm:t>
    </dgm:pt>
    <dgm:pt modelId="{FDEA6924-F68F-4F27-B837-31D0CA79127A}" type="parTrans" cxnId="{4D7A0ADB-E0B1-4094-9EA3-4786B72CA86D}">
      <dgm:prSet/>
      <dgm:spPr/>
      <dgm:t>
        <a:bodyPr/>
        <a:lstStyle/>
        <a:p>
          <a:endParaRPr lang="en-US">
            <a:solidFill>
              <a:sysClr val="windowText" lastClr="000000"/>
            </a:solidFill>
          </a:endParaRPr>
        </a:p>
      </dgm:t>
    </dgm:pt>
    <dgm:pt modelId="{42D7C5DE-FAA8-47BE-AF4F-A5DF798AAAF5}" type="sibTrans" cxnId="{4D7A0ADB-E0B1-4094-9EA3-4786B72CA86D}">
      <dgm:prSet/>
      <dgm:spPr/>
      <dgm:t>
        <a:bodyPr/>
        <a:lstStyle/>
        <a:p>
          <a:endParaRPr lang="en-US">
            <a:solidFill>
              <a:sysClr val="windowText" lastClr="000000"/>
            </a:solidFill>
          </a:endParaRPr>
        </a:p>
      </dgm:t>
    </dgm:pt>
    <dgm:pt modelId="{20CE64E2-7D83-4CDB-BE5B-7FDD02542553}">
      <dgm:prSet/>
      <dgm:spPr/>
      <dgm:t>
        <a:bodyPr/>
        <a:lstStyle/>
        <a:p>
          <a:pPr rtl="0"/>
          <a:r>
            <a:rPr lang="en-US" dirty="0">
              <a:solidFill>
                <a:schemeClr val="accent1"/>
              </a:solidFill>
              <a:latin typeface="+mn-lt"/>
            </a:rPr>
            <a:t>Requires the ARD committee to work with certified professionals in the education of students with visual and auditory impairments.</a:t>
          </a:r>
        </a:p>
      </dgm:t>
    </dgm:pt>
    <dgm:pt modelId="{45BD3F04-A713-462F-9039-EC650C6023AE}" type="parTrans" cxnId="{2DDD912C-B7A8-4D2C-9DA0-1E006DC48D73}">
      <dgm:prSet/>
      <dgm:spPr/>
      <dgm:t>
        <a:bodyPr/>
        <a:lstStyle/>
        <a:p>
          <a:endParaRPr lang="en-US">
            <a:solidFill>
              <a:sysClr val="windowText" lastClr="000000"/>
            </a:solidFill>
          </a:endParaRPr>
        </a:p>
      </dgm:t>
    </dgm:pt>
    <dgm:pt modelId="{CD9640EC-0FBC-425B-A4D3-0E67A20C2747}" type="sibTrans" cxnId="{2DDD912C-B7A8-4D2C-9DA0-1E006DC48D73}">
      <dgm:prSet/>
      <dgm:spPr/>
      <dgm:t>
        <a:bodyPr/>
        <a:lstStyle/>
        <a:p>
          <a:endParaRPr lang="en-US">
            <a:solidFill>
              <a:sysClr val="windowText" lastClr="000000"/>
            </a:solidFill>
          </a:endParaRPr>
        </a:p>
      </dgm:t>
    </dgm:pt>
    <dgm:pt modelId="{3F16B69C-AE6C-4714-839C-4D7FC5E36AD2}" type="pres">
      <dgm:prSet presAssocID="{DA972257-98C8-4A54-85F1-0268FED18745}" presName="linear" presStyleCnt="0">
        <dgm:presLayoutVars>
          <dgm:animLvl val="lvl"/>
          <dgm:resizeHandles val="exact"/>
        </dgm:presLayoutVars>
      </dgm:prSet>
      <dgm:spPr/>
    </dgm:pt>
    <dgm:pt modelId="{0ECA0149-4A7F-479A-A59C-6DEAE6B411E1}" type="pres">
      <dgm:prSet presAssocID="{68958D85-F91F-4D42-A808-A23584C63416}" presName="parentText" presStyleLbl="node1" presStyleIdx="0" presStyleCnt="2">
        <dgm:presLayoutVars>
          <dgm:chMax val="0"/>
          <dgm:bulletEnabled val="1"/>
        </dgm:presLayoutVars>
      </dgm:prSet>
      <dgm:spPr/>
    </dgm:pt>
    <dgm:pt modelId="{9F9FF709-7F2B-4E15-B8E6-4450B7F4197D}" type="pres">
      <dgm:prSet presAssocID="{68958D85-F91F-4D42-A808-A23584C63416}" presName="childText" presStyleLbl="revTx" presStyleIdx="0" presStyleCnt="2">
        <dgm:presLayoutVars>
          <dgm:bulletEnabled val="1"/>
        </dgm:presLayoutVars>
      </dgm:prSet>
      <dgm:spPr/>
    </dgm:pt>
    <dgm:pt modelId="{2E253E64-AB42-4DD4-8DA8-C658B9B63E67}" type="pres">
      <dgm:prSet presAssocID="{719EFC7C-7B13-4A83-A1F3-DA5F96E9347E}" presName="parentText" presStyleLbl="node1" presStyleIdx="1" presStyleCnt="2">
        <dgm:presLayoutVars>
          <dgm:chMax val="0"/>
          <dgm:bulletEnabled val="1"/>
        </dgm:presLayoutVars>
      </dgm:prSet>
      <dgm:spPr/>
    </dgm:pt>
    <dgm:pt modelId="{B123467E-75F2-4C4D-8675-1264CB58AA72}" type="pres">
      <dgm:prSet presAssocID="{719EFC7C-7B13-4A83-A1F3-DA5F96E9347E}" presName="childText" presStyleLbl="revTx" presStyleIdx="1" presStyleCnt="2">
        <dgm:presLayoutVars>
          <dgm:bulletEnabled val="1"/>
        </dgm:presLayoutVars>
      </dgm:prSet>
      <dgm:spPr/>
    </dgm:pt>
  </dgm:ptLst>
  <dgm:cxnLst>
    <dgm:cxn modelId="{E3F6880F-759C-4D0E-8DF7-5AF5314F04A3}" srcId="{DA972257-98C8-4A54-85F1-0268FED18745}" destId="{68958D85-F91F-4D42-A808-A23584C63416}" srcOrd="0" destOrd="0" parTransId="{C41BE7D7-6297-4550-A913-9BBD2A853CDA}" sibTransId="{C8C537EC-C7F5-4AE5-A1E7-09DCC50E4CFE}"/>
    <dgm:cxn modelId="{030B6D20-D5FC-42E7-8A46-033819779394}" srcId="{68958D85-F91F-4D42-A808-A23584C63416}" destId="{1DC10143-EEA1-4595-AD66-3F589885FEF4}" srcOrd="1" destOrd="0" parTransId="{F3806D91-4FD9-4792-98D2-7EDF78545BCE}" sibTransId="{1652F135-0B2F-4793-9FB7-55995E446B46}"/>
    <dgm:cxn modelId="{2DDD912C-B7A8-4D2C-9DA0-1E006DC48D73}" srcId="{719EFC7C-7B13-4A83-A1F3-DA5F96E9347E}" destId="{20CE64E2-7D83-4CDB-BE5B-7FDD02542553}" srcOrd="2" destOrd="0" parTransId="{45BD3F04-A713-462F-9039-EC650C6023AE}" sibTransId="{CD9640EC-0FBC-425B-A4D3-0E67A20C2747}"/>
    <dgm:cxn modelId="{C2B1033B-09B1-4E71-B59C-969B8A69CEAF}" type="presOf" srcId="{1DC10143-EEA1-4595-AD66-3F589885FEF4}" destId="{9F9FF709-7F2B-4E15-B8E6-4450B7F4197D}" srcOrd="0" destOrd="1" presId="urn:microsoft.com/office/officeart/2005/8/layout/vList2"/>
    <dgm:cxn modelId="{9279CE7B-916B-48F5-886E-51092CAE1DF6}" type="presOf" srcId="{DA972257-98C8-4A54-85F1-0268FED18745}" destId="{3F16B69C-AE6C-4714-839C-4D7FC5E36AD2}" srcOrd="0" destOrd="0" presId="urn:microsoft.com/office/officeart/2005/8/layout/vList2"/>
    <dgm:cxn modelId="{2CE9BD80-9991-45C4-AEE2-67CDE223FE31}" srcId="{68958D85-F91F-4D42-A808-A23584C63416}" destId="{EF83E0C0-A3C0-4745-AD73-59671C8D0433}" srcOrd="2" destOrd="0" parTransId="{1CFF5E11-A3F7-49F3-BFD3-8799DCA958EA}" sibTransId="{8114252F-E74F-4E8D-BC71-47BBDB3D2ACA}"/>
    <dgm:cxn modelId="{827AD986-4434-4C02-8D3D-E63DAF629E57}" type="presOf" srcId="{FA6BA3A4-8BDE-43BE-A39D-CD1F841ED150}" destId="{B123467E-75F2-4C4D-8675-1264CB58AA72}" srcOrd="0" destOrd="1" presId="urn:microsoft.com/office/officeart/2005/8/layout/vList2"/>
    <dgm:cxn modelId="{13A5F18C-CF8B-4AB5-AC3A-5F0FC96A063F}" type="presOf" srcId="{F94ADC6B-860F-4985-B49E-844508569A55}" destId="{B123467E-75F2-4C4D-8675-1264CB58AA72}" srcOrd="0" destOrd="0" presId="urn:microsoft.com/office/officeart/2005/8/layout/vList2"/>
    <dgm:cxn modelId="{C84BF18E-464C-4EFD-9C43-CDD9CD0DEF5C}" type="presOf" srcId="{EF83E0C0-A3C0-4745-AD73-59671C8D0433}" destId="{9F9FF709-7F2B-4E15-B8E6-4450B7F4197D}" srcOrd="0" destOrd="2" presId="urn:microsoft.com/office/officeart/2005/8/layout/vList2"/>
    <dgm:cxn modelId="{C21CCDA0-6815-48FF-9A25-93F555B48230}" srcId="{DA972257-98C8-4A54-85F1-0268FED18745}" destId="{719EFC7C-7B13-4A83-A1F3-DA5F96E9347E}" srcOrd="1" destOrd="0" parTransId="{5D77BFFF-EA5D-40AD-BAAF-C4904182D507}" sibTransId="{B72D8312-A5AD-4B97-B25B-591AA39A50A6}"/>
    <dgm:cxn modelId="{96120CAE-0F0E-46AB-BD10-2425A690A7B3}" type="presOf" srcId="{20CE64E2-7D83-4CDB-BE5B-7FDD02542553}" destId="{B123467E-75F2-4C4D-8675-1264CB58AA72}" srcOrd="0" destOrd="2" presId="urn:microsoft.com/office/officeart/2005/8/layout/vList2"/>
    <dgm:cxn modelId="{46EA9EC8-AF93-47C5-BBD3-0D73CBCFA78C}" srcId="{68958D85-F91F-4D42-A808-A23584C63416}" destId="{195479DC-ED3F-4A40-810D-AD5248143477}" srcOrd="0" destOrd="0" parTransId="{872C144B-463F-48FB-A12A-42A211FDF903}" sibTransId="{D2337317-9892-4432-80CE-A132D78A6A45}"/>
    <dgm:cxn modelId="{4D7A0ADB-E0B1-4094-9EA3-4786B72CA86D}" srcId="{719EFC7C-7B13-4A83-A1F3-DA5F96E9347E}" destId="{FA6BA3A4-8BDE-43BE-A39D-CD1F841ED150}" srcOrd="1" destOrd="0" parTransId="{FDEA6924-F68F-4F27-B837-31D0CA79127A}" sibTransId="{42D7C5DE-FAA8-47BE-AF4F-A5DF798AAAF5}"/>
    <dgm:cxn modelId="{9ABF98E0-DDBD-4DCF-91D6-02751516BBB8}" type="presOf" srcId="{68958D85-F91F-4D42-A808-A23584C63416}" destId="{0ECA0149-4A7F-479A-A59C-6DEAE6B411E1}" srcOrd="0" destOrd="0" presId="urn:microsoft.com/office/officeart/2005/8/layout/vList2"/>
    <dgm:cxn modelId="{CD4CE5E0-901A-456B-9C96-82470EBDC03F}" type="presOf" srcId="{195479DC-ED3F-4A40-810D-AD5248143477}" destId="{9F9FF709-7F2B-4E15-B8E6-4450B7F4197D}" srcOrd="0" destOrd="0" presId="urn:microsoft.com/office/officeart/2005/8/layout/vList2"/>
    <dgm:cxn modelId="{6AEA16E2-A948-44E3-8746-7F3FAB8FE771}" type="presOf" srcId="{719EFC7C-7B13-4A83-A1F3-DA5F96E9347E}" destId="{2E253E64-AB42-4DD4-8DA8-C658B9B63E67}" srcOrd="0" destOrd="0" presId="urn:microsoft.com/office/officeart/2005/8/layout/vList2"/>
    <dgm:cxn modelId="{D18914F0-BBF9-4156-9299-449A0AE7A50F}" srcId="{719EFC7C-7B13-4A83-A1F3-DA5F96E9347E}" destId="{F94ADC6B-860F-4985-B49E-844508569A55}" srcOrd="0" destOrd="0" parTransId="{E244EFB7-73EA-40AA-8720-95DE51128D21}" sibTransId="{B6BDA480-DFB5-4BF3-A1E9-7341D1BE0A28}"/>
    <dgm:cxn modelId="{0D2AC917-462E-4975-8782-010ECCB80421}" type="presParOf" srcId="{3F16B69C-AE6C-4714-839C-4D7FC5E36AD2}" destId="{0ECA0149-4A7F-479A-A59C-6DEAE6B411E1}" srcOrd="0" destOrd="0" presId="urn:microsoft.com/office/officeart/2005/8/layout/vList2"/>
    <dgm:cxn modelId="{45015CA8-D730-4062-AFFE-82D23B32AF62}" type="presParOf" srcId="{3F16B69C-AE6C-4714-839C-4D7FC5E36AD2}" destId="{9F9FF709-7F2B-4E15-B8E6-4450B7F4197D}" srcOrd="1" destOrd="0" presId="urn:microsoft.com/office/officeart/2005/8/layout/vList2"/>
    <dgm:cxn modelId="{C84F6EDF-896A-420E-9DCE-1B613A04C6EF}" type="presParOf" srcId="{3F16B69C-AE6C-4714-839C-4D7FC5E36AD2}" destId="{2E253E64-AB42-4DD4-8DA8-C658B9B63E67}" srcOrd="2" destOrd="0" presId="urn:microsoft.com/office/officeart/2005/8/layout/vList2"/>
    <dgm:cxn modelId="{2FA4914C-B881-4AEE-92A9-1A3262C829F4}" type="presParOf" srcId="{3F16B69C-AE6C-4714-839C-4D7FC5E36AD2}" destId="{B123467E-75F2-4C4D-8675-1264CB58AA7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dirty="0">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dirty="0"/>
        </a:p>
      </dgm:t>
    </dgm:pt>
    <dgm:pt modelId="{23CC0934-7BAE-4C06-8316-17D1D31186FE}">
      <dgm:prSet phldrT="[Text]"/>
      <dgm:spPr>
        <a:solidFill>
          <a:srgbClr val="FFC000"/>
        </a:solidFill>
        <a:ln w="57150">
          <a:solidFill>
            <a:schemeClr val="accent2"/>
          </a:solidFill>
        </a:ln>
      </dgm:spPr>
      <dgm:t>
        <a:bodyPr/>
        <a:lstStyle/>
        <a:p>
          <a:r>
            <a:rPr lang="en-US" dirty="0">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dirty="0"/>
        </a:p>
      </dgm:t>
    </dgm:pt>
    <dgm:pt modelId="{7FBFE300-EAD7-45CE-A0FA-66D5FEF63A0C}">
      <dgm:prSet phldrT="[Text]"/>
      <dgm:spPr>
        <a:solidFill>
          <a:srgbClr val="0082C8"/>
        </a:solidFill>
        <a:ln w="57150">
          <a:solidFill>
            <a:schemeClr val="accent2"/>
          </a:solidFill>
        </a:ln>
      </dgm:spPr>
      <dgm:t>
        <a:bodyPr/>
        <a:lstStyle/>
        <a:p>
          <a:r>
            <a:rPr lang="en-US" dirty="0">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200" b="0" dirty="0"/>
            <a:t>Special Education Language Acquisition data is submitted through TSDS.</a:t>
          </a:r>
        </a:p>
      </dgm:t>
    </dgm:pt>
    <dgm:pt modelId="{33327C62-3D7D-40A2-8758-64D856EC2178}" type="parTrans" cxnId="{A68AC32B-28B1-4F05-95D3-C932320D0AE9}">
      <dgm:prSet/>
      <dgm:spPr/>
      <dgm:t>
        <a:bodyPr/>
        <a:lstStyle/>
        <a:p>
          <a:endParaRPr lang="en-US" sz="1200"/>
        </a:p>
      </dgm:t>
    </dgm:pt>
    <dgm:pt modelId="{C2406D30-8123-4F5E-B403-B1B3FCB34B71}" type="sibTrans" cxnId="{A68AC32B-28B1-4F05-95D3-C932320D0AE9}">
      <dgm:prSet/>
      <dgm:spPr/>
      <dgm:t>
        <a:bodyPr/>
        <a:lstStyle/>
        <a:p>
          <a:endParaRPr lang="en-US" sz="1200"/>
        </a:p>
      </dgm:t>
    </dgm:pt>
    <dgm:pt modelId="{50C1D4C1-F725-4F29-B079-0F43B3DBF38E}">
      <dgm:prSet custT="1"/>
      <dgm:spPr/>
      <dgm:t>
        <a:bodyPr/>
        <a:lstStyle/>
        <a:p>
          <a:pPr>
            <a:lnSpc>
              <a:spcPct val="100000"/>
            </a:lnSpc>
          </a:pPr>
          <a:r>
            <a:rPr lang="en-US" sz="1200" b="1" dirty="0">
              <a:solidFill>
                <a:schemeClr val="tx1"/>
              </a:solidFill>
            </a:rPr>
            <a:t>All</a:t>
          </a:r>
          <a:r>
            <a:rPr lang="en-US" sz="1200" dirty="0">
              <a:solidFill>
                <a:schemeClr val="tx1"/>
              </a:solidFill>
            </a:rPr>
            <a:t> LEAs must regularly assess, using a tool or assessment, the language acquisition of students eight years of age or younger.</a:t>
          </a:r>
          <a:endParaRPr lang="en-US" sz="1200" dirty="0"/>
        </a:p>
      </dgm:t>
    </dgm:pt>
    <dgm:pt modelId="{E2DBC185-50FE-4BA3-BC68-8E73A83E29F4}" type="parTrans" cxnId="{E6B8361D-DEF0-4BD3-9B79-3786FA85CC69}">
      <dgm:prSet/>
      <dgm:spPr/>
      <dgm:t>
        <a:bodyPr/>
        <a:lstStyle/>
        <a:p>
          <a:endParaRPr lang="en-US" sz="1200"/>
        </a:p>
      </dgm:t>
    </dgm:pt>
    <dgm:pt modelId="{80737AF1-8925-4163-8D5C-81498ACC50F7}" type="sibTrans" cxnId="{E6B8361D-DEF0-4BD3-9B79-3786FA85CC69}">
      <dgm:prSet/>
      <dgm:spPr/>
      <dgm:t>
        <a:bodyPr/>
        <a:lstStyle/>
        <a:p>
          <a:endParaRPr lang="en-US" sz="1200"/>
        </a:p>
      </dgm:t>
    </dgm:pt>
    <dgm:pt modelId="{41778242-AC4D-4D87-9677-A4F6464489A9}">
      <dgm:prSet custT="1"/>
      <dgm:spPr/>
      <dgm:t>
        <a:bodyPr anchor="t" anchorCtr="0"/>
        <a:lstStyle/>
        <a:p>
          <a:pPr>
            <a:lnSpc>
              <a:spcPct val="100000"/>
            </a:lnSpc>
          </a:pPr>
          <a:r>
            <a:rPr lang="en-US" sz="1200" b="0" dirty="0"/>
            <a:t>LEAs are required to begin promoting and validating SELA data by the fourth Thursday in June.</a:t>
          </a:r>
          <a:endParaRPr lang="en-US" sz="1200" dirty="0"/>
        </a:p>
      </dgm:t>
    </dgm:pt>
    <dgm:pt modelId="{D558D49E-C309-4A01-B39A-9DE5CD3B738D}" type="parTrans" cxnId="{E3550639-096D-4D79-BA47-96EED1ABA000}">
      <dgm:prSet/>
      <dgm:spPr/>
      <dgm:t>
        <a:bodyPr/>
        <a:lstStyle/>
        <a:p>
          <a:endParaRPr lang="en-US" sz="1200"/>
        </a:p>
      </dgm:t>
    </dgm:pt>
    <dgm:pt modelId="{62DA95F1-FD84-4451-A33C-981CBB3D43F4}" type="sibTrans" cxnId="{E3550639-096D-4D79-BA47-96EED1ABA000}">
      <dgm:prSet/>
      <dgm:spPr/>
      <dgm:t>
        <a:bodyPr/>
        <a:lstStyle/>
        <a:p>
          <a:endParaRPr lang="en-US" sz="1200"/>
        </a:p>
      </dgm:t>
    </dgm:pt>
    <dgm:pt modelId="{F4794F3A-88C1-47FB-B9F5-8D065213DAC6}">
      <dgm:prSet custT="1"/>
      <dgm:spPr/>
      <dgm:t>
        <a:bodyPr anchor="ctr" anchorCtr="0"/>
        <a:lstStyle/>
        <a:p>
          <a:pPr>
            <a:lnSpc>
              <a:spcPct val="100000"/>
            </a:lnSpc>
          </a:pPr>
          <a:r>
            <a:rPr lang="en-US" sz="1200" dirty="0">
              <a:solidFill>
                <a:schemeClr val="tx1"/>
              </a:solidFill>
            </a:rPr>
            <a:t>LEAs will </a:t>
          </a:r>
          <a:r>
            <a:rPr lang="en-US" sz="1200" b="1" dirty="0">
              <a:solidFill>
                <a:schemeClr val="tx1"/>
              </a:solidFill>
            </a:rPr>
            <a:t>only complete the SELA Submission if they meet the criteria. </a:t>
          </a:r>
          <a:endParaRPr lang="en-US" sz="1200" b="0" dirty="0"/>
        </a:p>
      </dgm:t>
    </dgm:pt>
    <dgm:pt modelId="{C290D9BF-C30C-4C85-9535-534752EE8D98}" type="parTrans" cxnId="{BC13D55A-5DDB-4061-87D1-8A5152249D54}">
      <dgm:prSet/>
      <dgm:spPr/>
      <dgm:t>
        <a:bodyPr/>
        <a:lstStyle/>
        <a:p>
          <a:endParaRPr lang="en-US" sz="1200"/>
        </a:p>
      </dgm:t>
    </dgm:pt>
    <dgm:pt modelId="{02CEEEA0-7FFD-4485-9495-8A036A81758E}" type="sibTrans" cxnId="{BC13D55A-5DDB-4061-87D1-8A5152249D54}">
      <dgm:prSet/>
      <dgm:spPr/>
      <dgm:t>
        <a:bodyPr/>
        <a:lstStyle/>
        <a:p>
          <a:endParaRPr lang="en-US" sz="1200"/>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custScaleX="161589" custScaleY="16158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Y="97155" custLinFactNeighborY="-1605">
        <dgm:presLayoutVars>
          <dgm:chMax val="0"/>
          <dgm:chPref val="0"/>
        </dgm:presLayoutVars>
      </dgm:prSet>
      <dgm:spPr/>
    </dgm:pt>
    <dgm:pt modelId="{F9342A9D-F449-4B47-A855-2D1F7182749F}" type="pres">
      <dgm:prSet presAssocID="{C2406D30-8123-4F5E-B403-B1B3FCB34B71}" presName="sibTrans" presStyleCnt="0"/>
      <dgm:spPr/>
    </dgm:pt>
    <dgm:pt modelId="{CC8A1480-6028-425D-936D-1A4FFF27E8AC}" type="pres">
      <dgm:prSet presAssocID="{50C1D4C1-F725-4F29-B079-0F43B3DBF38E}" presName="compNode" presStyleCnt="0"/>
      <dgm:spPr/>
    </dgm:pt>
    <dgm:pt modelId="{66E44631-8B59-4EC9-885A-6BD9B3BC2775}" type="pres">
      <dgm:prSet presAssocID="{50C1D4C1-F725-4F29-B079-0F43B3DBF38E}" presName="bgRect" presStyleLbl="bgShp" presStyleIdx="1" presStyleCnt="4"/>
      <dgm:spPr>
        <a:ln>
          <a:noFill/>
        </a:ln>
      </dgm:spPr>
    </dgm:pt>
    <dgm:pt modelId="{1A67EAF3-4859-4A91-ABD1-9D414A39DFED}" type="pres">
      <dgm:prSet presAssocID="{50C1D4C1-F725-4F29-B079-0F43B3DBF38E}" presName="icon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pt>
    <dgm:pt modelId="{3B102973-5C70-40E9-9B1D-9629ED44E9A7}" type="pres">
      <dgm:prSet presAssocID="{50C1D4C1-F725-4F29-B079-0F43B3DBF38E}" presName="spaceRect" presStyleCnt="0"/>
      <dgm:spPr/>
    </dgm:pt>
    <dgm:pt modelId="{43F91CFE-5E64-4F8F-A22D-0AF1FF17CCEB}" type="pres">
      <dgm:prSet presAssocID="{50C1D4C1-F725-4F29-B079-0F43B3DBF38E}" presName="parTx" presStyleLbl="revTx" presStyleIdx="1" presStyleCnt="4" custLinFactNeighborY="-2818">
        <dgm:presLayoutVars>
          <dgm:chMax val="0"/>
          <dgm:chPref val="0"/>
        </dgm:presLayoutVars>
      </dgm:prSet>
      <dgm:spPr/>
    </dgm:pt>
    <dgm:pt modelId="{6849F6B5-AFC1-4A6E-AF58-4BF2EF2B596F}" type="pres">
      <dgm:prSet presAssocID="{80737AF1-8925-4163-8D5C-81498ACC50F7}" presName="sibTrans" presStyleCnt="0"/>
      <dgm:spPr/>
    </dgm:pt>
    <dgm:pt modelId="{0EEAC290-DFC8-428C-B538-24B98A0CBDF5}" type="pres">
      <dgm:prSet presAssocID="{41778242-AC4D-4D87-9677-A4F6464489A9}" presName="compNode" presStyleCnt="0"/>
      <dgm:spPr/>
    </dgm:pt>
    <dgm:pt modelId="{B95F6C60-4703-40CF-854D-1ED6BC1EB23F}" type="pres">
      <dgm:prSet presAssocID="{41778242-AC4D-4D87-9677-A4F6464489A9}" presName="bgRect" presStyleLbl="bgShp" presStyleIdx="2" presStyleCnt="4"/>
      <dgm:spPr/>
    </dgm:pt>
    <dgm:pt modelId="{7066C0B0-C8F2-489B-BD36-7CFAF7881406}" type="pres">
      <dgm:prSet presAssocID="{41778242-AC4D-4D87-9677-A4F6464489A9}" presName="iconRect" presStyleLbl="node1" presStyleIdx="2"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965FB724-E054-47D2-A1DF-C71380D7C212}" type="pres">
      <dgm:prSet presAssocID="{41778242-AC4D-4D87-9677-A4F6464489A9}" presName="spaceRect" presStyleCnt="0"/>
      <dgm:spPr/>
    </dgm:pt>
    <dgm:pt modelId="{103D0766-389B-405E-8AF8-B566A3D9E8C4}" type="pres">
      <dgm:prSet presAssocID="{41778242-AC4D-4D87-9677-A4F6464489A9}" presName="parTx" presStyleLbl="revTx" presStyleIdx="2" presStyleCnt="4" custScaleX="100921" custLinFactNeighborX="-62" custLinFactNeighborY="3752">
        <dgm:presLayoutVars>
          <dgm:chMax val="0"/>
          <dgm:chPref val="0"/>
        </dgm:presLayoutVars>
      </dgm:prSet>
      <dgm:spPr/>
    </dgm:pt>
    <dgm:pt modelId="{2E604684-CB2B-48AB-8277-D89984DA0088}" type="pres">
      <dgm:prSet presAssocID="{62DA95F1-FD84-4451-A33C-981CBB3D43F4}" presName="sibTrans" presStyleCnt="0"/>
      <dgm:spPr/>
    </dgm:pt>
    <dgm:pt modelId="{89BDF44D-F746-4D66-9CB5-4B3589C358E5}" type="pres">
      <dgm:prSet presAssocID="{F4794F3A-88C1-47FB-B9F5-8D065213DAC6}" presName="compNode" presStyleCnt="0"/>
      <dgm:spPr/>
    </dgm:pt>
    <dgm:pt modelId="{1B8187F7-F0A0-4F1F-8CCC-9F0C1A0302FA}" type="pres">
      <dgm:prSet presAssocID="{F4794F3A-88C1-47FB-B9F5-8D065213DAC6}" presName="bgRect" presStyleLbl="bgShp" presStyleIdx="3" presStyleCnt="4"/>
      <dgm:spPr/>
    </dgm:pt>
    <dgm:pt modelId="{E0911998-B309-4E99-BCA7-43CB075980A9}" type="pres">
      <dgm:prSet presAssocID="{F4794F3A-88C1-47FB-B9F5-8D065213DAC6}"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A42C46E6-E114-4518-8EB6-1565CC4998C6}" type="pres">
      <dgm:prSet presAssocID="{F4794F3A-88C1-47FB-B9F5-8D065213DAC6}" presName="spaceRect" presStyleCnt="0"/>
      <dgm:spPr/>
    </dgm:pt>
    <dgm:pt modelId="{BC4F0E6F-2135-4E8C-8822-A2BEEAADE7AE}" type="pres">
      <dgm:prSet presAssocID="{F4794F3A-88C1-47FB-B9F5-8D065213DAC6}" presName="parTx" presStyleLbl="revTx" presStyleIdx="3" presStyleCnt="4" custScaleX="102144" custLinFactNeighborX="1285" custLinFactNeighborY="5227">
        <dgm:presLayoutVars>
          <dgm:chMax val="0"/>
          <dgm:chPref val="0"/>
        </dgm:presLayoutVars>
      </dgm:prSet>
      <dgm:spPr/>
    </dgm:pt>
  </dgm:ptLst>
  <dgm:cxnLst>
    <dgm:cxn modelId="{E6B8361D-DEF0-4BD3-9B79-3786FA85CC69}" srcId="{8DB7A836-5143-409B-9A16-731EFADB2763}" destId="{50C1D4C1-F725-4F29-B079-0F43B3DBF38E}" srcOrd="1" destOrd="0" parTransId="{E2DBC185-50FE-4BA3-BC68-8E73A83E29F4}" sibTransId="{80737AF1-8925-4163-8D5C-81498ACC50F7}"/>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E3550639-096D-4D79-BA47-96EED1ABA000}" srcId="{8DB7A836-5143-409B-9A16-731EFADB2763}" destId="{41778242-AC4D-4D87-9677-A4F6464489A9}" srcOrd="2" destOrd="0" parTransId="{D558D49E-C309-4A01-B39A-9DE5CD3B738D}" sibTransId="{62DA95F1-FD84-4451-A33C-981CBB3D43F4}"/>
    <dgm:cxn modelId="{BC13D55A-5DDB-4061-87D1-8A5152249D54}" srcId="{8DB7A836-5143-409B-9A16-731EFADB2763}" destId="{F4794F3A-88C1-47FB-B9F5-8D065213DAC6}" srcOrd="3" destOrd="0" parTransId="{C290D9BF-C30C-4C85-9535-534752EE8D98}" sibTransId="{02CEEEA0-7FFD-4485-9495-8A036A81758E}"/>
    <dgm:cxn modelId="{3D791486-1DEB-4439-A568-2328797ACC01}" type="presOf" srcId="{F4794F3A-88C1-47FB-B9F5-8D065213DAC6}" destId="{BC4F0E6F-2135-4E8C-8822-A2BEEAADE7AE}" srcOrd="0" destOrd="0" presId="urn:microsoft.com/office/officeart/2018/2/layout/IconVerticalSolidList"/>
    <dgm:cxn modelId="{4176A3A5-A78F-4EA5-96E2-9CE172F68B6B}" type="presOf" srcId="{41778242-AC4D-4D87-9677-A4F6464489A9}" destId="{103D0766-389B-405E-8AF8-B566A3D9E8C4}"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44AC6E3-3211-4C2E-AE71-1522D4A6EE8E}" type="presOf" srcId="{50C1D4C1-F725-4F29-B079-0F43B3DBF38E}" destId="{43F91CFE-5E64-4F8F-A22D-0AF1FF17CCEB}"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C0811FD5-4778-4677-8484-C68B5558E418}" type="presParOf" srcId="{40785628-3722-4E66-99DD-32BDCAA824B0}" destId="{CC8A1480-6028-425D-936D-1A4FFF27E8AC}" srcOrd="2" destOrd="0" presId="urn:microsoft.com/office/officeart/2018/2/layout/IconVerticalSolidList"/>
    <dgm:cxn modelId="{FC96FAA8-22B6-43B2-BD84-379FD2E32A6B}" type="presParOf" srcId="{CC8A1480-6028-425D-936D-1A4FFF27E8AC}" destId="{66E44631-8B59-4EC9-885A-6BD9B3BC2775}" srcOrd="0" destOrd="0" presId="urn:microsoft.com/office/officeart/2018/2/layout/IconVerticalSolidList"/>
    <dgm:cxn modelId="{763929A8-822D-42B0-8BF8-57E9BD8FE883}" type="presParOf" srcId="{CC8A1480-6028-425D-936D-1A4FFF27E8AC}" destId="{1A67EAF3-4859-4A91-ABD1-9D414A39DFED}" srcOrd="1" destOrd="0" presId="urn:microsoft.com/office/officeart/2018/2/layout/IconVerticalSolidList"/>
    <dgm:cxn modelId="{CE2F5495-754C-423E-802B-9440F4BD9FA4}" type="presParOf" srcId="{CC8A1480-6028-425D-936D-1A4FFF27E8AC}" destId="{3B102973-5C70-40E9-9B1D-9629ED44E9A7}" srcOrd="2" destOrd="0" presId="urn:microsoft.com/office/officeart/2018/2/layout/IconVerticalSolidList"/>
    <dgm:cxn modelId="{EED0B495-F334-4F85-A51B-89EEEFDB2E89}" type="presParOf" srcId="{CC8A1480-6028-425D-936D-1A4FFF27E8AC}" destId="{43F91CFE-5E64-4F8F-A22D-0AF1FF17CCEB}" srcOrd="3" destOrd="0" presId="urn:microsoft.com/office/officeart/2018/2/layout/IconVerticalSolidList"/>
    <dgm:cxn modelId="{57580275-4E8D-4696-8F19-8586A64B11AE}" type="presParOf" srcId="{40785628-3722-4E66-99DD-32BDCAA824B0}" destId="{6849F6B5-AFC1-4A6E-AF58-4BF2EF2B596F}" srcOrd="3" destOrd="0" presId="urn:microsoft.com/office/officeart/2018/2/layout/IconVerticalSolidList"/>
    <dgm:cxn modelId="{10856EBD-387F-4D54-9EA1-3B382E4173A7}" type="presParOf" srcId="{40785628-3722-4E66-99DD-32BDCAA824B0}" destId="{0EEAC290-DFC8-428C-B538-24B98A0CBDF5}" srcOrd="4" destOrd="0" presId="urn:microsoft.com/office/officeart/2018/2/layout/IconVerticalSolidList"/>
    <dgm:cxn modelId="{9E87741E-D210-45B1-9213-9AB480FCC496}" type="presParOf" srcId="{0EEAC290-DFC8-428C-B538-24B98A0CBDF5}" destId="{B95F6C60-4703-40CF-854D-1ED6BC1EB23F}" srcOrd="0" destOrd="0" presId="urn:microsoft.com/office/officeart/2018/2/layout/IconVerticalSolidList"/>
    <dgm:cxn modelId="{CA8AAB2C-1B92-4655-A226-C8DC8792F0F2}" type="presParOf" srcId="{0EEAC290-DFC8-428C-B538-24B98A0CBDF5}" destId="{7066C0B0-C8F2-489B-BD36-7CFAF7881406}" srcOrd="1" destOrd="0" presId="urn:microsoft.com/office/officeart/2018/2/layout/IconVerticalSolidList"/>
    <dgm:cxn modelId="{ECB7DA7B-A145-45F1-A319-0CB7597A18F2}" type="presParOf" srcId="{0EEAC290-DFC8-428C-B538-24B98A0CBDF5}" destId="{965FB724-E054-47D2-A1DF-C71380D7C212}" srcOrd="2" destOrd="0" presId="urn:microsoft.com/office/officeart/2018/2/layout/IconVerticalSolidList"/>
    <dgm:cxn modelId="{574BD78C-16A9-43C7-A84E-7EED7DEE3E52}" type="presParOf" srcId="{0EEAC290-DFC8-428C-B538-24B98A0CBDF5}" destId="{103D0766-389B-405E-8AF8-B566A3D9E8C4}" srcOrd="3" destOrd="0" presId="urn:microsoft.com/office/officeart/2018/2/layout/IconVerticalSolidList"/>
    <dgm:cxn modelId="{8CC79958-787B-4945-95EE-E0B9F3FB76D2}" type="presParOf" srcId="{40785628-3722-4E66-99DD-32BDCAA824B0}" destId="{2E604684-CB2B-48AB-8277-D89984DA0088}" srcOrd="5" destOrd="0" presId="urn:microsoft.com/office/officeart/2018/2/layout/IconVerticalSolidList"/>
    <dgm:cxn modelId="{8D042813-ABFC-47E9-BAAD-F77F176F0B64}" type="presParOf" srcId="{40785628-3722-4E66-99DD-32BDCAA824B0}" destId="{89BDF44D-F746-4D66-9CB5-4B3589C358E5}" srcOrd="6" destOrd="0" presId="urn:microsoft.com/office/officeart/2018/2/layout/IconVerticalSolidList"/>
    <dgm:cxn modelId="{0746F626-8F11-4789-9ABF-51156DED43AB}" type="presParOf" srcId="{89BDF44D-F746-4D66-9CB5-4B3589C358E5}" destId="{1B8187F7-F0A0-4F1F-8CCC-9F0C1A0302FA}" srcOrd="0" destOrd="0" presId="urn:microsoft.com/office/officeart/2018/2/layout/IconVerticalSolidList"/>
    <dgm:cxn modelId="{BE3AF962-D636-44EA-8C56-B83E6C1DB8E0}" type="presParOf" srcId="{89BDF44D-F746-4D66-9CB5-4B3589C358E5}" destId="{E0911998-B309-4E99-BCA7-43CB075980A9}" srcOrd="1" destOrd="0" presId="urn:microsoft.com/office/officeart/2018/2/layout/IconVerticalSolidList"/>
    <dgm:cxn modelId="{EBA51AC4-9C2B-4F03-B09C-8C3CBB91DDE3}" type="presParOf" srcId="{89BDF44D-F746-4D66-9CB5-4B3589C358E5}" destId="{A42C46E6-E114-4518-8EB6-1565CC4998C6}" srcOrd="2" destOrd="0" presId="urn:microsoft.com/office/officeart/2018/2/layout/IconVerticalSolidList"/>
    <dgm:cxn modelId="{E12B466C-DF50-41D3-B587-6F5EB614BBBC}" type="presParOf" srcId="{89BDF44D-F746-4D66-9CB5-4B3589C358E5}" destId="{BC4F0E6F-2135-4E8C-8822-A2BEEAADE7A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0"/>
          <a:ext cx="7350459" cy="1292850"/>
        </a:xfrm>
        <a:prstGeom prst="roundRect">
          <a:avLst/>
        </a:prstGeom>
        <a:solidFill>
          <a:srgbClr val="00BF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As part of House Bill 548, which was passed in the 86th Legislative Session, TEA is required to ensure that the language acquisition of children eight years of age or younger who are </a:t>
          </a:r>
          <a:r>
            <a:rPr lang="en-US" sz="1800" u="sng" kern="1200">
              <a:solidFill>
                <a:schemeClr val="tx1"/>
              </a:solidFill>
            </a:rPr>
            <a:t>deaf or hard of hearing (DHH) </a:t>
          </a:r>
          <a:r>
            <a:rPr lang="en-US" sz="1800" kern="1200">
              <a:solidFill>
                <a:schemeClr val="tx1"/>
              </a:solidFill>
            </a:rPr>
            <a:t>or </a:t>
          </a:r>
          <a:r>
            <a:rPr lang="en-US" sz="1800" u="sng" kern="1200">
              <a:solidFill>
                <a:schemeClr val="tx1"/>
              </a:solidFill>
            </a:rPr>
            <a:t>deafblind (DB)</a:t>
          </a:r>
          <a:r>
            <a:rPr lang="en-US" sz="1800" kern="1200">
              <a:solidFill>
                <a:schemeClr val="tx1"/>
              </a:solidFill>
            </a:rPr>
            <a:t> is regularly assessed using a tool or assessment.</a:t>
          </a:r>
          <a:endParaRPr lang="en-US" sz="1800" kern="1200">
            <a:solidFill>
              <a:schemeClr val="tx1"/>
            </a:solidFill>
            <a:latin typeface="+mn-lt"/>
          </a:endParaRPr>
        </a:p>
      </dsp:txBody>
      <dsp:txXfrm>
        <a:off x="63112" y="63112"/>
        <a:ext cx="7224235" cy="1166626"/>
      </dsp:txXfrm>
    </dsp:sp>
    <dsp:sp modelId="{F70FA8D6-7035-4B46-9972-798BCC261F0A}">
      <dsp:nvSpPr>
        <dsp:cNvPr id="0" name=""/>
        <dsp:cNvSpPr/>
      </dsp:nvSpPr>
      <dsp:spPr>
        <a:xfrm>
          <a:off x="0" y="1666587"/>
          <a:ext cx="735045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77" tIns="27940" rIns="156464" bIns="27940" numCol="1" spcCol="1270" anchor="t" anchorCtr="0">
          <a:noAutofit/>
        </a:bodyPr>
        <a:lstStyle/>
        <a:p>
          <a:pPr marL="515938" lvl="1" indent="-171450" algn="l" defTabSz="977900">
            <a:lnSpc>
              <a:spcPct val="90000"/>
            </a:lnSpc>
            <a:spcBef>
              <a:spcPct val="0"/>
            </a:spcBef>
            <a:spcAft>
              <a:spcPct val="20000"/>
            </a:spcAft>
            <a:buClr>
              <a:schemeClr val="accent2"/>
            </a:buClr>
            <a:buFont typeface="Wingdings" panose="05000000000000000000" pitchFamily="2" charset="2"/>
            <a:buChar char="§"/>
          </a:pPr>
          <a:endParaRPr lang="en-US" sz="2200" kern="1200"/>
        </a:p>
      </dsp:txBody>
      <dsp:txXfrm>
        <a:off x="0" y="1666587"/>
        <a:ext cx="7350459" cy="1076400"/>
      </dsp:txXfrm>
    </dsp:sp>
    <dsp:sp modelId="{49F897F7-E0C5-4933-8225-A5FB61985CE0}">
      <dsp:nvSpPr>
        <dsp:cNvPr id="0" name=""/>
        <dsp:cNvSpPr/>
      </dsp:nvSpPr>
      <dsp:spPr>
        <a:xfrm>
          <a:off x="0" y="1346891"/>
          <a:ext cx="7350459" cy="1292164"/>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ct val="70000"/>
            <a:buFont typeface="Wingdings" panose="05000000000000000000" pitchFamily="2" charset="2"/>
            <a:buNone/>
          </a:pPr>
          <a:r>
            <a:rPr lang="en-US" sz="1800" kern="1200">
              <a:solidFill>
                <a:schemeClr val="tx1"/>
              </a:solidFill>
            </a:rPr>
            <a:t>LEAs will only be required to report data throughout the school year if they have eligible students.</a:t>
          </a:r>
          <a:endParaRPr lang="en-US" sz="1800" kern="1200">
            <a:solidFill>
              <a:schemeClr val="tx1"/>
            </a:solidFill>
            <a:latin typeface="+mn-lt"/>
          </a:endParaRPr>
        </a:p>
      </dsp:txBody>
      <dsp:txXfrm>
        <a:off x="63078" y="1409969"/>
        <a:ext cx="7224303" cy="1166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A70AB-3F75-4C6E-B58D-2A8A662B2D42}">
      <dsp:nvSpPr>
        <dsp:cNvPr id="0" name=""/>
        <dsp:cNvSpPr/>
      </dsp:nvSpPr>
      <dsp:spPr>
        <a:xfrm>
          <a:off x="0" y="323324"/>
          <a:ext cx="7314600" cy="1524258"/>
        </a:xfrm>
        <a:prstGeom prst="roundRect">
          <a:avLst/>
        </a:prstGeom>
        <a:solidFill>
          <a:srgbClr val="80CC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n>
                <a:noFill/>
              </a:ln>
              <a:solidFill>
                <a:schemeClr val="tx1"/>
              </a:solidFill>
            </a:rPr>
            <a:t>The SELA data submission will be due to TEA on the fourth Thursday in June.</a:t>
          </a:r>
          <a:endParaRPr lang="en-US" sz="1800" kern="1200"/>
        </a:p>
      </dsp:txBody>
      <dsp:txXfrm>
        <a:off x="74408" y="397732"/>
        <a:ext cx="7165784" cy="1375442"/>
      </dsp:txXfrm>
    </dsp:sp>
    <dsp:sp modelId="{648F363B-7858-463C-A0D7-03D0C3789450}">
      <dsp:nvSpPr>
        <dsp:cNvPr id="0" name=""/>
        <dsp:cNvSpPr/>
      </dsp:nvSpPr>
      <dsp:spPr>
        <a:xfrm>
          <a:off x="0" y="1865613"/>
          <a:ext cx="7314600" cy="1546849"/>
        </a:xfrm>
        <a:prstGeom prst="roundRect">
          <a:avLst/>
        </a:prstGeom>
        <a:solidFill>
          <a:srgbClr val="0483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SzPct val="70000"/>
            <a:buFont typeface="Wingdings" panose="05000000000000000000" pitchFamily="2" charset="2"/>
            <a:buNone/>
          </a:pPr>
          <a:r>
            <a:rPr lang="en-US" sz="1800" kern="1200">
              <a:solidFill>
                <a:schemeClr val="tx1"/>
              </a:solidFill>
            </a:rPr>
            <a:t>No later than August 31st of each year, TEA, the Texas School for</a:t>
          </a:r>
          <a:r>
            <a:rPr lang="en-US" sz="1800" kern="1200">
              <a:solidFill>
                <a:schemeClr val="tx1"/>
              </a:solidFill>
              <a:latin typeface="Calibri Light" panose="020F0302020204030204"/>
            </a:rPr>
            <a:t> </a:t>
          </a:r>
          <a:r>
            <a:rPr lang="en-US" sz="1800" kern="1200">
              <a:solidFill>
                <a:schemeClr val="tx1"/>
              </a:solidFill>
            </a:rPr>
            <a:t>Deaf, and HHSC shall jointly publish a report on their websites </a:t>
          </a:r>
          <a:r>
            <a:rPr lang="en-US" sz="1800" b="1" kern="1200">
              <a:solidFill>
                <a:schemeClr val="tx1"/>
              </a:solidFill>
              <a:latin typeface="Calibri Light" panose="020F0302020204030204"/>
            </a:rPr>
            <a:t>with</a:t>
          </a:r>
          <a:r>
            <a:rPr lang="en-US" sz="1800" b="1" kern="1200">
              <a:solidFill>
                <a:schemeClr val="tx1"/>
              </a:solidFill>
            </a:rPr>
            <a:t> </a:t>
          </a:r>
          <a:r>
            <a:rPr lang="en-US" sz="1800" kern="1200">
              <a:solidFill>
                <a:schemeClr val="tx1"/>
              </a:solidFill>
            </a:rPr>
            <a:t>the data collected of children eight years of age or younger who are </a:t>
          </a:r>
          <a:r>
            <a:rPr lang="en-US" sz="1800" u="sng" kern="1200">
              <a:solidFill>
                <a:schemeClr val="tx1"/>
              </a:solidFill>
            </a:rPr>
            <a:t>deaf and hard of hearing (DHH) </a:t>
          </a:r>
          <a:r>
            <a:rPr lang="en-US" sz="1800" kern="1200">
              <a:solidFill>
                <a:schemeClr val="tx1"/>
              </a:solidFill>
            </a:rPr>
            <a:t>or </a:t>
          </a:r>
          <a:r>
            <a:rPr lang="en-US" sz="1800" u="sng" kern="1200">
              <a:solidFill>
                <a:schemeClr val="tx1"/>
              </a:solidFill>
            </a:rPr>
            <a:t>deafblind (DB)</a:t>
          </a:r>
          <a:r>
            <a:rPr lang="en-US" sz="1800" kern="1200">
              <a:solidFill>
                <a:schemeClr val="tx1"/>
              </a:solidFill>
            </a:rPr>
            <a:t>. Data from the SELA collection will be used to help prepare this report.</a:t>
          </a:r>
        </a:p>
      </dsp:txBody>
      <dsp:txXfrm>
        <a:off x="75511" y="1941124"/>
        <a:ext cx="7163578" cy="1395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FA4A1-4AF2-40C3-837D-F5F79F4B212C}">
      <dsp:nvSpPr>
        <dsp:cNvPr id="0" name=""/>
        <dsp:cNvSpPr/>
      </dsp:nvSpPr>
      <dsp:spPr>
        <a:xfrm>
          <a:off x="0" y="2249"/>
          <a:ext cx="7485730" cy="1572893"/>
        </a:xfrm>
        <a:prstGeom prst="roundRect">
          <a:avLst/>
        </a:prstGeom>
        <a:solidFill>
          <a:srgbClr val="75CB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chemeClr val="accent2"/>
            </a:buClr>
            <a:buSzPct val="100000"/>
            <a:buNone/>
          </a:pPr>
          <a:r>
            <a:rPr lang="en-US" sz="1800" kern="1200" dirty="0">
              <a:solidFill>
                <a:sysClr val="windowText" lastClr="000000"/>
              </a:solidFill>
            </a:rPr>
            <a:t>TEA fulfills a requirement for a comprehensive statewide plan for educational services for students who are deaf or hard of hearing (DHH).</a:t>
          </a:r>
        </a:p>
      </dsp:txBody>
      <dsp:txXfrm>
        <a:off x="76782" y="79031"/>
        <a:ext cx="7332166" cy="1419329"/>
      </dsp:txXfrm>
    </dsp:sp>
    <dsp:sp modelId="{155A3850-374C-4849-A16A-BC31539F6EAB}">
      <dsp:nvSpPr>
        <dsp:cNvPr id="0" name=""/>
        <dsp:cNvSpPr/>
      </dsp:nvSpPr>
      <dsp:spPr>
        <a:xfrm>
          <a:off x="0" y="1589766"/>
          <a:ext cx="7485730" cy="1572893"/>
        </a:xfrm>
        <a:prstGeom prst="roundRect">
          <a:avLst/>
        </a:prstGeom>
        <a:solidFill>
          <a:srgbClr val="F9A4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solidFill>
            </a:rPr>
            <a:t>The State DHH Plan is intended to be a tool to:</a:t>
          </a:r>
        </a:p>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 </a:t>
          </a:r>
          <a:r>
            <a:rPr lang="en-US" sz="1800" kern="1200" dirty="0">
              <a:solidFill>
                <a:schemeClr val="tx1"/>
              </a:solidFill>
            </a:rPr>
            <a:t>Identify needs, </a:t>
          </a:r>
        </a:p>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 </a:t>
          </a:r>
          <a:r>
            <a:rPr lang="en-US" sz="1800" kern="1200" dirty="0">
              <a:solidFill>
                <a:schemeClr val="tx1"/>
              </a:solidFill>
            </a:rPr>
            <a:t>Set priorities and guide development, and</a:t>
          </a:r>
        </a:p>
        <a:p>
          <a:pPr marL="0" lvl="0" indent="0" algn="l"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 </a:t>
          </a:r>
          <a:r>
            <a:rPr lang="en-US" sz="1800" kern="1200" dirty="0">
              <a:solidFill>
                <a:schemeClr val="tx1"/>
              </a:solidFill>
            </a:rPr>
            <a:t>Provision services for students who are deaf or hard of hearing.</a:t>
          </a:r>
        </a:p>
      </dsp:txBody>
      <dsp:txXfrm>
        <a:off x="76782" y="1666548"/>
        <a:ext cx="7332166" cy="1419329"/>
      </dsp:txXfrm>
    </dsp:sp>
    <dsp:sp modelId="{79B8FF61-6A98-442F-A8C2-6D25049C71DA}">
      <dsp:nvSpPr>
        <dsp:cNvPr id="0" name=""/>
        <dsp:cNvSpPr/>
      </dsp:nvSpPr>
      <dsp:spPr>
        <a:xfrm>
          <a:off x="0" y="3178494"/>
          <a:ext cx="7485730" cy="1572893"/>
        </a:xfrm>
        <a:prstGeom prst="roundRect">
          <a:avLst/>
        </a:prstGeom>
        <a:solidFill>
          <a:srgbClr val="00B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URL Link to State DHH Plan</a:t>
          </a:r>
          <a:r>
            <a:rPr lang="en-US" kern="1200" dirty="0">
              <a:solidFill>
                <a:schemeClr val="tx1"/>
              </a:solidFill>
              <a:latin typeface="Calibri Light" panose="020F0302020204030204"/>
            </a:rPr>
            <a:t>                                                                            </a:t>
          </a:r>
          <a:endParaRPr lang="en-US" sz="1800" kern="1200" dirty="0">
            <a:solidFill>
              <a:schemeClr val="tx1"/>
            </a:solidFill>
            <a:latin typeface="Calibri Light" panose="020F0302020204030204"/>
          </a:endParaRPr>
        </a:p>
      </dsp:txBody>
      <dsp:txXfrm>
        <a:off x="76782" y="3255276"/>
        <a:ext cx="7332166" cy="1419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A0149-4A7F-479A-A59C-6DEAE6B411E1}">
      <dsp:nvSpPr>
        <dsp:cNvPr id="0" name=""/>
        <dsp:cNvSpPr/>
      </dsp:nvSpPr>
      <dsp:spPr>
        <a:xfrm>
          <a:off x="0" y="52884"/>
          <a:ext cx="6742112" cy="551655"/>
        </a:xfrm>
        <a:prstGeom prst="roundRect">
          <a:avLst/>
        </a:prstGeom>
        <a:solidFill>
          <a:srgbClr val="75CB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Clr>
              <a:schemeClr val="accent2"/>
            </a:buClr>
            <a:buSzPct val="100000"/>
            <a:buNone/>
          </a:pPr>
          <a:r>
            <a:rPr lang="en-US" sz="2300" kern="1200">
              <a:solidFill>
                <a:schemeClr val="tx1"/>
              </a:solidFill>
            </a:rPr>
            <a:t>Deaf-Blindness</a:t>
          </a:r>
          <a:r>
            <a:rPr lang="en-US" sz="2300" kern="1200">
              <a:solidFill>
                <a:schemeClr val="tx1"/>
              </a:solidFill>
              <a:latin typeface="Calibri Light" panose="020F0302020204030204"/>
            </a:rPr>
            <a:t> is defined as</a:t>
          </a:r>
          <a:r>
            <a:rPr lang="en-US" sz="2300" kern="1200">
              <a:solidFill>
                <a:schemeClr val="tx1"/>
              </a:solidFill>
            </a:rPr>
            <a:t>:</a:t>
          </a:r>
        </a:p>
      </dsp:txBody>
      <dsp:txXfrm>
        <a:off x="26930" y="79814"/>
        <a:ext cx="6688252" cy="497795"/>
      </dsp:txXfrm>
    </dsp:sp>
    <dsp:sp modelId="{9F9FF709-7F2B-4E15-B8E6-4450B7F4197D}">
      <dsp:nvSpPr>
        <dsp:cNvPr id="0" name=""/>
        <dsp:cNvSpPr/>
      </dsp:nvSpPr>
      <dsp:spPr>
        <a:xfrm>
          <a:off x="0" y="604539"/>
          <a:ext cx="6742112"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06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solidFill>
                <a:schemeClr val="accent1"/>
              </a:solidFill>
              <a:latin typeface="+mn-lt"/>
            </a:rPr>
            <a:t>The combination of visual and auditory impairments. </a:t>
          </a:r>
        </a:p>
        <a:p>
          <a:pPr marL="171450" lvl="1" indent="-171450" algn="l" defTabSz="800100" rtl="0">
            <a:lnSpc>
              <a:spcPct val="90000"/>
            </a:lnSpc>
            <a:spcBef>
              <a:spcPct val="0"/>
            </a:spcBef>
            <a:spcAft>
              <a:spcPct val="20000"/>
            </a:spcAft>
            <a:buChar char="•"/>
          </a:pPr>
          <a:r>
            <a:rPr lang="en-US" sz="1800" kern="1200">
              <a:solidFill>
                <a:schemeClr val="accent1"/>
              </a:solidFill>
              <a:latin typeface="+mn-lt"/>
            </a:rPr>
            <a:t>The impairments </a:t>
          </a:r>
          <a:r>
            <a:rPr lang="en-US" sz="1800" b="0" kern="1200">
              <a:solidFill>
                <a:schemeClr val="accent1"/>
              </a:solidFill>
              <a:latin typeface="+mn-lt"/>
            </a:rPr>
            <a:t>that </a:t>
          </a:r>
          <a:r>
            <a:rPr lang="en-US" sz="1800" b="1" kern="1200">
              <a:solidFill>
                <a:schemeClr val="accent1"/>
              </a:solidFill>
              <a:latin typeface="+mn-lt"/>
            </a:rPr>
            <a:t>cause </a:t>
          </a:r>
          <a:r>
            <a:rPr lang="en-US" sz="1800" kern="1200">
              <a:solidFill>
                <a:schemeClr val="accent1"/>
              </a:solidFill>
              <a:latin typeface="+mn-lt"/>
            </a:rPr>
            <a:t>severe communication and other developmental and educational needs. </a:t>
          </a:r>
        </a:p>
        <a:p>
          <a:pPr marL="171450" lvl="1" indent="-171450" algn="l" defTabSz="800100" rtl="0">
            <a:lnSpc>
              <a:spcPct val="90000"/>
            </a:lnSpc>
            <a:spcBef>
              <a:spcPct val="0"/>
            </a:spcBef>
            <a:spcAft>
              <a:spcPct val="20000"/>
            </a:spcAft>
            <a:buChar char="•"/>
          </a:pPr>
          <a:r>
            <a:rPr lang="en-US" sz="1800" kern="1200">
              <a:solidFill>
                <a:schemeClr val="accent1"/>
              </a:solidFill>
              <a:latin typeface="+mn-lt"/>
            </a:rPr>
            <a:t>Educational needs that cannot be accommodated in programs solely for children with deafness or children with blindness. </a:t>
          </a:r>
          <a:endParaRPr lang="en-US" sz="1800" kern="1200">
            <a:latin typeface="+mn-lt"/>
          </a:endParaRPr>
        </a:p>
      </dsp:txBody>
      <dsp:txXfrm>
        <a:off x="0" y="604539"/>
        <a:ext cx="6742112" cy="1428300"/>
      </dsp:txXfrm>
    </dsp:sp>
    <dsp:sp modelId="{2E253E64-AB42-4DD4-8DA8-C658B9B63E67}">
      <dsp:nvSpPr>
        <dsp:cNvPr id="0" name=""/>
        <dsp:cNvSpPr/>
      </dsp:nvSpPr>
      <dsp:spPr>
        <a:xfrm>
          <a:off x="0" y="2032839"/>
          <a:ext cx="6742112" cy="551655"/>
        </a:xfrm>
        <a:prstGeom prst="roundRect">
          <a:avLst/>
        </a:prstGeom>
        <a:solidFill>
          <a:srgbClr val="00B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ysClr val="windowText" lastClr="000000"/>
              </a:solidFill>
            </a:rPr>
            <a:t>The process:</a:t>
          </a:r>
        </a:p>
      </dsp:txBody>
      <dsp:txXfrm>
        <a:off x="26930" y="2059769"/>
        <a:ext cx="6688252" cy="497795"/>
      </dsp:txXfrm>
    </dsp:sp>
    <dsp:sp modelId="{B123467E-75F2-4C4D-8675-1264CB58AA72}">
      <dsp:nvSpPr>
        <dsp:cNvPr id="0" name=""/>
        <dsp:cNvSpPr/>
      </dsp:nvSpPr>
      <dsp:spPr>
        <a:xfrm>
          <a:off x="0" y="2584494"/>
          <a:ext cx="6742112"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06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solidFill>
                <a:schemeClr val="accent1"/>
              </a:solidFill>
              <a:latin typeface="+mn-lt"/>
            </a:rPr>
            <a:t>Requires an admission, review, and dismissal (ARD) committee. </a:t>
          </a:r>
        </a:p>
        <a:p>
          <a:pPr marL="171450" lvl="1" indent="-171450" algn="l" defTabSz="800100" rtl="0">
            <a:lnSpc>
              <a:spcPct val="90000"/>
            </a:lnSpc>
            <a:spcBef>
              <a:spcPct val="0"/>
            </a:spcBef>
            <a:spcAft>
              <a:spcPct val="20000"/>
            </a:spcAft>
            <a:buChar char="•"/>
          </a:pPr>
          <a:r>
            <a:rPr lang="en-US" sz="1800" kern="1200">
              <a:solidFill>
                <a:schemeClr val="accent1"/>
              </a:solidFill>
              <a:latin typeface="+mn-lt"/>
            </a:rPr>
            <a:t>Involves the ARD committee working with the parents, staff, and professionals to develop an Individual Education Plan (IEP) for the student who are deafblind.</a:t>
          </a:r>
        </a:p>
        <a:p>
          <a:pPr marL="171450" lvl="1" indent="-171450" algn="l" defTabSz="800100" rtl="0">
            <a:lnSpc>
              <a:spcPct val="90000"/>
            </a:lnSpc>
            <a:spcBef>
              <a:spcPct val="0"/>
            </a:spcBef>
            <a:spcAft>
              <a:spcPct val="20000"/>
            </a:spcAft>
            <a:buChar char="•"/>
          </a:pPr>
          <a:r>
            <a:rPr lang="en-US" sz="1800" kern="1200">
              <a:solidFill>
                <a:schemeClr val="accent1"/>
              </a:solidFill>
              <a:latin typeface="+mn-lt"/>
            </a:rPr>
            <a:t>Requires the ARD committee to work with certified professionals in the education of students with visual and auditory impairments.</a:t>
          </a:r>
        </a:p>
      </dsp:txBody>
      <dsp:txXfrm>
        <a:off x="0" y="2584494"/>
        <a:ext cx="6742112" cy="1713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03999" cy="865332"/>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Ready</a:t>
          </a:r>
        </a:p>
      </dsp:txBody>
      <dsp:txXfrm>
        <a:off x="25345" y="25345"/>
        <a:ext cx="4870237" cy="814642"/>
      </dsp:txXfrm>
    </dsp:sp>
    <dsp:sp modelId="{13C106B1-4CAA-452F-AA66-E5E8F85BAFB5}">
      <dsp:nvSpPr>
        <dsp:cNvPr id="0" name=""/>
        <dsp:cNvSpPr/>
      </dsp:nvSpPr>
      <dsp:spPr>
        <a:xfrm>
          <a:off x="512117" y="1009555"/>
          <a:ext cx="5803999" cy="865332"/>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Set</a:t>
          </a:r>
        </a:p>
      </dsp:txBody>
      <dsp:txXfrm>
        <a:off x="537462" y="1034900"/>
        <a:ext cx="4678725" cy="814642"/>
      </dsp:txXfrm>
    </dsp:sp>
    <dsp:sp modelId="{0C67E674-FD7D-463B-A260-D04C033466D2}">
      <dsp:nvSpPr>
        <dsp:cNvPr id="0" name=""/>
        <dsp:cNvSpPr/>
      </dsp:nvSpPr>
      <dsp:spPr>
        <a:xfrm>
          <a:off x="1024235" y="2019110"/>
          <a:ext cx="5803999" cy="865332"/>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Go</a:t>
          </a:r>
        </a:p>
      </dsp:txBody>
      <dsp:txXfrm>
        <a:off x="1049580" y="2044455"/>
        <a:ext cx="4678725" cy="814642"/>
      </dsp:txXfrm>
    </dsp:sp>
    <dsp:sp modelId="{1B61E77A-6BB8-46AC-8A8D-E765E6094CD7}">
      <dsp:nvSpPr>
        <dsp:cNvPr id="0" name=""/>
        <dsp:cNvSpPr/>
      </dsp:nvSpPr>
      <dsp:spPr>
        <a:xfrm>
          <a:off x="5241533" y="656210"/>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68088" y="656210"/>
        <a:ext cx="309356" cy="423256"/>
      </dsp:txXfrm>
    </dsp:sp>
    <dsp:sp modelId="{FA1BB1E8-A32E-4A62-B7AE-4F6A57872813}">
      <dsp:nvSpPr>
        <dsp:cNvPr id="0" name=""/>
        <dsp:cNvSpPr/>
      </dsp:nvSpPr>
      <dsp:spPr>
        <a:xfrm>
          <a:off x="5753650" y="1659996"/>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880205" y="1659996"/>
        <a:ext cx="309356" cy="423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14748" y="8048"/>
          <a:ext cx="3981735" cy="899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104973" y="58076"/>
          <a:ext cx="799224" cy="7992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023919" y="6451"/>
          <a:ext cx="2941035" cy="85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47" tIns="92647" rIns="92647" bIns="92647" numCol="1" spcCol="1270" anchor="ctr" anchorCtr="0">
          <a:noAutofit/>
        </a:bodyPr>
        <a:lstStyle/>
        <a:p>
          <a:pPr marL="0" lvl="0" indent="0" algn="l" defTabSz="533400">
            <a:lnSpc>
              <a:spcPct val="100000"/>
            </a:lnSpc>
            <a:spcBef>
              <a:spcPct val="0"/>
            </a:spcBef>
            <a:spcAft>
              <a:spcPct val="35000"/>
            </a:spcAft>
            <a:buNone/>
          </a:pPr>
          <a:r>
            <a:rPr lang="en-US" sz="1200" b="0" kern="1200"/>
            <a:t>Special Education Language Acquisition data is submitted through TSDS.</a:t>
          </a:r>
        </a:p>
      </dsp:txBody>
      <dsp:txXfrm>
        <a:off x="1023919" y="6451"/>
        <a:ext cx="2941035" cy="850498"/>
      </dsp:txXfrm>
    </dsp:sp>
    <dsp:sp modelId="{66E44631-8B59-4EC9-885A-6BD9B3BC2775}">
      <dsp:nvSpPr>
        <dsp:cNvPr id="0" name=""/>
        <dsp:cNvSpPr/>
      </dsp:nvSpPr>
      <dsp:spPr>
        <a:xfrm>
          <a:off x="-14748" y="1132147"/>
          <a:ext cx="3981735" cy="899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7EAF3-4859-4A91-ABD1-9D414A39DFED}">
      <dsp:nvSpPr>
        <dsp:cNvPr id="0" name=""/>
        <dsp:cNvSpPr/>
      </dsp:nvSpPr>
      <dsp:spPr>
        <a:xfrm>
          <a:off x="257283" y="1334485"/>
          <a:ext cx="494603" cy="494603"/>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91CFE-5E64-4F8F-A22D-0AF1FF17CCEB}">
      <dsp:nvSpPr>
        <dsp:cNvPr id="0" name=""/>
        <dsp:cNvSpPr/>
      </dsp:nvSpPr>
      <dsp:spPr>
        <a:xfrm>
          <a:off x="1023919" y="1106806"/>
          <a:ext cx="2941035" cy="89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74" tIns="95174" rIns="95174" bIns="95174"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All</a:t>
          </a:r>
          <a:r>
            <a:rPr lang="en-US" sz="1200" kern="1200">
              <a:solidFill>
                <a:schemeClr val="tx1"/>
              </a:solidFill>
            </a:rPr>
            <a:t> LEAs must regularly assess, using a tool or assessment, the language acquisition of students eight years of age or younger.</a:t>
          </a:r>
          <a:endParaRPr lang="en-US" sz="1200" kern="1200"/>
        </a:p>
      </dsp:txBody>
      <dsp:txXfrm>
        <a:off x="1023919" y="1106806"/>
        <a:ext cx="2941035" cy="899279"/>
      </dsp:txXfrm>
    </dsp:sp>
    <dsp:sp modelId="{B95F6C60-4703-40CF-854D-1ED6BC1EB23F}">
      <dsp:nvSpPr>
        <dsp:cNvPr id="0" name=""/>
        <dsp:cNvSpPr/>
      </dsp:nvSpPr>
      <dsp:spPr>
        <a:xfrm>
          <a:off x="-14748" y="2256246"/>
          <a:ext cx="3981735" cy="899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6C0B0-C8F2-489B-BD36-7CFAF7881406}">
      <dsp:nvSpPr>
        <dsp:cNvPr id="0" name=""/>
        <dsp:cNvSpPr/>
      </dsp:nvSpPr>
      <dsp:spPr>
        <a:xfrm>
          <a:off x="257283" y="2458584"/>
          <a:ext cx="494603" cy="494603"/>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3D0766-389B-405E-8AF8-B566A3D9E8C4}">
      <dsp:nvSpPr>
        <dsp:cNvPr id="0" name=""/>
        <dsp:cNvSpPr/>
      </dsp:nvSpPr>
      <dsp:spPr>
        <a:xfrm>
          <a:off x="1008552" y="2289987"/>
          <a:ext cx="2968122" cy="89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74" tIns="95174" rIns="95174" bIns="95174" numCol="1" spcCol="1270" anchor="t" anchorCtr="0">
          <a:noAutofit/>
        </a:bodyPr>
        <a:lstStyle/>
        <a:p>
          <a:pPr marL="0" lvl="0" indent="0" algn="l" defTabSz="533400">
            <a:lnSpc>
              <a:spcPct val="100000"/>
            </a:lnSpc>
            <a:spcBef>
              <a:spcPct val="0"/>
            </a:spcBef>
            <a:spcAft>
              <a:spcPct val="35000"/>
            </a:spcAft>
            <a:buNone/>
          </a:pPr>
          <a:r>
            <a:rPr lang="en-US" sz="1200" b="0" kern="1200"/>
            <a:t>LEAs are required to begin promoting and validating SELA data by the fourth Thursday in June.</a:t>
          </a:r>
          <a:endParaRPr lang="en-US" sz="1200" kern="1200"/>
        </a:p>
      </dsp:txBody>
      <dsp:txXfrm>
        <a:off x="1008552" y="2289987"/>
        <a:ext cx="2968122" cy="899279"/>
      </dsp:txXfrm>
    </dsp:sp>
    <dsp:sp modelId="{1B8187F7-F0A0-4F1F-8CCC-9F0C1A0302FA}">
      <dsp:nvSpPr>
        <dsp:cNvPr id="0" name=""/>
        <dsp:cNvSpPr/>
      </dsp:nvSpPr>
      <dsp:spPr>
        <a:xfrm>
          <a:off x="-14748" y="3380345"/>
          <a:ext cx="3981735" cy="899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11998-B309-4E99-BCA7-43CB075980A9}">
      <dsp:nvSpPr>
        <dsp:cNvPr id="0" name=""/>
        <dsp:cNvSpPr/>
      </dsp:nvSpPr>
      <dsp:spPr>
        <a:xfrm>
          <a:off x="257283" y="3582683"/>
          <a:ext cx="494603" cy="49460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F0E6F-2135-4E8C-8822-A2BEEAADE7AE}">
      <dsp:nvSpPr>
        <dsp:cNvPr id="0" name=""/>
        <dsp:cNvSpPr/>
      </dsp:nvSpPr>
      <dsp:spPr>
        <a:xfrm>
          <a:off x="992391" y="3388394"/>
          <a:ext cx="3004091" cy="89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74" tIns="95174" rIns="95174" bIns="95174"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tx1"/>
              </a:solidFill>
            </a:rPr>
            <a:t>LEAs will </a:t>
          </a:r>
          <a:r>
            <a:rPr lang="en-US" sz="1200" b="1" kern="1200">
              <a:solidFill>
                <a:schemeClr val="tx1"/>
              </a:solidFill>
            </a:rPr>
            <a:t>only complete the SELA Submission if they meet the criteria. </a:t>
          </a:r>
          <a:endParaRPr lang="en-US" sz="1200" b="0" kern="1200"/>
        </a:p>
      </dsp:txBody>
      <dsp:txXfrm>
        <a:off x="992391" y="3388394"/>
        <a:ext cx="3004091" cy="8992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0"/>
            <a:ext cx="5425339" cy="268732"/>
          </a:xfrm>
          <a:prstGeom prst="rect">
            <a:avLst/>
          </a:prstGeom>
        </p:spPr>
        <p:txBody>
          <a:bodyPr vert="horz" lIns="93258" tIns="46630" rIns="93258" bIns="46630" rtlCol="0"/>
          <a:lstStyle>
            <a:lvl1pPr algn="l">
              <a:defRPr sz="1200"/>
            </a:lvl1pPr>
          </a:lstStyle>
          <a:p>
            <a:endParaRPr lang="en-US" dirty="0"/>
          </a:p>
        </p:txBody>
      </p:sp>
      <p:sp>
        <p:nvSpPr>
          <p:cNvPr id="3" name="Date Placeholder 2"/>
          <p:cNvSpPr>
            <a:spLocks noGrp="1"/>
          </p:cNvSpPr>
          <p:nvPr>
            <p:ph type="dt" sz="quarter" idx="1"/>
          </p:nvPr>
        </p:nvSpPr>
        <p:spPr>
          <a:xfrm>
            <a:off x="7091789" y="0"/>
            <a:ext cx="5425339" cy="268732"/>
          </a:xfrm>
          <a:prstGeom prst="rect">
            <a:avLst/>
          </a:prstGeom>
        </p:spPr>
        <p:txBody>
          <a:bodyPr vert="horz" lIns="93258" tIns="46630" rIns="93258" bIns="46630" rtlCol="0"/>
          <a:lstStyle>
            <a:lvl1pPr algn="r">
              <a:defRPr sz="1200"/>
            </a:lvl1pPr>
          </a:lstStyle>
          <a:p>
            <a:fld id="{A030672E-E987-4208-B802-497B74C6D590}" type="datetimeFigureOut">
              <a:rPr lang="en-US" smtClean="0"/>
              <a:pPr/>
              <a:t>6/13/2025</a:t>
            </a:fld>
            <a:endParaRPr lang="en-US" dirty="0"/>
          </a:p>
        </p:txBody>
      </p:sp>
      <p:sp>
        <p:nvSpPr>
          <p:cNvPr id="4" name="Footer Placeholder 3"/>
          <p:cNvSpPr>
            <a:spLocks noGrp="1"/>
          </p:cNvSpPr>
          <p:nvPr>
            <p:ph type="ftr" sz="quarter" idx="2"/>
          </p:nvPr>
        </p:nvSpPr>
        <p:spPr>
          <a:xfrm>
            <a:off x="11" y="5104977"/>
            <a:ext cx="5425339" cy="268732"/>
          </a:xfrm>
          <a:prstGeom prst="rect">
            <a:avLst/>
          </a:prstGeom>
        </p:spPr>
        <p:txBody>
          <a:bodyPr vert="horz" lIns="93258" tIns="46630" rIns="93258" bIns="466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7091789" y="5104977"/>
            <a:ext cx="5425339" cy="268732"/>
          </a:xfrm>
          <a:prstGeom prst="rect">
            <a:avLst/>
          </a:prstGeom>
        </p:spPr>
        <p:txBody>
          <a:bodyPr vert="horz" lIns="93258" tIns="46630" rIns="93258" bIns="46630"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C9977B0-6EF7-41A4-A75A-1C5DA9230684}"/>
              </a:ext>
            </a:extLst>
          </p:cNvPr>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9" name="Slide Image Placeholder 8">
            <a:extLst>
              <a:ext uri="{FF2B5EF4-FFF2-40B4-BE49-F238E27FC236}">
                <a16:creationId xmlns:a16="http://schemas.microsoft.com/office/drawing/2014/main" id="{A9EC5FDD-D98A-41A4-8319-6E28D8D91E6A}"/>
              </a:ext>
            </a:extLst>
          </p:cNvPr>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10" name="Header Placeholder 9">
            <a:extLst>
              <a:ext uri="{FF2B5EF4-FFF2-40B4-BE49-F238E27FC236}">
                <a16:creationId xmlns:a16="http://schemas.microsoft.com/office/drawing/2014/main" id="{CF0FECD0-A56E-4A50-BF5F-FE1AD4C05E53}"/>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11" name="Date Placeholder 10">
            <a:extLst>
              <a:ext uri="{FF2B5EF4-FFF2-40B4-BE49-F238E27FC236}">
                <a16:creationId xmlns:a16="http://schemas.microsoft.com/office/drawing/2014/main" id="{027F7D94-36EE-4AEC-BDD7-6C1048D03BA5}"/>
              </a:ext>
            </a:extLst>
          </p:cNvPr>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9D6B67C7-55ED-41AF-9D94-AFFDA164DF53}" type="datetimeFigureOut">
              <a:rPr lang="en-US" smtClean="0"/>
              <a:t>6/13/2025</a:t>
            </a:fld>
            <a:endParaRPr lang="en-US" dirty="0"/>
          </a:p>
        </p:txBody>
      </p:sp>
      <p:sp>
        <p:nvSpPr>
          <p:cNvPr id="12" name="Notes Placeholder 11">
            <a:extLst>
              <a:ext uri="{FF2B5EF4-FFF2-40B4-BE49-F238E27FC236}">
                <a16:creationId xmlns:a16="http://schemas.microsoft.com/office/drawing/2014/main" id="{CA6A30B4-38EE-4824-AA6A-99F5B1437AF0}"/>
              </a:ext>
            </a:extLst>
          </p:cNvPr>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60E1C08D-B068-46EC-AF1F-9F270527ED23}"/>
              </a:ext>
            </a:extLst>
          </p:cNvPr>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74151C6-F497-466F-B1CE-81E90B98F7A6}" type="slidenum">
              <a:rPr lang="en-US" smtClean="0"/>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Check ECDS Access under the Privileges.  </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10</a:t>
            </a:fld>
            <a:endParaRPr lang="en-US" dirty="0">
              <a:solidFill>
                <a:prstClr val="black"/>
              </a:solidFill>
              <a:latin typeface="Calibri"/>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21266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11</a:t>
            </a:fld>
            <a:endParaRPr lang="en-US" dirty="0">
              <a:solidFill>
                <a:prstClr val="black"/>
              </a:solidFill>
              <a:latin typeface="Calibri"/>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dirty="0">
                <a:solidFill>
                  <a:schemeClr val="bg2">
                    <a:lumMod val="10000"/>
                  </a:schemeClr>
                </a:solidFill>
                <a:latin typeface="Tw Cen MT" panose="020B0602020104020603" pitchFamily="34" charset="0"/>
              </a:rPr>
              <a:t>The ESC Data Viewer role will allow the ESC to monitor the data promotions for SELA for the LEAs in their region.</a:t>
            </a:r>
          </a:p>
        </p:txBody>
      </p:sp>
    </p:spTree>
    <p:extLst>
      <p:ext uri="{BB962C8B-B14F-4D97-AF65-F5344CB8AC3E}">
        <p14:creationId xmlns:p14="http://schemas.microsoft.com/office/powerpoint/2010/main" val="279863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1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pitchFamily="34" charset="0"/>
                <a:ea typeface="+mn-ea"/>
                <a:cs typeface="Arial"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While TEA does collect some of the disability information in PEIMS, the timing of this data collection does not align with when this data is needed for reporting; therefore, a new Core Collection is necessary. </a:t>
            </a:r>
          </a:p>
        </p:txBody>
      </p:sp>
      <p:sp>
        <p:nvSpPr>
          <p:cNvPr id="4" name="Slide Number Placeholder 3"/>
          <p:cNvSpPr>
            <a:spLocks noGrp="1"/>
          </p:cNvSpPr>
          <p:nvPr>
            <p:ph type="sldNum" sz="quarter" idx="10"/>
          </p:nvPr>
        </p:nvSpPr>
        <p:spPr/>
        <p:txBody>
          <a:bodyPr/>
          <a:lstStyle/>
          <a:p>
            <a:fld id="{7872E534-9B96-469B-99C0-8551271B58B1}" type="slidenum">
              <a:rPr lang="en-US"/>
              <a:pPr/>
              <a:t>14</a:t>
            </a:fld>
            <a:endParaRPr lang="en-US" dirty="0"/>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16355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a:pPr/>
              <a:t>15</a:t>
            </a:fld>
            <a:endParaRPr lang="en-US" dirty="0"/>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50983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72E534-9B96-469B-99C0-8551271B58B1}" type="slidenum">
              <a:rPr lang="en-US"/>
              <a:pPr/>
              <a:t>16</a:t>
            </a:fld>
            <a:endParaRPr lang="en-US" dirty="0"/>
          </a:p>
        </p:txBody>
      </p:sp>
      <p:sp>
        <p:nvSpPr>
          <p:cNvPr id="6" name="Slide Image Placeholder 5">
            <a:extLst>
              <a:ext uri="{FF2B5EF4-FFF2-40B4-BE49-F238E27FC236}">
                <a16:creationId xmlns:a16="http://schemas.microsoft.com/office/drawing/2014/main" id="{792FF35E-95AC-4228-80CF-5187E88090F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0F47FA0-E204-4C57-846B-4EF82609E854}"/>
              </a:ext>
            </a:extLst>
          </p:cNvPr>
          <p:cNvSpPr>
            <a:spLocks noGrp="1"/>
          </p:cNvSpPr>
          <p:nvPr>
            <p:ph type="body" idx="1"/>
          </p:nvPr>
        </p:nvSpPr>
        <p:spPr/>
        <p:txBody>
          <a:bodyPr/>
          <a:lstStyle/>
          <a:p>
            <a:r>
              <a:rPr lang="en-US" u="sng" dirty="0">
                <a:latin typeface="Arial"/>
                <a:cs typeface="Arial"/>
              </a:rPr>
              <a:t>Note:</a:t>
            </a:r>
            <a:endParaRPr lang="en-US" u="sng" dirty="0"/>
          </a:p>
          <a:p>
            <a:r>
              <a:rPr lang="en-US" dirty="0">
                <a:latin typeface="Arial"/>
                <a:cs typeface="Arial"/>
              </a:rPr>
              <a:t>Once HB2 has been signed into law by Governor Abbott, the DHH state plan will change. Once approved, updates will be made to the website.</a:t>
            </a:r>
            <a:endParaRPr lang="en-US" dirty="0"/>
          </a:p>
        </p:txBody>
      </p:sp>
    </p:spTree>
    <p:extLst>
      <p:ext uri="{BB962C8B-B14F-4D97-AF65-F5344CB8AC3E}">
        <p14:creationId xmlns:p14="http://schemas.microsoft.com/office/powerpoint/2010/main" val="203912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72E534-9B96-469B-99C0-8551271B58B1}" type="slidenum">
              <a:rPr lang="en-US"/>
              <a:pPr/>
              <a:t>17</a:t>
            </a:fld>
            <a:endParaRPr lang="en-US" dirty="0"/>
          </a:p>
        </p:txBody>
      </p:sp>
      <p:sp>
        <p:nvSpPr>
          <p:cNvPr id="6" name="Slide Image Placeholder 5">
            <a:extLst>
              <a:ext uri="{FF2B5EF4-FFF2-40B4-BE49-F238E27FC236}">
                <a16:creationId xmlns:a16="http://schemas.microsoft.com/office/drawing/2014/main" id="{792FF35E-95AC-4228-80CF-5187E88090F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0F47FA0-E204-4C57-846B-4EF82609E854}"/>
              </a:ext>
            </a:extLst>
          </p:cNvPr>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47671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C7739191-6DA2-4976-B2B7-17FA453CA9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08455E-0BC0-44FC-8E2D-AFA422006B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265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Arial" panose="020B0604020202020204" pitchFamily="34" charset="0"/>
                <a:ea typeface="Calibri" panose="020F0502020204030204" pitchFamily="34" charset="0"/>
                <a:cs typeface="Arial" panose="020B0604020202020204" pitchFamily="34" charset="0"/>
              </a:rPr>
              <a:t>Note: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The data on these domains will be published to the LEAs IODS and the data required for the SELA submission will be promoted from data on these domains.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Only submission specific data on these domains will be promoted for the SELA submission.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9034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157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pPr marL="0" indent="0">
              <a:buFont typeface="Wingdings" panose="05000000000000000000" pitchFamily="2" charset="2"/>
              <a:buNone/>
              <a:defRPr/>
            </a:pPr>
            <a:r>
              <a:rPr lang="en-US" b="0" u="sng" dirty="0">
                <a:solidFill>
                  <a:srgbClr val="0A518B"/>
                </a:solidFill>
                <a:highlight>
                  <a:srgbClr val="FFFFFF"/>
                </a:highlight>
              </a:rPr>
              <a:t>Note:</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These represent data elements that are specific to the SELA collection.</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More information about the data can be found in the TEDS Combined Document.</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Path to access: go to</a:t>
            </a:r>
            <a:r>
              <a:rPr lang="en-US" sz="1200" b="0" i="0" u="none" strike="noStrike" dirty="0">
                <a:solidFill>
                  <a:srgbClr val="FF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texasstudentdatasystem.org, hover over TEDS Data Standards, click on Pilot ODS 3.x Data Standards.</a:t>
            </a:r>
            <a:r>
              <a:rPr lang="en-US" sz="1200" b="0" i="0" u="none" strike="noStrike" dirty="0">
                <a:solidFill>
                  <a:srgbClr val="FF0000"/>
                </a:solidFill>
                <a:effectLst/>
                <a:latin typeface="Arial" panose="020B0604020202020204" pitchFamily="34" charset="0"/>
              </a:rPr>
              <a:t> </a:t>
            </a:r>
          </a:p>
          <a:p>
            <a:pPr marL="0" indent="0" algn="l" rtl="0" fontAlgn="base">
              <a:buFont typeface="Arial" panose="020B0604020202020204" pitchFamily="34" charset="0"/>
              <a:buNone/>
            </a:pPr>
            <a:endParaRPr lang="en-US" sz="1200" b="0" i="0" dirty="0">
              <a:solidFill>
                <a:srgbClr val="444444"/>
              </a:solidFill>
              <a:effectLst/>
              <a:latin typeface="Arial" panose="020B0604020202020204" pitchFamily="34" charset="0"/>
            </a:endParaRPr>
          </a:p>
          <a:p>
            <a:pPr marL="0" indent="0">
              <a:buFont typeface="Arial" panose="020B0604020202020204" pitchFamily="34" charset="0"/>
              <a:buNone/>
              <a:defRPr/>
            </a:pPr>
            <a:r>
              <a:rPr lang="en-US" b="1" dirty="0">
                <a:solidFill>
                  <a:srgbClr val="0A518B"/>
                </a:solidFill>
                <a:highlight>
                  <a:srgbClr val="FFFFFF"/>
                </a:highlight>
              </a:rPr>
              <a:t>ELIGIBILITY-DATE (E1723) </a:t>
            </a:r>
            <a:r>
              <a:rPr lang="en-US" dirty="0">
                <a:solidFill>
                  <a:srgbClr val="0A518B"/>
                </a:solidFill>
                <a:highlight>
                  <a:srgbClr val="FFFFFF"/>
                </a:highlight>
              </a:rPr>
              <a:t>indicates the date when an LEA identifies that a student who is deaf or hard of hearing is </a:t>
            </a:r>
            <a:r>
              <a:rPr lang="en-US" u="sng" dirty="0">
                <a:solidFill>
                  <a:srgbClr val="0A518B"/>
                </a:solidFill>
                <a:highlight>
                  <a:srgbClr val="FFFFFF"/>
                </a:highlight>
              </a:rPr>
              <a:t>enrolled</a:t>
            </a:r>
            <a:r>
              <a:rPr lang="en-US" dirty="0">
                <a:solidFill>
                  <a:srgbClr val="0A518B"/>
                </a:solidFill>
                <a:highlight>
                  <a:srgbClr val="FFFFFF"/>
                </a:highlight>
              </a:rPr>
              <a:t> and </a:t>
            </a:r>
            <a:r>
              <a:rPr lang="en-US" u="sng" dirty="0">
                <a:solidFill>
                  <a:srgbClr val="0A518B"/>
                </a:solidFill>
                <a:highlight>
                  <a:srgbClr val="FFFFFF"/>
                </a:highlight>
              </a:rPr>
              <a:t>eligible</a:t>
            </a:r>
            <a:r>
              <a:rPr lang="en-US" dirty="0">
                <a:solidFill>
                  <a:srgbClr val="0A518B"/>
                </a:solidFill>
                <a:highlight>
                  <a:srgbClr val="FFFFFF"/>
                </a:highlight>
              </a:rPr>
              <a:t> for services.</a:t>
            </a:r>
          </a:p>
          <a:p>
            <a:pPr marL="285750" lvl="0" indent="-285750">
              <a:buSzPct val="70000"/>
              <a:buFont typeface="Arial" panose="020B0604020202020204" pitchFamily="34" charset="0"/>
              <a:buChar char="•"/>
            </a:pPr>
            <a:r>
              <a:rPr lang="en-US" dirty="0">
                <a:solidFill>
                  <a:srgbClr val="0A518B"/>
                </a:solidFill>
                <a:highlight>
                  <a:srgbClr val="FFFFFF"/>
                </a:highlight>
              </a:rPr>
              <a:t>This date may be </a:t>
            </a:r>
            <a:r>
              <a:rPr lang="en-US" u="sng" dirty="0">
                <a:solidFill>
                  <a:srgbClr val="0A518B"/>
                </a:solidFill>
                <a:highlight>
                  <a:srgbClr val="FFFFFF"/>
                </a:highlight>
              </a:rPr>
              <a:t>outside</a:t>
            </a:r>
            <a:r>
              <a:rPr lang="en-US" dirty="0">
                <a:solidFill>
                  <a:srgbClr val="0A518B"/>
                </a:solidFill>
                <a:highlight>
                  <a:srgbClr val="FFFFFF"/>
                </a:highlight>
              </a:rPr>
              <a:t> of the </a:t>
            </a:r>
            <a:r>
              <a:rPr lang="en-US" u="sng" dirty="0">
                <a:solidFill>
                  <a:srgbClr val="0A518B"/>
                </a:solidFill>
                <a:highlight>
                  <a:srgbClr val="FFFFFF"/>
                </a:highlight>
              </a:rPr>
              <a:t>current school year</a:t>
            </a:r>
            <a:r>
              <a:rPr lang="en-US" dirty="0">
                <a:solidFill>
                  <a:srgbClr val="0A518B"/>
                </a:solidFill>
                <a:highlight>
                  <a:srgbClr val="FFFFFF"/>
                </a:highlight>
              </a:rPr>
              <a:t>.</a:t>
            </a:r>
          </a:p>
          <a:p>
            <a:pPr marL="285750" lvl="0" indent="-285750">
              <a:buSzPct val="70000"/>
              <a:buFont typeface="Arial" panose="020B0604020202020204" pitchFamily="34" charset="0"/>
              <a:buChar char="•"/>
            </a:pPr>
            <a:r>
              <a:rPr lang="en-US" dirty="0">
                <a:solidFill>
                  <a:srgbClr val="0A518B"/>
                </a:solidFill>
                <a:highlight>
                  <a:srgbClr val="FFFFFF"/>
                </a:highlight>
              </a:rPr>
              <a:t>Typically, this is when the ARD committee identifies a student as being deaf or hard of hearing and it is </a:t>
            </a:r>
            <a:r>
              <a:rPr lang="en-US" u="sng" dirty="0">
                <a:solidFill>
                  <a:srgbClr val="0A518B"/>
                </a:solidFill>
                <a:highlight>
                  <a:srgbClr val="FFFFFF"/>
                </a:highlight>
              </a:rPr>
              <a:t>recorded</a:t>
            </a:r>
            <a:r>
              <a:rPr lang="en-US" dirty="0">
                <a:solidFill>
                  <a:srgbClr val="0A518B"/>
                </a:solidFill>
                <a:highlight>
                  <a:srgbClr val="FFFFFF"/>
                </a:highlight>
              </a:rPr>
              <a:t> in their </a:t>
            </a:r>
            <a:r>
              <a:rPr lang="en-US" u="sng" dirty="0">
                <a:solidFill>
                  <a:srgbClr val="0A518B"/>
                </a:solidFill>
                <a:highlight>
                  <a:srgbClr val="FFFFFF"/>
                </a:highlight>
              </a:rPr>
              <a:t>IEP</a:t>
            </a:r>
            <a:r>
              <a:rPr lang="en-US" dirty="0">
                <a:solidFill>
                  <a:srgbClr val="0A518B"/>
                </a:solidFill>
                <a:highlight>
                  <a:srgbClr val="FFFFFF"/>
                </a:highlight>
              </a:rPr>
              <a:t>.</a:t>
            </a:r>
          </a:p>
          <a:p>
            <a:pPr marL="285750" lvl="0" indent="-285750">
              <a:buSzPct val="70000"/>
              <a:buFont typeface="Arial" panose="020B0604020202020204" pitchFamily="34" charset="0"/>
              <a:buChar char="•"/>
            </a:pPr>
            <a:r>
              <a:rPr lang="en-US" dirty="0">
                <a:solidFill>
                  <a:srgbClr val="0A518B"/>
                </a:solidFill>
                <a:highlight>
                  <a:srgbClr val="FFFFFF"/>
                </a:highlight>
              </a:rPr>
              <a:t>This data element is only collected for the SELA data collection and shall only be reported with the following two </a:t>
            </a:r>
            <a:r>
              <a:rPr lang="en-US" u="sng" dirty="0">
                <a:solidFill>
                  <a:srgbClr val="0A518B"/>
                </a:solidFill>
                <a:highlight>
                  <a:srgbClr val="FFFFFF"/>
                </a:highlight>
              </a:rPr>
              <a:t>DISABILITY</a:t>
            </a:r>
            <a:r>
              <a:rPr lang="en-US" dirty="0">
                <a:solidFill>
                  <a:srgbClr val="0A518B"/>
                </a:solidFill>
                <a:highlight>
                  <a:srgbClr val="FFFFFF"/>
                </a:highlight>
              </a:rPr>
              <a:t> codes:</a:t>
            </a:r>
          </a:p>
          <a:p>
            <a:pPr marL="742950" lvl="1" indent="-285750">
              <a:buSzPct val="60000"/>
              <a:buFont typeface="Arial" panose="020B0604020202020204" pitchFamily="34" charset="0"/>
              <a:buChar char="•"/>
            </a:pPr>
            <a:r>
              <a:rPr lang="en-US" dirty="0">
                <a:solidFill>
                  <a:srgbClr val="0A518B"/>
                </a:solidFill>
                <a:highlight>
                  <a:srgbClr val="FFFFFF"/>
                </a:highlight>
              </a:rPr>
              <a:t>03 – Deaf or Hard of Hearing (DHH)</a:t>
            </a:r>
          </a:p>
          <a:p>
            <a:pPr marL="742950" lvl="1" indent="-285750">
              <a:buSzPct val="60000"/>
              <a:buFont typeface="Arial" panose="020B0604020202020204" pitchFamily="34" charset="0"/>
              <a:buChar char="•"/>
            </a:pPr>
            <a:r>
              <a:rPr lang="en-US" dirty="0">
                <a:solidFill>
                  <a:srgbClr val="0A518B"/>
                </a:solidFill>
                <a:highlight>
                  <a:srgbClr val="FFFFFF"/>
                </a:highlight>
                <a:latin typeface="Arial"/>
                <a:cs typeface="Arial"/>
              </a:rPr>
              <a:t>05 – DeafBlind (DB)</a:t>
            </a:r>
          </a:p>
          <a:p>
            <a:pPr marL="0" indent="0">
              <a:buSzPct val="60000"/>
              <a:buFont typeface="Arial" panose="020B0604020202020204" pitchFamily="34" charset="0"/>
              <a:buNone/>
            </a:pPr>
            <a:r>
              <a:rPr lang="en-US" b="1" dirty="0">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Go to the TSDS website at https://www.texasstudentdatasystem.org </a:t>
            </a:r>
            <a:endParaRPr lang="en-US" dirty="0"/>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Hover over the TEDS Data Standards tab.</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Next, click on ‘TWEDS Upgrade’</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Finally, click on the “XXXX-XXXX Texas Education Data Standards via TWEDS” hyperlink.</a:t>
            </a:r>
            <a:endParaRPr lang="en-US" dirty="0">
              <a:latin typeface="Arial"/>
              <a:cs typeface="Arial"/>
            </a:endParaRPr>
          </a:p>
          <a:p>
            <a:pPr lvl="1" indent="-285750">
              <a:buSzPct val="60000"/>
              <a:buFont typeface="Arial" panose="020B0604020202020204" pitchFamily="34" charset="0"/>
              <a:buChar char="•"/>
            </a:pPr>
            <a:endParaRPr lang="en-US" dirty="0">
              <a:solidFill>
                <a:srgbClr val="0A518B"/>
              </a:solidFill>
              <a:highlight>
                <a:srgbClr val="FFFFFF"/>
              </a:highlight>
              <a:latin typeface="Arial"/>
              <a:cs typeface="Arial"/>
            </a:endParaRPr>
          </a:p>
          <a:p>
            <a:pPr lvl="2">
              <a:buSzPct val="60000"/>
            </a:pPr>
            <a:endParaRPr lang="en-US" dirty="0">
              <a:solidFill>
                <a:srgbClr val="0A518B"/>
              </a:solidFill>
              <a:highlight>
                <a:srgbClr val="FFFFFF"/>
              </a:highlight>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2236812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sng" dirty="0">
                <a:solidFill>
                  <a:srgbClr val="000000"/>
                </a:solidFill>
                <a:effectLst/>
                <a:latin typeface="Calibri" panose="020F0502020204030204" pitchFamily="34" charset="0"/>
              </a:rPr>
              <a:t>Note: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171450" marR="0" lvl="0" indent="-171450" algn="l" defTabSz="914400" rtl="0" eaLnBrk="1" fontAlgn="base" latinLnBrk="0" hangingPunct="1">
              <a:lnSpc>
                <a:spcPct val="107000"/>
              </a:lnSpc>
              <a:spcBef>
                <a:spcPts val="0"/>
              </a:spcBef>
              <a:spcAft>
                <a:spcPts val="0"/>
              </a:spcAft>
              <a:buFont typeface="Arial" panose="020B0604020202020204" pitchFamily="34" charset="0"/>
              <a:buChar char="•"/>
            </a:pPr>
            <a:r>
              <a:rPr lang="en-US" sz="2800" b="0" i="0" u="none" strike="noStrike" kern="1200" dirty="0">
                <a:solidFill>
                  <a:srgbClr val="000000"/>
                </a:solidFill>
                <a:effectLst/>
                <a:latin typeface="Calibri" panose="020F0502020204030204" pitchFamily="34" charset="0"/>
                <a:ea typeface="+mn-ea"/>
                <a:cs typeface="Arial" pitchFamily="34" charset="0"/>
              </a:rPr>
              <a:t>Categories and Sub-Categories that will be promoted for SELA.</a:t>
            </a:r>
          </a:p>
          <a:p>
            <a:pPr marL="171450" marR="0" lvl="0" indent="-171450">
              <a:lnSpc>
                <a:spcPct val="107000"/>
              </a:lnSpc>
              <a:spcBef>
                <a:spcPts val="0"/>
              </a:spcBef>
              <a:spcAft>
                <a:spcPts val="0"/>
              </a:spcAft>
              <a:buFont typeface="Arial" panose="020B0604020202020204" pitchFamily="34" charset="0"/>
              <a:buChar char="•"/>
            </a:pPr>
            <a:r>
              <a:rPr lang="en-US" sz="2800" b="0" i="0" u="none" strike="noStrike" kern="1200" dirty="0">
                <a:solidFill>
                  <a:srgbClr val="000000"/>
                </a:solidFill>
                <a:effectLst/>
                <a:latin typeface="Calibri" panose="020F0502020204030204" pitchFamily="34" charset="0"/>
                <a:ea typeface="+mn-ea"/>
                <a:cs typeface="Arial" pitchFamily="34" charset="0"/>
              </a:rPr>
              <a:t>Only students matching all the following will be promoted:</a:t>
            </a:r>
          </a:p>
          <a:p>
            <a:pPr marL="628650" marR="0" lvl="1"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8 years of age or younger as of September 1</a:t>
            </a:r>
            <a:r>
              <a:rPr lang="en-US" sz="11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of the school year – Core calculates this based on the DATE-OF-BIRTH (E0006). </a:t>
            </a:r>
          </a:p>
          <a:p>
            <a:pPr marL="628650" marR="0" lvl="1"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DISABILITY (E3015) must be either Deaf And Hard Of Hearing or Deafblind. </a:t>
            </a:r>
          </a:p>
          <a:p>
            <a:pPr marL="1085850" marR="0" lvl="2"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Note – other disabilities can be reported for the student, but they must have one of these two to be promoted.</a:t>
            </a:r>
          </a:p>
          <a:p>
            <a:pPr marL="628650" marR="0" lvl="1"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PROGRAM-TYPE (E1337) in the StudentProgramAssociation must be ‘Special Education’.</a:t>
            </a:r>
          </a:p>
          <a:p>
            <a:pPr algn="l" rtl="0" fontAlgn="base"/>
            <a:endParaRPr lang="en-US" sz="2800" b="0" i="0" dirty="0">
              <a:solidFill>
                <a:srgbClr val="444444"/>
              </a:solidFill>
              <a:effectLst/>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6962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258851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solidFill>
                  <a:srgbClr val="0A518B"/>
                </a:solidFill>
                <a:highlight>
                  <a:srgbClr val="FFFFFF"/>
                </a:highlight>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rgbClr val="0A518B"/>
                </a:solidFill>
                <a:highlight>
                  <a:srgbClr val="FFFFFF"/>
                </a:highlight>
              </a:rPr>
              <a:t>40100-0205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solidFill>
                  <a:srgbClr val="0A518B"/>
                </a:solidFill>
                <a:highlight>
                  <a:srgbClr val="FFFFFF"/>
                </a:highlight>
              </a:rPr>
              <a:t>This rule will trigger a fatal if there is no value entered for E1723 but there is a student with a disability of DB of 05 or DHH of 03 and the Birthdate is greater than 9 years of age on September 1.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Make the correction in the SIS and the correction will publish automatically in the IODS via an API call. The error should be resolved, and you may then promote the SELA data again.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NOTE: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Promotion logic states, “</a:t>
            </a:r>
            <a:r>
              <a:rPr lang="en-US" sz="1600" dirty="0"/>
              <a:t>is eight (8) years of age or younger on September 1st of the current school year using the value from data element 'BirthDate’” which applies to “age is less than 9 on September 1” in the validation rule.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rgbClr val="0A518B"/>
                </a:solidFill>
                <a:highlight>
                  <a:srgbClr val="FFFFFF"/>
                </a:highlight>
              </a:rPr>
              <a:t>40100-0070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solidFill>
                  <a:srgbClr val="0A518B"/>
                </a:solidFill>
                <a:highlight>
                  <a:srgbClr val="FFFFFF"/>
                </a:highlight>
              </a:rPr>
              <a:t>This rule will trigger a fatal if HearingAmplificationType (E1665) code table is “00”, but HearingAmplificationAccess (E1666) and HearingAmplificationDailyUse (E1667) is reported.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Make the correction in the SIS and the correction will publish automatically in the IODS via an API call. The error should be resolved, and you may then promote the SELA data again.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SzPct val="60000"/>
              <a:buFont typeface="Arial" panose="020B0604020202020204" pitchFamily="34" charset="0"/>
              <a:buNone/>
            </a:pPr>
            <a:r>
              <a:rPr lang="en-US" b="1" dirty="0">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Go to the TSDS website at https://www.texasstudentdatasystem.org </a:t>
            </a:r>
            <a:endParaRPr lang="en-US" dirty="0"/>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Hover over the TEDS Data Standards tab.</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Next, click on ‘TWEDS Upgrade’</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Finally, click on the “XXXX-XXXX Texas Education Data Standards via TWEDS” hyperlink.</a:t>
            </a:r>
            <a:endParaRPr lang="en-US" dirty="0">
              <a:latin typeface="Arial"/>
              <a:cs typeface="Arial"/>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72E534-9B96-469B-99C0-8551271B58B1}" type="slidenum">
              <a:rPr lang="en-US" smtClean="0"/>
              <a:pPr/>
              <a:t>23</a:t>
            </a:fld>
            <a:endParaRPr lang="en-US" dirty="0"/>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4209266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There is one report for the SELA submission. The report will generate a PDF document. The Help document provides more details about the report layout and report fields. It is vital that the report be run and all data on the report verified.  Sometimes data on the report will reveal incorrect information that did not trigger an error message. Go back to SIS, make corrections, and go through the process again.</a:t>
            </a:r>
          </a:p>
          <a:p>
            <a:pPr lvl="0"/>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a:pPr/>
              <a:t>24</a:t>
            </a:fld>
            <a:endParaRPr lang="en-US" dirty="0"/>
          </a:p>
        </p:txBody>
      </p:sp>
      <p:sp>
        <p:nvSpPr>
          <p:cNvPr id="7" name="Slide Image Placeholder 6">
            <a:extLst>
              <a:ext uri="{FF2B5EF4-FFF2-40B4-BE49-F238E27FC236}">
                <a16:creationId xmlns:a16="http://schemas.microsoft.com/office/drawing/2014/main" id="{73149D03-5269-4884-B41D-F08A0C8D724C}"/>
              </a:ext>
            </a:extLst>
          </p:cNvPr>
          <p:cNvSpPr>
            <a:spLocks noGrp="1" noRot="1" noChangeAspect="1"/>
          </p:cNvSpPr>
          <p:nvPr>
            <p:ph type="sldImg"/>
          </p:nvPr>
        </p:nvSpPr>
        <p:spPr/>
      </p:sp>
    </p:spTree>
    <p:extLst>
      <p:ext uri="{BB962C8B-B14F-4D97-AF65-F5344CB8AC3E}">
        <p14:creationId xmlns:p14="http://schemas.microsoft.com/office/powerpoint/2010/main" val="1762830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256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22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endParaRPr lang="en-US" dirty="0"/>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endParaRPr lang="en-US" dirty="0"/>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55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endParaRPr lang="en-US" dirty="0"/>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endParaRPr lang="en-US" dirty="0"/>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endParaRPr lang="en-US" dirty="0"/>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23018">
              <a:buNone/>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43</a:t>
            </a:fld>
            <a:endParaRPr lang="en-US" noProof="0" dirty="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r>
              <a:rPr lang="en-US" u="sng" dirty="0"/>
              <a:t>Note:</a:t>
            </a:r>
          </a:p>
          <a:p>
            <a:pPr marL="0" indent="0">
              <a:buSzPct val="60000"/>
              <a:buFont typeface="Arial" panose="020B0604020202020204" pitchFamily="34" charset="0"/>
              <a:buNone/>
            </a:pPr>
            <a:r>
              <a:rPr lang="en-US" b="1" dirty="0">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Go to the TSDS website at https://www.texasstudentdatasystem.org </a:t>
            </a:r>
            <a:endParaRPr lang="en-US" dirty="0"/>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Hover over the TEDS Data Standards tab.</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Next, click on ‘TWEDS Upgrade’</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Finally, click on the “XXXX-XXXX Texas Education Data Standards via TWEDS” hyperlink.</a:t>
            </a:r>
            <a:endParaRPr lang="en-US" dirty="0">
              <a:latin typeface="Arial"/>
              <a:cs typeface="Arial"/>
            </a:endParaRPr>
          </a:p>
          <a:p>
            <a:endParaRPr lang="en-US" dirty="0"/>
          </a:p>
        </p:txBody>
      </p:sp>
    </p:spTree>
    <p:extLst>
      <p:ext uri="{BB962C8B-B14F-4D97-AF65-F5344CB8AC3E}">
        <p14:creationId xmlns:p14="http://schemas.microsoft.com/office/powerpoint/2010/main" val="972619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44</a:t>
            </a:fld>
            <a:endParaRPr lang="en-US" noProof="0" dirty="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349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151C6-F497-466F-B1CE-81E90B98F7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699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02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8</a:t>
            </a:fld>
            <a:endParaRPr lang="en-US" dirty="0">
              <a:solidFill>
                <a:prstClr val="black"/>
              </a:solidFill>
              <a:latin typeface="Calibri"/>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dirty="0">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28.jpg"/></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15242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2E647ABE-E293-410A-AE13-E58BBE0D36AF}"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775185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DC6EFF8-F24D-4170-85D5-A1F945D7254C}"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712836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5C47229D-30F4-4112-A66D-A3E569FD9345}"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268627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99061B6D-09E1-4BEA-8CCF-836C463DCACC}"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91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333CCD9-5DA3-40F1-ABED-ABA869556DA0}" type="datetime1">
              <a:rPr lang="en-US" smtClean="0"/>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524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8450775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4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4D93CCB0-500D-450A-86FF-9C6041800EFC}" type="datetime1">
              <a:rPr lang="en-US" smtClean="0"/>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9144000" cy="5589588"/>
          </a:xfrm>
        </p:spPr>
        <p:txBody>
          <a:bodyPr/>
          <a:lstStyle/>
          <a:p>
            <a:endParaRPr lang="en-US" dirty="0"/>
          </a:p>
        </p:txBody>
      </p:sp>
    </p:spTree>
    <p:extLst>
      <p:ext uri="{BB962C8B-B14F-4D97-AF65-F5344CB8AC3E}">
        <p14:creationId xmlns:p14="http://schemas.microsoft.com/office/powerpoint/2010/main" val="27424214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7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6271891E-500F-4936-ADED-BCEDA22A384E}"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73536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8196717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9647239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102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D55E0B2-0DEA-459A-907E-208534F3B0BA}"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727565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357965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150303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995058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376565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682712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52DBE3E-90D9-488D-819F-190DA3AB000C}"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432178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7AF3D99-084E-4E27-B631-F62A80E3FB2C}"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3247658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268FCA4-808E-4F93-B97E-9231D38B0B4D}"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671940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90628BD-D264-46B3-9653-ECE5AB47B34E}"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6191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016496-6CBF-459C-914C-C573A9786DDE}"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860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77CB0FB-BD4A-4A2A-A0CA-717B9542F9CC}"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778935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D0A647D3-7830-4187-9301-6EC5ADBF72BE}"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07205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428EBBD-F7D8-485A-80C8-5A5BECC52310}"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878228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0CC8132-D7FA-49C5-89A8-E82EDDD844CF}"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337503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2CBAE36-2157-4D1D-BDB6-940C2FB491C8}"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172581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28C05CA-0791-410D-82FC-8A65D83F0CF2}"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332296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4B4C755C-EC4F-4494-A9E1-618CACA75BC8}"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2355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AB70E713-EC5B-48BB-9502-C8E9E9B146FD}"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9710395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DCA5E69C-E10E-4A0A-BBF7-3B47069260E7}"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732442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1A1E6C8-A839-46F8-BDB9-B6C210ED5B28}"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036353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64D0A19F-B4C2-4CF0-8159-1E5E8B1CF2EB}"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400117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848D686-7987-48E1-8A84-E885F301D635}"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301894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3E3D8385-A9B8-4401-9B41-89F1C23DF33B}"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556721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494D97D-E49E-4B7A-9390-F14D4DEA7D41}"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541864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873BDA67-5547-4D12-9A55-EBC64ED8E3DB}"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265719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297014EB-B23E-4CD3-9B51-FFE23434F3CA}"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565873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35444ACF-5B5E-489F-92E2-4BED98936339}"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979828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931CAA4E-3BE1-45F4-96C6-A352C89FE01E}"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120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3A87B1C1-A0A7-4966-99F5-479E3105E8A0}" type="datetime1">
              <a:rPr lang="en-US" smtClean="0"/>
              <a:t>6/13/2025</a:t>
            </a:fld>
            <a:endParaRPr lang="en-US" dirty="0"/>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129657595"/>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8FF41A16-ECEB-4CE0-A014-055B7B9CB47D}" type="datetime1">
              <a:rPr lang="en-US" smtClean="0"/>
              <a:t>6/13/2025</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dirty="0"/>
              <a:t>  </a:t>
            </a:r>
            <a:r>
              <a:rPr lang="en-US" sz="600" dirty="0">
                <a:solidFill>
                  <a:schemeClr val="bg1">
                    <a:lumMod val="65000"/>
                  </a:schemeClr>
                </a:solidFill>
              </a:rPr>
              <a:t>© </a:t>
            </a:r>
            <a:r>
              <a:rPr lang="en-US" sz="600" dirty="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5706518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p:txBody>
          <a:bodyPr/>
          <a:lstStyle/>
          <a:p>
            <a:fld id="{A897E3FE-0A17-442F-984B-3D5483193F00}" type="datetime1">
              <a:rPr lang="en-US" smtClean="0"/>
              <a:t>6/13/2025</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dirty="0"/>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18730749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55788237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68BE5EE-450F-41EE-AC8C-F6ECFFBB4CD6}"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54821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7AF45BD-5AB8-4441-B08D-3E1771598CE9}" type="datetime1">
              <a:rPr lang="en-US" smtClean="0"/>
              <a:t>6/13/2025</a:t>
            </a:fld>
            <a:endParaRPr lang="en-US" dirty="0"/>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dirty="0"/>
          </a:p>
        </p:txBody>
      </p:sp>
    </p:spTree>
    <p:extLst>
      <p:ext uri="{BB962C8B-B14F-4D97-AF65-F5344CB8AC3E}">
        <p14:creationId xmlns:p14="http://schemas.microsoft.com/office/powerpoint/2010/main" val="34164055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32B91CE-2E50-4077-B274-4D935C530247}" type="datetime1">
              <a:rPr lang="en-US" smtClean="0"/>
              <a:t>6/13/2025</a:t>
            </a:fld>
            <a:endParaRPr lang="en-US" dirty="0"/>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7292847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C8DF61-1F7C-482B-86DA-98C32447880A}" type="datetime1">
              <a:rPr lang="en-US" smtClean="0"/>
              <a:t>6/13/2025</a:t>
            </a:fld>
            <a:endParaRPr lang="en-US" dirty="0"/>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5780457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FF8FAD33-963F-440F-9C66-C5ECB138D53B}" type="datetime1">
              <a:rPr lang="en-US" smtClean="0"/>
              <a:t>6/13/2025</a:t>
            </a:fld>
            <a:endParaRPr lang="en-US" dirty="0"/>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1307676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F61462-452C-4B20-82C4-9D5E3A58413A}" type="datetime1">
              <a:rPr lang="en-US" smtClean="0"/>
              <a:t>6/13/2025</a:t>
            </a:fld>
            <a:endParaRPr lang="en-US" dirty="0"/>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262178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2635236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934022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9175653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086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9218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0CE810F-495D-4A89-A7B8-4AF71F6328D8}"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199378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371112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152156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06414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291323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2A88F59-F767-4440-A37A-B6D3C52347DF}"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dirty="0"/>
              <a:t>  </a:t>
            </a:r>
            <a:r>
              <a:rPr lang="en-US" sz="600" dirty="0">
                <a:solidFill>
                  <a:schemeClr val="bg1">
                    <a:lumMod val="65000"/>
                  </a:schemeClr>
                </a:solidFill>
              </a:rPr>
              <a:t>© </a:t>
            </a:r>
            <a:r>
              <a:rPr lang="en-US" sz="600" dirty="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9915542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68A353C-9205-46CB-B491-C28C6AFF89DD}"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3434139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D126505-E867-43C2-8730-24B1A4DC965E}"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5787320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DCDB21A-C0E8-4C73-BAAB-4496D3D8F641}"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63132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30BD0B5-9F8C-4F20-AF76-0D516929B66B}"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922024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D79AC3-CA85-4497-BF96-997A47D8D885}"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1915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1A20BD2-7E9A-47E5-A6C3-6A9EF1E50690}"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30146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EFCD55C-9BE0-4D6C-8A2B-66539987E3B9}"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6212219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F84AB72-454B-4D81-89D8-2B3B6AEAB026}"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2014833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29A04B95-6E1F-4872-A562-3E7294508F41}"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946909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8DB266BA-15CF-41CA-96B1-BCA1C9017FDC}"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11337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C342D048-9FBD-4142-8D1A-CD7C643E3571}"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64450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67C314E1-2022-460E-8C3C-B7B244B8B50F}"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337635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5EBBBFC-B722-457F-9CBD-4CAF451DABD1}"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0375405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6D76E7AD-3911-4D9A-8995-AF1AEFD9562B}"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504584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B8A737A1-77FD-4C9A-97F2-124CD855CD3C}"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467936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2C6F9CE-D2F9-4763-A9CC-15CDDB501CAA}"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1967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F4DB8F7-804C-4B8C-81C7-DAE5FC11130A}"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255940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302FB031-0E46-4B52-B7B3-687F8B3AF2B9}"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068521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6BB9A0AC-5A1D-4CD8-80E5-F2F129B0E142}"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578703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F4E06BDF-F2CA-411A-81C4-CF022D0467F1}"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693004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53D443BB-E875-4A07-92BA-61337CC54FDE}"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178871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EEC6BD0B-E826-47F1-ADD3-9A70711A0F9B}" type="datetime1">
              <a:rPr lang="en-US" smtClean="0"/>
              <a:t>6/13/2025</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18671670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8B583530-1CE0-4520-B8BD-89129782CA69}" type="datetime1">
              <a:rPr lang="en-US" smtClean="0"/>
              <a:t>6/13/2025</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28890455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BA024FD4-1FE1-426C-9D7E-1354508B899B}" type="datetime1">
              <a:rPr lang="en-US" smtClean="0"/>
              <a:t>6/13/2025</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89374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6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67E869C8-93D2-4D5B-84F7-8EA87FE3A1B7}"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9762904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p:txBody>
          <a:bodyPr/>
          <a:lstStyle/>
          <a:p>
            <a:fld id="{24BF549A-48F3-46DE-8415-C69E386BAD1D}" type="datetime1">
              <a:rPr lang="en-US" smtClean="0"/>
              <a:t>6/13/2025</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dirty="0"/>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15300687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5520A83-FC49-4727-8DD7-E682ECE48EB4}"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46623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01B9032D-38E0-423C-9CB3-B8BDD18DDCF6}"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690869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8B006F3B-DF7F-47B5-8F2F-35FB624C8EB1}"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9827375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0274694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8155457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8656670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102995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786414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453500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822778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1423211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878401D-8D1C-4AD7-A40E-F6E9F151DA44}"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74428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EDD0A77B-BDCE-468D-A6AB-274697B1BD79}"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020793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FC5C97A-8CC1-4F36-8EBA-6F8FE2EE70E4}"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566406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2848E77-1AEE-4593-AF6F-0086834BF4AE}"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743583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6BF3015-D277-4710-89E7-46668B2C0AD7}"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913597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FE617A2-4467-4417-8FE6-8BC023631850}"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8015517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A3CA10F-D925-43D4-A8AE-051DB8038692}"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373248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52ECCD3-94A8-4FD5-B374-0C57CE677331}"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90569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0744CDD-5CAE-499B-82C1-9DC495D164C1}"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530557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A52EF1F4-2F70-434A-8317-4CB39DBD116F}"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730757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A9CF17BF-E04F-4BFB-B6F0-A8A4435E58A3}"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86682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4CC17CCE-B8A0-48BD-803B-1B9E932A2FCF}"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8384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6310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643407A0-5BB3-4882-8874-D7F0FC27E712}"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475215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9DD20F1B-307A-4A64-BCB6-F771F3F70B18}"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649799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34FD80A4-D784-45F0-9721-4B2039996E55}"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645729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081F01FA-BEAF-4CEB-B2AF-575653B51E6E}"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5920689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D1156E5-305A-402D-99F7-59C23328A3E1}"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987796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B831486B-5600-4F56-898F-2D55726C062E}"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891057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C4683B6B-92F7-4EBB-87D5-7B01BBAD6511}"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922453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CBB88A71-61BF-4BA7-AB45-7184A138E9B7}"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7783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2E8F9473-13E1-4D0E-979A-F27D29E5689D}"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68659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65B27A70-C1CF-4C40-B004-93933154FA71}"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9078596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E524C3B9-99F2-44F4-9BF8-81204B88AC72}" type="datetime1">
              <a:rPr lang="en-US" smtClean="0"/>
              <a:t>6/13/2025</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1775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E05851C3-5BC8-45C4-834C-70DA03517132}"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731456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4862255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0798978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457201" y="652464"/>
            <a:ext cx="8258175" cy="2749550"/>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15986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0578920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1"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4"/>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8066836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1"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4"/>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40896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1"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1239554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1"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9331646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4"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EBD7BA6F-F5DF-48ED-B2DA-2DA9D0B76F8B}"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12437462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4"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F15ADA06-3824-45EA-B66D-727FB5112306}"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97619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950262E-1469-4B93-A436-726BCB8C3C9A}"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20832188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651D8073-4721-4D76-9DD2-7BEF8FE4A78F}"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20553452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3"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E234A28B-3167-491B-BBE1-5FFD81D228E2}"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4589903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3"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6"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9DB2FC2C-61EA-4471-936C-AB37459AAA51}"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6702467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3"/>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5"/>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8" y="3791366"/>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C39FCA3D-062E-480C-8316-986CE07A4DB9}"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38681247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19E211FC-06A9-4E7E-9EF3-A47A7320B032}"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4108853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3"/>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ED6BBC20-276C-400D-A591-31B63DD23042}"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6" y="151884"/>
            <a:ext cx="671960" cy="528803"/>
          </a:xfrm>
          <a:prstGeom prst="rect">
            <a:avLst/>
          </a:prstGeom>
        </p:spPr>
      </p:pic>
    </p:spTree>
    <p:extLst>
      <p:ext uri="{BB962C8B-B14F-4D97-AF65-F5344CB8AC3E}">
        <p14:creationId xmlns:p14="http://schemas.microsoft.com/office/powerpoint/2010/main" val="15697813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3"/>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5"/>
            <a:ext cx="1188987" cy="365125"/>
          </a:xfrm>
        </p:spPr>
        <p:txBody>
          <a:bodyPr/>
          <a:lstStyle>
            <a:lvl1pPr algn="ctr">
              <a:defRPr/>
            </a:lvl1pPr>
          </a:lstStyle>
          <a:p>
            <a:fld id="{57B65886-001B-4F25-A816-17DAD41C3A1F}"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5"/>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601737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3"/>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582457" indent="-249625">
              <a:buClr>
                <a:srgbClr val="0D6CB9"/>
              </a:buClr>
              <a:buFont typeface="Arial" panose="020B0604020202020204" pitchFamily="34" charset="0"/>
              <a:buChar char="•"/>
              <a:defRPr>
                <a:solidFill>
                  <a:schemeClr val="tx1">
                    <a:lumMod val="65000"/>
                    <a:lumOff val="35000"/>
                  </a:schemeClr>
                </a:solidFill>
              </a:defRPr>
            </a:lvl2pPr>
            <a:lvl3pPr marL="832081" indent="-166416">
              <a:buClr>
                <a:schemeClr val="accent2"/>
              </a:buClr>
              <a:buSzPct val="75000"/>
              <a:buFont typeface="Courier New" panose="02070309020205020404" pitchFamily="49" charset="0"/>
              <a:buChar char="o"/>
              <a:defRPr>
                <a:solidFill>
                  <a:schemeClr val="tx1">
                    <a:lumMod val="65000"/>
                    <a:lumOff val="35000"/>
                  </a:schemeClr>
                </a:solidFill>
              </a:defRPr>
            </a:lvl3pPr>
            <a:lvl4pPr marL="1164914" indent="-166416">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5"/>
            <a:ext cx="1188987" cy="365125"/>
          </a:xfrm>
        </p:spPr>
        <p:txBody>
          <a:bodyPr/>
          <a:lstStyle>
            <a:lvl1pPr algn="ctr">
              <a:defRPr/>
            </a:lvl1pPr>
          </a:lstStyle>
          <a:p>
            <a:fld id="{3B91E37C-B3F0-4137-ABBA-7FBC22F6507C}"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5"/>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675313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3"/>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5"/>
            <a:ext cx="1188987" cy="365125"/>
          </a:xfrm>
        </p:spPr>
        <p:txBody>
          <a:bodyPr/>
          <a:lstStyle>
            <a:lvl1pPr algn="ctr">
              <a:defRPr/>
            </a:lvl1pPr>
          </a:lstStyle>
          <a:p>
            <a:fld id="{0A43F5FE-0AE0-4EE1-98B1-FCE80401BBDF}"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5"/>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674051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3"/>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5"/>
            <a:ext cx="1188987" cy="365125"/>
          </a:xfrm>
        </p:spPr>
        <p:txBody>
          <a:bodyPr/>
          <a:lstStyle>
            <a:lvl1pPr algn="ctr">
              <a:defRPr/>
            </a:lvl1pPr>
          </a:lstStyle>
          <a:p>
            <a:fld id="{548F9173-A7AF-470F-A8F9-622CFEEF8F36}"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5"/>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55772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94B80A-94DC-4F14-9C6B-9D8F36548E7A}"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8352814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3"/>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5"/>
            <a:ext cx="1188987" cy="365125"/>
          </a:xfrm>
        </p:spPr>
        <p:txBody>
          <a:bodyPr/>
          <a:lstStyle>
            <a:lvl1pPr algn="ctr">
              <a:defRPr/>
            </a:lvl1pPr>
          </a:lstStyle>
          <a:p>
            <a:fld id="{6880BB1C-54AA-4D78-AC0A-3DCBD59FD3FB}"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5"/>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52908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6"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0"/>
            <a:ext cx="3347131" cy="1847185"/>
          </a:xfrm>
          <a:prstGeom prst="rect">
            <a:avLst/>
          </a:prstGeom>
        </p:spPr>
        <p:txBody>
          <a:bodyPr/>
          <a:lstStyle>
            <a:lvl1pPr>
              <a:buClr>
                <a:schemeClr val="accent2"/>
              </a:buClr>
              <a:defRPr sz="1747">
                <a:solidFill>
                  <a:schemeClr val="tx1">
                    <a:lumMod val="65000"/>
                    <a:lumOff val="35000"/>
                  </a:schemeClr>
                </a:solidFill>
              </a:defRPr>
            </a:lvl1pPr>
            <a:lvl2pPr marL="582457" indent="-249625">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6"/>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5"/>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6"/>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5"/>
            <a:ext cx="1188987" cy="365125"/>
          </a:xfrm>
        </p:spPr>
        <p:txBody>
          <a:bodyPr/>
          <a:lstStyle>
            <a:lvl1pPr algn="ctr">
              <a:defRPr/>
            </a:lvl1pPr>
          </a:lstStyle>
          <a:p>
            <a:fld id="{184D0F25-1CF7-4A5A-A22A-9AD0CBFB2717}"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p:nvSpPr>
        <p:spPr>
          <a:xfrm>
            <a:off x="0" y="755373"/>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5"/>
            <a:ext cx="1188987" cy="365125"/>
          </a:xfrm>
          <a:prstGeom prst="rect">
            <a:avLst/>
          </a:prstGeom>
        </p:spPr>
        <p:txBody>
          <a:bodyPr vert="horz" lIns="66563" tIns="33281" rIns="66563" bIns="3328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874" smtClean="0"/>
              <a:pPr/>
              <a:t>6/13/2025</a:t>
            </a:fld>
            <a:endParaRPr lang="en-US" sz="874"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5"/>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7613181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5"/>
            <a:ext cx="2057400" cy="365125"/>
          </a:xfrm>
        </p:spPr>
        <p:txBody>
          <a:bodyPr/>
          <a:lstStyle/>
          <a:p>
            <a:fld id="{6C53A9DA-A84D-43B9-BB83-E15AA795FCAB}"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40112928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2" y="167275"/>
            <a:ext cx="7223077"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5"/>
            <a:ext cx="1188987" cy="365125"/>
          </a:xfrm>
        </p:spPr>
        <p:txBody>
          <a:bodyPr/>
          <a:lstStyle>
            <a:lvl1pPr algn="ctr">
              <a:defRPr/>
            </a:lvl1pPr>
          </a:lstStyle>
          <a:p>
            <a:fld id="{AAC6ADC0-23CD-4C68-A636-764391259B04}"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5273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5"/>
            <a:ext cx="2057400" cy="365125"/>
          </a:xfrm>
        </p:spPr>
        <p:txBody>
          <a:bodyPr/>
          <a:lstStyle/>
          <a:p>
            <a:fld id="{E8ADE0AC-C074-4104-ACD5-571CAA9133FD}"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8"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5"/>
            <a:ext cx="1188987" cy="365125"/>
          </a:xfrm>
          <a:prstGeom prst="rect">
            <a:avLst/>
          </a:prstGeom>
        </p:spPr>
        <p:txBody>
          <a:bodyPr vert="horz" lIns="66563" tIns="33281" rIns="66563" bIns="3328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874" smtClean="0"/>
              <a:pPr/>
              <a:t>6/13/2025</a:t>
            </a:fld>
            <a:endParaRPr lang="en-US" sz="874"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9196355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7" y="164595"/>
            <a:ext cx="7439895"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5"/>
            <a:ext cx="1188987" cy="365125"/>
          </a:xfrm>
        </p:spPr>
        <p:txBody>
          <a:bodyPr/>
          <a:lstStyle>
            <a:lvl1pPr algn="ctr">
              <a:defRPr/>
            </a:lvl1pPr>
          </a:lstStyle>
          <a:p>
            <a:fld id="{18CE1A14-B0E6-4818-9C31-8F255FAD7241}"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214597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621">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9"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3"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8"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5"/>
            <a:ext cx="1188987" cy="365125"/>
          </a:xfrm>
        </p:spPr>
        <p:txBody>
          <a:bodyPr/>
          <a:lstStyle>
            <a:lvl1pPr algn="ctr">
              <a:defRPr/>
            </a:lvl1pPr>
          </a:lstStyle>
          <a:p>
            <a:fld id="{681EEFAA-658F-4418-B411-668A0CF91C3F}"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087899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6"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0"/>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6"/>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5"/>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6"/>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5"/>
            <a:ext cx="1188987" cy="365125"/>
          </a:xfrm>
        </p:spPr>
        <p:txBody>
          <a:bodyPr/>
          <a:lstStyle>
            <a:lvl1pPr algn="ctr">
              <a:defRPr/>
            </a:lvl1pPr>
          </a:lstStyle>
          <a:p>
            <a:fld id="{80D78E2E-DEDC-4B05-8E81-4730F308ACCC}"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9826448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2621">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4"/>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3"/>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5"/>
            <a:ext cx="1188987" cy="365125"/>
          </a:xfrm>
        </p:spPr>
        <p:txBody>
          <a:bodyPr/>
          <a:lstStyle>
            <a:lvl1pPr algn="ctr">
              <a:defRPr/>
            </a:lvl1pPr>
          </a:lstStyle>
          <a:p>
            <a:fld id="{7EBA7AFF-35D3-48C6-9C7B-587407F5A0B0}"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737830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524">
                <a:solidFill>
                  <a:srgbClr val="FFFFFF"/>
                </a:solidFill>
              </a:defRPr>
            </a:lvl1pPr>
            <a:lvl2pPr marL="443777" indent="0" algn="ctr">
              <a:buNone/>
            </a:lvl2pPr>
            <a:lvl3pPr marL="887553" indent="0" algn="ctr">
              <a:buNone/>
            </a:lvl3pPr>
            <a:lvl4pPr marL="1331330" indent="0" algn="ctr">
              <a:buNone/>
            </a:lvl4pPr>
            <a:lvl5pPr marL="1775106" indent="0" algn="ctr">
              <a:buNone/>
            </a:lvl5pPr>
            <a:lvl6pPr marL="2218883" indent="0" algn="ctr">
              <a:buNone/>
            </a:lvl6pPr>
            <a:lvl7pPr marL="2662660" indent="0" algn="ctr">
              <a:buNone/>
            </a:lvl7pPr>
            <a:lvl8pPr marL="3106436" indent="0" algn="ctr">
              <a:buNone/>
            </a:lvl8pPr>
            <a:lvl9pPr marL="3550213"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941">
                <a:solidFill>
                  <a:srgbClr val="FFFFFF"/>
                </a:solidFill>
              </a:defRPr>
            </a:lvl1pPr>
          </a:lstStyle>
          <a:p>
            <a:fld id="{008C2EC4-5CA5-47F8-B9CC-EBA324947365}" type="datetime1">
              <a:rPr lang="en-US" smtClean="0"/>
              <a:t>6/13/2025</a:t>
            </a:fld>
            <a:endParaRPr lang="en-US" dirty="0"/>
          </a:p>
        </p:txBody>
      </p:sp>
      <p:sp>
        <p:nvSpPr>
          <p:cNvPr id="17" name="Footer Placeholder 16"/>
          <p:cNvSpPr>
            <a:spLocks noGrp="1"/>
          </p:cNvSpPr>
          <p:nvPr>
            <p:ph type="ftr" sz="quarter" idx="11"/>
          </p:nvPr>
        </p:nvSpPr>
        <p:spPr>
          <a:xfrm>
            <a:off x="2085393" y="236543"/>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56940063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96BF3D17-C468-46DF-AA09-8CEAC3A69F8B}"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591410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p>
        </p:txBody>
      </p:sp>
      <p:sp>
        <p:nvSpPr>
          <p:cNvPr id="3" name="Date Placeholder 2"/>
          <p:cNvSpPr>
            <a:spLocks noGrp="1"/>
          </p:cNvSpPr>
          <p:nvPr>
            <p:ph type="dt" sz="half" idx="10"/>
          </p:nvPr>
        </p:nvSpPr>
        <p:spPr/>
        <p:txBody>
          <a:bodyPr/>
          <a:lstStyle/>
          <a:p>
            <a:fld id="{90F5DA02-9336-494B-A375-61DDEA0635DE}" type="datetime1">
              <a:rPr lang="en-US" smtClean="0"/>
              <a:t>6/13/2025</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7" name="Picture 6" descr="Logo no tag.png"/>
          <p:cNvPicPr>
            <a:picLocks noChangeAspect="1"/>
          </p:cNvPicPr>
          <p:nvPr/>
        </p:nvPicPr>
        <p:blipFill>
          <a:blip r:embed="rId2" cstate="print"/>
          <a:stretch>
            <a:fillRect/>
          </a:stretch>
        </p:blipFill>
        <p:spPr>
          <a:xfrm>
            <a:off x="152401" y="152401"/>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718"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529"/>
              </a:spcBef>
              <a:spcAft>
                <a:spcPts val="529"/>
              </a:spcAft>
              <a:buFont typeface="Wingdings" pitchFamily="2" charset="2"/>
              <a:buChar char="q"/>
              <a:defRPr sz="1747" baseline="0">
                <a:latin typeface="+mn-lt"/>
              </a:defRPr>
            </a:lvl1pPr>
          </a:lstStyle>
          <a:p>
            <a:pPr>
              <a:spcBef>
                <a:spcPts val="600"/>
              </a:spcBef>
              <a:spcAft>
                <a:spcPts val="600"/>
              </a:spcAft>
              <a:buFont typeface="Wingdings" pitchFamily="2" charset="2"/>
              <a:buChar char="q"/>
            </a:pPr>
            <a:r>
              <a:rPr lang="en-US" sz="2524"/>
              <a:t>Insert text</a:t>
            </a:r>
            <a:endParaRPr lang="en-US"/>
          </a:p>
        </p:txBody>
      </p:sp>
      <p:sp>
        <p:nvSpPr>
          <p:cNvPr id="12" name="Slide Number Placeholder 2"/>
          <p:cNvSpPr>
            <a:spLocks noGrp="1"/>
          </p:cNvSpPr>
          <p:nvPr>
            <p:ph type="sldNum" sz="quarter" idx="12"/>
          </p:nvPr>
        </p:nvSpPr>
        <p:spPr>
          <a:xfrm>
            <a:off x="0" y="1280849"/>
            <a:ext cx="533400" cy="244476"/>
          </a:xfrm>
        </p:spPr>
        <p:txBody>
          <a:bodyPr>
            <a:normAutofit fontScale="92500" lnSpcReduction="20000"/>
          </a:bodyPr>
          <a:lstStyle/>
          <a:p>
            <a:fld id="{2F0C4421-5918-4AA3-AE4A-C36EDD2FD6EB}" type="slidenum">
              <a:rPr lang="en-US" smtClean="0"/>
              <a:pPr/>
              <a:t>‹#›</a:t>
            </a:fld>
            <a:endParaRPr lang="en-US" dirty="0"/>
          </a:p>
        </p:txBody>
      </p:sp>
      <p:sp>
        <p:nvSpPr>
          <p:cNvPr id="2" name="TextBox 1"/>
          <p:cNvSpPr txBox="1"/>
          <p:nvPr userDrawn="1"/>
        </p:nvSpPr>
        <p:spPr>
          <a:xfrm>
            <a:off x="4114800" y="6400801"/>
            <a:ext cx="4572000" cy="211917"/>
          </a:xfrm>
          <a:prstGeom prst="rect">
            <a:avLst/>
          </a:prstGeom>
          <a:noFill/>
        </p:spPr>
        <p:txBody>
          <a:bodyPr wrap="square" rtlCol="0">
            <a:spAutoFit/>
          </a:bodyPr>
          <a:lstStyle/>
          <a:p>
            <a:pPr algn="r"/>
            <a:endParaRPr lang="en-US" sz="777"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9007209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47" dirty="0"/>
          </a:p>
        </p:txBody>
      </p:sp>
      <p:pic>
        <p:nvPicPr>
          <p:cNvPr id="11" name="Picture 10" descr="TSDS Logo_Reversed_notext.png"/>
          <p:cNvPicPr>
            <a:picLocks noChangeAspect="1"/>
          </p:cNvPicPr>
          <p:nvPr userDrawn="1"/>
        </p:nvPicPr>
        <p:blipFill>
          <a:blip r:embed="rId2" cstate="print"/>
          <a:stretch>
            <a:fillRect/>
          </a:stretch>
        </p:blipFill>
        <p:spPr>
          <a:xfrm>
            <a:off x="152400" y="152401"/>
            <a:ext cx="1100860" cy="685801"/>
          </a:xfrm>
          <a:prstGeom prst="rect">
            <a:avLst/>
          </a:prstGeom>
        </p:spPr>
      </p:pic>
      <p:sp>
        <p:nvSpPr>
          <p:cNvPr id="13" name="Slide Number Placeholder 12"/>
          <p:cNvSpPr>
            <a:spLocks noGrp="1"/>
          </p:cNvSpPr>
          <p:nvPr>
            <p:ph type="sldNum" sz="quarter" idx="11"/>
          </p:nvPr>
        </p:nvSpPr>
        <p:spPr>
          <a:xfrm>
            <a:off x="8458200" y="533401"/>
            <a:ext cx="533400" cy="244476"/>
          </a:xfrm>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744737303"/>
      </p:ext>
    </p:extLst>
  </p:cSld>
  <p:clrMapOvr>
    <a:overrideClrMapping bg1="lt1" tx1="dk1" bg2="lt2" tx2="dk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6B25C0D-C31C-4F84-BC5D-A9D5CA17D22A}" type="datetime1">
              <a:rPr lang="en-US" smtClean="0"/>
              <a:t>6/13/2025</a:t>
            </a:fld>
            <a:endParaRPr lang="en-US" dirty="0"/>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2" name="Footer Placeholder 11"/>
          <p:cNvSpPr>
            <a:spLocks noGrp="1"/>
          </p:cNvSpPr>
          <p:nvPr>
            <p:ph type="ftr" sz="quarter" idx="17"/>
          </p:nvPr>
        </p:nvSpPr>
        <p:spPr>
          <a:xfrm>
            <a:off x="609601" y="6248207"/>
            <a:ext cx="5421083" cy="365125"/>
          </a:xfrm>
          <a:prstGeom prst="rect">
            <a:avLst/>
          </a:prstGeom>
        </p:spPr>
        <p:txBody>
          <a:bodyPr rtlCol="0"/>
          <a:lstStyle/>
          <a:p>
            <a:endParaRPr lang="en-US" dirty="0"/>
          </a:p>
        </p:txBody>
      </p:sp>
    </p:spTree>
    <p:extLst>
      <p:ext uri="{BB962C8B-B14F-4D97-AF65-F5344CB8AC3E}">
        <p14:creationId xmlns:p14="http://schemas.microsoft.com/office/powerpoint/2010/main" val="27688996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BAA3067-74E0-4CAD-877E-55C826A4E4D7}" type="datetime1">
              <a:rPr lang="en-US" smtClean="0"/>
              <a:t>6/13/2025</a:t>
            </a:fld>
            <a:endParaRPr lang="en-US" dirty="0"/>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4" name="Footer Placeholder 13"/>
          <p:cNvSpPr>
            <a:spLocks noGrp="1"/>
          </p:cNvSpPr>
          <p:nvPr>
            <p:ph type="ftr" sz="quarter" idx="17"/>
          </p:nvPr>
        </p:nvSpPr>
        <p:spPr>
          <a:xfrm>
            <a:off x="609601" y="6248207"/>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941"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941"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2920364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5D234F-F673-438F-A371-D0B47BE92B95}" type="datetime1">
              <a:rPr lang="en-US" smtClean="0"/>
              <a:t>6/13/2025</a:t>
            </a:fld>
            <a:endParaRPr lang="en-US" dirty="0"/>
          </a:p>
        </p:txBody>
      </p:sp>
      <p:sp>
        <p:nvSpPr>
          <p:cNvPr id="4" name="Footer Placeholder 3"/>
          <p:cNvSpPr>
            <a:spLocks noGrp="1"/>
          </p:cNvSpPr>
          <p:nvPr>
            <p:ph type="ftr" sz="quarter" idx="11"/>
          </p:nvPr>
        </p:nvSpPr>
        <p:spPr>
          <a:xfrm>
            <a:off x="609601" y="6248207"/>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0676736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1"/>
            <a:ext cx="1676400" cy="365125"/>
          </a:xfrm>
        </p:spPr>
        <p:txBody>
          <a:bodyPr/>
          <a:lstStyle/>
          <a:p>
            <a:fld id="{72921545-660D-4F51-8DFE-F9E17A4CFAD8}" type="datetime1">
              <a:rPr lang="en-US" smtClean="0"/>
              <a:t>6/13/2025</a:t>
            </a:fld>
            <a:endParaRPr lang="en-US" dirty="0"/>
          </a:p>
        </p:txBody>
      </p:sp>
      <p:sp>
        <p:nvSpPr>
          <p:cNvPr id="3" name="Footer Placeholder 2"/>
          <p:cNvSpPr>
            <a:spLocks noGrp="1"/>
          </p:cNvSpPr>
          <p:nvPr>
            <p:ph type="ftr" sz="quarter" idx="11"/>
          </p:nvPr>
        </p:nvSpPr>
        <p:spPr>
          <a:xfrm>
            <a:off x="609601" y="6248207"/>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106"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7637229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FB3AE1-E051-4497-9920-3F15BF30FDB1}" type="datetime1">
              <a:rPr lang="en-US" smtClean="0"/>
              <a:t>6/13/2025</a:t>
            </a:fld>
            <a:endParaRPr lang="en-US" dirty="0"/>
          </a:p>
        </p:txBody>
      </p:sp>
      <p:sp>
        <p:nvSpPr>
          <p:cNvPr id="5" name="Footer Placeholder 4"/>
          <p:cNvSpPr>
            <a:spLocks noGrp="1"/>
          </p:cNvSpPr>
          <p:nvPr>
            <p:ph type="ftr" sz="quarter" idx="11"/>
          </p:nvPr>
        </p:nvSpPr>
        <p:spPr>
          <a:xfrm>
            <a:off x="609601" y="6248207"/>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106"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0144979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4"/>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1"/>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49483643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7916581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51230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A5AB167-7353-43E9-AE41-8735167B06DC}"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9773337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455633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4516066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0805301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7086396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187907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3864992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0748164-4AAA-4DA7-BEF5-28D2C877C0C7}"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223551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CF386F9-A203-47E0-A5C8-EB96B5C0A8E8}"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840808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66BF590-354D-48A0-958A-65CB649C9CB0}"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607368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05F3593-3DF4-4975-9EF8-3F6FBFEC88E6}"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0906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0512755-63CB-44D8-9465-4B46EFA50494}"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307437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4C2BD23-2FFC-4B50-BF6D-D7F6D8A12AAD}"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565275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D6CDA67-78F8-4B1C-8C46-AE93071D5C67}"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8834401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E532726-9073-4574-812E-77535EC2C22D}"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222759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6E01185-E97B-4D2E-9124-747F0B698B2B}"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4200843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68587B52-450F-4674-9BA3-5B27A300B63F}"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3451264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E5CCA8C3-022F-48D2-9752-3501E7ECA372}"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866015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563121F5-EBB1-4E86-84F4-247A961D4769}"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324802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A3DEA2C3-94AE-4D8B-8B56-9390A48B4D67}"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9270225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8A25EFE3-1D76-44E7-A32C-A9C0AE7CCBCA}"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797272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3D50286C-CB4A-49E1-98F8-C35AECC7852B}"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21417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2AB2FF7-F95D-44C1-9E8A-448A466F2EF9}"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4080767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8EB2F4E9-A470-4A6F-A186-720080DC5979}"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16406767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4F790EB3-2728-4C06-9FB8-0B05A502E191}"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593914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61A1DB18-CA05-43D0-8C32-4F05730EB512}"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4755640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E249E0E0-DF2C-4407-9B12-7083E64D4CD5}"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476489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18C8BFEA-9FCF-432B-9E55-A6A350ED7F62}"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495588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4CCB1CBF-08BD-4536-9A7A-24ECF1556902}"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076678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A810862C-6CCB-46AE-AB72-4031A1E0E0F7}"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3792273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dirty="0"/>
          </a:p>
        </p:txBody>
      </p:sp>
      <p:sp>
        <p:nvSpPr>
          <p:cNvPr id="2" name="Holder 2"/>
          <p:cNvSpPr>
            <a:spLocks noGrp="1"/>
          </p:cNvSpPr>
          <p:nvPr>
            <p:ph type="ctrTitle"/>
          </p:nvPr>
        </p:nvSpPr>
        <p:spPr>
          <a:xfrm>
            <a:off x="2932438" y="4670099"/>
            <a:ext cx="3279124" cy="507831"/>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8" y="4670099"/>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EA353D-0426-4F2B-B0ED-C2A3CBBC680A}" type="datetime1">
              <a:rPr lang="en-US" smtClean="0"/>
              <a:t>6/13/2025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5550102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BA5259F-BC9C-4F7F-8542-67E93614E585}" type="datetime1">
              <a:rPr lang="en-US" smtClean="0"/>
              <a:t>6/13/2025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927688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350" dirty="0"/>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350" dirty="0"/>
          </a:p>
        </p:txBody>
      </p:sp>
      <p:sp>
        <p:nvSpPr>
          <p:cNvPr id="18" name="bg object 18"/>
          <p:cNvSpPr/>
          <p:nvPr/>
        </p:nvSpPr>
        <p:spPr>
          <a:xfrm>
            <a:off x="180593"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350" dirty="0"/>
          </a:p>
        </p:txBody>
      </p:sp>
      <p:pic>
        <p:nvPicPr>
          <p:cNvPr id="19" name="bg object 19"/>
          <p:cNvPicPr/>
          <p:nvPr/>
        </p:nvPicPr>
        <p:blipFill>
          <a:blip r:embed="rId2" cstate="print"/>
          <a:stretch>
            <a:fillRect/>
          </a:stretch>
        </p:blipFill>
        <p:spPr>
          <a:xfrm>
            <a:off x="397764" y="208789"/>
            <a:ext cx="747521" cy="397763"/>
          </a:xfrm>
          <a:prstGeom prst="rect">
            <a:avLst/>
          </a:prstGeom>
        </p:spPr>
      </p:pic>
      <p:pic>
        <p:nvPicPr>
          <p:cNvPr id="20" name="bg object 20"/>
          <p:cNvPicPr/>
          <p:nvPr/>
        </p:nvPicPr>
        <p:blipFill>
          <a:blip r:embed="rId3" cstate="print"/>
          <a:stretch>
            <a:fillRect/>
          </a:stretch>
        </p:blipFill>
        <p:spPr>
          <a:xfrm>
            <a:off x="452628" y="5839968"/>
            <a:ext cx="649223" cy="525779"/>
          </a:xfrm>
          <a:prstGeom prst="rect">
            <a:avLst/>
          </a:prstGeom>
        </p:spPr>
      </p:pic>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6C36B0B-23F3-4A89-9A3C-A20220D825C1}" type="datetime1">
              <a:rPr lang="en-US" smtClean="0"/>
              <a:t>6/13/2025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46765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B0EFBA1E-5A04-4FF4-8C4F-2214BAD89C30}"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957930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0"/>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350" dirty="0"/>
          </a:p>
        </p:txBody>
      </p:sp>
      <p:pic>
        <p:nvPicPr>
          <p:cNvPr id="17" name="bg object 17"/>
          <p:cNvPicPr/>
          <p:nvPr/>
        </p:nvPicPr>
        <p:blipFill>
          <a:blip r:embed="rId2" cstate="print"/>
          <a:stretch>
            <a:fillRect/>
          </a:stretch>
        </p:blipFill>
        <p:spPr>
          <a:xfrm>
            <a:off x="4198240" y="6062472"/>
            <a:ext cx="747521" cy="399287"/>
          </a:xfrm>
          <a:prstGeom prst="rect">
            <a:avLst/>
          </a:prstGeom>
        </p:spPr>
      </p:pic>
      <p:sp>
        <p:nvSpPr>
          <p:cNvPr id="18" name="bg object 18"/>
          <p:cNvSpPr/>
          <p:nvPr/>
        </p:nvSpPr>
        <p:spPr>
          <a:xfrm>
            <a:off x="0" y="6502908"/>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350" dirty="0"/>
          </a:p>
        </p:txBody>
      </p:sp>
      <p:pic>
        <p:nvPicPr>
          <p:cNvPr id="19" name="bg object 19"/>
          <p:cNvPicPr/>
          <p:nvPr/>
        </p:nvPicPr>
        <p:blipFill>
          <a:blip r:embed="rId3" cstate="print"/>
          <a:stretch>
            <a:fillRect/>
          </a:stretch>
        </p:blipFill>
        <p:spPr>
          <a:xfrm>
            <a:off x="8165593" y="152401"/>
            <a:ext cx="672083" cy="528827"/>
          </a:xfrm>
          <a:prstGeom prst="rect">
            <a:avLst/>
          </a:prstGeom>
        </p:spPr>
      </p:pic>
      <p:sp>
        <p:nvSpPr>
          <p:cNvPr id="20" name="bg object 20"/>
          <p:cNvSpPr/>
          <p:nvPr/>
        </p:nvSpPr>
        <p:spPr>
          <a:xfrm>
            <a:off x="0" y="836676"/>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350" dirty="0"/>
          </a:p>
        </p:txBody>
      </p:sp>
      <p:pic>
        <p:nvPicPr>
          <p:cNvPr id="21" name="bg object 21"/>
          <p:cNvPicPr/>
          <p:nvPr/>
        </p:nvPicPr>
        <p:blipFill>
          <a:blip r:embed="rId4" cstate="print"/>
          <a:stretch>
            <a:fillRect/>
          </a:stretch>
        </p:blipFill>
        <p:spPr>
          <a:xfrm>
            <a:off x="1" y="905255"/>
            <a:ext cx="9143999" cy="5952743"/>
          </a:xfrm>
          <a:prstGeom prst="rect">
            <a:avLst/>
          </a:prstGeom>
        </p:spPr>
      </p:pic>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7330F42-8525-43F5-AFD4-48F2BAF82E7B}" type="datetime1">
              <a:rPr lang="en-US" smtClean="0"/>
              <a:t>6/13/2025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220900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15A52B2-227B-4C1E-B130-5C6FFE64A640}" type="datetime1">
              <a:rPr lang="en-US" smtClean="0"/>
              <a:t>6/13/2025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545046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276999"/>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276999"/>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276999"/>
          </a:xfrm>
        </p:spPr>
        <p:txBody>
          <a:bodyPr/>
          <a:lstStyle>
            <a:lvl1pPr algn="ctr">
              <a:defRPr/>
            </a:lvl1pPr>
          </a:lstStyle>
          <a:p>
            <a:fld id="{57B4065F-77C0-4055-8319-3B7001E3846D}"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9228083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152429385"/>
      </p:ext>
    </p:extLst>
  </p:cSld>
  <p:clrMapOvr>
    <a:masterClrMapping/>
  </p:clrMapOvr>
  <p:hf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63103856"/>
      </p:ext>
    </p:extLst>
  </p:cSld>
  <p:clrMapOvr>
    <a:masterClrMapping/>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5771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858437435"/>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48128570"/>
      </p:ext>
    </p:extLst>
  </p:cSld>
  <p:clrMapOvr>
    <a:masterClrMapping/>
  </p:clrMapOvr>
  <p:hf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863659337"/>
      </p:ext>
    </p:extLst>
  </p:cSld>
  <p:clrMapOvr>
    <a:masterClrMapping/>
  </p:clrMapOvr>
  <p:hf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96418909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60B2536A-A037-4ECD-AA52-C952E746FBD9}"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439969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825830116"/>
      </p:ext>
    </p:extLst>
  </p:cSld>
  <p:clrMapOvr>
    <a:masterClrMapping/>
  </p:clrMapOvr>
  <p:hf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2251787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775185137"/>
      </p:ext>
    </p:extLst>
  </p:cSld>
  <p:clrMapOvr>
    <a:masterClrMapping/>
  </p:clrMapOvr>
  <p:hf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72756559"/>
      </p:ext>
    </p:extLst>
  </p:cSld>
  <p:clrMapOvr>
    <a:masterClrMapping/>
  </p:clrMapOvr>
  <p:hf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77893562"/>
      </p:ext>
    </p:extLst>
  </p:cSld>
  <p:clrMapOvr>
    <a:masterClrMapping/>
  </p:clrMapOvr>
  <p:hf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30189418"/>
      </p:ext>
    </p:extLst>
  </p:cSld>
  <p:clrMapOvr>
    <a:masterClrMapping/>
  </p:clrMapOvr>
  <p:hf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5482109"/>
      </p:ext>
    </p:extLst>
  </p:cSld>
  <p:clrMapOvr>
    <a:masterClrMapping/>
  </p:clrMapOvr>
  <p:hf hdr="0" ftr="0" dt="0"/>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19937828"/>
      </p:ext>
    </p:extLst>
  </p:cSld>
  <p:clrMapOvr>
    <a:masterClrMapping/>
  </p:clrMapOvr>
  <p:hf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30146587"/>
      </p:ext>
    </p:extLst>
  </p:cSld>
  <p:clrMapOvr>
    <a:masterClrMapping/>
  </p:clrMapOvr>
  <p:hf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255940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577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1C6FBD-F884-4E5E-A2BA-DEB5BC1FAAF0}" type="datetime1">
              <a:rPr lang="en-US" smtClean="0"/>
              <a:t>6/13/2025</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887870306"/>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69086990"/>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02079346"/>
      </p:ext>
    </p:extLst>
  </p:cSld>
  <p:clrMapOvr>
    <a:masterClrMapping/>
  </p:clrMapOvr>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47521517"/>
      </p:ext>
    </p:extLst>
  </p:cSld>
  <p:clrMapOvr>
    <a:masterClrMapping/>
  </p:clrMapOvr>
  <p:hf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73145692"/>
      </p:ext>
    </p:extLst>
  </p:cSld>
  <p:clrMapOvr>
    <a:masterClrMapping/>
  </p:clrMapOvr>
  <p:hf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208321883"/>
      </p:ext>
    </p:extLst>
  </p:cSld>
  <p:clrMapOvr>
    <a:masterClrMapping/>
  </p:clrMapOvr>
  <p:hf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835281468"/>
      </p:ext>
    </p:extLst>
  </p:cSld>
  <p:clrMapOvr>
    <a:masterClrMapping/>
  </p:clrMapOvr>
  <p:hf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59141050"/>
      </p:ext>
    </p:extLst>
  </p:cSld>
  <p:clrMapOvr>
    <a:masterClrMapping/>
  </p:clrMapOvr>
  <p:hf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97733376"/>
      </p:ext>
    </p:extLst>
  </p:cSld>
  <p:clrMapOvr>
    <a:masterClrMapping/>
  </p:clrMapOvr>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30743727"/>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4080767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585AAB54-ECF6-4312-97A7-A51747093966}" type="datetime1">
              <a:rPr lang="en-US" smtClean="0"/>
              <a:t>6/13/2025</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dirty="0"/>
              <a:t>  </a:t>
            </a:r>
            <a:r>
              <a:rPr lang="en-US" sz="800" dirty="0">
                <a:solidFill>
                  <a:schemeClr val="bg1">
                    <a:lumMod val="65000"/>
                  </a:schemeClr>
                </a:solidFill>
              </a:rPr>
              <a:t>© </a:t>
            </a:r>
            <a:r>
              <a:rPr lang="en-US" sz="800" dirty="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01643572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95793076"/>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43996963"/>
      </p:ext>
    </p:extLst>
  </p:cSld>
  <p:clrMapOvr>
    <a:masterClrMapping/>
  </p:clrMapOvr>
  <p:hf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887870306"/>
      </p:ext>
    </p:extLst>
  </p:cSld>
  <p:clrMapOvr>
    <a:overrideClrMapping bg1="dk1" tx1="lt1" bg2="dk2" tx2="lt2" accent1="accent1" accent2="accent2" accent3="accent3" accent4="accent4" accent5="accent5" accent6="accent6" hlink="hlink" folHlink="folHlink"/>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dirty="0"/>
              <a:t>  </a:t>
            </a:r>
            <a:r>
              <a:rPr lang="en-US" sz="800" dirty="0">
                <a:solidFill>
                  <a:schemeClr val="bg1">
                    <a:lumMod val="65000"/>
                  </a:schemeClr>
                </a:solidFill>
              </a:rPr>
              <a:t>© </a:t>
            </a:r>
            <a:r>
              <a:rPr lang="en-US" sz="800" dirty="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0164357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dirty="0"/>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11234185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1186173595"/>
      </p:ext>
    </p:extLst>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dirty="0"/>
          </a:p>
        </p:txBody>
      </p:sp>
    </p:spTree>
    <p:extLst>
      <p:ext uri="{BB962C8B-B14F-4D97-AF65-F5344CB8AC3E}">
        <p14:creationId xmlns:p14="http://schemas.microsoft.com/office/powerpoint/2010/main" val="49209711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7529506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84287085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11757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2A8E325B-9D2F-4977-A4C9-E663D739115A}" type="datetime1">
              <a:rPr lang="en-US" smtClean="0"/>
              <a:t>6/13/2025</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dirty="0"/>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1123418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73101662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89174580"/>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22384675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43751452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72125103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8744781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85845751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355189738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364368101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413206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1186173595"/>
      </p:ext>
    </p:extLst>
  </p:cSld>
  <p:clrMapOvr>
    <a:overrideClrMapping bg1="lt1" tx1="dk1" bg2="lt2" tx2="dk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88283343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90883717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20145495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09949661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82237624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70824003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08266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14129246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807059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851858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15A6B75-C0EC-46B0-9CAA-E241D721BC60}" type="datetime1">
              <a:rPr lang="en-US" smtClean="0"/>
              <a:t>6/13/2025</a:t>
            </a:fld>
            <a:endParaRPr lang="en-US" dirty="0"/>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dirty="0"/>
          </a:p>
        </p:txBody>
      </p:sp>
    </p:spTree>
    <p:extLst>
      <p:ext uri="{BB962C8B-B14F-4D97-AF65-F5344CB8AC3E}">
        <p14:creationId xmlns:p14="http://schemas.microsoft.com/office/powerpoint/2010/main" val="49209711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53782835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4662959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5413430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6/13/2025</a:t>
            </a:fld>
            <a:endParaRPr lang="en-US" sz="675"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5695766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2"/>
            <a:ext cx="2057400" cy="365125"/>
          </a:xfrm>
        </p:spPr>
        <p:txBody>
          <a:bodyPr/>
          <a:lstStyle/>
          <a:p>
            <a:fld id="{FA6A0AD2-53AF-4D84-8AC9-3DBC493F2F75}" type="datetimeFigureOut">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9938854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27865329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FA6A0AD2-53AF-4D84-8AC9-3DBC493F2F75}" type="datetimeFigureOut">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0254143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11952802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09225670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040883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1E32269-F28F-4546-AF05-D3DF188687E8}" type="datetime1">
              <a:rPr lang="en-US" smtClean="0"/>
              <a:t>6/13/2025</a:t>
            </a:fld>
            <a:endParaRPr lang="en-US" dirty="0"/>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7529506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72876699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9" y="195078"/>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6883424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85897054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76554762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59421215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16965113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145479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94823000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55285747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770106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07CB2D-873E-4DEC-B8CD-56BA8CAEF145}" type="datetime1">
              <a:rPr lang="en-US" smtClean="0"/>
              <a:t>6/13/2025</a:t>
            </a:fld>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84287085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9166073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39455449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14836259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5090815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80976118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69445147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54876540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89259535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7315155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571608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fld id="{5CE1820C-6B1B-4B17-9DFB-40DCA94A015B}" type="datetime1">
              <a:rPr lang="en-US" smtClean="0"/>
              <a:t>6/13/2025</a:t>
            </a:fld>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1175752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50494142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74121091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8531166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174711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fld id="{FA6A0AD2-53AF-4D84-8AC9-3DBC493F2F75}" type="datetimeFigureOut">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85126619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3215042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FA6A0AD2-53AF-4D84-8AC9-3DBC493F2F75}" type="datetimeFigureOut">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05524735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7500845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70255391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27728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74A7CC-CF17-4424-B011-65E07B2E0D23}" type="datetime1">
              <a:rPr lang="en-US" smtClean="0"/>
              <a:t>6/13/2025</a:t>
            </a:fld>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73101662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fld id="{FA6A0AD2-53AF-4D84-8AC9-3DBC493F2F75}" type="datetimeFigureOut">
              <a:rPr lang="en-US" smtClean="0"/>
              <a:pPr/>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0756285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63021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891745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858437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607387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995753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270468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618959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380079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2387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990859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800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3537B3-754F-4160-8905-9DAE000F4120}"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348989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3294D5-4911-43DD-B810-569D3AF98B40}"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3438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48128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DF6DFB-7DD1-441A-9A23-0DA6A594D5BC}"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14644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10CEB7F-7A63-4FE6-B4F9-1D17752FD93B}"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3683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31C53E-B8EA-496E-A3DA-2D948DBF8635}"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63037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CEFB64-4C6C-46DC-B0B7-A65D2EA5FBC8}"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94433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F662AD-0C45-4CCA-A80F-3BF50F7CC7B4}"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8458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820098-2E1A-4332-A35D-D2BF0F931FE9}"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40792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B790F04-40B6-409C-8EBE-DA14533B1DD5}"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1763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C5B56E53-2571-46DD-99CE-F93DB29384E0}"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09002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AB2D32BA-2361-423A-A069-F36310F8D8BD}"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709327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1D1231BF-8FFE-4C07-857D-4543CFE5042E}"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3852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863659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CC827EE-DDE6-4575-8CC0-73AE8B916DD4}"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31738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B93BD20-490D-4638-B702-0831B362168B}"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207341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5BC3A42-A9B2-4D1C-9581-D8ED30C3523A}"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15171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25008C70-4D02-4E49-B56C-33FD2AFB54F4}"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487091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5B42B999-DC89-4DF0-9076-01EC5A8C98BA}"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4917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4FE45C8-2E27-4345-8620-3B77A0D856B1}" type="datetime1">
              <a:rPr lang="en-US" smtClean="0"/>
              <a:t>6/13/2025</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907728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FA26F44-7894-4B13-BC2B-2200A4720129}" type="datetime1">
              <a:rPr lang="en-US" smtClean="0"/>
              <a:t>6/13/2025</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10218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BC0797-60D7-466F-92F9-8E2A999F2833}" type="datetime1">
              <a:rPr lang="en-US" smtClean="0"/>
              <a:t>6/13/2025</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86083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F3F154-B392-43B7-8673-EC848DC2C0A0}" type="datetime1">
              <a:rPr lang="en-US" smtClean="0"/>
              <a:t>6/13/2025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781388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47B1A68-2ED3-4618-B491-EB528715CBD7}"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3919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9641890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cSld name="20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dirty="0"/>
          </a:p>
        </p:txBody>
      </p:sp>
      <p:sp>
        <p:nvSpPr>
          <p:cNvPr id="2" name="Holder 2"/>
          <p:cNvSpPr>
            <a:spLocks noGrp="1"/>
          </p:cNvSpPr>
          <p:nvPr>
            <p:ph type="ctrTitle"/>
          </p:nvPr>
        </p:nvSpPr>
        <p:spPr>
          <a:xfrm>
            <a:off x="2932438" y="5250247"/>
            <a:ext cx="3279124" cy="457048"/>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8" y="4670099"/>
            <a:ext cx="3279124"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8545637-49D6-4AF8-9C30-57205344BC71}" type="datetime1">
              <a:rPr lang="en-US" smtClean="0"/>
              <a:t>6/13/2025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53060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3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6271891E-500F-4936-ADED-BCEDA22A384E}"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8544485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7C91436B-B6BD-4E04-8DC2-1EE89C8BA2E2}" type="datetime1">
              <a:rPr lang="en-US" smtClean="0"/>
              <a:t>6/13/2025</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531849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19264C32-D4F1-4C78-ADBA-43FB1ECFEF98}" type="datetime1">
              <a:rPr lang="en-US" smtClean="0"/>
              <a:t>6/13/2025</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7" name="Picture 6" descr="Logo no tag.png"/>
          <p:cNvPicPr>
            <a:picLocks noChangeAspect="1"/>
          </p:cNvPicPr>
          <p:nvPr/>
        </p:nvPicPr>
        <p:blipFill>
          <a:blip r:embed="rId2" cstate="print"/>
          <a:stretch>
            <a:fillRect/>
          </a:stretch>
        </p:blipFill>
        <p:spPr>
          <a:xfrm>
            <a:off x="152402" y="152404"/>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dirty="0"/>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393800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11" name="Picture 10" descr="TSDS Logo_Reversed_notext.png"/>
          <p:cNvPicPr>
            <a:picLocks noChangeAspect="1"/>
          </p:cNvPicPr>
          <p:nvPr userDrawn="1"/>
        </p:nvPicPr>
        <p:blipFill>
          <a:blip r:embed="rId2" cstate="print"/>
          <a:stretch>
            <a:fillRect/>
          </a:stretch>
        </p:blipFill>
        <p:spPr>
          <a:xfrm>
            <a:off x="152400" y="152404"/>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400282812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98454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552473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563012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018358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08985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825830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431079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6592710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401430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1718B65-6FDB-4717-B7AE-D0D20CDE3531}"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386374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05618A3-6F1F-42FF-84FF-84C3D050B042}" type="datetime1">
              <a:rPr lang="en-US" smtClean="0"/>
              <a:t>6/13/2025</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0124982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C68596B-CD2C-4799-A4D9-366EFAD9A17F}" type="datetime1">
              <a:rPr lang="en-US" smtClean="0"/>
              <a:t>6/13/2025</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69172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654B7B8-F355-451B-BC54-42A9FC0CF1CD}" type="datetime1">
              <a:rPr lang="en-US" smtClean="0"/>
              <a:t>6/13/2025</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5446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A317E6D-269C-4396-9304-BBC013FD64E0}" type="datetime1">
              <a:rPr lang="en-US" smtClean="0"/>
              <a:t>6/13/2025</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83687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E06744-A31D-4E7C-B2D9-C89EC80D7DB9}" type="datetime1">
              <a:rPr lang="en-US" smtClean="0"/>
              <a:t>6/13/2025</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929237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E7AAFA-C190-4FAA-A668-C415FA6CAF54}" type="datetime1">
              <a:rPr lang="en-US" smtClean="0"/>
              <a:t>6/13/2025</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1051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E93C700-2D52-4654-BF24-F9BC366DFE95}" type="datetime1">
              <a:rPr lang="en-US" smtClean="0"/>
              <a:t>6/13/2025</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225178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2700C09-805B-4786-A757-5173566C902D}" type="datetime1">
              <a:rPr lang="en-US" smtClean="0"/>
              <a:t>6/13/2025</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834269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4D0DB66-17BB-426D-A768-290868068354}" type="datetime1">
              <a:rPr lang="en-US" smtClean="0"/>
              <a:t>6/13/2025</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227074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D9897535-0227-44C0-8FF0-F29CD27149B6}"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36944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2BED5DB-58EF-4D43-9816-323D498A29FA}" type="datetime1">
              <a:rPr lang="en-US" smtClean="0"/>
              <a:t>6/13/2025</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688146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77F6D60C-11E0-4C88-AFAF-3890C07D9B5E}" type="datetime1">
              <a:rPr lang="en-US" smtClean="0"/>
              <a:t>6/13/2025</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73810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5986810-779B-483C-A67B-FBF1BBD0FE7F}" type="datetime1">
              <a:rPr lang="en-US" smtClean="0"/>
              <a:t>6/13/2025</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36208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4DDB30E8-D5D7-49A6-BF6A-2FB08604170B}" type="datetime1">
              <a:rPr lang="en-US" smtClean="0"/>
              <a:t>6/13/2025</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620140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1324C51-79B9-4844-A899-175D466FA15D}" type="datetime1">
              <a:rPr lang="en-US" smtClean="0"/>
              <a:t>6/13/2025</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9653753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0F3EFDA-6B03-45CB-A52B-9DDEEDEC204A}" type="datetime1">
              <a:rPr lang="en-US" smtClean="0"/>
              <a:t>6/13/2025</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6/13/2025</a:t>
            </a:fld>
            <a:endParaRPr lang="en-US" sz="900"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1211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2F38AE5E-2AA5-451F-9854-D8BBE82315FE}" type="datetime1">
              <a:rPr lang="en-US" smtClean="0"/>
              <a:t>6/13/2025</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331449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07" Type="http://schemas.openxmlformats.org/officeDocument/2006/relationships/theme" Target="../theme/theme1.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32.xml"/><Relationship Id="rId21" Type="http://schemas.openxmlformats.org/officeDocument/2006/relationships/slideLayout" Target="../slideLayouts/slideLayout127.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63" Type="http://schemas.openxmlformats.org/officeDocument/2006/relationships/slideLayout" Target="../slideLayouts/slideLayout169.xml"/><Relationship Id="rId68" Type="http://schemas.openxmlformats.org/officeDocument/2006/relationships/slideLayout" Target="../slideLayouts/slideLayout174.xml"/><Relationship Id="rId84" Type="http://schemas.openxmlformats.org/officeDocument/2006/relationships/slideLayout" Target="../slideLayouts/slideLayout190.xml"/><Relationship Id="rId89" Type="http://schemas.openxmlformats.org/officeDocument/2006/relationships/slideLayout" Target="../slideLayouts/slideLayout195.xml"/><Relationship Id="rId7" Type="http://schemas.openxmlformats.org/officeDocument/2006/relationships/slideLayout" Target="../slideLayouts/slideLayout113.xml"/><Relationship Id="rId71" Type="http://schemas.openxmlformats.org/officeDocument/2006/relationships/slideLayout" Target="../slideLayouts/slideLayout177.xml"/><Relationship Id="rId92" Type="http://schemas.openxmlformats.org/officeDocument/2006/relationships/slideLayout" Target="../slideLayouts/slideLayout19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9" Type="http://schemas.openxmlformats.org/officeDocument/2006/relationships/slideLayout" Target="../slideLayouts/slideLayout135.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53" Type="http://schemas.openxmlformats.org/officeDocument/2006/relationships/slideLayout" Target="../slideLayouts/slideLayout159.xml"/><Relationship Id="rId58" Type="http://schemas.openxmlformats.org/officeDocument/2006/relationships/slideLayout" Target="../slideLayouts/slideLayout164.xml"/><Relationship Id="rId66" Type="http://schemas.openxmlformats.org/officeDocument/2006/relationships/slideLayout" Target="../slideLayouts/slideLayout172.xml"/><Relationship Id="rId74" Type="http://schemas.openxmlformats.org/officeDocument/2006/relationships/slideLayout" Target="../slideLayouts/slideLayout180.xml"/><Relationship Id="rId79" Type="http://schemas.openxmlformats.org/officeDocument/2006/relationships/slideLayout" Target="../slideLayouts/slideLayout185.xml"/><Relationship Id="rId87" Type="http://schemas.openxmlformats.org/officeDocument/2006/relationships/slideLayout" Target="../slideLayouts/slideLayout193.xml"/><Relationship Id="rId102" Type="http://schemas.openxmlformats.org/officeDocument/2006/relationships/slideLayout" Target="../slideLayouts/slideLayout208.xml"/><Relationship Id="rId5" Type="http://schemas.openxmlformats.org/officeDocument/2006/relationships/slideLayout" Target="../slideLayouts/slideLayout111.xml"/><Relationship Id="rId61" Type="http://schemas.openxmlformats.org/officeDocument/2006/relationships/slideLayout" Target="../slideLayouts/slideLayout167.xml"/><Relationship Id="rId82" Type="http://schemas.openxmlformats.org/officeDocument/2006/relationships/slideLayout" Target="../slideLayouts/slideLayout188.xml"/><Relationship Id="rId90" Type="http://schemas.openxmlformats.org/officeDocument/2006/relationships/slideLayout" Target="../slideLayouts/slideLayout196.xml"/><Relationship Id="rId95" Type="http://schemas.openxmlformats.org/officeDocument/2006/relationships/slideLayout" Target="../slideLayouts/slideLayout201.xml"/><Relationship Id="rId19" Type="http://schemas.openxmlformats.org/officeDocument/2006/relationships/slideLayout" Target="../slideLayouts/slideLayout12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 Id="rId48" Type="http://schemas.openxmlformats.org/officeDocument/2006/relationships/slideLayout" Target="../slideLayouts/slideLayout154.xml"/><Relationship Id="rId56" Type="http://schemas.openxmlformats.org/officeDocument/2006/relationships/slideLayout" Target="../slideLayouts/slideLayout162.xml"/><Relationship Id="rId64" Type="http://schemas.openxmlformats.org/officeDocument/2006/relationships/slideLayout" Target="../slideLayouts/slideLayout170.xml"/><Relationship Id="rId69" Type="http://schemas.openxmlformats.org/officeDocument/2006/relationships/slideLayout" Target="../slideLayouts/slideLayout175.xml"/><Relationship Id="rId77" Type="http://schemas.openxmlformats.org/officeDocument/2006/relationships/slideLayout" Target="../slideLayouts/slideLayout183.xml"/><Relationship Id="rId100" Type="http://schemas.openxmlformats.org/officeDocument/2006/relationships/slideLayout" Target="../slideLayouts/slideLayout206.xml"/><Relationship Id="rId8" Type="http://schemas.openxmlformats.org/officeDocument/2006/relationships/slideLayout" Target="../slideLayouts/slideLayout114.xml"/><Relationship Id="rId51" Type="http://schemas.openxmlformats.org/officeDocument/2006/relationships/slideLayout" Target="../slideLayouts/slideLayout157.xml"/><Relationship Id="rId72" Type="http://schemas.openxmlformats.org/officeDocument/2006/relationships/slideLayout" Target="../slideLayouts/slideLayout178.xml"/><Relationship Id="rId80" Type="http://schemas.openxmlformats.org/officeDocument/2006/relationships/slideLayout" Target="../slideLayouts/slideLayout186.xml"/><Relationship Id="rId85" Type="http://schemas.openxmlformats.org/officeDocument/2006/relationships/slideLayout" Target="../slideLayouts/slideLayout191.xml"/><Relationship Id="rId93" Type="http://schemas.openxmlformats.org/officeDocument/2006/relationships/slideLayout" Target="../slideLayouts/slideLayout199.xml"/><Relationship Id="rId98" Type="http://schemas.openxmlformats.org/officeDocument/2006/relationships/slideLayout" Target="../slideLayouts/slideLayout204.xml"/><Relationship Id="rId3" Type="http://schemas.openxmlformats.org/officeDocument/2006/relationships/slideLayout" Target="../slideLayouts/slideLayout109.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slideLayout" Target="../slideLayouts/slideLayout152.xml"/><Relationship Id="rId59" Type="http://schemas.openxmlformats.org/officeDocument/2006/relationships/slideLayout" Target="../slideLayouts/slideLayout165.xml"/><Relationship Id="rId67" Type="http://schemas.openxmlformats.org/officeDocument/2006/relationships/slideLayout" Target="../slideLayouts/slideLayout173.xml"/><Relationship Id="rId103" Type="http://schemas.openxmlformats.org/officeDocument/2006/relationships/slideLayout" Target="../slideLayouts/slideLayout209.xml"/><Relationship Id="rId20" Type="http://schemas.openxmlformats.org/officeDocument/2006/relationships/slideLayout" Target="../slideLayouts/slideLayout126.xml"/><Relationship Id="rId41" Type="http://schemas.openxmlformats.org/officeDocument/2006/relationships/slideLayout" Target="../slideLayouts/slideLayout147.xml"/><Relationship Id="rId54" Type="http://schemas.openxmlformats.org/officeDocument/2006/relationships/slideLayout" Target="../slideLayouts/slideLayout160.xml"/><Relationship Id="rId62" Type="http://schemas.openxmlformats.org/officeDocument/2006/relationships/slideLayout" Target="../slideLayouts/slideLayout168.xml"/><Relationship Id="rId70" Type="http://schemas.openxmlformats.org/officeDocument/2006/relationships/slideLayout" Target="../slideLayouts/slideLayout176.xml"/><Relationship Id="rId75" Type="http://schemas.openxmlformats.org/officeDocument/2006/relationships/slideLayout" Target="../slideLayouts/slideLayout181.xml"/><Relationship Id="rId83" Type="http://schemas.openxmlformats.org/officeDocument/2006/relationships/slideLayout" Target="../slideLayouts/slideLayout189.xml"/><Relationship Id="rId88" Type="http://schemas.openxmlformats.org/officeDocument/2006/relationships/slideLayout" Target="../slideLayouts/slideLayout194.xml"/><Relationship Id="rId91" Type="http://schemas.openxmlformats.org/officeDocument/2006/relationships/slideLayout" Target="../slideLayouts/slideLayout197.xml"/><Relationship Id="rId96" Type="http://schemas.openxmlformats.org/officeDocument/2006/relationships/slideLayout" Target="../slideLayouts/slideLayout20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slideLayout" Target="../slideLayouts/slideLayout155.xml"/><Relationship Id="rId57" Type="http://schemas.openxmlformats.org/officeDocument/2006/relationships/slideLayout" Target="../slideLayouts/slideLayout163.xml"/><Relationship Id="rId10" Type="http://schemas.openxmlformats.org/officeDocument/2006/relationships/slideLayout" Target="../slideLayouts/slideLayout116.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52" Type="http://schemas.openxmlformats.org/officeDocument/2006/relationships/slideLayout" Target="../slideLayouts/slideLayout158.xml"/><Relationship Id="rId60" Type="http://schemas.openxmlformats.org/officeDocument/2006/relationships/slideLayout" Target="../slideLayouts/slideLayout166.xml"/><Relationship Id="rId65" Type="http://schemas.openxmlformats.org/officeDocument/2006/relationships/slideLayout" Target="../slideLayouts/slideLayout171.xml"/><Relationship Id="rId73" Type="http://schemas.openxmlformats.org/officeDocument/2006/relationships/slideLayout" Target="../slideLayouts/slideLayout179.xml"/><Relationship Id="rId78" Type="http://schemas.openxmlformats.org/officeDocument/2006/relationships/slideLayout" Target="../slideLayouts/slideLayout184.xml"/><Relationship Id="rId81" Type="http://schemas.openxmlformats.org/officeDocument/2006/relationships/slideLayout" Target="../slideLayouts/slideLayout187.xml"/><Relationship Id="rId86" Type="http://schemas.openxmlformats.org/officeDocument/2006/relationships/slideLayout" Target="../slideLayouts/slideLayout192.xml"/><Relationship Id="rId94" Type="http://schemas.openxmlformats.org/officeDocument/2006/relationships/slideLayout" Target="../slideLayouts/slideLayout200.xml"/><Relationship Id="rId99" Type="http://schemas.openxmlformats.org/officeDocument/2006/relationships/slideLayout" Target="../slideLayouts/slideLayout205.xml"/><Relationship Id="rId101" Type="http://schemas.openxmlformats.org/officeDocument/2006/relationships/slideLayout" Target="../slideLayouts/slideLayout20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9" Type="http://schemas.openxmlformats.org/officeDocument/2006/relationships/slideLayout" Target="../slideLayouts/slideLayout145.xml"/><Relationship Id="rId34" Type="http://schemas.openxmlformats.org/officeDocument/2006/relationships/slideLayout" Target="../slideLayouts/slideLayout140.xml"/><Relationship Id="rId50" Type="http://schemas.openxmlformats.org/officeDocument/2006/relationships/slideLayout" Target="../slideLayouts/slideLayout156.xml"/><Relationship Id="rId55" Type="http://schemas.openxmlformats.org/officeDocument/2006/relationships/slideLayout" Target="../slideLayouts/slideLayout161.xml"/><Relationship Id="rId76" Type="http://schemas.openxmlformats.org/officeDocument/2006/relationships/slideLayout" Target="../slideLayouts/slideLayout182.xml"/><Relationship Id="rId97" Type="http://schemas.openxmlformats.org/officeDocument/2006/relationships/slideLayout" Target="../slideLayouts/slideLayout203.xml"/><Relationship Id="rId10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39" Type="http://schemas.openxmlformats.org/officeDocument/2006/relationships/theme" Target="../theme/theme3.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34" Type="http://schemas.openxmlformats.org/officeDocument/2006/relationships/slideLayout" Target="../slideLayouts/slideLayout243.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33" Type="http://schemas.openxmlformats.org/officeDocument/2006/relationships/slideLayout" Target="../slideLayouts/slideLayout242.xml"/><Relationship Id="rId38" Type="http://schemas.openxmlformats.org/officeDocument/2006/relationships/slideLayout" Target="../slideLayouts/slideLayout247.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29" Type="http://schemas.openxmlformats.org/officeDocument/2006/relationships/slideLayout" Target="../slideLayouts/slideLayout238.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32" Type="http://schemas.openxmlformats.org/officeDocument/2006/relationships/slideLayout" Target="../slideLayouts/slideLayout241.xml"/><Relationship Id="rId37" Type="http://schemas.openxmlformats.org/officeDocument/2006/relationships/slideLayout" Target="../slideLayouts/slideLayout246.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slideLayout" Target="../slideLayouts/slideLayout237.xml"/><Relationship Id="rId36" Type="http://schemas.openxmlformats.org/officeDocument/2006/relationships/slideLayout" Target="../slideLayouts/slideLayout245.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31" Type="http://schemas.openxmlformats.org/officeDocument/2006/relationships/slideLayout" Target="../slideLayouts/slideLayout240.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slideLayout" Target="../slideLayouts/slideLayout236.xml"/><Relationship Id="rId30" Type="http://schemas.openxmlformats.org/officeDocument/2006/relationships/slideLayout" Target="../slideLayouts/slideLayout239.xml"/><Relationship Id="rId35" Type="http://schemas.openxmlformats.org/officeDocument/2006/relationships/slideLayout" Target="../slideLayouts/slideLayout2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26" Type="http://schemas.openxmlformats.org/officeDocument/2006/relationships/slideLayout" Target="../slideLayouts/slideLayout273.xml"/><Relationship Id="rId3" Type="http://schemas.openxmlformats.org/officeDocument/2006/relationships/slideLayout" Target="../slideLayouts/slideLayout250.xml"/><Relationship Id="rId21" Type="http://schemas.openxmlformats.org/officeDocument/2006/relationships/slideLayout" Target="../slideLayouts/slideLayout268.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slideLayout" Target="../slideLayouts/slideLayout267.xml"/><Relationship Id="rId29" Type="http://schemas.openxmlformats.org/officeDocument/2006/relationships/slideLayout" Target="../slideLayouts/slideLayout276.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9.xml"/><Relationship Id="rId7" Type="http://schemas.openxmlformats.org/officeDocument/2006/relationships/theme" Target="../theme/theme5.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5" Type="http://schemas.openxmlformats.org/officeDocument/2006/relationships/slideLayout" Target="../slideLayouts/slideLayout281.xml"/><Relationship Id="rId4" Type="http://schemas.openxmlformats.org/officeDocument/2006/relationships/slideLayout" Target="../slideLayouts/slideLayout2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3" Type="http://schemas.openxmlformats.org/officeDocument/2006/relationships/slideLayout" Target="../slideLayouts/slideLayout285.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theme" Target="../theme/theme6.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slideLayout" Target="../slideLayouts/slideLayout350.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theme" Target="../theme/theme7.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 Id="rId30" Type="http://schemas.openxmlformats.org/officeDocument/2006/relationships/slideLayout" Target="../slideLayouts/slideLayout3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18" Type="http://schemas.openxmlformats.org/officeDocument/2006/relationships/slideLayout" Target="../slideLayouts/slideLayout369.xml"/><Relationship Id="rId26" Type="http://schemas.openxmlformats.org/officeDocument/2006/relationships/slideLayout" Target="../slideLayouts/slideLayout377.xml"/><Relationship Id="rId3" Type="http://schemas.openxmlformats.org/officeDocument/2006/relationships/slideLayout" Target="../slideLayouts/slideLayout354.xml"/><Relationship Id="rId21" Type="http://schemas.openxmlformats.org/officeDocument/2006/relationships/slideLayout" Target="../slideLayouts/slideLayout372.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17" Type="http://schemas.openxmlformats.org/officeDocument/2006/relationships/slideLayout" Target="../slideLayouts/slideLayout368.xml"/><Relationship Id="rId25" Type="http://schemas.openxmlformats.org/officeDocument/2006/relationships/slideLayout" Target="../slideLayouts/slideLayout376.xml"/><Relationship Id="rId2" Type="http://schemas.openxmlformats.org/officeDocument/2006/relationships/slideLayout" Target="../slideLayouts/slideLayout353.xml"/><Relationship Id="rId16" Type="http://schemas.openxmlformats.org/officeDocument/2006/relationships/slideLayout" Target="../slideLayouts/slideLayout367.xml"/><Relationship Id="rId20" Type="http://schemas.openxmlformats.org/officeDocument/2006/relationships/slideLayout" Target="../slideLayouts/slideLayout371.xml"/><Relationship Id="rId29" Type="http://schemas.openxmlformats.org/officeDocument/2006/relationships/slideLayout" Target="../slideLayouts/slideLayout380.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24" Type="http://schemas.openxmlformats.org/officeDocument/2006/relationships/slideLayout" Target="../slideLayouts/slideLayout375.xml"/><Relationship Id="rId5" Type="http://schemas.openxmlformats.org/officeDocument/2006/relationships/slideLayout" Target="../slideLayouts/slideLayout356.xml"/><Relationship Id="rId15" Type="http://schemas.openxmlformats.org/officeDocument/2006/relationships/slideLayout" Target="../slideLayouts/slideLayout366.xml"/><Relationship Id="rId23" Type="http://schemas.openxmlformats.org/officeDocument/2006/relationships/slideLayout" Target="../slideLayouts/slideLayout374.xml"/><Relationship Id="rId28" Type="http://schemas.openxmlformats.org/officeDocument/2006/relationships/slideLayout" Target="../slideLayouts/slideLayout379.xml"/><Relationship Id="rId10" Type="http://schemas.openxmlformats.org/officeDocument/2006/relationships/slideLayout" Target="../slideLayouts/slideLayout361.xml"/><Relationship Id="rId19" Type="http://schemas.openxmlformats.org/officeDocument/2006/relationships/slideLayout" Target="../slideLayouts/slideLayout370.xml"/><Relationship Id="rId31" Type="http://schemas.openxmlformats.org/officeDocument/2006/relationships/theme" Target="../theme/theme8.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 Id="rId22" Type="http://schemas.openxmlformats.org/officeDocument/2006/relationships/slideLayout" Target="../slideLayouts/slideLayout373.xml"/><Relationship Id="rId27" Type="http://schemas.openxmlformats.org/officeDocument/2006/relationships/slideLayout" Target="../slideLayouts/slideLayout378.xml"/><Relationship Id="rId30" Type="http://schemas.openxmlformats.org/officeDocument/2006/relationships/slideLayout" Target="../slideLayouts/slideLayout3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9C8598C-8B90-4D82-BFDF-4BA2F0351111}" type="datetime1">
              <a:rPr lang="en-US" smtClean="0"/>
              <a:t>6/13/2025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35968721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871" r:id="rId32"/>
    <p:sldLayoutId id="2147483874" r:id="rId33"/>
    <p:sldLayoutId id="2147483875" r:id="rId34"/>
    <p:sldLayoutId id="2147483876" r:id="rId35"/>
    <p:sldLayoutId id="2147483877" r:id="rId36"/>
    <p:sldLayoutId id="2147483878" r:id="rId37"/>
    <p:sldLayoutId id="2147483879" r:id="rId38"/>
    <p:sldLayoutId id="2147483880" r:id="rId39"/>
    <p:sldLayoutId id="2147484096" r:id="rId40"/>
    <p:sldLayoutId id="2147484097" r:id="rId41"/>
    <p:sldLayoutId id="2147484098" r:id="rId42"/>
    <p:sldLayoutId id="2147484099" r:id="rId43"/>
    <p:sldLayoutId id="2147484100" r:id="rId44"/>
    <p:sldLayoutId id="2147484101" r:id="rId45"/>
    <p:sldLayoutId id="2147484102" r:id="rId46"/>
    <p:sldLayoutId id="2147484103" r:id="rId47"/>
    <p:sldLayoutId id="2147484104" r:id="rId48"/>
    <p:sldLayoutId id="2147484105" r:id="rId49"/>
    <p:sldLayoutId id="2147484106" r:id="rId50"/>
    <p:sldLayoutId id="2147484107" r:id="rId51"/>
    <p:sldLayoutId id="2147484108" r:id="rId52"/>
    <p:sldLayoutId id="2147484109" r:id="rId53"/>
    <p:sldLayoutId id="2147484110" r:id="rId54"/>
    <p:sldLayoutId id="2147484111" r:id="rId55"/>
    <p:sldLayoutId id="2147484112" r:id="rId56"/>
    <p:sldLayoutId id="2147484113" r:id="rId57"/>
    <p:sldLayoutId id="2147484114" r:id="rId58"/>
    <p:sldLayoutId id="2147484115" r:id="rId59"/>
    <p:sldLayoutId id="2147484116" r:id="rId60"/>
    <p:sldLayoutId id="2147484117" r:id="rId61"/>
    <p:sldLayoutId id="2147484119" r:id="rId62"/>
    <p:sldLayoutId id="2147484120" r:id="rId63"/>
    <p:sldLayoutId id="2147484121" r:id="rId64"/>
    <p:sldLayoutId id="2147484122" r:id="rId65"/>
    <p:sldLayoutId id="2147484123" r:id="rId66"/>
    <p:sldLayoutId id="2147484124" r:id="rId67"/>
    <p:sldLayoutId id="2147484125" r:id="rId68"/>
    <p:sldLayoutId id="2147484158" r:id="rId69"/>
    <p:sldLayoutId id="2147484164" r:id="rId70"/>
    <p:sldLayoutId id="2147484365" r:id="rId71"/>
    <p:sldLayoutId id="2147484371" r:id="rId72"/>
    <p:sldLayoutId id="2147484372" r:id="rId73"/>
    <p:sldLayoutId id="2147484373" r:id="rId74"/>
    <p:sldLayoutId id="2147484419" r:id="rId75"/>
    <p:sldLayoutId id="2147484420" r:id="rId76"/>
    <p:sldLayoutId id="2147484421" r:id="rId77"/>
    <p:sldLayoutId id="2147484422" r:id="rId78"/>
    <p:sldLayoutId id="2147484423" r:id="rId79"/>
    <p:sldLayoutId id="2147484424" r:id="rId80"/>
    <p:sldLayoutId id="2147484425" r:id="rId81"/>
    <p:sldLayoutId id="2147484426" r:id="rId82"/>
    <p:sldLayoutId id="2147484427" r:id="rId83"/>
    <p:sldLayoutId id="2147484428" r:id="rId84"/>
    <p:sldLayoutId id="2147484429" r:id="rId85"/>
    <p:sldLayoutId id="2147484430" r:id="rId86"/>
    <p:sldLayoutId id="2147484431" r:id="rId87"/>
    <p:sldLayoutId id="2147484432" r:id="rId88"/>
    <p:sldLayoutId id="2147484433" r:id="rId89"/>
    <p:sldLayoutId id="2147484434" r:id="rId90"/>
    <p:sldLayoutId id="2147484435" r:id="rId91"/>
    <p:sldLayoutId id="2147484436" r:id="rId92"/>
    <p:sldLayoutId id="2147484437" r:id="rId93"/>
    <p:sldLayoutId id="2147484438" r:id="rId94"/>
    <p:sldLayoutId id="2147484439" r:id="rId95"/>
    <p:sldLayoutId id="2147484440" r:id="rId96"/>
    <p:sldLayoutId id="2147484441" r:id="rId97"/>
    <p:sldLayoutId id="2147484442" r:id="rId98"/>
    <p:sldLayoutId id="2147484443" r:id="rId99"/>
    <p:sldLayoutId id="2147484444" r:id="rId100"/>
    <p:sldLayoutId id="2147484445" r:id="rId101"/>
    <p:sldLayoutId id="2147484446" r:id="rId102"/>
    <p:sldLayoutId id="2147484447" r:id="rId103"/>
    <p:sldLayoutId id="2147484448" r:id="rId104"/>
    <p:sldLayoutId id="2147484449" r:id="rId105"/>
    <p:sldLayoutId id="2147484580" r:id="rId106"/>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7E4EEBAA-C547-4924-AD49-A7244FD08A76}" type="datetime1">
              <a:rPr lang="en-US" smtClean="0"/>
              <a:t>6/13/2025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95181199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 id="2147484020" r:id="rId34"/>
    <p:sldLayoutId id="2147484021" r:id="rId35"/>
    <p:sldLayoutId id="2147484022" r:id="rId36"/>
    <p:sldLayoutId id="2147484023" r:id="rId37"/>
    <p:sldLayoutId id="2147484024" r:id="rId38"/>
    <p:sldLayoutId id="2147484025" r:id="rId39"/>
    <p:sldLayoutId id="2147484197" r:id="rId40"/>
    <p:sldLayoutId id="2147484198" r:id="rId41"/>
    <p:sldLayoutId id="2147484199" r:id="rId42"/>
    <p:sldLayoutId id="2147484200" r:id="rId43"/>
    <p:sldLayoutId id="2147484201" r:id="rId44"/>
    <p:sldLayoutId id="2147484202" r:id="rId45"/>
    <p:sldLayoutId id="2147484203" r:id="rId46"/>
    <p:sldLayoutId id="2147484204" r:id="rId47"/>
    <p:sldLayoutId id="2147484205" r:id="rId48"/>
    <p:sldLayoutId id="2147484206" r:id="rId49"/>
    <p:sldLayoutId id="2147484207" r:id="rId50"/>
    <p:sldLayoutId id="2147484208" r:id="rId51"/>
    <p:sldLayoutId id="2147484209" r:id="rId52"/>
    <p:sldLayoutId id="2147484210" r:id="rId53"/>
    <p:sldLayoutId id="2147484211" r:id="rId54"/>
    <p:sldLayoutId id="2147484212" r:id="rId55"/>
    <p:sldLayoutId id="2147484213" r:id="rId56"/>
    <p:sldLayoutId id="2147484214" r:id="rId57"/>
    <p:sldLayoutId id="2147484215" r:id="rId58"/>
    <p:sldLayoutId id="2147484216" r:id="rId59"/>
    <p:sldLayoutId id="2147484217" r:id="rId60"/>
    <p:sldLayoutId id="2147484218" r:id="rId61"/>
    <p:sldLayoutId id="2147484220" r:id="rId62"/>
    <p:sldLayoutId id="2147484221" r:id="rId63"/>
    <p:sldLayoutId id="2147484222" r:id="rId64"/>
    <p:sldLayoutId id="2147484223" r:id="rId65"/>
    <p:sldLayoutId id="2147484224" r:id="rId66"/>
    <p:sldLayoutId id="2147484225" r:id="rId67"/>
    <p:sldLayoutId id="2147484227" r:id="rId68"/>
    <p:sldLayoutId id="2147484228" r:id="rId69"/>
    <p:sldLayoutId id="2147484229" r:id="rId70"/>
    <p:sldLayoutId id="2147484476" r:id="rId71"/>
    <p:sldLayoutId id="2147484483" r:id="rId72"/>
    <p:sldLayoutId id="2147484499" r:id="rId73"/>
    <p:sldLayoutId id="2147484518" r:id="rId74"/>
    <p:sldLayoutId id="2147484526" r:id="rId75"/>
    <p:sldLayoutId id="2147484527" r:id="rId76"/>
    <p:sldLayoutId id="2147484528" r:id="rId77"/>
    <p:sldLayoutId id="2147484529" r:id="rId78"/>
    <p:sldLayoutId id="2147484530" r:id="rId79"/>
    <p:sldLayoutId id="2147484531" r:id="rId80"/>
    <p:sldLayoutId id="2147484532" r:id="rId81"/>
    <p:sldLayoutId id="2147484533" r:id="rId82"/>
    <p:sldLayoutId id="2147484534" r:id="rId83"/>
    <p:sldLayoutId id="2147484535" r:id="rId84"/>
    <p:sldLayoutId id="2147484536" r:id="rId85"/>
    <p:sldLayoutId id="2147484537" r:id="rId86"/>
    <p:sldLayoutId id="2147484538" r:id="rId87"/>
    <p:sldLayoutId id="2147484539" r:id="rId88"/>
    <p:sldLayoutId id="2147484540" r:id="rId89"/>
    <p:sldLayoutId id="2147484541" r:id="rId90"/>
    <p:sldLayoutId id="2147484542" r:id="rId91"/>
    <p:sldLayoutId id="2147484543" r:id="rId92"/>
    <p:sldLayoutId id="2147484544" r:id="rId93"/>
    <p:sldLayoutId id="2147484545" r:id="rId94"/>
    <p:sldLayoutId id="2147484546" r:id="rId95"/>
    <p:sldLayoutId id="2147484547" r:id="rId96"/>
    <p:sldLayoutId id="2147484548" r:id="rId97"/>
    <p:sldLayoutId id="2147484549" r:id="rId98"/>
    <p:sldLayoutId id="2147484550" r:id="rId99"/>
    <p:sldLayoutId id="2147484551" r:id="rId100"/>
    <p:sldLayoutId id="2147484552" r:id="rId101"/>
    <p:sldLayoutId id="2147484553" r:id="rId102"/>
    <p:sldLayoutId id="2147484554" r:id="rId103"/>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8"/>
            <a:ext cx="3086100" cy="365125"/>
          </a:xfrm>
          <a:prstGeom prst="rect">
            <a:avLst/>
          </a:prstGeom>
        </p:spPr>
        <p:txBody>
          <a:bodyPr vert="horz" lIns="91440" tIns="45720" rIns="91440" bIns="45720" rtlCol="0" anchor="ctr"/>
          <a:lstStyle>
            <a:lvl1pPr algn="ctr">
              <a:defRPr sz="874">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3"/>
            <a:ext cx="2057400" cy="365125"/>
          </a:xfrm>
          <a:prstGeom prst="rect">
            <a:avLst/>
          </a:prstGeom>
        </p:spPr>
        <p:txBody>
          <a:bodyPr vert="horz" lIns="91440" tIns="45720" rIns="91440" bIns="45720" rtlCol="0" anchor="ctr"/>
          <a:lstStyle>
            <a:lvl1pPr algn="l">
              <a:defRPr sz="874">
                <a:solidFill>
                  <a:schemeClr val="bg1"/>
                </a:solidFill>
              </a:defRPr>
            </a:lvl1pPr>
          </a:lstStyle>
          <a:p>
            <a:fld id="{CDF88359-EE23-4912-B2DF-073F68B701D9}" type="datetime1">
              <a:rPr lang="en-US" smtClean="0"/>
              <a:t>6/13/2025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874">
                <a:solidFill>
                  <a:schemeClr val="bg1"/>
                </a:solidFill>
              </a:defRPr>
            </a:lvl1pPr>
          </a:lstStyle>
          <a:p>
            <a:fld id="{B6F15528-21DE-4FAA-801E-634DDDAF4B2B}" type="slidenum">
              <a:rPr lang="en-US" smtClean="0"/>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0173213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1" r:id="rId25"/>
    <p:sldLayoutId id="2147484052" r:id="rId26"/>
    <p:sldLayoutId id="2147484053" r:id="rId27"/>
    <p:sldLayoutId id="2147484054" r:id="rId28"/>
    <p:sldLayoutId id="2147484055" r:id="rId29"/>
    <p:sldLayoutId id="2147484056" r:id="rId30"/>
    <p:sldLayoutId id="2147484057" r:id="rId31"/>
    <p:sldLayoutId id="2147484058" r:id="rId32"/>
    <p:sldLayoutId id="2147484059" r:id="rId33"/>
    <p:sldLayoutId id="2147484060" r:id="rId34"/>
    <p:sldLayoutId id="2147484061" r:id="rId35"/>
    <p:sldLayoutId id="2147484062" r:id="rId36"/>
    <p:sldLayoutId id="2147484063" r:id="rId37"/>
    <p:sldLayoutId id="2147484064" r:id="rId38"/>
  </p:sldLayoutIdLst>
  <p:hf hdr="0" ftr="0" dt="0"/>
  <p:txStyles>
    <p:titleStyle>
      <a:lvl1pPr algn="l" defTabSz="665665" rtl="0" eaLnBrk="1" latinLnBrk="0" hangingPunct="1">
        <a:lnSpc>
          <a:spcPct val="90000"/>
        </a:lnSpc>
        <a:spcBef>
          <a:spcPct val="0"/>
        </a:spcBef>
        <a:buNone/>
        <a:defRPr sz="2621" b="1" kern="1200">
          <a:solidFill>
            <a:schemeClr val="accent1"/>
          </a:solidFill>
          <a:latin typeface="+mn-lt"/>
          <a:ea typeface="+mj-ea"/>
          <a:cs typeface="+mj-cs"/>
        </a:defRPr>
      </a:lvl1pPr>
    </p:titleStyle>
    <p:bodyStyle>
      <a:lvl1pPr marL="166416" indent="-166416" algn="l" defTabSz="665665" rtl="0" eaLnBrk="1" latinLnBrk="0" hangingPunct="1">
        <a:lnSpc>
          <a:spcPct val="90000"/>
        </a:lnSpc>
        <a:spcBef>
          <a:spcPts val="728"/>
        </a:spcBef>
        <a:buClr>
          <a:schemeClr val="bg2"/>
        </a:buClr>
        <a:buFont typeface="Wingdings" panose="05000000000000000000" pitchFamily="2" charset="2"/>
        <a:buChar char="§"/>
        <a:defRPr sz="2038" kern="1200">
          <a:solidFill>
            <a:schemeClr val="bg1"/>
          </a:solidFill>
          <a:latin typeface="+mn-lt"/>
          <a:ea typeface="+mn-ea"/>
          <a:cs typeface="+mn-cs"/>
        </a:defRPr>
      </a:lvl1pPr>
      <a:lvl2pPr marL="499249" indent="-166416" algn="l" defTabSz="665665" rtl="0" eaLnBrk="1" latinLnBrk="0" hangingPunct="1">
        <a:lnSpc>
          <a:spcPct val="90000"/>
        </a:lnSpc>
        <a:spcBef>
          <a:spcPts val="364"/>
        </a:spcBef>
        <a:buClr>
          <a:schemeClr val="bg2"/>
        </a:buClr>
        <a:buFont typeface="Wingdings" panose="05000000000000000000" pitchFamily="2" charset="2"/>
        <a:buChar char="§"/>
        <a:defRPr sz="1747" kern="1200">
          <a:solidFill>
            <a:schemeClr val="bg1"/>
          </a:solidFill>
          <a:latin typeface="+mn-lt"/>
          <a:ea typeface="+mn-ea"/>
          <a:cs typeface="+mn-cs"/>
        </a:defRPr>
      </a:lvl2pPr>
      <a:lvl3pPr marL="832081" indent="-166416" algn="l" defTabSz="665665" rtl="0" eaLnBrk="1" latinLnBrk="0" hangingPunct="1">
        <a:lnSpc>
          <a:spcPct val="90000"/>
        </a:lnSpc>
        <a:spcBef>
          <a:spcPts val="364"/>
        </a:spcBef>
        <a:buClr>
          <a:schemeClr val="bg2"/>
        </a:buClr>
        <a:buFont typeface="Wingdings" panose="05000000000000000000" pitchFamily="2" charset="2"/>
        <a:buChar char="§"/>
        <a:defRPr sz="1456" kern="1200">
          <a:solidFill>
            <a:schemeClr val="bg1"/>
          </a:solidFill>
          <a:latin typeface="+mn-lt"/>
          <a:ea typeface="+mn-ea"/>
          <a:cs typeface="+mn-cs"/>
        </a:defRPr>
      </a:lvl3pPr>
      <a:lvl4pPr marL="1164914"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4pPr>
      <a:lvl5pPr marL="1497746"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379EA54B-0466-4C9F-8C3E-F61ABE938069}" type="datetime1">
              <a:rPr lang="en-US" smtClean="0"/>
              <a:t>6/13/2025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83683496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 id="2147484083" r:id="rId18"/>
    <p:sldLayoutId id="2147484084" r:id="rId19"/>
    <p:sldLayoutId id="2147484085" r:id="rId20"/>
    <p:sldLayoutId id="2147484086" r:id="rId21"/>
    <p:sldLayoutId id="2147484087" r:id="rId22"/>
    <p:sldLayoutId id="2147484088" r:id="rId23"/>
    <p:sldLayoutId id="2147484089" r:id="rId24"/>
    <p:sldLayoutId id="2147484090" r:id="rId25"/>
    <p:sldLayoutId id="2147484091" r:id="rId26"/>
    <p:sldLayoutId id="2147484092" r:id="rId27"/>
    <p:sldLayoutId id="2147484093" r:id="rId28"/>
    <p:sldLayoutId id="2147484094" r:id="rId29"/>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B34F7AB0-AF9F-4766-AF4F-5AF669D282E2}" type="datetime1">
              <a:rPr lang="en-US" smtClean="0"/>
              <a:t>6/13/2025</a:t>
            </a:fld>
            <a:endParaRPr lang="en-US" dirty="0"/>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2587280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35968721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 id="2147484261" r:id="rId23"/>
    <p:sldLayoutId id="2147484262" r:id="rId24"/>
    <p:sldLayoutId id="2147484263" r:id="rId25"/>
    <p:sldLayoutId id="2147484264" r:id="rId26"/>
    <p:sldLayoutId id="2147484265" r:id="rId27"/>
    <p:sldLayoutId id="2147484266" r:id="rId28"/>
    <p:sldLayoutId id="2147484267" r:id="rId29"/>
    <p:sldLayoutId id="2147484268" r:id="rId30"/>
    <p:sldLayoutId id="2147484269" r:id="rId31"/>
    <p:sldLayoutId id="2147484270" r:id="rId32"/>
    <p:sldLayoutId id="2147484271" r:id="rId33"/>
    <p:sldLayoutId id="2147484272" r:id="rId34"/>
    <p:sldLayoutId id="2147484273" r:id="rId35"/>
    <p:sldLayoutId id="2147484274" r:id="rId36"/>
    <p:sldLayoutId id="2147484275" r:id="rId37"/>
    <p:sldLayoutId id="2147484276" r:id="rId38"/>
    <p:sldLayoutId id="2147484277" r:id="rId39"/>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bg1"/>
                </a:solidFill>
              </a:defRPr>
            </a:lvl1pPr>
          </a:lstStyle>
          <a:p>
            <a:fld id="{FA6A0AD2-53AF-4D84-8AC9-3DBC493F2F75}" type="datetimeFigureOut">
              <a:rPr lang="en-US" smtClean="0"/>
              <a:pPr/>
              <a:t>6/13/2025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838206293"/>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Lst>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6/13/2025</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734176990"/>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 id="2147484337" r:id="rId28"/>
    <p:sldLayoutId id="2147484338" r:id="rId29"/>
    <p:sldLayoutId id="2147484339" r:id="rId30"/>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1.xml"/><Relationship Id="rId1" Type="http://schemas.openxmlformats.org/officeDocument/2006/relationships/tags" Target="../tags/tag2.xml"/><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10.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3.xml"/><Relationship Id="rId1" Type="http://schemas.openxmlformats.org/officeDocument/2006/relationships/tags" Target="../tags/tag12.xml"/><Relationship Id="rId4" Type="http://schemas.openxmlformats.org/officeDocument/2006/relationships/hyperlink" Target="http://tea4avcastro.tea.state.tx.us/tsds_training/nut/sela/sela-process-reference-guid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24.xml"/><Relationship Id="rId1" Type="http://schemas.openxmlformats.org/officeDocument/2006/relationships/tags" Target="../tags/tag1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4.xml"/><Relationship Id="rId1" Type="http://schemas.openxmlformats.org/officeDocument/2006/relationships/tags" Target="../tags/tag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tea.texas.gov/academics/special-student-populations/special-education/programs-and-services/sensory-impairments#State_Resources"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24.xml"/><Relationship Id="rId1" Type="http://schemas.openxmlformats.org/officeDocument/2006/relationships/tags" Target="../tags/tag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tea.texas.gov/academics/special-student-populations/special-education/programs-and-services/sensory-impairments#DeafBlind"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6.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tags" Target="../tags/tag3.xml"/><Relationship Id="rId4" Type="http://schemas.openxmlformats.org/officeDocument/2006/relationships/hyperlink" Target="http://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6.xml"/><Relationship Id="rId1" Type="http://schemas.openxmlformats.org/officeDocument/2006/relationships/tags" Target="../tags/tag19.xml"/><Relationship Id="rId4" Type="http://schemas.openxmlformats.org/officeDocument/2006/relationships/hyperlink" Target="https://www.texasstudentdatasystem.org/tsds/teds/ods-upgrade-data-standard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0.xml"/><Relationship Id="rId4" Type="http://schemas.openxmlformats.org/officeDocument/2006/relationships/hyperlink" Target="https://www.texasstudentdatasystem.org/tsds/about/data-collection-documentation"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22.xml"/><Relationship Id="rId4" Type="http://schemas.openxmlformats.org/officeDocument/2006/relationships/hyperlink" Target="https://www.texasstudentdatasystem.org/tsds/teds/ods-upgrade-data-standard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23.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30.xml"/><Relationship Id="rId5" Type="http://schemas.openxmlformats.org/officeDocument/2006/relationships/tags" Target="../tags/tag28.xml"/><Relationship Id="rId4"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30.xml"/><Relationship Id="rId5" Type="http://schemas.openxmlformats.org/officeDocument/2006/relationships/tags" Target="../tags/tag33.xml"/><Relationship Id="rId4"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0.png"/><Relationship Id="rId4"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0.png"/><Relationship Id="rId5" Type="http://schemas.openxmlformats.org/officeDocument/2006/relationships/slideLayout" Target="../slideLayouts/slideLayout130.xml"/><Relationship Id="rId4" Type="http://schemas.openxmlformats.org/officeDocument/2006/relationships/tags" Target="../tags/tag40.xml"/></Relationships>
</file>

<file path=ppt/slides/_rels/slide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0.png"/><Relationship Id="rId4"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0.png"/><Relationship Id="rId4" Type="http://schemas.openxmlformats.org/officeDocument/2006/relationships/slideLayout" Target="../slideLayouts/slideLayout13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0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7.xml"/><Relationship Id="rId1" Type="http://schemas.openxmlformats.org/officeDocument/2006/relationships/tags" Target="../tags/tag47.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7.xml"/><Relationship Id="rId1" Type="http://schemas.openxmlformats.org/officeDocument/2006/relationships/tags" Target="../tags/tag48.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7.xml"/><Relationship Id="rId1" Type="http://schemas.openxmlformats.org/officeDocument/2006/relationships/tags" Target="../tags/tag49.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2.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2.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2.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3.xml"/><Relationship Id="rId1" Type="http://schemas.openxmlformats.org/officeDocument/2006/relationships/tags" Target="../tags/tag53.xml"/><Relationship Id="rId5" Type="http://schemas.openxmlformats.org/officeDocument/2006/relationships/image" Target="../media/image32.pn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hyperlink" Target="http://jukebox.esc13.net/teadeveloper02/TSDS_Sims/Requesting_TEAL_Roles_and_Privileges_for_Promoting_to_TSDS.mp4" TargetMode="External"/><Relationship Id="rId3" Type="http://schemas.openxmlformats.org/officeDocument/2006/relationships/notesSlide" Target="../notesSlides/notesSlide36.xml"/><Relationship Id="rId7" Type="http://schemas.openxmlformats.org/officeDocument/2006/relationships/diagramColors" Target="../diagrams/colors7.xml"/><Relationship Id="rId12" Type="http://schemas.openxmlformats.org/officeDocument/2006/relationships/hyperlink" Target="http://tea4avcastro.tea.state.tx.us/tsds_training/UpgradeProject/RequestingTEALRolesandPrivilegesforPromotingtoTSDS/Requesting_TEAL_Roles_and_Privileges_for_Promoting_to_TSDS.pdf" TargetMode="External"/><Relationship Id="rId17" Type="http://schemas.openxmlformats.org/officeDocument/2006/relationships/hyperlink" Target="http://tea4avcastro.tea.state.tx.us/tsds_training/nut/sela/sela-process-reference-guide.pdf" TargetMode="External"/><Relationship Id="rId2" Type="http://schemas.openxmlformats.org/officeDocument/2006/relationships/slideLayout" Target="../slideLayouts/slideLayout173.xml"/><Relationship Id="rId16" Type="http://schemas.openxmlformats.org/officeDocument/2006/relationships/hyperlink" Target="http://tea4avcastro.tea.state.tx.us/tsds_training/TSDSUpgradeProject2024/KeyTermsandDefinitions/Key_Terms_and_Definitions.pdf" TargetMode="External"/><Relationship Id="rId1" Type="http://schemas.openxmlformats.org/officeDocument/2006/relationships/tags" Target="../tags/tag54.xml"/><Relationship Id="rId6" Type="http://schemas.openxmlformats.org/officeDocument/2006/relationships/diagramQuickStyle" Target="../diagrams/quickStyle7.xml"/><Relationship Id="rId11" Type="http://schemas.openxmlformats.org/officeDocument/2006/relationships/hyperlink" Target="http://jukebox.esc13.net/teadeveloper02/TSDS_Sims/Requesting_Access_To_TSDS_Parallel_Portal_in_TEAL.mp4" TargetMode="External"/><Relationship Id="rId5" Type="http://schemas.openxmlformats.org/officeDocument/2006/relationships/diagramLayout" Target="../diagrams/layout7.xml"/><Relationship Id="rId15" Type="http://schemas.openxmlformats.org/officeDocument/2006/relationships/image" Target="../media/image54.svg"/><Relationship Id="rId10" Type="http://schemas.openxmlformats.org/officeDocument/2006/relationships/hyperlink" Target="http://tea4avcastro.tea.state.tx.us/tsds_training/UpgradeProject/RequestingAccessToTSDSParallelPortal/Requesting_Access_to_TSDS_Parallel_Portal_in_TEAL.pdf" TargetMode="External"/><Relationship Id="rId4" Type="http://schemas.openxmlformats.org/officeDocument/2006/relationships/diagramData" Target="../diagrams/data7.xml"/><Relationship Id="rId9" Type="http://schemas.openxmlformats.org/officeDocument/2006/relationships/hyperlink" Target="https://www.texasstudentdatasystem.org/tsds/about/training-and-support/tsds-upgrade-project-training-materials" TargetMode="External"/><Relationship Id="rId14" Type="http://schemas.openxmlformats.org/officeDocument/2006/relationships/image" Target="../media/image53.png"/></Relationships>
</file>

<file path=ppt/slides/_rels/slide43.xml.rels><?xml version="1.0" encoding="UTF-8" standalone="yes"?>
<Relationships xmlns="http://schemas.openxmlformats.org/package/2006/relationships"><Relationship Id="rId8" Type="http://schemas.openxmlformats.org/officeDocument/2006/relationships/hyperlink" Target="https://tealprod.tea.state.tx.us/tims/browse/TSDSKB-616" TargetMode="External"/><Relationship Id="rId3" Type="http://schemas.openxmlformats.org/officeDocument/2006/relationships/notesSlide" Target="../notesSlides/notesSlide37.xml"/><Relationship Id="rId7" Type="http://schemas.openxmlformats.org/officeDocument/2006/relationships/hyperlink" Target="https://www.texasstudentdatasystem.org/tsds/teds/ods-upgrade-data-standards" TargetMode="External"/><Relationship Id="rId2" Type="http://schemas.openxmlformats.org/officeDocument/2006/relationships/slideLayout" Target="../slideLayouts/slideLayout24.xml"/><Relationship Id="rId1" Type="http://schemas.openxmlformats.org/officeDocument/2006/relationships/tags" Target="../tags/tag55.xml"/><Relationship Id="rId6" Type="http://schemas.openxmlformats.org/officeDocument/2006/relationships/hyperlink" Target="https://tea.texas.gov/academics/special-student-populations/special-education/programs-and-services/sensory-impairments/students-with-visual-impairments-or-who-are-deafblind-tea-form" TargetMode="External"/><Relationship Id="rId5" Type="http://schemas.openxmlformats.org/officeDocument/2006/relationships/hyperlink" Target="https://tea.texas.gov/academics/special-student-populations/special-education/programs-and-services/sensory-impairments" TargetMode="External"/><Relationship Id="rId10" Type="http://schemas.openxmlformats.org/officeDocument/2006/relationships/hyperlink" Target="https://tealprod.tea.state.tx.us/tims/browse/TSDSKB-615" TargetMode="External"/><Relationship Id="rId4" Type="http://schemas.openxmlformats.org/officeDocument/2006/relationships/hyperlink" Target="https://tea.texas.gov/about-tea/news-and-multimedia/correspondence/taa-letters/residential-facilities-tracker-in-the-texas-student-data-system" TargetMode="External"/><Relationship Id="rId9" Type="http://schemas.openxmlformats.org/officeDocument/2006/relationships/hyperlink" Target="https://tealprod.tea.state.tx.us/tims/browse/TSDSKB-612"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tea.texas.gov/sites/default/files/ScoringRubricforHB548LanguageAssessments.pdf" TargetMode="External"/><Relationship Id="rId3" Type="http://schemas.openxmlformats.org/officeDocument/2006/relationships/notesSlide" Target="../notesSlides/notesSlide38.xml"/><Relationship Id="rId7" Type="http://schemas.openxmlformats.org/officeDocument/2006/relationships/hyperlink" Target="https://tea.texas.gov/sites/default/files/updated-list-of-hb548-tea-approved-assessments-august-2022.pdf" TargetMode="External"/><Relationship Id="rId2" Type="http://schemas.openxmlformats.org/officeDocument/2006/relationships/slideLayout" Target="../slideLayouts/slideLayout24.xml"/><Relationship Id="rId1" Type="http://schemas.openxmlformats.org/officeDocument/2006/relationships/tags" Target="../tags/tag56.xml"/><Relationship Id="rId6" Type="http://schemas.openxmlformats.org/officeDocument/2006/relationships/hyperlink" Target="https://tea.texas.gov/sites/default/files/hb-548-assessment-table-9-2022.pdf" TargetMode="External"/><Relationship Id="rId5" Type="http://schemas.openxmlformats.org/officeDocument/2006/relationships/hyperlink" Target="https://tea.texas.gov/sites/default/files/hb-548-faq-2022-2023.pdf" TargetMode="External"/><Relationship Id="rId4" Type="http://schemas.openxmlformats.org/officeDocument/2006/relationships/hyperlink" Target="https://tea.texas.gov/academics/special-student-populations/special-education/programs-and-services/sensory-impairments#State_Guidance"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2.xml"/><Relationship Id="rId1" Type="http://schemas.openxmlformats.org/officeDocument/2006/relationships/tags" Target="../tags/tag5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2.xml"/><Relationship Id="rId1" Type="http://schemas.openxmlformats.org/officeDocument/2006/relationships/tags" Target="../tags/tag58.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7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2.xml"/><Relationship Id="rId1" Type="http://schemas.openxmlformats.org/officeDocument/2006/relationships/tags" Target="../tags/tag6.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5.xml"/><Relationship Id="rId1" Type="http://schemas.openxmlformats.org/officeDocument/2006/relationships/tags" Target="../tags/tag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1.xml"/><Relationship Id="rId1" Type="http://schemas.openxmlformats.org/officeDocument/2006/relationships/tags" Target="../tags/tag9.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229" y="3063745"/>
            <a:ext cx="6603683" cy="974626"/>
          </a:xfrm>
          <a:prstGeom prst="rect">
            <a:avLst/>
          </a:prstGeom>
        </p:spPr>
        <p:txBody>
          <a:bodyPr vert="horz" wrap="square" lIns="0" tIns="0" rIns="0" bIns="0" rtlCol="0">
            <a:spAutoFit/>
          </a:bodyPr>
          <a:lstStyle/>
          <a:p>
            <a:pPr algn="ctr" defTabSz="685800">
              <a:lnSpc>
                <a:spcPts val="3341"/>
              </a:lnSpc>
              <a:defRPr/>
            </a:pPr>
            <a:r>
              <a:rPr sz="3750" b="1" dirty="0">
                <a:solidFill>
                  <a:srgbClr val="3B6DBD"/>
                </a:solidFill>
                <a:latin typeface="Calibri"/>
                <a:cs typeface="Calibri"/>
              </a:rPr>
              <a:t>TITLE</a:t>
            </a:r>
            <a:r>
              <a:rPr sz="3750" b="1" spc="-23" dirty="0">
                <a:solidFill>
                  <a:srgbClr val="3B6DBD"/>
                </a:solidFill>
                <a:latin typeface="Calibri"/>
                <a:cs typeface="Calibri"/>
              </a:rPr>
              <a:t> </a:t>
            </a:r>
            <a:r>
              <a:rPr sz="3750" b="1" dirty="0">
                <a:solidFill>
                  <a:srgbClr val="3B6DBD"/>
                </a:solidFill>
                <a:latin typeface="Calibri"/>
                <a:cs typeface="Calibri"/>
              </a:rPr>
              <a:t>SLIDE:</a:t>
            </a:r>
            <a:r>
              <a:rPr sz="3750" b="1" spc="-26" dirty="0">
                <a:solidFill>
                  <a:srgbClr val="3B6DBD"/>
                </a:solidFill>
                <a:latin typeface="Calibri"/>
                <a:cs typeface="Calibri"/>
              </a:rPr>
              <a:t> </a:t>
            </a:r>
            <a:r>
              <a:rPr sz="3750" b="1" dirty="0">
                <a:solidFill>
                  <a:srgbClr val="3B6DBD"/>
                </a:solidFill>
                <a:latin typeface="Calibri"/>
                <a:cs typeface="Calibri"/>
              </a:rPr>
              <a:t>TSDS</a:t>
            </a:r>
            <a:r>
              <a:rPr sz="3750" b="1" spc="-30" dirty="0">
                <a:solidFill>
                  <a:srgbClr val="3B6DBD"/>
                </a:solidFill>
                <a:latin typeface="Calibri"/>
                <a:cs typeface="Calibri"/>
              </a:rPr>
              <a:t> </a:t>
            </a:r>
            <a:r>
              <a:rPr sz="3750" b="1" dirty="0">
                <a:solidFill>
                  <a:srgbClr val="3B6DBD"/>
                </a:solidFill>
                <a:latin typeface="Calibri"/>
                <a:cs typeface="Calibri"/>
              </a:rPr>
              <a:t>ODS</a:t>
            </a:r>
            <a:r>
              <a:rPr sz="3750" b="1" spc="-19" dirty="0">
                <a:solidFill>
                  <a:srgbClr val="3B6DBD"/>
                </a:solidFill>
                <a:latin typeface="Calibri"/>
                <a:cs typeface="Calibri"/>
              </a:rPr>
              <a:t> </a:t>
            </a:r>
            <a:r>
              <a:rPr sz="3750" b="1" dirty="0">
                <a:solidFill>
                  <a:srgbClr val="3B6DBD"/>
                </a:solidFill>
                <a:latin typeface="Calibri"/>
                <a:cs typeface="Calibri"/>
              </a:rPr>
              <a:t>3.x</a:t>
            </a:r>
            <a:r>
              <a:rPr sz="3750" b="1" spc="-15" dirty="0">
                <a:solidFill>
                  <a:srgbClr val="3B6DBD"/>
                </a:solidFill>
                <a:latin typeface="Calibri"/>
                <a:cs typeface="Calibri"/>
              </a:rPr>
              <a:t> </a:t>
            </a:r>
            <a:r>
              <a:rPr sz="3750" b="1" spc="-8" dirty="0">
                <a:solidFill>
                  <a:srgbClr val="3B6DBD"/>
                </a:solidFill>
                <a:latin typeface="Calibri"/>
                <a:cs typeface="Calibri"/>
              </a:rPr>
              <a:t>Project</a:t>
            </a:r>
            <a:endParaRPr sz="3750" dirty="0">
              <a:solidFill>
                <a:prstClr val="black"/>
              </a:solidFill>
              <a:latin typeface="Calibri"/>
              <a:cs typeface="Calibri"/>
            </a:endParaRPr>
          </a:p>
          <a:p>
            <a:pPr marL="953" algn="ctr" defTabSz="685800">
              <a:lnSpc>
                <a:spcPts val="4275"/>
              </a:lnSpc>
              <a:defRPr/>
            </a:pPr>
            <a:r>
              <a:rPr sz="3750" b="1" spc="-8" dirty="0">
                <a:solidFill>
                  <a:srgbClr val="3B6DBD"/>
                </a:solidFill>
                <a:latin typeface="Calibri"/>
                <a:cs typeface="Calibri"/>
              </a:rPr>
              <a:t>Updates</a:t>
            </a:r>
            <a:endParaRPr sz="3750" dirty="0">
              <a:solidFill>
                <a:prstClr val="black"/>
              </a:solidFill>
              <a:latin typeface="Calibri"/>
              <a:cs typeface="Calibri"/>
            </a:endParaRPr>
          </a:p>
        </p:txBody>
      </p:sp>
      <p:grpSp>
        <p:nvGrpSpPr>
          <p:cNvPr id="3" name="object 3"/>
          <p:cNvGrpSpPr/>
          <p:nvPr/>
        </p:nvGrpSpPr>
        <p:grpSpPr>
          <a:xfrm>
            <a:off x="0" y="1355464"/>
            <a:ext cx="9144000" cy="5502536"/>
            <a:chOff x="0" y="1339855"/>
            <a:chExt cx="12192000" cy="5590031"/>
          </a:xfrm>
        </p:grpSpPr>
        <p:pic>
          <p:nvPicPr>
            <p:cNvPr id="4" name="object 4"/>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685800">
                <a:defRPr/>
              </a:pPr>
              <a:endParaRPr sz="1350" dirty="0">
                <a:solidFill>
                  <a:prstClr val="black"/>
                </a:solidFill>
                <a:latin typeface="Calibri"/>
              </a:endParaRPr>
            </a:p>
          </p:txBody>
        </p:sp>
      </p:grpSp>
      <p:sp>
        <p:nvSpPr>
          <p:cNvPr id="6" name="object 6"/>
          <p:cNvSpPr txBox="1"/>
          <p:nvPr/>
        </p:nvSpPr>
        <p:spPr>
          <a:xfrm>
            <a:off x="1" y="4444410"/>
            <a:ext cx="9143999" cy="1723229"/>
          </a:xfrm>
          <a:prstGeom prst="rect">
            <a:avLst/>
          </a:prstGeom>
        </p:spPr>
        <p:txBody>
          <a:bodyPr vert="horz" wrap="square" lIns="0" tIns="50483" rIns="0" bIns="0" rtlCol="0" anchor="t">
            <a:spAutoFit/>
          </a:bodyPr>
          <a:lstStyle/>
          <a:p>
            <a:pPr algn="ctr" defTabSz="685800">
              <a:spcBef>
                <a:spcPts val="398"/>
              </a:spcBef>
              <a:defRPr/>
            </a:pPr>
            <a:endParaRPr lang="en-US" sz="2800" b="1" spc="-79" dirty="0">
              <a:solidFill>
                <a:srgbClr val="0D6CB8"/>
              </a:solidFill>
              <a:latin typeface="Calibri"/>
              <a:cs typeface="Calibri"/>
            </a:endParaRPr>
          </a:p>
          <a:p>
            <a:pPr algn="ctr" defTabSz="685800">
              <a:spcBef>
                <a:spcPts val="398"/>
              </a:spcBef>
              <a:defRPr/>
            </a:pPr>
            <a:r>
              <a:rPr lang="en-US" sz="4400" b="1" spc="-79" dirty="0">
                <a:solidFill>
                  <a:srgbClr val="0D6CB8"/>
                </a:solidFill>
                <a:latin typeface="Calibri"/>
                <a:cs typeface="Calibri"/>
              </a:rPr>
              <a:t>Special Education Language Acquisition</a:t>
            </a:r>
          </a:p>
          <a:p>
            <a:pPr algn="ctr" defTabSz="685800">
              <a:spcBef>
                <a:spcPts val="398"/>
              </a:spcBef>
              <a:defRPr/>
            </a:pPr>
            <a:r>
              <a:rPr lang="en-US" sz="3000" spc="-79" dirty="0">
                <a:solidFill>
                  <a:srgbClr val="0D6CB8"/>
                </a:solidFill>
                <a:latin typeface="Calibri"/>
                <a:cs typeface="Calibri"/>
              </a:rPr>
              <a:t>New User Certification Training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3CD50-8421-354E-380A-A1105A21E3ED}"/>
              </a:ext>
            </a:extLst>
          </p:cNvPr>
          <p:cNvPicPr>
            <a:picLocks noChangeAspect="1"/>
          </p:cNvPicPr>
          <p:nvPr/>
        </p:nvPicPr>
        <p:blipFill>
          <a:blip r:embed="rId4"/>
          <a:stretch>
            <a:fillRect/>
          </a:stretch>
        </p:blipFill>
        <p:spPr>
          <a:xfrm>
            <a:off x="1514189" y="2730690"/>
            <a:ext cx="5136910" cy="3524252"/>
          </a:xfrm>
          <a:prstGeom prst="rect">
            <a:avLst/>
          </a:prstGeom>
        </p:spPr>
      </p:pic>
      <p:sp>
        <p:nvSpPr>
          <p:cNvPr id="2" name="Title 1"/>
          <p:cNvSpPr>
            <a:spLocks noGrp="1"/>
          </p:cNvSpPr>
          <p:nvPr>
            <p:ph type="title"/>
          </p:nvPr>
        </p:nvSpPr>
        <p:spPr>
          <a:xfrm>
            <a:off x="1461919" y="264857"/>
            <a:ext cx="7510365" cy="575136"/>
          </a:xfrm>
        </p:spPr>
        <p:txBody>
          <a:bodyPr>
            <a:noAutofit/>
          </a:bodyPr>
          <a:lstStyle/>
          <a:p>
            <a:pPr algn="ctr"/>
            <a:r>
              <a:rPr lang="en-US" sz="4000" dirty="0"/>
              <a:t>SELA TEAL ROLE &amp; PRIVILEGE</a:t>
            </a:r>
          </a:p>
        </p:txBody>
      </p:sp>
      <p:sp>
        <p:nvSpPr>
          <p:cNvPr id="9" name="TextBox 8">
            <a:extLst>
              <a:ext uri="{FF2B5EF4-FFF2-40B4-BE49-F238E27FC236}">
                <a16:creationId xmlns:a16="http://schemas.microsoft.com/office/drawing/2014/main" id="{A80E4CAA-1263-4706-8C53-EA81E533093E}"/>
              </a:ext>
            </a:extLst>
          </p:cNvPr>
          <p:cNvSpPr txBox="1"/>
          <p:nvPr/>
        </p:nvSpPr>
        <p:spPr>
          <a:xfrm>
            <a:off x="1218373" y="1003942"/>
            <a:ext cx="7510365" cy="1569660"/>
          </a:xfrm>
          <a:prstGeom prst="rect">
            <a:avLst/>
          </a:prstGeom>
          <a:noFill/>
        </p:spPr>
        <p:txBody>
          <a:bodyPr wrap="square" lIns="91440" tIns="45720" rIns="91440" bIns="45720" anchor="t">
            <a:spAutoFit/>
          </a:bodyPr>
          <a:lstStyle/>
          <a:p>
            <a:pPr marL="623570" indent="-363220" defTabSz="685800">
              <a:buClr>
                <a:schemeClr val="accent2"/>
              </a:buClr>
              <a:buSzPct val="100000"/>
              <a:buFont typeface="Wingdings" panose="05000000000000000000" pitchFamily="2" charset="2"/>
              <a:buChar char="§"/>
              <a:defRPr/>
            </a:pPr>
            <a:r>
              <a:rPr kumimoji="0" lang="en-US" sz="1600" b="0" i="0" u="none" strike="noStrike" kern="1200" cap="none" spc="0" normalizeH="0" baseline="0" noProof="0" dirty="0">
                <a:ln>
                  <a:noFill/>
                </a:ln>
                <a:solidFill>
                  <a:schemeClr val="accent1"/>
                </a:solidFill>
                <a:effectLst/>
                <a:highlight>
                  <a:srgbClr val="FFFFFF"/>
                </a:highlight>
                <a:uLnTx/>
                <a:uFillTx/>
              </a:rPr>
              <a:t>Users will check the appropriate role based on their level of responsibility at the LEA and </a:t>
            </a:r>
            <a:r>
              <a:rPr lang="en-US" sz="1600" dirty="0">
                <a:solidFill>
                  <a:schemeClr val="accent1"/>
                </a:solidFill>
                <a:highlight>
                  <a:srgbClr val="FFFFFF"/>
                </a:highlight>
              </a:rPr>
              <a:t>in the Requested Organization ID enter</a:t>
            </a:r>
            <a:r>
              <a:rPr kumimoji="0" lang="en-US" sz="1600" b="0" i="0" u="none" strike="noStrike" kern="1200" cap="none" spc="0" normalizeH="0" baseline="0" noProof="0" dirty="0">
                <a:ln>
                  <a:noFill/>
                </a:ln>
                <a:solidFill>
                  <a:schemeClr val="accent1"/>
                </a:solidFill>
                <a:effectLst/>
                <a:highlight>
                  <a:srgbClr val="FFFFFF"/>
                </a:highlight>
                <a:uLnTx/>
                <a:uFillTx/>
              </a:rPr>
              <a:t> their Organization ID.</a:t>
            </a:r>
            <a:endParaRPr lang="en-US" sz="1600" dirty="0">
              <a:solidFill>
                <a:schemeClr val="accent1"/>
              </a:solidFill>
              <a:ea typeface="Calibri"/>
              <a:cs typeface="Calibri"/>
            </a:endParaRPr>
          </a:p>
          <a:p>
            <a:pPr marL="431800" marR="0" lvl="0" indent="-17145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lang="en-US" sz="1600" dirty="0">
              <a:solidFill>
                <a:schemeClr val="accent1"/>
              </a:solidFill>
              <a:ea typeface="Calibri"/>
              <a:cs typeface="Calibri"/>
            </a:endParaRPr>
          </a:p>
          <a:p>
            <a:pPr marL="623570" marR="0" lvl="0" indent="-36322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1"/>
                </a:solidFill>
                <a:effectLst/>
                <a:highlight>
                  <a:srgbClr val="FFFFFF"/>
                </a:highlight>
                <a:uLnTx/>
                <a:uFillTx/>
              </a:rPr>
              <a:t>Next, check the Privilege “</a:t>
            </a:r>
            <a:r>
              <a:rPr lang="en-US" sz="1600" dirty="0">
                <a:solidFill>
                  <a:schemeClr val="accent1"/>
                </a:solidFill>
                <a:highlight>
                  <a:srgbClr val="FFFFFF"/>
                </a:highlight>
              </a:rPr>
              <a:t>SELA </a:t>
            </a:r>
            <a:r>
              <a:rPr kumimoji="0" lang="en-US" sz="1600" b="0" i="0" u="none" strike="noStrike" kern="1200" cap="none" spc="0" normalizeH="0" baseline="0" noProof="0" dirty="0">
                <a:ln>
                  <a:noFill/>
                </a:ln>
                <a:solidFill>
                  <a:schemeClr val="accent1"/>
                </a:solidFill>
                <a:effectLst/>
                <a:highlight>
                  <a:srgbClr val="FFFFFF"/>
                </a:highlight>
                <a:uLnTx/>
                <a:uFillTx/>
              </a:rPr>
              <a:t>Access” and click </a:t>
            </a:r>
            <a:r>
              <a:rPr kumimoji="0" lang="en-US" sz="1600" b="1" i="0" u="none" strike="noStrike" kern="1200" cap="none" spc="0" normalizeH="0" baseline="0" noProof="0" dirty="0">
                <a:ln>
                  <a:noFill/>
                </a:ln>
                <a:solidFill>
                  <a:schemeClr val="accent1"/>
                </a:solidFill>
                <a:effectLst/>
                <a:highlight>
                  <a:srgbClr val="FFFFFF"/>
                </a:highlight>
                <a:uLnTx/>
                <a:uFillTx/>
              </a:rPr>
              <a:t>Done</a:t>
            </a:r>
            <a:r>
              <a:rPr kumimoji="0" lang="en-US" sz="1600" b="0" i="0" u="none" strike="noStrike" kern="1200" cap="none" spc="0" normalizeH="0" baseline="0" noProof="0" dirty="0">
                <a:ln>
                  <a:noFill/>
                </a:ln>
                <a:solidFill>
                  <a:schemeClr val="accent1"/>
                </a:solidFill>
                <a:effectLst/>
                <a:highlight>
                  <a:srgbClr val="FFFFFF"/>
                </a:highlight>
                <a:uLnTx/>
                <a:uFillTx/>
              </a:rPr>
              <a:t>.</a:t>
            </a:r>
            <a:endParaRPr lang="en-US" sz="1600" b="0" i="0" u="none" strike="noStrike" kern="1200" cap="none" spc="0" normalizeH="0" baseline="0" noProof="0" dirty="0">
              <a:ln>
                <a:noFill/>
              </a:ln>
              <a:solidFill>
                <a:schemeClr val="accent1"/>
              </a:solidFill>
              <a:effectLst/>
              <a:highlight>
                <a:srgbClr val="FFFFFF"/>
              </a:highlight>
              <a:uLnTx/>
              <a:uFillTx/>
              <a:ea typeface="Calibri"/>
              <a:cs typeface="Calibri"/>
            </a:endParaRPr>
          </a:p>
          <a:p>
            <a:pPr marL="431800" marR="0" lvl="0" indent="-17145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lang="en-US" sz="1600" b="0" i="0" u="none" strike="noStrike" kern="1200" cap="none" spc="0" normalizeH="0" baseline="0" noProof="0" dirty="0">
              <a:ln>
                <a:noFill/>
              </a:ln>
              <a:effectLst/>
              <a:highlight>
                <a:srgbClr val="FFFFFF"/>
              </a:highlight>
              <a:uLnTx/>
              <a:uFillTx/>
              <a:ea typeface="Calibri"/>
              <a:cs typeface="Calibri"/>
            </a:endParaRPr>
          </a:p>
          <a:p>
            <a:pPr marL="623570" indent="-363220" defTabSz="685800">
              <a:buClr>
                <a:schemeClr val="accent2"/>
              </a:buClr>
              <a:buSzPct val="100000"/>
              <a:buFont typeface="Wingdings" panose="05000000000000000000" pitchFamily="2" charset="2"/>
              <a:buChar char="§"/>
              <a:defRPr/>
            </a:pPr>
            <a:r>
              <a:rPr kumimoji="0" lang="en-US" sz="1600" i="0" u="none" strike="noStrike" kern="1200" cap="none" spc="0" normalizeH="0" baseline="0" noProof="0" dirty="0">
                <a:ln>
                  <a:noFill/>
                </a:ln>
                <a:solidFill>
                  <a:schemeClr val="accent1"/>
                </a:solidFill>
                <a:effectLst/>
                <a:highlight>
                  <a:srgbClr val="FFFFFF"/>
                </a:highlight>
                <a:uLnTx/>
                <a:uFillTx/>
              </a:rPr>
              <a:t>The final step is to click</a:t>
            </a:r>
            <a:r>
              <a:rPr lang="en-US" sz="1600" dirty="0">
                <a:solidFill>
                  <a:schemeClr val="accent1"/>
                </a:solidFill>
                <a:highlight>
                  <a:srgbClr val="FFFFFF"/>
                </a:highlight>
              </a:rPr>
              <a:t> </a:t>
            </a:r>
            <a:r>
              <a:rPr lang="en-US" sz="1600" b="1" dirty="0">
                <a:solidFill>
                  <a:schemeClr val="accent1"/>
                </a:solidFill>
                <a:highlight>
                  <a:srgbClr val="FFFFFF"/>
                </a:highlight>
              </a:rPr>
              <a:t>Save Changes</a:t>
            </a:r>
            <a:r>
              <a:rPr lang="en-US" sz="1600" dirty="0">
                <a:solidFill>
                  <a:schemeClr val="accent1"/>
                </a:solidFill>
                <a:highlight>
                  <a:srgbClr val="FFFFFF"/>
                </a:highlight>
              </a:rPr>
              <a:t> </a:t>
            </a:r>
            <a:r>
              <a:rPr kumimoji="0" lang="en-US" sz="1600" i="0" u="none" strike="noStrike" kern="1200" cap="none" spc="0" normalizeH="0" baseline="0" noProof="0" dirty="0">
                <a:ln>
                  <a:noFill/>
                </a:ln>
                <a:solidFill>
                  <a:schemeClr val="accent1"/>
                </a:solidFill>
                <a:effectLst/>
                <a:highlight>
                  <a:srgbClr val="FFFFFF"/>
                </a:highlight>
                <a:uLnTx/>
                <a:uFillTx/>
              </a:rPr>
              <a:t>on the next screen.</a:t>
            </a:r>
            <a:endParaRPr lang="en-US" sz="1600" i="0" u="none" strike="noStrike" kern="1200" cap="none" spc="0" normalizeH="0" baseline="0" noProof="0" dirty="0">
              <a:ln>
                <a:noFill/>
              </a:ln>
              <a:solidFill>
                <a:schemeClr val="accent1"/>
              </a:solidFill>
              <a:effectLst/>
              <a:highlight>
                <a:srgbClr val="FFFFFF"/>
              </a:highlight>
              <a:uLnTx/>
              <a:uFillTx/>
              <a:ea typeface="Calibri"/>
              <a:cs typeface="Calibri"/>
            </a:endParaRPr>
          </a:p>
        </p:txBody>
      </p:sp>
      <p:sp>
        <p:nvSpPr>
          <p:cNvPr id="7" name="Rectangle 6">
            <a:extLst>
              <a:ext uri="{FF2B5EF4-FFF2-40B4-BE49-F238E27FC236}">
                <a16:creationId xmlns:a16="http://schemas.microsoft.com/office/drawing/2014/main" id="{0B89645D-C4DE-486B-BB0D-8252A5011083}"/>
              </a:ext>
              <a:ext uri="{C183D7F6-B498-43B3-948B-1728B52AA6E4}">
                <adec:decorative xmlns:adec="http://schemas.microsoft.com/office/drawing/2017/decorative" val="1"/>
              </a:ext>
            </a:extLst>
          </p:cNvPr>
          <p:cNvSpPr/>
          <p:nvPr/>
        </p:nvSpPr>
        <p:spPr>
          <a:xfrm>
            <a:off x="1461919" y="2675997"/>
            <a:ext cx="7510365" cy="391714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171616">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171616">
                  <a:tint val="75000"/>
                </a:srgbClr>
              </a:solidFill>
              <a:effectLst/>
              <a:uLnTx/>
              <a:uFillTx/>
              <a:latin typeface="Calibri" panose="020F0502020204030204"/>
              <a:ea typeface="+mn-ea"/>
              <a:cs typeface="+mn-cs"/>
            </a:endParaRPr>
          </a:p>
        </p:txBody>
      </p:sp>
      <p:sp>
        <p:nvSpPr>
          <p:cNvPr id="12" name="Rectangle 11" descr="Rectangle box around the TEAL Role being requested.">
            <a:extLst>
              <a:ext uri="{FF2B5EF4-FFF2-40B4-BE49-F238E27FC236}">
                <a16:creationId xmlns:a16="http://schemas.microsoft.com/office/drawing/2014/main" id="{3E3F05A7-EF19-443E-9A02-87B70D213045}"/>
              </a:ext>
            </a:extLst>
          </p:cNvPr>
          <p:cNvSpPr/>
          <p:nvPr/>
        </p:nvSpPr>
        <p:spPr>
          <a:xfrm>
            <a:off x="1610725" y="2978321"/>
            <a:ext cx="1220581" cy="29119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descr="Rectangular box showing the Requested Organization ID field.">
            <a:extLst>
              <a:ext uri="{FF2B5EF4-FFF2-40B4-BE49-F238E27FC236}">
                <a16:creationId xmlns:a16="http://schemas.microsoft.com/office/drawing/2014/main" id="{B5D2CA71-D3F0-4C3F-A921-DF8E34EADAE5}"/>
              </a:ext>
            </a:extLst>
          </p:cNvPr>
          <p:cNvSpPr/>
          <p:nvPr/>
        </p:nvSpPr>
        <p:spPr>
          <a:xfrm>
            <a:off x="1735109" y="3999864"/>
            <a:ext cx="1552177" cy="2661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descr="Rectangular box showing the TEAL privilege.">
            <a:extLst>
              <a:ext uri="{FF2B5EF4-FFF2-40B4-BE49-F238E27FC236}">
                <a16:creationId xmlns:a16="http://schemas.microsoft.com/office/drawing/2014/main" id="{A5686A3E-E900-4ED3-8D09-30331F531903}"/>
              </a:ext>
            </a:extLst>
          </p:cNvPr>
          <p:cNvSpPr/>
          <p:nvPr/>
        </p:nvSpPr>
        <p:spPr>
          <a:xfrm>
            <a:off x="1771498" y="5029200"/>
            <a:ext cx="899034" cy="19786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descr="Rectangle box showing where to click on Done.">
            <a:extLst>
              <a:ext uri="{FF2B5EF4-FFF2-40B4-BE49-F238E27FC236}">
                <a16:creationId xmlns:a16="http://schemas.microsoft.com/office/drawing/2014/main" id="{6F5015AE-1DCD-4C17-B12E-6E45AA47A6D2}"/>
              </a:ext>
            </a:extLst>
          </p:cNvPr>
          <p:cNvSpPr/>
          <p:nvPr/>
        </p:nvSpPr>
        <p:spPr>
          <a:xfrm>
            <a:off x="1514189" y="6035324"/>
            <a:ext cx="339596" cy="2196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5782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9141" y="282403"/>
            <a:ext cx="6848835" cy="575136"/>
          </a:xfrm>
          <a:prstGeom prst="rect">
            <a:avLst/>
          </a:prstGeom>
        </p:spPr>
        <p:txBody>
          <a:bodyPr>
            <a:noAutofit/>
          </a:bodyPr>
          <a:lstStyle/>
          <a:p>
            <a:pPr algn="ctr"/>
            <a:r>
              <a:rPr lang="en-US" sz="4400" dirty="0">
                <a:solidFill>
                  <a:srgbClr val="0070C0"/>
                </a:solidFill>
              </a:rPr>
              <a:t>ESC ROLE FOR SELA</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55223" y="1631450"/>
            <a:ext cx="3762375" cy="2271713"/>
          </a:xfrm>
          <a:prstGeom prst="rect">
            <a:avLst/>
          </a:prstGeom>
          <a:solidFill>
            <a:srgbClr val="FFC000"/>
          </a:solidFill>
        </p:spPr>
        <p:txBody>
          <a:bodyPr lIns="91440" tIns="45720" rIns="91440" bIns="45720" anchor="t"/>
          <a:lstStyle/>
          <a:p>
            <a:pPr marL="0" indent="0">
              <a:buNone/>
            </a:pPr>
            <a:r>
              <a:rPr lang="en-US" sz="2400" dirty="0">
                <a:solidFill>
                  <a:schemeClr val="tx1"/>
                </a:solidFill>
              </a:rPr>
              <a:t>Core ESC Data Viewer</a:t>
            </a:r>
          </a:p>
          <a:p>
            <a:pPr marL="0" indent="0">
              <a:buNone/>
            </a:pPr>
            <a:endParaRPr lang="en-US" sz="1000" dirty="0">
              <a:solidFill>
                <a:schemeClr val="accent1">
                  <a:lumMod val="75000"/>
                </a:schemeClr>
              </a:solidFill>
            </a:endParaRPr>
          </a:p>
          <a:p>
            <a:pPr marL="257175" lvl="1" indent="0">
              <a:buNone/>
            </a:pPr>
            <a:r>
              <a:rPr lang="en-US" sz="1800" dirty="0">
                <a:solidFill>
                  <a:schemeClr val="tx1"/>
                </a:solidFill>
              </a:rPr>
              <a:t>This role will be able to view and monitor SELA activity in TSDS for the LEAs the ESC supports. 	</a:t>
            </a:r>
            <a:endParaRPr lang="en-US" sz="1800" dirty="0">
              <a:solidFill>
                <a:schemeClr val="tx1"/>
              </a:solidFill>
              <a:cs typeface="Calibri"/>
            </a:endParaRPr>
          </a:p>
        </p:txBody>
      </p:sp>
    </p:spTree>
    <p:custDataLst>
      <p:tags r:id="rId1"/>
    </p:custDataLst>
    <p:extLst>
      <p:ext uri="{BB962C8B-B14F-4D97-AF65-F5344CB8AC3E}">
        <p14:creationId xmlns:p14="http://schemas.microsoft.com/office/powerpoint/2010/main" val="38335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dirty="0">
                <a:solidFill>
                  <a:srgbClr val="0070C0"/>
                </a:solidFill>
                <a:cs typeface="Calibri"/>
              </a:rPr>
              <a:t>PROMOTION DEMO</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848357" y="1237840"/>
            <a:ext cx="6829125" cy="5030399"/>
          </a:xfrm>
        </p:spPr>
        <p:txBody>
          <a:bodyPr lIns="68580" tIns="34290" rIns="68580" bIns="34290" anchor="t"/>
          <a:lstStyle/>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Login to TEAL Account</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Navigate to Core Collection Application</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Promote </a:t>
            </a:r>
            <a:r>
              <a:rPr lang="en-US" sz="2800" dirty="0">
                <a:solidFill>
                  <a:srgbClr val="0070C0"/>
                </a:solidFill>
                <a:latin typeface="Calibri" panose="020F0502020204030204"/>
              </a:rPr>
              <a:t>SELA</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data</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Monitor data promotion</a:t>
            </a:r>
          </a:p>
          <a:p>
            <a:pPr marL="0" marR="0" lvl="0" indent="0" algn="l" defTabSz="685800" rtl="0" eaLnBrk="1" fontAlgn="auto" latinLnBrk="0" hangingPunct="1">
              <a:lnSpc>
                <a:spcPct val="100000"/>
              </a:lnSpc>
              <a:spcBef>
                <a:spcPts val="0"/>
              </a:spcBef>
              <a:spcAft>
                <a:spcPts val="0"/>
              </a:spcAft>
              <a:buClr>
                <a:srgbClr val="F16038"/>
              </a:buClr>
              <a:buSzPct val="100000"/>
              <a:buNone/>
              <a:tabLst/>
              <a:defRPr/>
            </a:pP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99720" lvl="1" indent="0">
              <a:buNone/>
            </a:pPr>
            <a:endParaRPr lang="en-US" dirty="0">
              <a:solidFill>
                <a:srgbClr val="0070C0"/>
              </a:solidFill>
              <a:ea typeface="Calibri" panose="020F0502020204030204"/>
              <a:cs typeface="Calibri" panose="020F0502020204030204"/>
            </a:endParaRPr>
          </a:p>
          <a:p>
            <a:pPr marL="0" indent="0" algn="l" rtl="0" fontAlgn="base">
              <a:buNone/>
            </a:pPr>
            <a:r>
              <a:rPr lang="en-US" sz="1800" b="0" i="0" u="none" strike="noStrike" dirty="0">
                <a:solidFill>
                  <a:srgbClr val="0070C0"/>
                </a:solidFill>
                <a:effectLst/>
                <a:highlight>
                  <a:srgbClr val="F5F5F5"/>
                </a:highlight>
                <a:latin typeface="Calibri"/>
                <a:ea typeface="Calibri"/>
                <a:cs typeface="Calibri"/>
              </a:rPr>
              <a:t>NOTE: The Reference Guide (RG) is a resource that provides step-by-step instructions for Promoting, Validating, and Completing the </a:t>
            </a:r>
            <a:r>
              <a:rPr lang="en-US" sz="1800" dirty="0">
                <a:solidFill>
                  <a:srgbClr val="0070C0"/>
                </a:solidFill>
                <a:highlight>
                  <a:srgbClr val="F5F5F5"/>
                </a:highlight>
                <a:latin typeface="Calibri"/>
                <a:ea typeface="Calibri"/>
                <a:cs typeface="Calibri"/>
              </a:rPr>
              <a:t>SELA</a:t>
            </a:r>
            <a:r>
              <a:rPr lang="en-US" sz="1800" b="0" i="0" u="none" strike="noStrike" dirty="0">
                <a:solidFill>
                  <a:srgbClr val="0070C0"/>
                </a:solidFill>
                <a:effectLst/>
                <a:highlight>
                  <a:srgbClr val="F5F5F5"/>
                </a:highlight>
                <a:latin typeface="Calibri"/>
                <a:ea typeface="Calibri"/>
                <a:cs typeface="Calibri"/>
              </a:rPr>
              <a:t> </a:t>
            </a:r>
            <a:r>
              <a:rPr lang="en-US" sz="1800" b="0" i="0" u="none" strike="noStrike" dirty="0">
                <a:solidFill>
                  <a:srgbClr val="0070C0"/>
                </a:solidFill>
                <a:effectLst/>
                <a:latin typeface="Calibri"/>
                <a:ea typeface="Calibri"/>
                <a:cs typeface="Calibri"/>
              </a:rPr>
              <a:t>Submission.</a:t>
            </a:r>
            <a:r>
              <a:rPr lang="en-US" sz="1800" b="0" i="0" dirty="0">
                <a:solidFill>
                  <a:srgbClr val="000000"/>
                </a:solidFill>
                <a:effectLst/>
                <a:latin typeface="Calibri"/>
                <a:ea typeface="Calibri"/>
                <a:cs typeface="Calibri"/>
              </a:rPr>
              <a:t>​</a:t>
            </a:r>
            <a:endParaRPr lang="en-US" sz="2400" b="0" i="0" dirty="0">
              <a:solidFill>
                <a:srgbClr val="000000"/>
              </a:solidFill>
              <a:effectLst/>
              <a:latin typeface="Calibri"/>
              <a:ea typeface="Calibri"/>
              <a:cs typeface="Calibri"/>
            </a:endParaRPr>
          </a:p>
          <a:p>
            <a:pPr marL="0" indent="0" algn="l" rtl="0" fontAlgn="base">
              <a:buNone/>
            </a:pPr>
            <a:r>
              <a:rPr lang="en-US" sz="1800" dirty="0">
                <a:solidFill>
                  <a:srgbClr val="0070C0"/>
                </a:solidFill>
                <a:latin typeface="Calibri"/>
                <a:ea typeface="Calibri"/>
                <a:cs typeface="Calibri"/>
                <a:hlinkClick r:id="rId4"/>
              </a:rPr>
              <a:t>SELA</a:t>
            </a:r>
            <a:r>
              <a:rPr lang="en-US" sz="1800" b="0" i="0" u="none" strike="noStrike" dirty="0">
                <a:solidFill>
                  <a:srgbClr val="0070C0"/>
                </a:solidFill>
                <a:effectLst/>
                <a:latin typeface="Calibri"/>
                <a:ea typeface="Calibri"/>
                <a:cs typeface="Calibri"/>
                <a:hlinkClick r:id="rId4"/>
              </a:rPr>
              <a:t> Reference Guide</a:t>
            </a:r>
            <a:endParaRPr lang="en-US" sz="2400" b="0" i="0" dirty="0">
              <a:solidFill>
                <a:srgbClr val="000000"/>
              </a:solidFill>
              <a:effectLst/>
              <a:latin typeface="Calibri"/>
              <a:ea typeface="Calibri"/>
              <a:cs typeface="Calibri"/>
            </a:endParaRPr>
          </a:p>
          <a:p>
            <a:pPr marL="0" indent="0">
              <a:buNone/>
            </a:pPr>
            <a:endParaRPr lang="en-US" sz="2100" dirty="0"/>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7063131" y="6587454"/>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5270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5645" y="1"/>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7896" y="5078404"/>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685800">
              <a:defRPr/>
            </a:pPr>
            <a:endParaRPr sz="1350" kern="0" dirty="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5645" y="5022605"/>
            <a:ext cx="9144000" cy="1210268"/>
          </a:xfrm>
          <a:prstGeom prst="rect">
            <a:avLst/>
          </a:prstGeom>
        </p:spPr>
        <p:txBody>
          <a:bodyPr vert="horz" wrap="square" lIns="0" tIns="50483" rIns="0" bIns="0" rtlCol="0" anchor="t">
            <a:spAutoFit/>
          </a:bodyPr>
          <a:lstStyle/>
          <a:p>
            <a:pPr algn="ctr" defTabSz="685800">
              <a:spcBef>
                <a:spcPts val="398"/>
              </a:spcBef>
              <a:defRPr/>
            </a:pPr>
            <a:r>
              <a:rPr lang="en-US" sz="4800" b="1" kern="0" dirty="0">
                <a:solidFill>
                  <a:srgbClr val="0D6CB8"/>
                </a:solidFill>
                <a:latin typeface="Calibri"/>
                <a:cs typeface="Calibri"/>
              </a:rPr>
              <a:t>KEY CONCEPTS</a:t>
            </a:r>
          </a:p>
          <a:p>
            <a:pPr algn="ctr" defTabSz="685800">
              <a:spcBef>
                <a:spcPts val="398"/>
              </a:spcBef>
              <a:defRPr/>
            </a:pPr>
            <a:r>
              <a:rPr lang="en-US" sz="2400" kern="0" dirty="0">
                <a:solidFill>
                  <a:srgbClr val="0D6CB8"/>
                </a:solidFill>
                <a:latin typeface="Calibri"/>
                <a:cs typeface="Calibri"/>
              </a:rPr>
              <a:t>SELA and SELA Report</a:t>
            </a:r>
            <a:endParaRPr lang="en-US" sz="2400" kern="0" dirty="0">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61" y="267394"/>
            <a:ext cx="2577179" cy="796709"/>
          </a:xfrm>
          <a:prstGeom prst="rect">
            <a:avLst/>
          </a:prstGeom>
        </p:spPr>
      </p:pic>
      <p:sp>
        <p:nvSpPr>
          <p:cNvPr id="2" name="Slide Number Placeholder 1">
            <a:extLst>
              <a:ext uri="{FF2B5EF4-FFF2-40B4-BE49-F238E27FC236}">
                <a16:creationId xmlns:a16="http://schemas.microsoft.com/office/drawing/2014/main" id="{740ADD7F-E9B0-EBC8-16AF-1FF007BA8AEF}"/>
              </a:ext>
            </a:extLst>
          </p:cNvPr>
          <p:cNvSpPr>
            <a:spLocks noGrp="1"/>
          </p:cNvSpPr>
          <p:nvPr>
            <p:ph type="sldNum" sz="quarter" idx="12"/>
          </p:nvPr>
        </p:nvSpPr>
        <p:spPr/>
        <p:txBody>
          <a:bodyPr/>
          <a:lstStyle/>
          <a:p>
            <a:fld id="{69C126A4-BD19-47E2-8A0E-0DE1B9D8C925}" type="slidenum">
              <a:rPr lang="en-US" sz="1000" smtClean="0"/>
              <a:pPr/>
              <a:t>13</a:t>
            </a:fld>
            <a:endParaRPr lang="en-US" sz="1000" dirty="0"/>
          </a:p>
        </p:txBody>
      </p:sp>
    </p:spTree>
    <p:extLst>
      <p:ext uri="{BB962C8B-B14F-4D97-AF65-F5344CB8AC3E}">
        <p14:creationId xmlns:p14="http://schemas.microsoft.com/office/powerpoint/2010/main" val="192689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70C0"/>
              </a:solidFill>
              <a:effectLst/>
              <a:uLnTx/>
              <a:uFillTx/>
              <a:ea typeface="+mn-ea"/>
              <a:cs typeface="+mn-cs"/>
            </a:endParaRPr>
          </a:p>
        </p:txBody>
      </p:sp>
      <p:sp>
        <p:nvSpPr>
          <p:cNvPr id="2" name="Title 1"/>
          <p:cNvSpPr>
            <a:spLocks noGrp="1"/>
          </p:cNvSpPr>
          <p:nvPr>
            <p:ph type="title"/>
          </p:nvPr>
        </p:nvSpPr>
        <p:spPr>
          <a:xfrm>
            <a:off x="1427179" y="199548"/>
            <a:ext cx="7695305" cy="751350"/>
          </a:xfrm>
        </p:spPr>
        <p:txBody>
          <a:bodyPr>
            <a:noAutofit/>
          </a:bodyPr>
          <a:lstStyle/>
          <a:p>
            <a:pPr algn="ctr"/>
            <a:r>
              <a:rPr lang="en-US" sz="3600" dirty="0">
                <a:solidFill>
                  <a:srgbClr val="0070C0"/>
                </a:solidFill>
              </a:rPr>
              <a:t>SELA: PART 1</a:t>
            </a: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3448323854"/>
              </p:ext>
            </p:extLst>
          </p:nvPr>
        </p:nvGraphicFramePr>
        <p:xfrm>
          <a:off x="1523999" y="1397000"/>
          <a:ext cx="7350459" cy="4408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1691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66450" y="6478798"/>
            <a:ext cx="2057400" cy="365125"/>
          </a:xfrm>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70C0"/>
              </a:solidFill>
              <a:effectLst/>
              <a:uLnTx/>
              <a:uFillTx/>
              <a:ea typeface="+mn-ea"/>
              <a:cs typeface="+mn-cs"/>
            </a:endParaRPr>
          </a:p>
        </p:txBody>
      </p:sp>
      <p:sp>
        <p:nvSpPr>
          <p:cNvPr id="2" name="Title 1"/>
          <p:cNvSpPr>
            <a:spLocks noGrp="1"/>
          </p:cNvSpPr>
          <p:nvPr>
            <p:ph type="title"/>
          </p:nvPr>
        </p:nvSpPr>
        <p:spPr>
          <a:xfrm>
            <a:off x="1293348" y="193321"/>
            <a:ext cx="7869136" cy="751350"/>
          </a:xfrm>
        </p:spPr>
        <p:txBody>
          <a:bodyPr>
            <a:noAutofit/>
          </a:bodyPr>
          <a:lstStyle/>
          <a:p>
            <a:pPr algn="ctr"/>
            <a:r>
              <a:rPr lang="en-US" sz="3600" dirty="0">
                <a:solidFill>
                  <a:srgbClr val="0070C0"/>
                </a:solidFill>
              </a:rPr>
              <a:t>SELA: PART 2</a:t>
            </a: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3545251203"/>
              </p:ext>
            </p:extLst>
          </p:nvPr>
        </p:nvGraphicFramePr>
        <p:xfrm>
          <a:off x="1570616" y="1054248"/>
          <a:ext cx="7314600" cy="5438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C243B455-6EE7-1C3D-25E6-1B002B3978D4}"/>
              </a:ext>
            </a:extLst>
          </p:cNvPr>
          <p:cNvGraphicFramePr/>
          <p:nvPr>
            <p:extLst>
              <p:ext uri="{D42A27DB-BD31-4B8C-83A1-F6EECF244321}">
                <p14:modId xmlns:p14="http://schemas.microsoft.com/office/powerpoint/2010/main" val="2017952898"/>
              </p:ext>
            </p:extLst>
          </p:nvPr>
        </p:nvGraphicFramePr>
        <p:xfrm>
          <a:off x="1570616" y="1054248"/>
          <a:ext cx="7314600" cy="47132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95332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3CDC92-EC1E-443D-935C-51FBA383E03F}"/>
              </a:ext>
            </a:extLst>
          </p:cNvPr>
          <p:cNvSpPr>
            <a:spLocks noGrp="1"/>
          </p:cNvSpPr>
          <p:nvPr>
            <p:ph type="sldNum" sz="quarter" idx="12"/>
          </p:nvPr>
        </p:nvSpPr>
        <p:spPr/>
        <p:txBody>
          <a:bodyPr anchor="ctr">
            <a:normAutofit/>
          </a:bodyPr>
          <a:lstStyle/>
          <a:p>
            <a:pPr marL="0" marR="0" lvl="0" indent="0" defTabSz="685800" rtl="0" eaLnBrk="1" fontAlgn="auto" latinLnBrk="0" hangingPunct="1">
              <a:spcBef>
                <a:spcPts val="0"/>
              </a:spcBef>
              <a:spcAft>
                <a:spcPts val="600"/>
              </a:spcAft>
              <a:buClrTx/>
              <a:buSzTx/>
              <a:buFontTx/>
              <a:buNone/>
              <a:tabLst/>
              <a:defRPr/>
            </a:pPr>
            <a:fld id="{2F0C4421-5918-4AA3-AE4A-C36EDD2FD6EB}" type="slidenum">
              <a:rPr kumimoji="0" lang="en-US" sz="1000" b="0" i="0" u="none" strike="noStrike" kern="1200" cap="none" spc="0" normalizeH="0" baseline="0" noProof="0" smtClean="0">
                <a:ln>
                  <a:noFill/>
                </a:ln>
                <a:effectLst/>
                <a:uLnTx/>
                <a:uFillTx/>
              </a:rPr>
              <a:pPr marL="0" marR="0" lvl="0" indent="0" defTabSz="685800" rtl="0" eaLnBrk="1" fontAlgn="auto" latinLnBrk="0" hangingPunct="1">
                <a:spcBef>
                  <a:spcPts val="0"/>
                </a:spcBef>
                <a:spcAft>
                  <a:spcPts val="600"/>
                </a:spcAft>
                <a:buClrTx/>
                <a:buSzTx/>
                <a:buFontTx/>
                <a:buNone/>
                <a:tabLst/>
                <a:defRPr/>
              </a:pPr>
              <a:t>16</a:t>
            </a:fld>
            <a:endParaRPr kumimoji="0" lang="en-US" sz="1000" b="0" i="0" u="none" strike="noStrike" kern="1200" cap="none" spc="0" normalizeH="0" baseline="0" noProof="0" dirty="0">
              <a:ln>
                <a:noFill/>
              </a:ln>
              <a:effectLst/>
              <a:uLnTx/>
              <a:uFillTx/>
            </a:endParaRPr>
          </a:p>
        </p:txBody>
      </p:sp>
      <p:sp>
        <p:nvSpPr>
          <p:cNvPr id="8" name="Title 7">
            <a:extLst>
              <a:ext uri="{FF2B5EF4-FFF2-40B4-BE49-F238E27FC236}">
                <a16:creationId xmlns:a16="http://schemas.microsoft.com/office/drawing/2014/main" id="{0D0F70F6-1EBE-41F8-C344-3DE07D792624}"/>
              </a:ext>
            </a:extLst>
          </p:cNvPr>
          <p:cNvSpPr>
            <a:spLocks noGrp="1"/>
          </p:cNvSpPr>
          <p:nvPr>
            <p:ph type="title"/>
          </p:nvPr>
        </p:nvSpPr>
        <p:spPr/>
        <p:txBody>
          <a:bodyPr anchor="ctr">
            <a:noAutofit/>
          </a:bodyPr>
          <a:lstStyle/>
          <a:p>
            <a:pPr algn="ctr"/>
            <a:r>
              <a:rPr lang="en-US" sz="4400" dirty="0"/>
              <a:t>DEAF AND HARD OF HEARING </a:t>
            </a:r>
          </a:p>
        </p:txBody>
      </p:sp>
      <p:graphicFrame>
        <p:nvGraphicFramePr>
          <p:cNvPr id="11" name="Content Placeholder 10">
            <a:extLst>
              <a:ext uri="{FF2B5EF4-FFF2-40B4-BE49-F238E27FC236}">
                <a16:creationId xmlns:a16="http://schemas.microsoft.com/office/drawing/2014/main" id="{76303C2E-61C9-9988-9FC0-724FF79BCF2C}"/>
              </a:ext>
            </a:extLst>
          </p:cNvPr>
          <p:cNvGraphicFramePr>
            <a:graphicFrameLocks noGrp="1"/>
          </p:cNvGraphicFramePr>
          <p:nvPr>
            <p:ph idx="1"/>
            <p:extLst>
              <p:ext uri="{D42A27DB-BD31-4B8C-83A1-F6EECF244321}">
                <p14:modId xmlns:p14="http://schemas.microsoft.com/office/powerpoint/2010/main" val="563809340"/>
              </p:ext>
            </p:extLst>
          </p:nvPr>
        </p:nvGraphicFramePr>
        <p:xfrm>
          <a:off x="1520055" y="1130445"/>
          <a:ext cx="7485730" cy="4751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8A517EC7-14F5-B1B7-C637-14AFA5FC9C59}"/>
              </a:ext>
            </a:extLst>
          </p:cNvPr>
          <p:cNvSpPr txBox="1"/>
          <p:nvPr/>
        </p:nvSpPr>
        <p:spPr>
          <a:xfrm>
            <a:off x="1520055" y="6029105"/>
            <a:ext cx="7485730" cy="646331"/>
          </a:xfrm>
          <a:prstGeom prst="rect">
            <a:avLst/>
          </a:prstGeom>
          <a:noFill/>
        </p:spPr>
        <p:txBody>
          <a:bodyPr wrap="square" rtlCol="0">
            <a:spAutoFit/>
          </a:bodyPr>
          <a:lstStyle/>
          <a:p>
            <a:r>
              <a:rPr lang="en-US" dirty="0"/>
              <a:t>Please refer to the </a:t>
            </a:r>
            <a:r>
              <a:rPr lang="en-US" i="1" dirty="0"/>
              <a:t>Services to Students Who are Deaf or Hard of Hearing </a:t>
            </a:r>
            <a:r>
              <a:rPr lang="en-US" dirty="0"/>
              <a:t>at the following link: </a:t>
            </a:r>
            <a:r>
              <a:rPr lang="en-US" dirty="0">
                <a:hlinkClick r:id="rId9"/>
              </a:rPr>
              <a:t>Sensory Impairments | Texas Education Agency</a:t>
            </a:r>
            <a:r>
              <a:rPr lang="en-US" dirty="0"/>
              <a:t>. </a:t>
            </a:r>
            <a:endParaRPr lang="en-US" b="1" dirty="0"/>
          </a:p>
        </p:txBody>
      </p:sp>
    </p:spTree>
    <p:custDataLst>
      <p:tags r:id="rId1"/>
    </p:custDataLst>
    <p:extLst>
      <p:ext uri="{BB962C8B-B14F-4D97-AF65-F5344CB8AC3E}">
        <p14:creationId xmlns:p14="http://schemas.microsoft.com/office/powerpoint/2010/main" val="3684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3CDC92-EC1E-443D-935C-51FBA383E03F}"/>
              </a:ext>
            </a:extLst>
          </p:cNvPr>
          <p:cNvSpPr>
            <a:spLocks noGrp="1"/>
          </p:cNvSpPr>
          <p:nvPr>
            <p:ph type="sldNum" sz="quarter" idx="12"/>
          </p:nvPr>
        </p:nvSpPr>
        <p:spPr/>
        <p:txBody>
          <a:bodyPr anchor="ctr">
            <a:normAutofit/>
          </a:bodyPr>
          <a:lstStyle/>
          <a:p>
            <a:pPr marL="0" marR="0" lvl="0" indent="0" defTabSz="685800" rtl="0" eaLnBrk="1" fontAlgn="auto" latinLnBrk="0" hangingPunct="1">
              <a:spcBef>
                <a:spcPts val="0"/>
              </a:spcBef>
              <a:spcAft>
                <a:spcPts val="600"/>
              </a:spcAft>
              <a:buClrTx/>
              <a:buSzTx/>
              <a:buFontTx/>
              <a:buNone/>
              <a:tabLst/>
              <a:defRPr/>
            </a:pPr>
            <a:fld id="{2F0C4421-5918-4AA3-AE4A-C36EDD2FD6EB}" type="slidenum">
              <a:rPr kumimoji="0" lang="en-US" sz="1000" b="0" i="0" u="none" strike="noStrike" kern="1200" cap="none" spc="0" normalizeH="0" baseline="0" noProof="0" smtClean="0">
                <a:ln>
                  <a:noFill/>
                </a:ln>
                <a:effectLst/>
                <a:uLnTx/>
                <a:uFillTx/>
              </a:rPr>
              <a:pPr marL="0" marR="0" lvl="0" indent="0" defTabSz="685800" rtl="0" eaLnBrk="1" fontAlgn="auto" latinLnBrk="0" hangingPunct="1">
                <a:spcBef>
                  <a:spcPts val="0"/>
                </a:spcBef>
                <a:spcAft>
                  <a:spcPts val="600"/>
                </a:spcAft>
                <a:buClrTx/>
                <a:buSzTx/>
                <a:buFontTx/>
                <a:buNone/>
                <a:tabLst/>
                <a:defRPr/>
              </a:pPr>
              <a:t>17</a:t>
            </a:fld>
            <a:endParaRPr kumimoji="0" lang="en-US" sz="1000" b="0" i="0" u="none" strike="noStrike" kern="1200" cap="none" spc="0" normalizeH="0" baseline="0" noProof="0" dirty="0">
              <a:ln>
                <a:noFill/>
              </a:ln>
              <a:effectLst/>
              <a:uLnTx/>
              <a:uFillTx/>
            </a:endParaRPr>
          </a:p>
        </p:txBody>
      </p:sp>
      <p:sp>
        <p:nvSpPr>
          <p:cNvPr id="8" name="Title 7">
            <a:extLst>
              <a:ext uri="{FF2B5EF4-FFF2-40B4-BE49-F238E27FC236}">
                <a16:creationId xmlns:a16="http://schemas.microsoft.com/office/drawing/2014/main" id="{0D0F70F6-1EBE-41F8-C344-3DE07D792624}"/>
              </a:ext>
            </a:extLst>
          </p:cNvPr>
          <p:cNvSpPr>
            <a:spLocks noGrp="1"/>
          </p:cNvSpPr>
          <p:nvPr>
            <p:ph type="title"/>
          </p:nvPr>
        </p:nvSpPr>
        <p:spPr/>
        <p:txBody>
          <a:bodyPr anchor="ctr">
            <a:noAutofit/>
          </a:bodyPr>
          <a:lstStyle/>
          <a:p>
            <a:pPr algn="ctr"/>
            <a:r>
              <a:rPr lang="en-US" sz="4400" b="1" dirty="0"/>
              <a:t>DEAF-BLINDNESS</a:t>
            </a:r>
            <a:endParaRPr lang="en-US" sz="4400" dirty="0"/>
          </a:p>
        </p:txBody>
      </p:sp>
      <p:graphicFrame>
        <p:nvGraphicFramePr>
          <p:cNvPr id="2" name="Content Placeholder 1">
            <a:extLst>
              <a:ext uri="{FF2B5EF4-FFF2-40B4-BE49-F238E27FC236}">
                <a16:creationId xmlns:a16="http://schemas.microsoft.com/office/drawing/2014/main" id="{B7D0E991-DD91-ECA6-0F8F-DA8EA2FB373B}"/>
              </a:ext>
            </a:extLst>
          </p:cNvPr>
          <p:cNvGraphicFramePr>
            <a:graphicFrameLocks noGrp="1"/>
          </p:cNvGraphicFramePr>
          <p:nvPr>
            <p:ph idx="1"/>
            <p:extLst>
              <p:ext uri="{D42A27DB-BD31-4B8C-83A1-F6EECF244321}">
                <p14:modId xmlns:p14="http://schemas.microsoft.com/office/powerpoint/2010/main" val="272475777"/>
              </p:ext>
            </p:extLst>
          </p:nvPr>
        </p:nvGraphicFramePr>
        <p:xfrm>
          <a:off x="1760538" y="1495425"/>
          <a:ext cx="674211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A446FC1-0BAC-8B26-12F4-CA446B86083B}"/>
              </a:ext>
            </a:extLst>
          </p:cNvPr>
          <p:cNvSpPr txBox="1"/>
          <p:nvPr/>
        </p:nvSpPr>
        <p:spPr>
          <a:xfrm>
            <a:off x="1760538" y="6029105"/>
            <a:ext cx="6742112" cy="646331"/>
          </a:xfrm>
          <a:prstGeom prst="rect">
            <a:avLst/>
          </a:prstGeom>
          <a:noFill/>
        </p:spPr>
        <p:txBody>
          <a:bodyPr wrap="square" rtlCol="0">
            <a:spAutoFit/>
          </a:bodyPr>
          <a:lstStyle/>
          <a:p>
            <a:r>
              <a:rPr lang="en-US" dirty="0"/>
              <a:t>Please refer to the </a:t>
            </a:r>
            <a:r>
              <a:rPr lang="en-US" i="1" dirty="0"/>
              <a:t>Services to Students Who are Deaf-Blind </a:t>
            </a:r>
            <a:r>
              <a:rPr lang="en-US" dirty="0"/>
              <a:t>at the following link: </a:t>
            </a:r>
            <a:r>
              <a:rPr lang="en-US" dirty="0">
                <a:hlinkClick r:id="rId9"/>
              </a:rPr>
              <a:t>Sensory Impairments | Texas Education Agency</a:t>
            </a:r>
            <a:r>
              <a:rPr lang="en-US" dirty="0"/>
              <a:t>. </a:t>
            </a:r>
            <a:endParaRPr lang="en-US" b="1" dirty="0"/>
          </a:p>
        </p:txBody>
      </p:sp>
    </p:spTree>
    <p:custDataLst>
      <p:tags r:id="rId1"/>
    </p:custDataLst>
    <p:extLst>
      <p:ext uri="{BB962C8B-B14F-4D97-AF65-F5344CB8AC3E}">
        <p14:creationId xmlns:p14="http://schemas.microsoft.com/office/powerpoint/2010/main" val="12602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pPr algn="ctr"/>
            <a:r>
              <a:rPr lang="en-US" sz="4400" dirty="0"/>
              <a:t>SELA TIMELINE</a:t>
            </a:r>
          </a:p>
        </p:txBody>
      </p:sp>
      <p:graphicFrame>
        <p:nvGraphicFramePr>
          <p:cNvPr id="7" name="Table 6">
            <a:extLst>
              <a:ext uri="{FF2B5EF4-FFF2-40B4-BE49-F238E27FC236}">
                <a16:creationId xmlns:a16="http://schemas.microsoft.com/office/drawing/2014/main" id="{D4C6AC78-9113-4AE0-A9D4-8086E07CE789}"/>
              </a:ext>
            </a:extLst>
          </p:cNvPr>
          <p:cNvGraphicFramePr>
            <a:graphicFrameLocks noGrp="1"/>
          </p:cNvGraphicFramePr>
          <p:nvPr>
            <p:extLst>
              <p:ext uri="{D42A27DB-BD31-4B8C-83A1-F6EECF244321}">
                <p14:modId xmlns:p14="http://schemas.microsoft.com/office/powerpoint/2010/main" val="2428827173"/>
              </p:ext>
            </p:extLst>
          </p:nvPr>
        </p:nvGraphicFramePr>
        <p:xfrm>
          <a:off x="1450066" y="1818154"/>
          <a:ext cx="7623595" cy="1765983"/>
        </p:xfrm>
        <a:graphic>
          <a:graphicData uri="http://schemas.openxmlformats.org/drawingml/2006/table">
            <a:tbl>
              <a:tblPr firstRow="1" bandRow="1">
                <a:tableStyleId>{5C22544A-7EE6-4342-B048-85BDC9FD1C3A}</a:tableStyleId>
              </a:tblPr>
              <a:tblGrid>
                <a:gridCol w="4470394">
                  <a:extLst>
                    <a:ext uri="{9D8B030D-6E8A-4147-A177-3AD203B41FA5}">
                      <a16:colId xmlns:a16="http://schemas.microsoft.com/office/drawing/2014/main" val="3617173912"/>
                    </a:ext>
                  </a:extLst>
                </a:gridCol>
                <a:gridCol w="3153201">
                  <a:extLst>
                    <a:ext uri="{9D8B030D-6E8A-4147-A177-3AD203B41FA5}">
                      <a16:colId xmlns:a16="http://schemas.microsoft.com/office/drawing/2014/main" val="2463953754"/>
                    </a:ext>
                  </a:extLst>
                </a:gridCol>
              </a:tblGrid>
              <a:tr h="580960">
                <a:tc gridSpan="2">
                  <a:txBody>
                    <a:bodyPr/>
                    <a:lstStyle/>
                    <a:p>
                      <a:pPr marL="0" lvl="0">
                        <a:spcBef>
                          <a:spcPts val="0"/>
                        </a:spcBef>
                        <a:spcAft>
                          <a:spcPts val="0"/>
                        </a:spcAft>
                        <a:buNone/>
                      </a:pPr>
                      <a:r>
                        <a:rPr lang="en-US" sz="2800" kern="1200" dirty="0">
                          <a:solidFill>
                            <a:schemeClr val="tx1"/>
                          </a:solidFill>
                          <a:effectLst/>
                        </a:rPr>
                        <a:t>  </a:t>
                      </a:r>
                      <a:r>
                        <a:rPr lang="en-US" sz="2400" kern="1200" dirty="0">
                          <a:solidFill>
                            <a:schemeClr val="tx1"/>
                          </a:solidFill>
                          <a:effectLst/>
                        </a:rPr>
                        <a:t>Special Education Language Acquisition Collection</a:t>
                      </a:r>
                      <a:endParaRPr lang="en-US" sz="2800" dirty="0">
                        <a:solidFill>
                          <a:schemeClr val="tx1"/>
                        </a:solidFill>
                      </a:endParaRPr>
                    </a:p>
                  </a:txBody>
                  <a:tcPr marL="0" marR="0" marT="0" marB="0" anchor="ctr">
                    <a:solidFill>
                      <a:srgbClr val="F9A354"/>
                    </a:solidFill>
                  </a:tcPr>
                </a:tc>
                <a:tc hMerge="1">
                  <a:txBody>
                    <a:bodyPr/>
                    <a:lstStyle/>
                    <a:p>
                      <a:endParaRPr lang="en-US"/>
                    </a:p>
                  </a:txBody>
                  <a:tcPr/>
                </a:tc>
                <a:extLst>
                  <a:ext uri="{0D108BD9-81ED-4DB2-BD59-A6C34878D82A}">
                    <a16:rowId xmlns:a16="http://schemas.microsoft.com/office/drawing/2014/main" val="1956164357"/>
                  </a:ext>
                </a:extLst>
              </a:tr>
              <a:tr h="592511">
                <a:tc>
                  <a:txBody>
                    <a:bodyPr/>
                    <a:lstStyle/>
                    <a:p>
                      <a:pPr marL="0" lvl="0">
                        <a:spcBef>
                          <a:spcPts val="0"/>
                        </a:spcBef>
                        <a:spcAft>
                          <a:spcPts val="0"/>
                        </a:spcAft>
                        <a:buNone/>
                      </a:pPr>
                      <a:r>
                        <a:rPr lang="en-US" sz="2200" b="0" i="0" u="none" strike="noStrike" kern="1200" noProof="0" dirty="0">
                          <a:effectLst/>
                          <a:latin typeface="Calibri"/>
                        </a:rPr>
                        <a:t>  SELA ready for users to complete</a:t>
                      </a:r>
                      <a:endParaRPr lang="en-US" sz="2200" dirty="0"/>
                    </a:p>
                  </a:txBody>
                  <a:tcPr marL="0" marR="0" marT="0" marB="0" anchor="ctr"/>
                </a:tc>
                <a:tc>
                  <a:txBody>
                    <a:bodyPr/>
                    <a:lstStyle/>
                    <a:p>
                      <a:pPr marL="0" lvl="0">
                        <a:spcBef>
                          <a:spcPts val="0"/>
                        </a:spcBef>
                        <a:spcAft>
                          <a:spcPts val="0"/>
                        </a:spcAft>
                        <a:buNone/>
                      </a:pPr>
                      <a:r>
                        <a:rPr lang="en-US" sz="2200" b="0" i="0" u="none" strike="noStrike" kern="1200" dirty="0">
                          <a:solidFill>
                            <a:schemeClr val="dk1"/>
                          </a:solidFill>
                          <a:effectLst/>
                          <a:latin typeface="Calibri"/>
                          <a:ea typeface="+mn-ea"/>
                          <a:cs typeface="+mn-cs"/>
                        </a:rPr>
                        <a:t> </a:t>
                      </a:r>
                      <a:r>
                        <a:rPr lang="en-US" sz="2300" b="0" i="0" u="none" strike="noStrike" kern="1200" dirty="0">
                          <a:solidFill>
                            <a:schemeClr val="tx1"/>
                          </a:solidFill>
                          <a:effectLst/>
                          <a:latin typeface="+mn-lt"/>
                          <a:ea typeface="+mn-ea"/>
                          <a:cs typeface="+mn-cs"/>
                        </a:rPr>
                        <a:t>Third Monday in May</a:t>
                      </a:r>
                      <a:endParaRPr lang="en-US" sz="2300" b="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083334711"/>
                  </a:ext>
                </a:extLst>
              </a:tr>
              <a:tr h="592512">
                <a:tc>
                  <a:txBody>
                    <a:bodyPr/>
                    <a:lstStyle/>
                    <a:p>
                      <a:pPr marL="0" marR="0">
                        <a:lnSpc>
                          <a:spcPct val="107000"/>
                        </a:lnSpc>
                        <a:spcBef>
                          <a:spcPts val="0"/>
                        </a:spcBef>
                        <a:spcAft>
                          <a:spcPts val="0"/>
                        </a:spcAft>
                      </a:pPr>
                      <a:r>
                        <a:rPr lang="en-US" sz="2300" b="0" kern="1200" dirty="0">
                          <a:solidFill>
                            <a:schemeClr val="tx1"/>
                          </a:solidFill>
                          <a:effectLst/>
                          <a:latin typeface="+mn-lt"/>
                          <a:ea typeface="+mn-ea"/>
                          <a:cs typeface="+mn-cs"/>
                        </a:rPr>
                        <a:t> SELA submission due to TEA</a:t>
                      </a:r>
                    </a:p>
                  </a:txBody>
                  <a:tcPr marL="51435" marR="51435" marT="0" marB="0" anchor="ctr"/>
                </a:tc>
                <a:tc>
                  <a:txBody>
                    <a:bodyPr/>
                    <a:lstStyle/>
                    <a:p>
                      <a:pPr marL="0" marR="0">
                        <a:lnSpc>
                          <a:spcPct val="107000"/>
                        </a:lnSpc>
                        <a:spcBef>
                          <a:spcPts val="0"/>
                        </a:spcBef>
                        <a:spcAft>
                          <a:spcPts val="0"/>
                        </a:spcAft>
                      </a:pPr>
                      <a:r>
                        <a:rPr lang="en-US" sz="2300" b="0" kern="1200" dirty="0">
                          <a:solidFill>
                            <a:schemeClr val="tx1"/>
                          </a:solidFill>
                          <a:effectLst/>
                          <a:latin typeface="+mn-lt"/>
                          <a:ea typeface="+mn-ea"/>
                          <a:cs typeface="+mn-cs"/>
                        </a:rPr>
                        <a:t>Fourth Thursday in June</a:t>
                      </a:r>
                    </a:p>
                  </a:txBody>
                  <a:tcPr marL="51435" marR="51435" marT="0" marB="0" anchor="ctr"/>
                </a:tc>
                <a:extLst>
                  <a:ext uri="{0D108BD9-81ED-4DB2-BD59-A6C34878D82A}">
                    <a16:rowId xmlns:a16="http://schemas.microsoft.com/office/drawing/2014/main" val="2587501731"/>
                  </a:ext>
                </a:extLst>
              </a:tr>
            </a:tbl>
          </a:graphicData>
        </a:graphic>
      </p:graphicFrame>
    </p:spTree>
    <p:custDataLst>
      <p:tags r:id="rId1"/>
    </p:custDataLst>
    <p:extLst>
      <p:ext uri="{BB962C8B-B14F-4D97-AF65-F5344CB8AC3E}">
        <p14:creationId xmlns:p14="http://schemas.microsoft.com/office/powerpoint/2010/main" val="373373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dirty="0"/>
              <a:t>DOMAIN DEFINITIONS</a:t>
            </a:r>
            <a:endParaRPr lang="en-US" sz="4400" dirty="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52554"/>
            <a:ext cx="7223078" cy="5606425"/>
          </a:xfrm>
          <a:prstGeom prst="rect">
            <a:avLst/>
          </a:prstGeom>
          <a:solidFill>
            <a:srgbClr val="72C6A2"/>
          </a:solidFill>
          <a:ln w="38100">
            <a:solidFill>
              <a:srgbClr val="0D6CB9"/>
            </a:solidFill>
          </a:ln>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dirty="0">
                <a:solidFill>
                  <a:schemeClr val="tx1"/>
                </a:solidFill>
                <a:latin typeface="Calibri" panose="020F0502020204030204"/>
              </a:rPr>
              <a:t>Education Organization Domain – </a:t>
            </a:r>
            <a:r>
              <a:rPr lang="en-US" sz="2400" dirty="0">
                <a:solidFill>
                  <a:schemeClr val="tx1"/>
                </a:solidFill>
                <a:latin typeface="Calibri" panose="020F0502020204030204"/>
              </a:rPr>
              <a:t>provides information about any public or charter school, education service center, organization or agency.</a:t>
            </a:r>
          </a:p>
          <a:p>
            <a:pPr marL="0" indent="0" defTabSz="685800">
              <a:lnSpc>
                <a:spcPct val="100000"/>
              </a:lnSpc>
              <a:spcBef>
                <a:spcPts val="450"/>
              </a:spcBef>
              <a:spcAft>
                <a:spcPts val="450"/>
              </a:spcAft>
              <a:buClr>
                <a:schemeClr val="accent2"/>
              </a:buClr>
              <a:buSzPct val="100000"/>
              <a:buNone/>
              <a:defRPr/>
            </a:pPr>
            <a:endParaRPr lang="en-US" sz="2400" dirty="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dirty="0">
                <a:solidFill>
                  <a:schemeClr val="tx1"/>
                </a:solidFill>
                <a:latin typeface="Calibri" panose="020F0502020204030204"/>
              </a:rPr>
              <a:t>Alternative &amp; Supplemental Services Domain – </a:t>
            </a:r>
            <a:r>
              <a:rPr lang="en-US" sz="2400" dirty="0">
                <a:solidFill>
                  <a:schemeClr val="tx1"/>
                </a:solidFill>
                <a:latin typeface="Calibri" panose="020F0502020204030204"/>
              </a:rPr>
              <a:t>provides information about language acquisition services provided to deaf or hard of hearing students.</a:t>
            </a:r>
          </a:p>
          <a:p>
            <a:pPr marL="0" indent="0" defTabSz="685800">
              <a:lnSpc>
                <a:spcPct val="100000"/>
              </a:lnSpc>
              <a:spcBef>
                <a:spcPts val="450"/>
              </a:spcBef>
              <a:spcAft>
                <a:spcPts val="450"/>
              </a:spcAft>
              <a:buClr>
                <a:schemeClr val="accent2"/>
              </a:buClr>
              <a:buSzPct val="100000"/>
              <a:buNone/>
              <a:defRPr/>
            </a:pPr>
            <a:endParaRPr lang="en-US" sz="2400" dirty="0">
              <a:solidFill>
                <a:schemeClr val="tx1"/>
              </a:solidFill>
              <a:latin typeface="Calibri" panose="020F0502020204030204"/>
              <a:cs typeface="Calibri"/>
            </a:endParaRPr>
          </a:p>
          <a:p>
            <a:pPr defTabSz="685800">
              <a:lnSpc>
                <a:spcPct val="100000"/>
              </a:lnSpc>
              <a:spcBef>
                <a:spcPts val="450"/>
              </a:spcBef>
              <a:spcAft>
                <a:spcPts val="450"/>
              </a:spcAft>
              <a:buClr>
                <a:schemeClr val="accent2"/>
              </a:buClr>
              <a:buSzPct val="100000"/>
              <a:defRPr/>
            </a:pPr>
            <a:r>
              <a:rPr lang="en-US" sz="2400" b="1" dirty="0">
                <a:solidFill>
                  <a:schemeClr val="tx1"/>
                </a:solidFill>
                <a:latin typeface="Calibri" panose="020F0502020204030204"/>
              </a:rPr>
              <a:t>Student Identification and Demographics Domain – </a:t>
            </a:r>
            <a:r>
              <a:rPr lang="en-US" sz="2400" dirty="0">
                <a:solidFill>
                  <a:schemeClr val="tx1"/>
                </a:solidFill>
                <a:latin typeface="Calibri" panose="020F0502020204030204"/>
              </a:rPr>
              <a:t>provides the characteristics and demographics of a student and the education organization associated with the student.</a:t>
            </a:r>
            <a:endParaRPr lang="en-US" sz="2400" dirty="0">
              <a:solidFill>
                <a:schemeClr val="tx1"/>
              </a:solidFill>
              <a:latin typeface="Calibri" panose="020F0502020204030204"/>
              <a:cs typeface="Calibri"/>
            </a:endParaRPr>
          </a:p>
          <a:p>
            <a:pPr marL="0" indent="0" defTabSz="685800">
              <a:lnSpc>
                <a:spcPct val="100000"/>
              </a:lnSpc>
              <a:spcBef>
                <a:spcPts val="450"/>
              </a:spcBef>
              <a:spcAft>
                <a:spcPts val="450"/>
              </a:spcAft>
              <a:buClr>
                <a:schemeClr val="accent2"/>
              </a:buClr>
              <a:buSzPct val="70000"/>
              <a:buNone/>
              <a:defRPr/>
            </a:pPr>
            <a:endParaRPr lang="en-US" sz="2400" dirty="0">
              <a:solidFill>
                <a:schemeClr val="accent2"/>
              </a:solidFill>
              <a:latin typeface="Calibri" panose="020F0502020204030204"/>
            </a:endParaRPr>
          </a:p>
          <a:p>
            <a:pPr marL="213995" indent="-213995" defTabSz="685800">
              <a:lnSpc>
                <a:spcPct val="100000"/>
              </a:lnSpc>
              <a:spcBef>
                <a:spcPts val="0"/>
              </a:spcBef>
              <a:buClr>
                <a:srgbClr val="0D6CB9"/>
              </a:buClr>
              <a:defRPr/>
            </a:pPr>
            <a:endParaRPr lang="en-US" sz="1650" dirty="0">
              <a:solidFill>
                <a:srgbClr val="0D6CB9"/>
              </a:solidFill>
              <a:latin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32644E56-F42F-FDBF-CCC5-48CE3BB1E410}"/>
              </a:ext>
            </a:extLst>
          </p:cNvPr>
          <p:cNvSpPr>
            <a:spLocks noGrp="1"/>
          </p:cNvSpPr>
          <p:nvPr>
            <p:ph type="sldNum" sz="quarter" idx="12"/>
          </p:nvPr>
        </p:nvSpPr>
        <p:spPr>
          <a:xfrm>
            <a:off x="7086600" y="6508162"/>
            <a:ext cx="2057400" cy="365125"/>
          </a:xfrm>
        </p:spPr>
        <p:txBody>
          <a:bodyPr/>
          <a:lstStyle/>
          <a:p>
            <a:fld id="{69C126A4-BD19-47E2-8A0E-0DE1B9D8C925}" type="slidenum">
              <a:rPr lang="en-US" sz="1000" smtClean="0"/>
              <a:pPr/>
              <a:t>19</a:t>
            </a:fld>
            <a:endParaRPr lang="en-US" sz="1000" dirty="0"/>
          </a:p>
        </p:txBody>
      </p:sp>
    </p:spTree>
    <p:custDataLst>
      <p:tags r:id="rId1"/>
    </p:custDataLst>
    <p:extLst>
      <p:ext uri="{BB962C8B-B14F-4D97-AF65-F5344CB8AC3E}">
        <p14:creationId xmlns:p14="http://schemas.microsoft.com/office/powerpoint/2010/main" val="25215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dirty="0">
                <a:solidFill>
                  <a:srgbClr val="0070C0"/>
                </a:solidFill>
                <a:cs typeface="Calibri"/>
              </a:rPr>
              <a:t>KEY TERMS</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760561" y="1495650"/>
            <a:ext cx="6741545" cy="5195075"/>
          </a:xfrm>
        </p:spPr>
        <p:txBody>
          <a:bodyPr lIns="68580" tIns="34290" rIns="68580" bIns="34290" anchor="t"/>
          <a:lstStyle/>
          <a:p>
            <a:pPr marL="342900" indent="-300038"/>
            <a:endParaRPr lang="en-US" sz="1350" b="1" u="sng" dirty="0">
              <a:solidFill>
                <a:srgbClr val="0070C0"/>
              </a:solidFill>
            </a:endParaRPr>
          </a:p>
          <a:p>
            <a:pPr marL="42863" indent="0">
              <a:buNone/>
            </a:pPr>
            <a:endParaRPr lang="en-US" sz="1350" b="1" u="sng" dirty="0">
              <a:solidFill>
                <a:srgbClr val="0070C0"/>
              </a:solidFill>
            </a:endParaRPr>
          </a:p>
          <a:p>
            <a:pPr marL="342900" indent="-300038"/>
            <a:endParaRPr lang="en-US" sz="1350" b="1" u="sng" dirty="0">
              <a:solidFill>
                <a:srgbClr val="0070C0"/>
              </a:solidFill>
            </a:endParaRPr>
          </a:p>
          <a:p>
            <a:pPr marL="342900" indent="-300038"/>
            <a:endParaRPr lang="en-US" sz="1350" b="1" dirty="0">
              <a:solidFill>
                <a:srgbClr val="0070C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endParaRPr lang="en-US" sz="200" dirty="0">
              <a:solidFill>
                <a:srgbClr val="0070C0"/>
              </a:solidFill>
            </a:endParaRPr>
          </a:p>
          <a:p>
            <a:pPr marL="214313" indent="0">
              <a:buNone/>
            </a:pPr>
            <a:r>
              <a:rPr lang="en-US" sz="1350" dirty="0">
                <a:solidFill>
                  <a:srgbClr val="0070C0"/>
                </a:solidFill>
              </a:rPr>
              <a:t>You can find the definitions to these key terms and more here: </a:t>
            </a:r>
          </a:p>
          <a:p>
            <a:pPr marL="214313" indent="0">
              <a:buNone/>
            </a:pPr>
            <a:r>
              <a:rPr lang="en-US" sz="1275" u="sng" dirty="0">
                <a:solidFill>
                  <a:srgbClr val="0070C0"/>
                </a:solidFill>
                <a:hlinkClick r:id="rId4"/>
              </a:rPr>
              <a:t>Key Terms and Definitions Document</a:t>
            </a:r>
            <a:r>
              <a:rPr lang="en-US" sz="1275" u="sng" dirty="0">
                <a:solidFill>
                  <a:srgbClr val="0070C0"/>
                </a:solidFill>
              </a:rPr>
              <a:t>.</a:t>
            </a:r>
            <a:endParaRPr lang="en-US" sz="1275" u="sng" dirty="0">
              <a:solidFill>
                <a:srgbClr val="0070C0"/>
              </a:solidFill>
              <a:ea typeface="Calibri"/>
              <a:cs typeface="Calibri"/>
            </a:endParaRPr>
          </a:p>
          <a:p>
            <a:pPr marL="0" indent="0">
              <a:buNone/>
            </a:pPr>
            <a:endParaRPr lang="en-US" dirty="0"/>
          </a:p>
        </p:txBody>
      </p:sp>
      <p:graphicFrame>
        <p:nvGraphicFramePr>
          <p:cNvPr id="8" name="Table 8">
            <a:extLst>
              <a:ext uri="{FF2B5EF4-FFF2-40B4-BE49-F238E27FC236}">
                <a16:creationId xmlns:a16="http://schemas.microsoft.com/office/drawing/2014/main" id="{5F71A4F3-A49C-9447-0DF2-FF1995F47A6F}"/>
              </a:ext>
            </a:extLst>
          </p:cNvPr>
          <p:cNvGraphicFramePr>
            <a:graphicFrameLocks noGrp="1"/>
          </p:cNvGraphicFramePr>
          <p:nvPr>
            <p:extLst>
              <p:ext uri="{D42A27DB-BD31-4B8C-83A1-F6EECF244321}">
                <p14:modId xmlns:p14="http://schemas.microsoft.com/office/powerpoint/2010/main" val="1775062299"/>
              </p:ext>
            </p:extLst>
          </p:nvPr>
        </p:nvGraphicFramePr>
        <p:xfrm>
          <a:off x="2054248" y="1009292"/>
          <a:ext cx="6447858" cy="5195074"/>
        </p:xfrm>
        <a:graphic>
          <a:graphicData uri="http://schemas.openxmlformats.org/drawingml/2006/table">
            <a:tbl>
              <a:tblPr firstRow="1" bandRow="1">
                <a:tableStyleId>{16D9F66E-5EB9-4882-86FB-DCBF35E3C3E4}</a:tableStyleId>
              </a:tblPr>
              <a:tblGrid>
                <a:gridCol w="6447858">
                  <a:extLst>
                    <a:ext uri="{9D8B030D-6E8A-4147-A177-3AD203B41FA5}">
                      <a16:colId xmlns:a16="http://schemas.microsoft.com/office/drawing/2014/main" val="2503551537"/>
                    </a:ext>
                  </a:extLst>
                </a:gridCol>
              </a:tblGrid>
              <a:tr h="322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Application Program Interface (API)</a:t>
                      </a:r>
                    </a:p>
                  </a:txBody>
                  <a:tcPr marL="68580" marR="68580" marT="34290" marB="34290"/>
                </a:tc>
                <a:extLst>
                  <a:ext uri="{0D108BD9-81ED-4DB2-BD59-A6C34878D82A}">
                    <a16:rowId xmlns:a16="http://schemas.microsoft.com/office/drawing/2014/main" val="386351599"/>
                  </a:ext>
                </a:extLst>
              </a:tr>
              <a:tr h="322677">
                <a:tc>
                  <a:txBody>
                    <a:bodyPr/>
                    <a:lstStyle/>
                    <a:p>
                      <a:r>
                        <a:rPr lang="en-US" sz="1400" b="0" dirty="0"/>
                        <a:t>Data Element</a:t>
                      </a:r>
                    </a:p>
                  </a:txBody>
                  <a:tcPr marL="68580" marR="68580" marT="34290" marB="34290"/>
                </a:tc>
                <a:extLst>
                  <a:ext uri="{0D108BD9-81ED-4DB2-BD59-A6C34878D82A}">
                    <a16:rowId xmlns:a16="http://schemas.microsoft.com/office/drawing/2014/main" val="1455037996"/>
                  </a:ext>
                </a:extLst>
              </a:tr>
              <a:tr h="322677">
                <a:tc>
                  <a:txBody>
                    <a:bodyPr/>
                    <a:lstStyle/>
                    <a:p>
                      <a:r>
                        <a:rPr lang="en-US" sz="1400" dirty="0"/>
                        <a:t>Data Management Center (DMC)</a:t>
                      </a:r>
                    </a:p>
                  </a:txBody>
                  <a:tcPr marL="68580" marR="68580" marT="34290" marB="34290"/>
                </a:tc>
                <a:extLst>
                  <a:ext uri="{0D108BD9-81ED-4DB2-BD59-A6C34878D82A}">
                    <a16:rowId xmlns:a16="http://schemas.microsoft.com/office/drawing/2014/main" val="1201484388"/>
                  </a:ext>
                </a:extLst>
              </a:tr>
              <a:tr h="322677">
                <a:tc>
                  <a:txBody>
                    <a:bodyPr/>
                    <a:lstStyle/>
                    <a:p>
                      <a:r>
                        <a:rPr lang="en-US" sz="1400" dirty="0"/>
                        <a:t>Data Promotion</a:t>
                      </a:r>
                    </a:p>
                  </a:txBody>
                  <a:tcPr marL="68580" marR="68580" marT="34290" marB="34290"/>
                </a:tc>
                <a:extLst>
                  <a:ext uri="{0D108BD9-81ED-4DB2-BD59-A6C34878D82A}">
                    <a16:rowId xmlns:a16="http://schemas.microsoft.com/office/drawing/2014/main" val="1871328140"/>
                  </a:ext>
                </a:extLst>
              </a:tr>
              <a:tr h="322677">
                <a:tc>
                  <a:txBody>
                    <a:bodyPr/>
                    <a:lstStyle/>
                    <a:p>
                      <a:r>
                        <a:rPr lang="en-US" sz="1400" dirty="0"/>
                        <a:t>Data Submission</a:t>
                      </a:r>
                    </a:p>
                  </a:txBody>
                  <a:tcPr marL="68580" marR="68580" marT="34290" marB="34290"/>
                </a:tc>
                <a:extLst>
                  <a:ext uri="{0D108BD9-81ED-4DB2-BD59-A6C34878D82A}">
                    <a16:rowId xmlns:a16="http://schemas.microsoft.com/office/drawing/2014/main" val="2500493154"/>
                  </a:ext>
                </a:extLst>
              </a:tr>
              <a:tr h="322677">
                <a:tc>
                  <a:txBody>
                    <a:bodyPr/>
                    <a:lstStyle/>
                    <a:p>
                      <a:r>
                        <a:rPr lang="en-US" sz="1400" dirty="0"/>
                        <a:t>Data Validation</a:t>
                      </a:r>
                    </a:p>
                  </a:txBody>
                  <a:tcPr marL="68580" marR="68580" marT="34290" marB="34290"/>
                </a:tc>
                <a:extLst>
                  <a:ext uri="{0D108BD9-81ED-4DB2-BD59-A6C34878D82A}">
                    <a16:rowId xmlns:a16="http://schemas.microsoft.com/office/drawing/2014/main" val="3227914161"/>
                  </a:ext>
                </a:extLst>
              </a:tr>
              <a:tr h="322677">
                <a:tc>
                  <a:txBody>
                    <a:bodyPr/>
                    <a:lstStyle/>
                    <a:p>
                      <a:r>
                        <a:rPr lang="en-US" sz="1400" dirty="0"/>
                        <a:t>Domain</a:t>
                      </a:r>
                    </a:p>
                  </a:txBody>
                  <a:tcPr marL="68580" marR="68580" marT="34290" marB="34290"/>
                </a:tc>
                <a:extLst>
                  <a:ext uri="{0D108BD9-81ED-4DB2-BD59-A6C34878D82A}">
                    <a16:rowId xmlns:a16="http://schemas.microsoft.com/office/drawing/2014/main" val="1482621851"/>
                  </a:ext>
                </a:extLst>
              </a:tr>
              <a:tr h="322677">
                <a:tc>
                  <a:txBody>
                    <a:bodyPr/>
                    <a:lstStyle/>
                    <a:p>
                      <a:r>
                        <a:rPr lang="en-US" sz="1400" dirty="0"/>
                        <a:t>Education Service Center (ESC)</a:t>
                      </a:r>
                    </a:p>
                  </a:txBody>
                  <a:tcPr marL="68580" marR="68580" marT="34290" marB="34290"/>
                </a:tc>
                <a:extLst>
                  <a:ext uri="{0D108BD9-81ED-4DB2-BD59-A6C34878D82A}">
                    <a16:rowId xmlns:a16="http://schemas.microsoft.com/office/drawing/2014/main" val="1761073036"/>
                  </a:ext>
                </a:extLst>
              </a:tr>
              <a:tr h="322677">
                <a:tc>
                  <a:txBody>
                    <a:bodyPr/>
                    <a:lstStyle/>
                    <a:p>
                      <a:r>
                        <a:rPr lang="en-US" sz="1400" dirty="0"/>
                        <a:t>Entity</a:t>
                      </a:r>
                    </a:p>
                  </a:txBody>
                  <a:tcPr marL="68580" marR="68580" marT="34290" marB="34290"/>
                </a:tc>
                <a:extLst>
                  <a:ext uri="{0D108BD9-81ED-4DB2-BD59-A6C34878D82A}">
                    <a16:rowId xmlns:a16="http://schemas.microsoft.com/office/drawing/2014/main" val="3631575704"/>
                  </a:ext>
                </a:extLst>
              </a:tr>
              <a:tr h="354919">
                <a:tc>
                  <a:txBody>
                    <a:bodyPr/>
                    <a:lstStyle/>
                    <a:p>
                      <a:r>
                        <a:rPr lang="en-US" sz="1400" dirty="0"/>
                        <a:t>Individual Operational Data Store (IODS)</a:t>
                      </a:r>
                    </a:p>
                  </a:txBody>
                  <a:tcPr marL="68580" marR="68580" marT="34290" marB="34290"/>
                </a:tc>
                <a:extLst>
                  <a:ext uri="{0D108BD9-81ED-4DB2-BD59-A6C34878D82A}">
                    <a16:rowId xmlns:a16="http://schemas.microsoft.com/office/drawing/2014/main" val="1443025410"/>
                  </a:ext>
                </a:extLst>
              </a:tr>
              <a:tr h="3226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Local Education Agency (LEA)</a:t>
                      </a:r>
                    </a:p>
                  </a:txBody>
                  <a:tcPr marL="68580" marR="68580" marT="34290" marB="34290"/>
                </a:tc>
                <a:extLst>
                  <a:ext uri="{0D108BD9-81ED-4DB2-BD59-A6C34878D82A}">
                    <a16:rowId xmlns:a16="http://schemas.microsoft.com/office/drawing/2014/main" val="2143413327"/>
                  </a:ext>
                </a:extLst>
              </a:tr>
              <a:tr h="322677">
                <a:tc>
                  <a:txBody>
                    <a:bodyPr/>
                    <a:lstStyle/>
                    <a:p>
                      <a:r>
                        <a:rPr lang="en-US" sz="1400" dirty="0"/>
                        <a:t>Source System</a:t>
                      </a:r>
                    </a:p>
                  </a:txBody>
                  <a:tcPr marL="68580" marR="68580" marT="34290" marB="34290"/>
                </a:tc>
                <a:extLst>
                  <a:ext uri="{0D108BD9-81ED-4DB2-BD59-A6C34878D82A}">
                    <a16:rowId xmlns:a16="http://schemas.microsoft.com/office/drawing/2014/main" val="4151431898"/>
                  </a:ext>
                </a:extLst>
              </a:tr>
              <a:tr h="322677">
                <a:tc>
                  <a:txBody>
                    <a:bodyPr/>
                    <a:lstStyle/>
                    <a:p>
                      <a:r>
                        <a:rPr lang="en-US" sz="1400" dirty="0"/>
                        <a:t>Texas Education Agency Login (TEAL)</a:t>
                      </a:r>
                    </a:p>
                  </a:txBody>
                  <a:tcPr marL="68580" marR="68580" marT="34290" marB="34290"/>
                </a:tc>
                <a:extLst>
                  <a:ext uri="{0D108BD9-81ED-4DB2-BD59-A6C34878D82A}">
                    <a16:rowId xmlns:a16="http://schemas.microsoft.com/office/drawing/2014/main" val="758232395"/>
                  </a:ext>
                </a:extLst>
              </a:tr>
              <a:tr h="322677">
                <a:tc>
                  <a:txBody>
                    <a:bodyPr/>
                    <a:lstStyle/>
                    <a:p>
                      <a:r>
                        <a:rPr lang="en-US" sz="1400" dirty="0"/>
                        <a:t>Texas Student Data System (TSDS)</a:t>
                      </a:r>
                    </a:p>
                  </a:txBody>
                  <a:tcPr marL="68580" marR="68580" marT="34290" marB="34290"/>
                </a:tc>
                <a:extLst>
                  <a:ext uri="{0D108BD9-81ED-4DB2-BD59-A6C34878D82A}">
                    <a16:rowId xmlns:a16="http://schemas.microsoft.com/office/drawing/2014/main" val="2987137586"/>
                  </a:ext>
                </a:extLst>
              </a:tr>
              <a:tr h="322677">
                <a:tc>
                  <a:txBody>
                    <a:bodyPr/>
                    <a:lstStyle/>
                    <a:p>
                      <a:r>
                        <a:rPr lang="en-US" sz="1400" dirty="0"/>
                        <a:t>TSDS Incident Management System (TIMS)</a:t>
                      </a:r>
                    </a:p>
                  </a:txBody>
                  <a:tcPr marL="68580" marR="68580" marT="34290" marB="34290"/>
                </a:tc>
                <a:extLst>
                  <a:ext uri="{0D108BD9-81ED-4DB2-BD59-A6C34878D82A}">
                    <a16:rowId xmlns:a16="http://schemas.microsoft.com/office/drawing/2014/main" val="2137694302"/>
                  </a:ext>
                </a:extLst>
              </a:tr>
              <a:tr h="322677">
                <a:tc>
                  <a:txBody>
                    <a:bodyPr/>
                    <a:lstStyle/>
                    <a:p>
                      <a:r>
                        <a:rPr lang="en-US" sz="1400" dirty="0"/>
                        <a:t>TSDS Web-Enabled Data Standards</a:t>
                      </a:r>
                    </a:p>
                  </a:txBody>
                  <a:tcPr marL="68580" marR="68580" marT="34290" marB="34290"/>
                </a:tc>
                <a:extLst>
                  <a:ext uri="{0D108BD9-81ED-4DB2-BD59-A6C34878D82A}">
                    <a16:rowId xmlns:a16="http://schemas.microsoft.com/office/drawing/2014/main" val="1344591573"/>
                  </a:ext>
                </a:extLst>
              </a:tr>
            </a:tbl>
          </a:graphicData>
        </a:graphic>
      </p:graphicFrame>
    </p:spTree>
    <p:custDataLst>
      <p:tags r:id="rId1"/>
    </p:custDataLst>
    <p:extLst>
      <p:ext uri="{BB962C8B-B14F-4D97-AF65-F5344CB8AC3E}">
        <p14:creationId xmlns:p14="http://schemas.microsoft.com/office/powerpoint/2010/main" val="349668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86A120-A155-452C-800B-0F7008D1647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171616">
                    <a:tint val="75000"/>
                  </a:srgbClr>
                </a:solidFill>
                <a:effectLst/>
                <a:uLnTx/>
                <a:uFillTx/>
                <a:latin typeface="Tw Cen MT Condensed" panose="020B0606020104020203"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2" name="Title 1"/>
          <p:cNvSpPr>
            <a:spLocks noGrp="1"/>
          </p:cNvSpPr>
          <p:nvPr>
            <p:ph type="title"/>
          </p:nvPr>
        </p:nvSpPr>
        <p:spPr>
          <a:xfrm>
            <a:off x="1441525" y="167275"/>
            <a:ext cx="7523882" cy="751350"/>
          </a:xfrm>
        </p:spPr>
        <p:txBody>
          <a:bodyPr>
            <a:noAutofit/>
          </a:bodyPr>
          <a:lstStyle/>
          <a:p>
            <a:pPr algn="ctr"/>
            <a:r>
              <a:rPr lang="en-US" sz="4400" dirty="0">
                <a:solidFill>
                  <a:srgbClr val="0070C0"/>
                </a:solidFill>
              </a:rPr>
              <a:t>SELA SPECIFIC DATA ELEMENTS</a:t>
            </a:r>
          </a:p>
        </p:txBody>
      </p:sp>
      <p:sp>
        <p:nvSpPr>
          <p:cNvPr id="3" name="Content Placeholder 2"/>
          <p:cNvSpPr>
            <a:spLocks noGrp="1"/>
          </p:cNvSpPr>
          <p:nvPr>
            <p:ph idx="1"/>
          </p:nvPr>
        </p:nvSpPr>
        <p:spPr>
          <a:xfrm>
            <a:off x="1675656" y="1126875"/>
            <a:ext cx="7289750" cy="5437395"/>
          </a:xfrm>
        </p:spPr>
        <p:txBody>
          <a:bodyPr>
            <a:normAutofit/>
          </a:bodyPr>
          <a:lstStyle/>
          <a:p>
            <a:pPr indent="-347472">
              <a:buSzPct val="100000"/>
            </a:pPr>
            <a:r>
              <a:rPr lang="en-US" sz="2000" b="1" dirty="0">
                <a:solidFill>
                  <a:srgbClr val="0070C0"/>
                </a:solidFill>
              </a:rPr>
              <a:t>Data Elements</a:t>
            </a:r>
          </a:p>
          <a:p>
            <a:pPr lvl="2" indent="-347472">
              <a:buSzPct val="100000"/>
            </a:pPr>
            <a:r>
              <a:rPr lang="en-US" sz="1800" dirty="0">
                <a:solidFill>
                  <a:srgbClr val="0070C0"/>
                </a:solidFill>
              </a:rPr>
              <a:t>E1337 – ProgramType</a:t>
            </a:r>
          </a:p>
          <a:p>
            <a:pPr lvl="2" indent="-347472">
              <a:buSzPct val="100000"/>
            </a:pPr>
            <a:r>
              <a:rPr lang="en-US" sz="1800" dirty="0">
                <a:solidFill>
                  <a:srgbClr val="0070C0"/>
                </a:solidFill>
              </a:rPr>
              <a:t>E3015 – Disability</a:t>
            </a:r>
          </a:p>
          <a:p>
            <a:pPr lvl="2" indent="-347472">
              <a:lnSpc>
                <a:spcPct val="80000"/>
              </a:lnSpc>
              <a:buSzPct val="100000"/>
            </a:pPr>
            <a:r>
              <a:rPr lang="en-US" sz="1800" dirty="0">
                <a:solidFill>
                  <a:srgbClr val="0070C0"/>
                </a:solidFill>
              </a:rPr>
              <a:t>E3039 – OrderofDisability </a:t>
            </a:r>
          </a:p>
          <a:p>
            <a:pPr lvl="2" indent="-347472">
              <a:lnSpc>
                <a:spcPct val="80000"/>
              </a:lnSpc>
              <a:buSzPct val="100000"/>
            </a:pPr>
            <a:r>
              <a:rPr lang="en-US" sz="1800" dirty="0">
                <a:solidFill>
                  <a:srgbClr val="0070C0"/>
                </a:solidFill>
              </a:rPr>
              <a:t>E1723 – EligibilityDateDisabilities </a:t>
            </a:r>
          </a:p>
          <a:p>
            <a:pPr lvl="2" indent="-347472">
              <a:lnSpc>
                <a:spcPct val="80000"/>
              </a:lnSpc>
              <a:buSzPct val="100000"/>
            </a:pPr>
            <a:r>
              <a:rPr lang="en-US" sz="1800" dirty="0">
                <a:solidFill>
                  <a:srgbClr val="0070C0"/>
                </a:solidFill>
              </a:rPr>
              <a:t>E3016 – DisabilitySetBeginDate</a:t>
            </a:r>
          </a:p>
          <a:p>
            <a:pPr lvl="2" indent="-347472">
              <a:lnSpc>
                <a:spcPct val="80000"/>
              </a:lnSpc>
              <a:buSzPct val="100000"/>
            </a:pPr>
            <a:r>
              <a:rPr lang="en-US" sz="1800" dirty="0">
                <a:solidFill>
                  <a:srgbClr val="0070C0"/>
                </a:solidFill>
              </a:rPr>
              <a:t>E3017 – DisabilitySetEndDate</a:t>
            </a:r>
          </a:p>
          <a:p>
            <a:pPr lvl="2" indent="-347472">
              <a:lnSpc>
                <a:spcPct val="80000"/>
              </a:lnSpc>
              <a:buSzPct val="100000"/>
            </a:pPr>
            <a:r>
              <a:rPr lang="en-US" sz="1800" dirty="0">
                <a:solidFill>
                  <a:srgbClr val="0070C0"/>
                </a:solidFill>
              </a:rPr>
              <a:t>E0173 – InstructionalSetting</a:t>
            </a:r>
          </a:p>
          <a:p>
            <a:pPr lvl="2" indent="-347472">
              <a:buSzPct val="100000"/>
            </a:pPr>
            <a:r>
              <a:rPr lang="en-US" sz="1800" dirty="0">
                <a:solidFill>
                  <a:srgbClr val="0070C0"/>
                </a:solidFill>
              </a:rPr>
              <a:t>E1662 – LangAcqServicesProvided</a:t>
            </a:r>
          </a:p>
          <a:p>
            <a:pPr lvl="2" indent="-347472">
              <a:buSzPct val="100000"/>
            </a:pPr>
            <a:r>
              <a:rPr lang="en-US" sz="1800" dirty="0">
                <a:solidFill>
                  <a:srgbClr val="0070C0"/>
                </a:solidFill>
              </a:rPr>
              <a:t>E1663 – FrequencyOfServices</a:t>
            </a:r>
          </a:p>
          <a:p>
            <a:pPr lvl="2" indent="-347472">
              <a:buSzPct val="100000"/>
            </a:pPr>
            <a:r>
              <a:rPr lang="en-US" sz="1800" dirty="0">
                <a:solidFill>
                  <a:srgbClr val="0070C0"/>
                </a:solidFill>
              </a:rPr>
              <a:t>E1664 – HoursSpentReceivingServices</a:t>
            </a:r>
          </a:p>
          <a:p>
            <a:pPr lvl="2" indent="-347472">
              <a:buClr>
                <a:srgbClr val="F16038"/>
              </a:buClr>
              <a:buSzPct val="100000"/>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E1665 – HearingAmplificationType</a:t>
            </a:r>
          </a:p>
          <a:p>
            <a:pPr lvl="2" indent="-347472">
              <a:buClr>
                <a:srgbClr val="F16038"/>
              </a:buClr>
              <a:buSzPct val="100000"/>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E1666 – HearingAmplificationAccess</a:t>
            </a:r>
          </a:p>
          <a:p>
            <a:pPr lvl="2" indent="-347472">
              <a:buClr>
                <a:srgbClr val="F16038"/>
              </a:buClr>
              <a:buSzPct val="100000"/>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E1667 – HearingAmplificationDailyUse</a:t>
            </a:r>
          </a:p>
          <a:p>
            <a:pPr lvl="2" indent="-347472">
              <a:buSzPct val="100000"/>
            </a:pPr>
            <a:r>
              <a:rPr lang="en-US" sz="1800" dirty="0">
                <a:solidFill>
                  <a:srgbClr val="0070C0"/>
                </a:solidFill>
              </a:rPr>
              <a:t>E1668 – ToolOrAssessmentUsed </a:t>
            </a:r>
          </a:p>
          <a:p>
            <a:pPr lvl="2" indent="-347472">
              <a:buSzPct val="100000"/>
            </a:pPr>
            <a:r>
              <a:rPr lang="en-US" sz="1800" dirty="0">
                <a:solidFill>
                  <a:srgbClr val="0070C0"/>
                </a:solidFill>
              </a:rPr>
              <a:t>E1669 – AssessmentResultsObtained </a:t>
            </a:r>
          </a:p>
          <a:p>
            <a:pPr lvl="2" indent="-347472">
              <a:buClr>
                <a:srgbClr val="F16038"/>
              </a:buClr>
              <a:buSzPct val="100000"/>
              <a:defRPr/>
            </a:pPr>
            <a:endParaRPr kumimoji="0" lang="en-US" sz="235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indent="-347472">
              <a:lnSpc>
                <a:spcPct val="80000"/>
              </a:lnSpc>
              <a:buSzPct val="100000"/>
            </a:pPr>
            <a:endParaRPr lang="en-US" sz="3150" dirty="0">
              <a:solidFill>
                <a:srgbClr val="0070C0"/>
              </a:solidFill>
            </a:endParaRPr>
          </a:p>
          <a:p>
            <a:pPr lvl="4" indent="-347472">
              <a:buSzPct val="100000"/>
            </a:pPr>
            <a:endParaRPr lang="en-US" sz="2400" dirty="0">
              <a:solidFill>
                <a:srgbClr val="0070C0"/>
              </a:solidFill>
            </a:endParaRPr>
          </a:p>
          <a:p>
            <a:pPr lvl="4" indent="-347472">
              <a:buSzPct val="100000"/>
            </a:pPr>
            <a:endParaRPr lang="en-US" sz="2400" dirty="0">
              <a:solidFill>
                <a:srgbClr val="0070C0"/>
              </a:solidFill>
            </a:endParaRPr>
          </a:p>
          <a:p>
            <a:pPr lvl="3" indent="-347472">
              <a:buSzPct val="100000"/>
            </a:pPr>
            <a:endParaRPr lang="en-US" sz="2400" dirty="0">
              <a:solidFill>
                <a:srgbClr val="0070C0"/>
              </a:solidFill>
            </a:endParaRPr>
          </a:p>
          <a:p>
            <a:pPr marL="342900" lvl="1" indent="0">
              <a:buSzPct val="100000"/>
              <a:buNone/>
            </a:pPr>
            <a:endParaRPr lang="en-US" sz="2400" b="1" dirty="0">
              <a:solidFill>
                <a:srgbClr val="0070C0"/>
              </a:solidFill>
            </a:endParaRPr>
          </a:p>
          <a:p>
            <a:pPr marL="344488" indent="-344488">
              <a:buSzPct val="100000"/>
            </a:pPr>
            <a:endParaRPr lang="en-US" sz="2400" dirty="0">
              <a:solidFill>
                <a:srgbClr val="0070C0"/>
              </a:solidFill>
            </a:endParaRPr>
          </a:p>
          <a:p>
            <a:pPr marL="344488" indent="-344488">
              <a:buSzPct val="100000"/>
            </a:pPr>
            <a:endParaRPr lang="en-US" sz="2400" b="1" dirty="0">
              <a:solidFill>
                <a:srgbClr val="0070C0"/>
              </a:solidFill>
            </a:endParaRPr>
          </a:p>
          <a:p>
            <a:pPr marL="0" indent="0">
              <a:buNone/>
            </a:pPr>
            <a:endParaRPr lang="en-US" sz="2400" dirty="0"/>
          </a:p>
        </p:txBody>
      </p:sp>
      <p:sp>
        <p:nvSpPr>
          <p:cNvPr id="4" name="TextBox 3">
            <a:extLst>
              <a:ext uri="{FF2B5EF4-FFF2-40B4-BE49-F238E27FC236}">
                <a16:creationId xmlns:a16="http://schemas.microsoft.com/office/drawing/2014/main" id="{BA4540DB-41FA-FF15-933E-1494EAD6DCB6}"/>
              </a:ext>
            </a:extLst>
          </p:cNvPr>
          <p:cNvSpPr txBox="1"/>
          <p:nvPr/>
        </p:nvSpPr>
        <p:spPr>
          <a:xfrm>
            <a:off x="1675656" y="5930681"/>
            <a:ext cx="7113898"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cs typeface="Arial"/>
              </a:rPr>
              <a:t>Note: More information about the data can be found in the </a:t>
            </a:r>
            <a:r>
              <a:rPr lang="en-US" sz="2000" dirty="0">
                <a:cs typeface="Arial"/>
                <a:hlinkClick r:id="rId4"/>
              </a:rPr>
              <a:t>TSDS Web-Enabled Data Standards (TWEDS)</a:t>
            </a:r>
            <a:r>
              <a:rPr lang="en-US" sz="2000" dirty="0">
                <a:cs typeface="Arial"/>
              </a:rPr>
              <a:t>.</a:t>
            </a:r>
          </a:p>
        </p:txBody>
      </p:sp>
    </p:spTree>
    <p:custDataLst>
      <p:tags r:id="rId1"/>
    </p:custDataLst>
    <p:extLst>
      <p:ext uri="{BB962C8B-B14F-4D97-AF65-F5344CB8AC3E}">
        <p14:creationId xmlns:p14="http://schemas.microsoft.com/office/powerpoint/2010/main" val="291416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Autofit/>
          </a:bodyPr>
          <a:lstStyle/>
          <a:p>
            <a:pPr algn="ctr"/>
            <a:r>
              <a:rPr lang="en-US" sz="4400" dirty="0"/>
              <a:t>CATEGORIES TO PROMOTE</a:t>
            </a:r>
            <a:endParaRPr lang="en-US" sz="4400" dirty="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307808" y="1194315"/>
            <a:ext cx="3649153" cy="4925930"/>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656D063-BB59-0B3B-A769-D6840C25F0DA}"/>
              </a:ext>
            </a:extLst>
          </p:cNvPr>
          <p:cNvSpPr/>
          <p:nvPr/>
        </p:nvSpPr>
        <p:spPr>
          <a:xfrm>
            <a:off x="1548245" y="1194315"/>
            <a:ext cx="3543520" cy="4925930"/>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63441" y="1194315"/>
            <a:ext cx="3528323" cy="4652674"/>
          </a:xfrm>
        </p:spPr>
        <p:txBody>
          <a:bodyPr/>
          <a:lstStyle/>
          <a:p>
            <a:r>
              <a:rPr lang="en-US" sz="3200" dirty="0">
                <a:solidFill>
                  <a:schemeClr val="tx1"/>
                </a:solidFill>
              </a:rPr>
              <a:t>Categories</a:t>
            </a:r>
          </a:p>
          <a:p>
            <a:pPr marL="0" indent="0">
              <a:buNone/>
            </a:pPr>
            <a:endParaRPr lang="en-US" sz="1000" dirty="0">
              <a:solidFill>
                <a:schemeClr val="tx1"/>
              </a:solidFill>
            </a:endParaRPr>
          </a:p>
          <a:p>
            <a:pPr lvl="1"/>
            <a:r>
              <a:rPr lang="en-US" sz="2400" dirty="0">
                <a:solidFill>
                  <a:schemeClr val="tx1"/>
                </a:solidFill>
              </a:rPr>
              <a:t>Education Organization</a:t>
            </a:r>
          </a:p>
          <a:p>
            <a:pPr marL="342900" lvl="1" indent="0">
              <a:buNone/>
            </a:pPr>
            <a:endParaRPr lang="en-US" sz="800" dirty="0">
              <a:solidFill>
                <a:schemeClr val="tx1"/>
              </a:solidFill>
            </a:endParaRPr>
          </a:p>
          <a:p>
            <a:pPr marL="342900" lvl="1" indent="0">
              <a:buNone/>
            </a:pPr>
            <a:endParaRPr lang="en-US" sz="800" dirty="0">
              <a:solidFill>
                <a:schemeClr val="tx1"/>
              </a:solidFill>
            </a:endParaRPr>
          </a:p>
          <a:p>
            <a:pPr marL="342900" lvl="1" indent="0">
              <a:buNone/>
            </a:pPr>
            <a:endParaRPr lang="en-US" sz="800" dirty="0">
              <a:solidFill>
                <a:schemeClr val="tx1"/>
              </a:solidFill>
            </a:endParaRPr>
          </a:p>
          <a:p>
            <a:pPr marL="342900" lvl="1" indent="0">
              <a:buNone/>
            </a:pPr>
            <a:endParaRPr lang="en-US" sz="800" dirty="0">
              <a:solidFill>
                <a:schemeClr val="tx1"/>
              </a:solidFill>
            </a:endParaRPr>
          </a:p>
          <a:p>
            <a:pPr marL="342900" lvl="1" indent="0">
              <a:buNone/>
            </a:pPr>
            <a:endParaRPr lang="en-US" sz="800" dirty="0">
              <a:solidFill>
                <a:schemeClr val="tx1"/>
              </a:solidFill>
            </a:endParaRPr>
          </a:p>
          <a:p>
            <a:pPr lvl="1"/>
            <a:r>
              <a:rPr lang="en-US" sz="2400" dirty="0">
                <a:solidFill>
                  <a:schemeClr val="tx1"/>
                </a:solidFill>
              </a:rPr>
              <a:t>Student</a:t>
            </a:r>
          </a:p>
          <a:p>
            <a:pPr marL="342900" lvl="1" indent="0">
              <a:buNone/>
            </a:pPr>
            <a:endParaRPr lang="en-US" sz="800" dirty="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307806" y="1194315"/>
            <a:ext cx="3649155" cy="4351338"/>
          </a:xfrm>
        </p:spPr>
        <p:txBody>
          <a:bodyPr/>
          <a:lstStyle/>
          <a:p>
            <a:r>
              <a:rPr lang="en-US" sz="3200" dirty="0">
                <a:solidFill>
                  <a:schemeClr val="tx1"/>
                </a:solidFill>
              </a:rPr>
              <a:t>Sub-Categories</a:t>
            </a:r>
          </a:p>
          <a:p>
            <a:pPr marL="0" indent="0">
              <a:buNone/>
            </a:pPr>
            <a:endParaRPr lang="en-US" sz="1000" dirty="0">
              <a:solidFill>
                <a:schemeClr val="tx1"/>
              </a:solidFill>
            </a:endParaRPr>
          </a:p>
          <a:p>
            <a:pPr marL="457200" lvl="1" indent="-166688"/>
            <a:r>
              <a:rPr lang="en-US" sz="2400" dirty="0">
                <a:solidFill>
                  <a:schemeClr val="tx1"/>
                </a:solidFill>
              </a:rPr>
              <a:t>Campus, Local Education Agency</a:t>
            </a:r>
            <a:endParaRPr lang="en-US" sz="800" dirty="0">
              <a:solidFill>
                <a:schemeClr val="tx1"/>
              </a:solidFill>
            </a:endParaRPr>
          </a:p>
          <a:p>
            <a:pPr marL="457200" lvl="1" indent="-166688">
              <a:buNone/>
            </a:pPr>
            <a:endParaRPr lang="en-US" sz="800" dirty="0">
              <a:solidFill>
                <a:schemeClr val="tx1"/>
              </a:solidFill>
            </a:endParaRPr>
          </a:p>
          <a:p>
            <a:pPr marL="457200" lvl="1" indent="-166688">
              <a:buNone/>
            </a:pPr>
            <a:endParaRPr lang="en-US" sz="800" dirty="0">
              <a:solidFill>
                <a:schemeClr val="tx1"/>
              </a:solidFill>
            </a:endParaRPr>
          </a:p>
          <a:p>
            <a:pPr marL="457200" lvl="1" indent="-166688">
              <a:buNone/>
            </a:pPr>
            <a:endParaRPr lang="en-US" sz="800" dirty="0">
              <a:solidFill>
                <a:schemeClr val="tx1"/>
              </a:solidFill>
            </a:endParaRPr>
          </a:p>
          <a:p>
            <a:pPr marL="457200" lvl="1" indent="-166688">
              <a:buNone/>
            </a:pPr>
            <a:endParaRPr lang="en-US" sz="800" dirty="0">
              <a:solidFill>
                <a:schemeClr val="tx1"/>
              </a:solidFill>
            </a:endParaRPr>
          </a:p>
          <a:p>
            <a:pPr marL="457200" lvl="1" indent="-166688">
              <a:buNone/>
            </a:pPr>
            <a:endParaRPr lang="en-US" sz="800" dirty="0">
              <a:solidFill>
                <a:schemeClr val="tx1"/>
              </a:solidFill>
            </a:endParaRPr>
          </a:p>
          <a:p>
            <a:pPr marL="457200" lvl="1" indent="-166688"/>
            <a:r>
              <a:rPr lang="en-US" sz="2400" dirty="0">
                <a:solidFill>
                  <a:schemeClr val="tx1"/>
                </a:solidFill>
              </a:rPr>
              <a:t>Special Education Program, Student Basic Information</a:t>
            </a:r>
            <a:endParaRPr lang="en-US" sz="800" dirty="0"/>
          </a:p>
        </p:txBody>
      </p:sp>
      <p:sp>
        <p:nvSpPr>
          <p:cNvPr id="3" name="Slide Number Placeholder 2">
            <a:extLst>
              <a:ext uri="{FF2B5EF4-FFF2-40B4-BE49-F238E27FC236}">
                <a16:creationId xmlns:a16="http://schemas.microsoft.com/office/drawing/2014/main" id="{A358C2E2-1F19-335D-C73B-88679011C165}"/>
              </a:ext>
            </a:extLst>
          </p:cNvPr>
          <p:cNvSpPr>
            <a:spLocks noGrp="1"/>
          </p:cNvSpPr>
          <p:nvPr>
            <p:ph type="sldNum" sz="quarter" idx="12"/>
          </p:nvPr>
        </p:nvSpPr>
        <p:spPr/>
        <p:txBody>
          <a:bodyPr/>
          <a:lstStyle/>
          <a:p>
            <a:fld id="{25037DA4-2335-4A87-8586-64B2BAB08211}" type="slidenum">
              <a:rPr lang="en-US" sz="1000" smtClean="0"/>
              <a:pPr/>
              <a:t>21</a:t>
            </a:fld>
            <a:endParaRPr lang="en-US" sz="1000" dirty="0"/>
          </a:p>
        </p:txBody>
      </p:sp>
      <p:sp>
        <p:nvSpPr>
          <p:cNvPr id="9" name="TextBox 1">
            <a:extLst>
              <a:ext uri="{FF2B5EF4-FFF2-40B4-BE49-F238E27FC236}">
                <a16:creationId xmlns:a16="http://schemas.microsoft.com/office/drawing/2014/main" id="{8153DAE8-46CA-9A7B-5998-1E5AFB2BA18C}"/>
              </a:ext>
            </a:extLst>
          </p:cNvPr>
          <p:cNvSpPr txBox="1"/>
          <p:nvPr/>
        </p:nvSpPr>
        <p:spPr>
          <a:xfrm>
            <a:off x="1548245" y="6246844"/>
            <a:ext cx="3669798" cy="369332"/>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dirty="0">
                <a:hlinkClick r:id="rId4"/>
              </a:rPr>
              <a:t>TSDS Data Collection Documentation</a:t>
            </a:r>
            <a:endParaRPr lang="en-US" dirty="0"/>
          </a:p>
        </p:txBody>
      </p:sp>
    </p:spTree>
    <p:custDataLst>
      <p:tags r:id="rId1"/>
    </p:custDataLst>
    <p:extLst>
      <p:ext uri="{BB962C8B-B14F-4D97-AF65-F5344CB8AC3E}">
        <p14:creationId xmlns:p14="http://schemas.microsoft.com/office/powerpoint/2010/main" val="185413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a:xfrm>
            <a:off x="1519794" y="222433"/>
            <a:ext cx="7223078" cy="751350"/>
          </a:xfrm>
        </p:spPr>
        <p:txBody>
          <a:bodyPr>
            <a:noAutofit/>
          </a:bodyPr>
          <a:lstStyle/>
          <a:p>
            <a:pPr algn="ctr"/>
            <a:r>
              <a:rPr lang="en-US" sz="4400" dirty="0">
                <a:solidFill>
                  <a:srgbClr val="0070C0"/>
                </a:solidFill>
              </a:rPr>
              <a:t>SELA VALIDATIONS 1 </a:t>
            </a:r>
          </a:p>
        </p:txBody>
      </p:sp>
      <p:sp>
        <p:nvSpPr>
          <p:cNvPr id="3" name="Content Placeholder 2"/>
          <p:cNvSpPr>
            <a:spLocks noGrp="1"/>
          </p:cNvSpPr>
          <p:nvPr>
            <p:ph idx="1"/>
          </p:nvPr>
        </p:nvSpPr>
        <p:spPr>
          <a:xfrm>
            <a:off x="1462956" y="973784"/>
            <a:ext cx="7502450" cy="5519094"/>
          </a:xfrm>
        </p:spPr>
        <p:txBody>
          <a:bodyPr>
            <a:noAutofit/>
          </a:bodyPr>
          <a:lstStyle/>
          <a:p>
            <a:pPr marL="114491" lvl="3" indent="0">
              <a:spcAft>
                <a:spcPts val="900"/>
              </a:spcAft>
              <a:buSzPct val="100000"/>
              <a:buNone/>
            </a:pPr>
            <a:endParaRPr lang="en-US" sz="2000" dirty="0">
              <a:solidFill>
                <a:srgbClr val="0070C0"/>
              </a:solidFill>
            </a:endParaRPr>
          </a:p>
          <a:p>
            <a:pPr marL="461963" lvl="3" indent="-347472">
              <a:spcAft>
                <a:spcPts val="900"/>
              </a:spcAft>
              <a:buSzPct val="100000"/>
            </a:pPr>
            <a:endParaRPr lang="en-US" sz="2000" dirty="0">
              <a:solidFill>
                <a:srgbClr val="0070C0"/>
              </a:solidFill>
            </a:endParaRPr>
          </a:p>
        </p:txBody>
      </p:sp>
      <p:sp>
        <p:nvSpPr>
          <p:cNvPr id="6" name="TextBox 5">
            <a:extLst>
              <a:ext uri="{FF2B5EF4-FFF2-40B4-BE49-F238E27FC236}">
                <a16:creationId xmlns:a16="http://schemas.microsoft.com/office/drawing/2014/main" id="{7516E834-847B-8C98-DF2F-9F947D634B59}"/>
              </a:ext>
            </a:extLst>
          </p:cNvPr>
          <p:cNvSpPr txBox="1"/>
          <p:nvPr/>
        </p:nvSpPr>
        <p:spPr>
          <a:xfrm>
            <a:off x="2200656" y="1820216"/>
            <a:ext cx="6096000" cy="3611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defTabSz="1244600">
              <a:lnSpc>
                <a:spcPct val="90000"/>
              </a:lnSpc>
              <a:spcBef>
                <a:spcPct val="0"/>
              </a:spcBef>
              <a:spcAft>
                <a:spcPct val="35000"/>
              </a:spcAft>
              <a:buClr>
                <a:schemeClr val="accent2"/>
              </a:buClr>
              <a:buSzPct val="100000"/>
              <a:buFont typeface="Wingdings" panose="05000000000000000000" pitchFamily="2" charset="2"/>
              <a:buChar char="§"/>
            </a:pPr>
            <a:r>
              <a:rPr lang="en-US" sz="2800" dirty="0">
                <a:solidFill>
                  <a:srgbClr val="0070C0"/>
                </a:solidFill>
              </a:rPr>
              <a:t>As part of checking your data validations, check with your DMC Technical Steward to make sure that none of your SELA data is appearing in L1.5 filters.</a:t>
            </a:r>
          </a:p>
          <a:p>
            <a:pPr marL="457200" lvl="0" indent="-457200" defTabSz="1244600">
              <a:lnSpc>
                <a:spcPct val="90000"/>
              </a:lnSpc>
              <a:spcBef>
                <a:spcPct val="0"/>
              </a:spcBef>
              <a:spcAft>
                <a:spcPct val="35000"/>
              </a:spcAft>
              <a:buClr>
                <a:schemeClr val="accent2"/>
              </a:buClr>
              <a:buSzPct val="100000"/>
              <a:buFont typeface="Wingdings" panose="05000000000000000000" pitchFamily="2" charset="2"/>
              <a:buChar char="§"/>
            </a:pPr>
            <a:endParaRPr lang="en-US" sz="2800" dirty="0">
              <a:solidFill>
                <a:srgbClr val="0070C0"/>
              </a:solidFill>
            </a:endParaRPr>
          </a:p>
          <a:p>
            <a:pPr marL="457200" indent="-457200" defTabSz="1244600">
              <a:lnSpc>
                <a:spcPct val="90000"/>
              </a:lnSpc>
              <a:spcBef>
                <a:spcPct val="0"/>
              </a:spcBef>
              <a:spcAft>
                <a:spcPct val="35000"/>
              </a:spcAft>
              <a:buClr>
                <a:schemeClr val="accent2"/>
              </a:buClr>
              <a:buSzPct val="100000"/>
              <a:buFont typeface="Wingdings" panose="05000000000000000000" pitchFamily="2" charset="2"/>
              <a:buChar char="§"/>
            </a:pPr>
            <a:r>
              <a:rPr lang="en-US" sz="2800" dirty="0">
                <a:solidFill>
                  <a:srgbClr val="0070C0"/>
                </a:solidFill>
              </a:rPr>
              <a:t>Additionally, check your staff and student Unaffiliated Reports.</a:t>
            </a:r>
          </a:p>
          <a:p>
            <a:pPr marL="0" lvl="0" indent="0" algn="l" defTabSz="1244600">
              <a:lnSpc>
                <a:spcPct val="90000"/>
              </a:lnSpc>
              <a:spcBef>
                <a:spcPct val="0"/>
              </a:spcBef>
              <a:spcAft>
                <a:spcPct val="35000"/>
              </a:spcAft>
              <a:buSzPct val="100000"/>
              <a:buNone/>
            </a:pPr>
            <a:endParaRPr lang="en-US" sz="2800" kern="1200" dirty="0">
              <a:solidFill>
                <a:srgbClr val="0070C0"/>
              </a:solidFill>
            </a:endParaRPr>
          </a:p>
          <a:p>
            <a:pPr marL="0" lvl="0" indent="0" algn="l" defTabSz="1244600">
              <a:lnSpc>
                <a:spcPct val="90000"/>
              </a:lnSpc>
              <a:spcBef>
                <a:spcPct val="0"/>
              </a:spcBef>
              <a:spcAft>
                <a:spcPct val="35000"/>
              </a:spcAft>
              <a:buSzPct val="100000"/>
              <a:buNone/>
            </a:pPr>
            <a:endParaRPr lang="en-US" sz="2800" dirty="0">
              <a:solidFill>
                <a:srgbClr val="0070C0"/>
              </a:solidFill>
            </a:endParaRPr>
          </a:p>
          <a:p>
            <a:pPr marL="0" lvl="0" indent="0" algn="l" defTabSz="1244600">
              <a:lnSpc>
                <a:spcPct val="90000"/>
              </a:lnSpc>
              <a:spcBef>
                <a:spcPct val="0"/>
              </a:spcBef>
              <a:spcAft>
                <a:spcPct val="35000"/>
              </a:spcAft>
              <a:buSzPct val="100000"/>
              <a:buNone/>
            </a:pPr>
            <a:endParaRPr lang="en-US" sz="2800" kern="1200" dirty="0">
              <a:solidFill>
                <a:srgbClr val="0070C0"/>
              </a:solidFill>
            </a:endParaRPr>
          </a:p>
          <a:p>
            <a:pPr marL="0" lvl="0" indent="0" algn="l" defTabSz="1244600">
              <a:lnSpc>
                <a:spcPct val="90000"/>
              </a:lnSpc>
              <a:spcBef>
                <a:spcPct val="0"/>
              </a:spcBef>
              <a:spcAft>
                <a:spcPct val="35000"/>
              </a:spcAft>
              <a:buSzPct val="100000"/>
              <a:buNone/>
            </a:pPr>
            <a:endParaRPr lang="en-US" sz="2800" kern="1200" dirty="0"/>
          </a:p>
        </p:txBody>
      </p:sp>
    </p:spTree>
    <p:custDataLst>
      <p:tags r:id="rId1"/>
    </p:custDataLst>
    <p:extLst>
      <p:ext uri="{BB962C8B-B14F-4D97-AF65-F5344CB8AC3E}">
        <p14:creationId xmlns:p14="http://schemas.microsoft.com/office/powerpoint/2010/main" val="346937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fld id="{25037DA4-2335-4A87-8586-64B2BAB08211}" type="slidenum">
              <a:rPr lang="en-US" sz="1000" dirty="0" smtClean="0"/>
              <a:pPr/>
              <a:t>23</a:t>
            </a:fld>
            <a:endParaRPr lang="en-US" sz="1000" dirty="0"/>
          </a:p>
        </p:txBody>
      </p:sp>
      <p:sp>
        <p:nvSpPr>
          <p:cNvPr id="2" name="Title 1"/>
          <p:cNvSpPr>
            <a:spLocks noGrp="1"/>
          </p:cNvSpPr>
          <p:nvPr>
            <p:ph type="title"/>
          </p:nvPr>
        </p:nvSpPr>
        <p:spPr>
          <a:xfrm>
            <a:off x="1519794" y="222433"/>
            <a:ext cx="7223078" cy="751350"/>
          </a:xfrm>
        </p:spPr>
        <p:txBody>
          <a:bodyPr>
            <a:noAutofit/>
          </a:bodyPr>
          <a:lstStyle/>
          <a:p>
            <a:pPr algn="ctr"/>
            <a:r>
              <a:rPr lang="en-US" sz="4400" dirty="0">
                <a:solidFill>
                  <a:srgbClr val="0070C0"/>
                </a:solidFill>
              </a:rPr>
              <a:t>SELA VALIDATIONS 2</a:t>
            </a:r>
          </a:p>
        </p:txBody>
      </p:sp>
      <p:sp>
        <p:nvSpPr>
          <p:cNvPr id="3" name="Content Placeholder 2"/>
          <p:cNvSpPr>
            <a:spLocks noGrp="1"/>
          </p:cNvSpPr>
          <p:nvPr>
            <p:ph idx="1"/>
          </p:nvPr>
        </p:nvSpPr>
        <p:spPr>
          <a:xfrm>
            <a:off x="1462956" y="1253330"/>
            <a:ext cx="7279916" cy="5129089"/>
          </a:xfrm>
        </p:spPr>
        <p:txBody>
          <a:bodyPr>
            <a:noAutofit/>
          </a:bodyPr>
          <a:lstStyle/>
          <a:p>
            <a:pPr marL="461963" lvl="1" indent="-288925">
              <a:spcAft>
                <a:spcPts val="900"/>
              </a:spcAft>
              <a:buSzPct val="100000"/>
            </a:pPr>
            <a:r>
              <a:rPr lang="en-US" sz="2400" b="1" dirty="0">
                <a:solidFill>
                  <a:srgbClr val="0070C0"/>
                </a:solidFill>
              </a:rPr>
              <a:t>SELA includes business validations such as:</a:t>
            </a:r>
          </a:p>
          <a:p>
            <a:pPr marL="854964" lvl="3" indent="-347472">
              <a:spcAft>
                <a:spcPts val="900"/>
              </a:spcAft>
              <a:buSzPct val="100000"/>
            </a:pPr>
            <a:r>
              <a:rPr lang="en-US" sz="2000" dirty="0">
                <a:solidFill>
                  <a:srgbClr val="0070C0"/>
                </a:solidFill>
              </a:rPr>
              <a:t>40100-0205 On the submission date for the Special Education Language Acquisition (SELA) collection, if Disability is Deafblind ("05") or Deaf or Hard Of Hearing ("03"), and the students age is less than 9 on September 1, then EligibilityDateDisabilities must not be blank.</a:t>
            </a:r>
          </a:p>
          <a:p>
            <a:pPr marL="854964" lvl="3" indent="-347472">
              <a:spcAft>
                <a:spcPts val="900"/>
              </a:spcAft>
              <a:buSzPct val="100000"/>
            </a:pPr>
            <a:r>
              <a:rPr lang="en-US" sz="2000" dirty="0">
                <a:solidFill>
                  <a:srgbClr val="0070C0"/>
                </a:solidFill>
              </a:rPr>
              <a:t>41163-0070 If HearingAmplificationType is "00" (Not Applicable), then HearingAmplificationAccess and HearingAmplificationDailyUse must be blank/not reported.</a:t>
            </a:r>
          </a:p>
          <a:p>
            <a:pPr marL="507492" lvl="3" indent="0">
              <a:spcAft>
                <a:spcPts val="900"/>
              </a:spcAft>
              <a:buSzPct val="100000"/>
              <a:buNone/>
            </a:pPr>
            <a:endParaRPr lang="en-US" sz="2000" dirty="0">
              <a:solidFill>
                <a:schemeClr val="accent1">
                  <a:lumMod val="75000"/>
                </a:schemeClr>
              </a:solidFill>
            </a:endParaRPr>
          </a:p>
          <a:p>
            <a:pPr marL="461963" lvl="3" indent="-288925">
              <a:spcAft>
                <a:spcPts val="900"/>
              </a:spcAft>
              <a:buSzPct val="100000"/>
            </a:pPr>
            <a:r>
              <a:rPr lang="en-US" sz="2400" dirty="0">
                <a:solidFill>
                  <a:srgbClr val="0070C0"/>
                </a:solidFill>
              </a:rPr>
              <a:t>Review the Texas Education Data Standards (TEDS) via the</a:t>
            </a:r>
            <a:r>
              <a:rPr lang="en-US" sz="2400" dirty="0">
                <a:solidFill>
                  <a:schemeClr val="bg2">
                    <a:lumMod val="10000"/>
                  </a:schemeClr>
                </a:solidFill>
              </a:rPr>
              <a:t> </a:t>
            </a:r>
            <a:r>
              <a:rPr lang="en-US" sz="2400" dirty="0">
                <a:cs typeface="Arial" panose="020B0604020202020204" pitchFamily="34" charset="0"/>
                <a:hlinkClick r:id="rId4"/>
              </a:rPr>
              <a:t>TWEDS</a:t>
            </a:r>
            <a:r>
              <a:rPr lang="en-US" sz="2400" dirty="0">
                <a:cs typeface="Arial" panose="020B0604020202020204" pitchFamily="34" charset="0"/>
              </a:rPr>
              <a:t> website </a:t>
            </a:r>
            <a:r>
              <a:rPr lang="en-US" sz="2400" dirty="0">
                <a:solidFill>
                  <a:srgbClr val="0070C0"/>
                </a:solidFill>
              </a:rPr>
              <a:t>for all business validations for SELA.</a:t>
            </a:r>
          </a:p>
        </p:txBody>
      </p:sp>
    </p:spTree>
    <p:custDataLst>
      <p:tags r:id="rId1"/>
    </p:custDataLst>
    <p:extLst>
      <p:ext uri="{BB962C8B-B14F-4D97-AF65-F5344CB8AC3E}">
        <p14:creationId xmlns:p14="http://schemas.microsoft.com/office/powerpoint/2010/main" val="281040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fld id="{25037DA4-2335-4A87-8586-64B2BAB08211}" type="slidenum">
              <a:rPr lang="en-US" sz="1000" smtClean="0"/>
              <a:pPr/>
              <a:t>24</a:t>
            </a:fld>
            <a:endParaRPr lang="en-US" sz="1000" dirty="0"/>
          </a:p>
        </p:txBody>
      </p:sp>
      <p:sp>
        <p:nvSpPr>
          <p:cNvPr id="2" name="Title 1"/>
          <p:cNvSpPr>
            <a:spLocks noGrp="1"/>
          </p:cNvSpPr>
          <p:nvPr>
            <p:ph type="title"/>
          </p:nvPr>
        </p:nvSpPr>
        <p:spPr/>
        <p:txBody>
          <a:bodyPr>
            <a:normAutofit/>
          </a:bodyPr>
          <a:lstStyle/>
          <a:p>
            <a:pPr algn="ctr"/>
            <a:r>
              <a:rPr lang="en-US" sz="4400" dirty="0">
                <a:solidFill>
                  <a:srgbClr val="0070C0"/>
                </a:solidFill>
              </a:rPr>
              <a:t>SELA REPORTS</a:t>
            </a:r>
          </a:p>
        </p:txBody>
      </p:sp>
      <p:sp>
        <p:nvSpPr>
          <p:cNvPr id="11" name="Rectangle 10">
            <a:extLst>
              <a:ext uri="{FF2B5EF4-FFF2-40B4-BE49-F238E27FC236}">
                <a16:creationId xmlns:a16="http://schemas.microsoft.com/office/drawing/2014/main" id="{DA3EE7A9-F7B5-482B-B582-29852CDAA00F}"/>
              </a:ext>
            </a:extLst>
          </p:cNvPr>
          <p:cNvSpPr/>
          <p:nvPr/>
        </p:nvSpPr>
        <p:spPr>
          <a:xfrm>
            <a:off x="641893" y="677896"/>
            <a:ext cx="7174770" cy="421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2">
                  <a:lumMod val="10000"/>
                </a:schemeClr>
              </a:solidFill>
              <a:latin typeface="Tw Cen MT" panose="020B0602020104020603" pitchFamily="34" charset="0"/>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452353" y="2533650"/>
            <a:ext cx="4000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72E69D42-11D8-4C31-AA3E-F6C20407892A}"/>
              </a:ext>
            </a:extLst>
          </p:cNvPr>
          <p:cNvSpPr/>
          <p:nvPr/>
        </p:nvSpPr>
        <p:spPr>
          <a:xfrm>
            <a:off x="3338053" y="3248909"/>
            <a:ext cx="5143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DD983EF4-4BB2-43F1-A82F-ED933273FB42}"/>
              </a:ext>
            </a:extLst>
          </p:cNvPr>
          <p:cNvSpPr/>
          <p:nvPr/>
        </p:nvSpPr>
        <p:spPr>
          <a:xfrm>
            <a:off x="1468912" y="1834488"/>
            <a:ext cx="7405547" cy="311851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pic>
        <p:nvPicPr>
          <p:cNvPr id="18" name="Picture 17">
            <a:extLst>
              <a:ext uri="{FF2B5EF4-FFF2-40B4-BE49-F238E27FC236}">
                <a16:creationId xmlns:a16="http://schemas.microsoft.com/office/drawing/2014/main" id="{1C48CB5F-38DF-80F8-C1A6-70D4FAFBA196}"/>
              </a:ext>
            </a:extLst>
          </p:cNvPr>
          <p:cNvPicPr>
            <a:picLocks noChangeAspect="1"/>
          </p:cNvPicPr>
          <p:nvPr/>
        </p:nvPicPr>
        <p:blipFill>
          <a:blip r:embed="rId4"/>
          <a:stretch>
            <a:fillRect/>
          </a:stretch>
        </p:blipFill>
        <p:spPr>
          <a:xfrm>
            <a:off x="1557846" y="2015213"/>
            <a:ext cx="7227678" cy="2827574"/>
          </a:xfrm>
          <a:prstGeom prst="rect">
            <a:avLst/>
          </a:prstGeom>
        </p:spPr>
      </p:pic>
      <p:sp>
        <p:nvSpPr>
          <p:cNvPr id="15" name="Rectangle 14">
            <a:extLst>
              <a:ext uri="{FF2B5EF4-FFF2-40B4-BE49-F238E27FC236}">
                <a16:creationId xmlns:a16="http://schemas.microsoft.com/office/drawing/2014/main" id="{10EE55C8-ED33-4367-8B39-AE56E6E53B2A}"/>
              </a:ext>
            </a:extLst>
          </p:cNvPr>
          <p:cNvSpPr/>
          <p:nvPr/>
        </p:nvSpPr>
        <p:spPr>
          <a:xfrm rot="5400000">
            <a:off x="1461647" y="4052450"/>
            <a:ext cx="691953" cy="45601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35049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40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3726C-31A4-D78E-FF81-950183B47421}"/>
              </a:ext>
            </a:extLst>
          </p:cNvPr>
          <p:cNvSpPr>
            <a:spLocks noGrp="1"/>
          </p:cNvSpPr>
          <p:nvPr>
            <p:ph type="sldNum" sz="quarter" idx="12"/>
          </p:nvPr>
        </p:nvSpPr>
        <p:spPr/>
        <p:txBody>
          <a:bodyPr/>
          <a:lstStyle/>
          <a:p>
            <a:fld id="{25037DA4-2335-4A87-8586-64B2BAB08211}" type="slidenum">
              <a:rPr lang="en-US" smtClean="0"/>
              <a:pPr/>
              <a:t>25</a:t>
            </a:fld>
            <a:endParaRPr lang="en-US" dirty="0"/>
          </a:p>
        </p:txBody>
      </p:sp>
      <p:sp>
        <p:nvSpPr>
          <p:cNvPr id="3" name="Title 2">
            <a:extLst>
              <a:ext uri="{FF2B5EF4-FFF2-40B4-BE49-F238E27FC236}">
                <a16:creationId xmlns:a16="http://schemas.microsoft.com/office/drawing/2014/main" id="{D3BFB6B3-4652-8896-097F-F941E01DE734}"/>
              </a:ext>
            </a:extLst>
          </p:cNvPr>
          <p:cNvSpPr>
            <a:spLocks noGrp="1"/>
          </p:cNvSpPr>
          <p:nvPr>
            <p:ph type="title"/>
          </p:nvPr>
        </p:nvSpPr>
        <p:spPr/>
        <p:txBody>
          <a:bodyPr>
            <a:normAutofit/>
          </a:bodyPr>
          <a:lstStyle/>
          <a:p>
            <a:pPr algn="ctr"/>
            <a:r>
              <a:rPr lang="en-US" sz="4400" dirty="0"/>
              <a:t>SEL0-100-001</a:t>
            </a:r>
          </a:p>
        </p:txBody>
      </p:sp>
      <p:sp>
        <p:nvSpPr>
          <p:cNvPr id="5" name="Rectangle 4">
            <a:extLst>
              <a:ext uri="{FF2B5EF4-FFF2-40B4-BE49-F238E27FC236}">
                <a16:creationId xmlns:a16="http://schemas.microsoft.com/office/drawing/2014/main" id="{85648B57-C0FD-EB5D-A8C0-D6105659D2A5}"/>
              </a:ext>
            </a:extLst>
          </p:cNvPr>
          <p:cNvSpPr/>
          <p:nvPr>
            <p:custDataLst>
              <p:tags r:id="rId2"/>
            </p:custDataLst>
          </p:nvPr>
        </p:nvSpPr>
        <p:spPr>
          <a:xfrm>
            <a:off x="4534770" y="3258673"/>
            <a:ext cx="34240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34377C8D-E330-0E2D-6E4E-74FA19515DA0}"/>
              </a:ext>
            </a:extLst>
          </p:cNvPr>
          <p:cNvSpPr/>
          <p:nvPr>
            <p:custDataLst>
              <p:tags r:id="rId3"/>
            </p:custDataLst>
          </p:nvPr>
        </p:nvSpPr>
        <p:spPr>
          <a:xfrm>
            <a:off x="4425099" y="3973932"/>
            <a:ext cx="44023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B425A1D3-63E0-726B-2BD8-20F348B59AFD}"/>
              </a:ext>
            </a:extLst>
          </p:cNvPr>
          <p:cNvSpPr/>
          <p:nvPr>
            <p:custDataLst>
              <p:tags r:id="rId4"/>
            </p:custDataLst>
          </p:nvPr>
        </p:nvSpPr>
        <p:spPr>
          <a:xfrm>
            <a:off x="1388928" y="5447174"/>
            <a:ext cx="7535441" cy="1351588"/>
          </a:xfrm>
          <a:prstGeom prst="rect">
            <a:avLst/>
          </a:prstGeom>
        </p:spPr>
        <p:txBody>
          <a:bodyPr wrap="square">
            <a:spAutoFit/>
          </a:bodyPr>
          <a:lstStyle/>
          <a:p>
            <a:pPr marL="457200" indent="-457200">
              <a:lnSpc>
                <a:spcPct val="150000"/>
              </a:lnSpc>
              <a:buClr>
                <a:schemeClr val="accent2"/>
              </a:buClr>
              <a:buSzPct val="100000"/>
              <a:buFont typeface="Wingdings" panose="05000000000000000000" pitchFamily="2" charset="2"/>
              <a:buChar char="§"/>
            </a:pPr>
            <a:r>
              <a:rPr lang="en-US" sz="1400" dirty="0">
                <a:solidFill>
                  <a:srgbClr val="0A518B"/>
                </a:solidFill>
                <a:highlight>
                  <a:srgbClr val="FFFFFF"/>
                </a:highlight>
              </a:rPr>
              <a:t>This report shows a summary of the deaf and hard of hearing(DHH) or deaf-blind (DB) students, language acquisition services, hearing amplification devices, and assessments for each student.</a:t>
            </a:r>
          </a:p>
          <a:p>
            <a:pPr marL="457200" indent="-457200">
              <a:lnSpc>
                <a:spcPct val="150000"/>
              </a:lnSpc>
              <a:buClr>
                <a:schemeClr val="accent2"/>
              </a:buClr>
              <a:buSzPct val="100000"/>
              <a:buFont typeface="Wingdings" panose="05000000000000000000" pitchFamily="2" charset="2"/>
              <a:buChar char="§"/>
            </a:pPr>
            <a:r>
              <a:rPr lang="en-US" sz="1400" dirty="0">
                <a:solidFill>
                  <a:srgbClr val="0A518B"/>
                </a:solidFill>
                <a:highlight>
                  <a:srgbClr val="FFFFFF"/>
                </a:highlight>
              </a:rPr>
              <a:t>LEAs should verify the report for data accuracy for all students before completing the SELA collection.</a:t>
            </a:r>
          </a:p>
        </p:txBody>
      </p:sp>
      <p:sp>
        <p:nvSpPr>
          <p:cNvPr id="8" name="Rectangle 7">
            <a:extLst>
              <a:ext uri="{FF2B5EF4-FFF2-40B4-BE49-F238E27FC236}">
                <a16:creationId xmlns:a16="http://schemas.microsoft.com/office/drawing/2014/main" id="{8E7D4BD5-A3FA-45E1-3CA6-51F5098E8E95}"/>
              </a:ext>
            </a:extLst>
          </p:cNvPr>
          <p:cNvSpPr/>
          <p:nvPr>
            <p:custDataLst>
              <p:tags r:id="rId5"/>
            </p:custDataLst>
          </p:nvPr>
        </p:nvSpPr>
        <p:spPr>
          <a:xfrm>
            <a:off x="1700698" y="3372094"/>
            <a:ext cx="16856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5ACFC29-76FA-5F19-1D8D-07586B5B35E9}"/>
              </a:ext>
            </a:extLst>
          </p:cNvPr>
          <p:cNvPicPr>
            <a:picLocks noChangeAspect="1"/>
          </p:cNvPicPr>
          <p:nvPr/>
        </p:nvPicPr>
        <p:blipFill>
          <a:blip r:embed="rId7"/>
          <a:stretch>
            <a:fillRect/>
          </a:stretch>
        </p:blipFill>
        <p:spPr>
          <a:xfrm>
            <a:off x="1388928" y="1353920"/>
            <a:ext cx="7745151" cy="4150159"/>
          </a:xfrm>
          <a:prstGeom prst="rect">
            <a:avLst/>
          </a:prstGeom>
          <a:ln w="3175">
            <a:solidFill>
              <a:srgbClr val="0070C0"/>
            </a:solidFill>
          </a:ln>
        </p:spPr>
      </p:pic>
    </p:spTree>
    <p:custDataLst>
      <p:tags r:id="rId1"/>
    </p:custDataLst>
    <p:extLst>
      <p:ext uri="{BB962C8B-B14F-4D97-AF65-F5344CB8AC3E}">
        <p14:creationId xmlns:p14="http://schemas.microsoft.com/office/powerpoint/2010/main" val="320062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3726C-31A4-D78E-FF81-950183B47421}"/>
              </a:ext>
            </a:extLst>
          </p:cNvPr>
          <p:cNvSpPr>
            <a:spLocks noGrp="1"/>
          </p:cNvSpPr>
          <p:nvPr>
            <p:ph type="sldNum" sz="quarter" idx="12"/>
          </p:nvPr>
        </p:nvSpPr>
        <p:spPr/>
        <p:txBody>
          <a:bodyPr/>
          <a:lstStyle/>
          <a:p>
            <a:fld id="{25037DA4-2335-4A87-8586-64B2BAB08211}" type="slidenum">
              <a:rPr lang="en-US" smtClean="0"/>
              <a:pPr/>
              <a:t>26</a:t>
            </a:fld>
            <a:endParaRPr lang="en-US" dirty="0"/>
          </a:p>
        </p:txBody>
      </p:sp>
      <p:sp>
        <p:nvSpPr>
          <p:cNvPr id="3" name="Title 2">
            <a:extLst>
              <a:ext uri="{FF2B5EF4-FFF2-40B4-BE49-F238E27FC236}">
                <a16:creationId xmlns:a16="http://schemas.microsoft.com/office/drawing/2014/main" id="{D3BFB6B3-4652-8896-097F-F941E01DE734}"/>
              </a:ext>
            </a:extLst>
          </p:cNvPr>
          <p:cNvSpPr>
            <a:spLocks noGrp="1"/>
          </p:cNvSpPr>
          <p:nvPr>
            <p:ph type="title"/>
          </p:nvPr>
        </p:nvSpPr>
        <p:spPr>
          <a:xfrm>
            <a:off x="1347018" y="167275"/>
            <a:ext cx="7796981" cy="751350"/>
          </a:xfrm>
        </p:spPr>
        <p:txBody>
          <a:bodyPr>
            <a:normAutofit fontScale="90000"/>
          </a:bodyPr>
          <a:lstStyle/>
          <a:p>
            <a:pPr algn="ctr"/>
            <a:r>
              <a:rPr lang="en-US" sz="4400" dirty="0"/>
              <a:t>SEL0-100-001: BASIC INFORMATION</a:t>
            </a:r>
          </a:p>
        </p:txBody>
      </p:sp>
      <p:pic>
        <p:nvPicPr>
          <p:cNvPr id="4" name="Picture 3">
            <a:extLst>
              <a:ext uri="{FF2B5EF4-FFF2-40B4-BE49-F238E27FC236}">
                <a16:creationId xmlns:a16="http://schemas.microsoft.com/office/drawing/2014/main" id="{7FF35B65-C393-7715-D92C-366C4A05D721}"/>
              </a:ext>
            </a:extLst>
          </p:cNvPr>
          <p:cNvPicPr>
            <a:picLocks noChangeAspect="1"/>
          </p:cNvPicPr>
          <p:nvPr/>
        </p:nvPicPr>
        <p:blipFill>
          <a:blip r:embed="rId7"/>
          <a:stretch>
            <a:fillRect/>
          </a:stretch>
        </p:blipFill>
        <p:spPr>
          <a:xfrm>
            <a:off x="1443069" y="1196619"/>
            <a:ext cx="7700931" cy="4150159"/>
          </a:xfrm>
          <a:prstGeom prst="rect">
            <a:avLst/>
          </a:prstGeom>
          <a:ln w="3175">
            <a:solidFill>
              <a:srgbClr val="0070C0"/>
            </a:solidFill>
          </a:ln>
        </p:spPr>
      </p:pic>
      <p:sp>
        <p:nvSpPr>
          <p:cNvPr id="10" name="Rectangle 9">
            <a:extLst>
              <a:ext uri="{FF2B5EF4-FFF2-40B4-BE49-F238E27FC236}">
                <a16:creationId xmlns:a16="http://schemas.microsoft.com/office/drawing/2014/main" id="{C0065AA4-350F-7C92-1A7B-F6EA4B9C95EF}"/>
              </a:ext>
            </a:extLst>
          </p:cNvPr>
          <p:cNvSpPr/>
          <p:nvPr>
            <p:custDataLst>
              <p:tags r:id="rId2"/>
            </p:custDataLst>
          </p:nvPr>
        </p:nvSpPr>
        <p:spPr>
          <a:xfrm>
            <a:off x="4298088" y="3851448"/>
            <a:ext cx="45257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AF312065-CDE3-A753-96AE-DFB4F46A9A9B}"/>
              </a:ext>
            </a:extLst>
          </p:cNvPr>
          <p:cNvSpPr/>
          <p:nvPr>
            <p:custDataLst>
              <p:tags r:id="rId3"/>
            </p:custDataLst>
          </p:nvPr>
        </p:nvSpPr>
        <p:spPr>
          <a:xfrm>
            <a:off x="1426755" y="5239689"/>
            <a:ext cx="7666336" cy="1448730"/>
          </a:xfrm>
          <a:prstGeom prst="rect">
            <a:avLst/>
          </a:prstGeom>
        </p:spPr>
        <p:txBody>
          <a:bodyPr wrap="square">
            <a:spAutoFit/>
          </a:bodyPr>
          <a:lstStyle/>
          <a:p>
            <a:pPr marL="457200" indent="-457200">
              <a:lnSpc>
                <a:spcPct val="150000"/>
              </a:lnSpc>
              <a:buClr>
                <a:schemeClr val="accent2"/>
              </a:buClr>
              <a:buSzPct val="100000"/>
              <a:buFont typeface="Wingdings" panose="05000000000000000000" pitchFamily="2" charset="2"/>
              <a:buChar char="§"/>
            </a:pPr>
            <a:r>
              <a:rPr lang="en-US" sz="1200" dirty="0">
                <a:solidFill>
                  <a:srgbClr val="0A518B"/>
                </a:solidFill>
                <a:highlight>
                  <a:srgbClr val="FFFFFF"/>
                </a:highlight>
              </a:rPr>
              <a:t>LEAs should verify the accuracy of the following:</a:t>
            </a:r>
          </a:p>
          <a:p>
            <a:pPr marL="914400" lvl="1" indent="-457200">
              <a:lnSpc>
                <a:spcPct val="150000"/>
              </a:lnSpc>
              <a:buClr>
                <a:schemeClr val="accent2"/>
              </a:buClr>
              <a:buSzPct val="100000"/>
              <a:buFont typeface="Wingdings" panose="05000000000000000000" pitchFamily="2" charset="2"/>
              <a:buChar char="§"/>
            </a:pPr>
            <a:r>
              <a:rPr lang="en-US" sz="1200" dirty="0">
                <a:solidFill>
                  <a:srgbClr val="0A518B"/>
                </a:solidFill>
                <a:highlight>
                  <a:srgbClr val="FFFFFF"/>
                </a:highlight>
              </a:rPr>
              <a:t>Basic information for each student by campus,</a:t>
            </a:r>
          </a:p>
          <a:p>
            <a:pPr marL="914400" lvl="1" indent="-457200">
              <a:lnSpc>
                <a:spcPct val="150000"/>
              </a:lnSpc>
              <a:buClr>
                <a:schemeClr val="accent2"/>
              </a:buClr>
              <a:buSzPct val="100000"/>
              <a:buFont typeface="Wingdings" panose="05000000000000000000" pitchFamily="2" charset="2"/>
              <a:buChar char="§"/>
            </a:pPr>
            <a:r>
              <a:rPr lang="en-US" sz="1200" dirty="0">
                <a:solidFill>
                  <a:srgbClr val="0A518B"/>
                </a:solidFill>
                <a:highlight>
                  <a:srgbClr val="FFFFFF"/>
                </a:highlight>
              </a:rPr>
              <a:t>Age of students must be between 0-8 years of age (as of September 1st) of the current school year school year for student to promote to SELA, and</a:t>
            </a:r>
          </a:p>
          <a:p>
            <a:pPr marL="914400" lvl="1" indent="-457200">
              <a:lnSpc>
                <a:spcPct val="150000"/>
              </a:lnSpc>
              <a:buClr>
                <a:schemeClr val="accent2"/>
              </a:buClr>
              <a:buSzPct val="100000"/>
              <a:buFont typeface="Wingdings" panose="05000000000000000000" pitchFamily="2" charset="2"/>
              <a:buChar char="§"/>
            </a:pPr>
            <a:r>
              <a:rPr lang="en-US" sz="1200" dirty="0">
                <a:solidFill>
                  <a:srgbClr val="0A518B"/>
                </a:solidFill>
                <a:highlight>
                  <a:srgbClr val="FFFFFF"/>
                </a:highlight>
              </a:rPr>
              <a:t>Students that are Emergent Bilingual.</a:t>
            </a:r>
          </a:p>
        </p:txBody>
      </p:sp>
      <p:sp>
        <p:nvSpPr>
          <p:cNvPr id="12" name="Rectangle 11">
            <a:extLst>
              <a:ext uri="{FF2B5EF4-FFF2-40B4-BE49-F238E27FC236}">
                <a16:creationId xmlns:a16="http://schemas.microsoft.com/office/drawing/2014/main" id="{DECF74D9-4E28-DD22-511F-09CB1ABF6BFA}"/>
              </a:ext>
            </a:extLst>
          </p:cNvPr>
          <p:cNvSpPr/>
          <p:nvPr>
            <p:custDataLst>
              <p:tags r:id="rId4"/>
            </p:custDataLst>
          </p:nvPr>
        </p:nvSpPr>
        <p:spPr>
          <a:xfrm>
            <a:off x="1464841" y="2937032"/>
            <a:ext cx="3128931" cy="2409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EF86BB3-4105-76EC-1276-648315A4F0F2}"/>
              </a:ext>
            </a:extLst>
          </p:cNvPr>
          <p:cNvSpPr/>
          <p:nvPr>
            <p:custDataLst>
              <p:tags r:id="rId5"/>
            </p:custDataLst>
          </p:nvPr>
        </p:nvSpPr>
        <p:spPr>
          <a:xfrm>
            <a:off x="1567479" y="3193338"/>
            <a:ext cx="1732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533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3726C-31A4-D78E-FF81-950183B47421}"/>
              </a:ext>
            </a:extLst>
          </p:cNvPr>
          <p:cNvSpPr>
            <a:spLocks noGrp="1"/>
          </p:cNvSpPr>
          <p:nvPr>
            <p:ph type="sldNum" sz="quarter" idx="12"/>
          </p:nvPr>
        </p:nvSpPr>
        <p:spPr/>
        <p:txBody>
          <a:bodyPr/>
          <a:lstStyle/>
          <a:p>
            <a:fld id="{25037DA4-2335-4A87-8586-64B2BAB08211}" type="slidenum">
              <a:rPr lang="en-US" smtClean="0"/>
              <a:pPr/>
              <a:t>27</a:t>
            </a:fld>
            <a:endParaRPr lang="en-US" dirty="0"/>
          </a:p>
        </p:txBody>
      </p:sp>
      <p:sp>
        <p:nvSpPr>
          <p:cNvPr id="3" name="Title 2">
            <a:extLst>
              <a:ext uri="{FF2B5EF4-FFF2-40B4-BE49-F238E27FC236}">
                <a16:creationId xmlns:a16="http://schemas.microsoft.com/office/drawing/2014/main" id="{D3BFB6B3-4652-8896-097F-F941E01DE734}"/>
              </a:ext>
            </a:extLst>
          </p:cNvPr>
          <p:cNvSpPr>
            <a:spLocks noGrp="1"/>
          </p:cNvSpPr>
          <p:nvPr>
            <p:ph type="title"/>
          </p:nvPr>
        </p:nvSpPr>
        <p:spPr/>
        <p:txBody>
          <a:bodyPr>
            <a:normAutofit/>
          </a:bodyPr>
          <a:lstStyle/>
          <a:p>
            <a:pPr algn="ctr"/>
            <a:r>
              <a:rPr lang="en-US" sz="4400" dirty="0"/>
              <a:t>SEL0-100-001: DISABILITY</a:t>
            </a:r>
          </a:p>
        </p:txBody>
      </p:sp>
      <p:pic>
        <p:nvPicPr>
          <p:cNvPr id="4" name="Picture 3">
            <a:extLst>
              <a:ext uri="{FF2B5EF4-FFF2-40B4-BE49-F238E27FC236}">
                <a16:creationId xmlns:a16="http://schemas.microsoft.com/office/drawing/2014/main" id="{EF8BB11B-AE80-401D-48F1-398A206339DC}"/>
              </a:ext>
            </a:extLst>
          </p:cNvPr>
          <p:cNvPicPr>
            <a:picLocks noChangeAspect="1"/>
          </p:cNvPicPr>
          <p:nvPr/>
        </p:nvPicPr>
        <p:blipFill>
          <a:blip r:embed="rId5"/>
          <a:stretch>
            <a:fillRect/>
          </a:stretch>
        </p:blipFill>
        <p:spPr>
          <a:xfrm>
            <a:off x="1452194" y="1179501"/>
            <a:ext cx="7691805" cy="4150159"/>
          </a:xfrm>
          <a:prstGeom prst="rect">
            <a:avLst/>
          </a:prstGeom>
          <a:ln w="3175">
            <a:solidFill>
              <a:srgbClr val="0070C0"/>
            </a:solidFill>
          </a:ln>
        </p:spPr>
      </p:pic>
      <p:sp>
        <p:nvSpPr>
          <p:cNvPr id="11" name="Rectangle 10">
            <a:extLst>
              <a:ext uri="{FF2B5EF4-FFF2-40B4-BE49-F238E27FC236}">
                <a16:creationId xmlns:a16="http://schemas.microsoft.com/office/drawing/2014/main" id="{0B9AFBFA-6DD8-3F73-0607-B692DD8DB504}"/>
              </a:ext>
            </a:extLst>
          </p:cNvPr>
          <p:cNvSpPr/>
          <p:nvPr>
            <p:custDataLst>
              <p:tags r:id="rId2"/>
            </p:custDataLst>
          </p:nvPr>
        </p:nvSpPr>
        <p:spPr>
          <a:xfrm>
            <a:off x="4661209" y="2348033"/>
            <a:ext cx="1645920" cy="3017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53A21C7-32C8-8774-D987-83C278553E6C}"/>
              </a:ext>
            </a:extLst>
          </p:cNvPr>
          <p:cNvSpPr/>
          <p:nvPr>
            <p:custDataLst>
              <p:tags r:id="rId3"/>
            </p:custDataLst>
          </p:nvPr>
        </p:nvSpPr>
        <p:spPr>
          <a:xfrm>
            <a:off x="1429992" y="5274577"/>
            <a:ext cx="7626922" cy="1222642"/>
          </a:xfrm>
          <a:prstGeom prst="rect">
            <a:avLst/>
          </a:prstGeom>
        </p:spPr>
        <p:txBody>
          <a:bodyPr wrap="square">
            <a:spAutoFit/>
          </a:bodyPr>
          <a:lstStyle/>
          <a:p>
            <a:pPr marL="457200" indent="-457200">
              <a:lnSpc>
                <a:spcPct val="150000"/>
              </a:lnSpc>
              <a:buClr>
                <a:schemeClr val="accent2"/>
              </a:buClr>
              <a:buSzPct val="100000"/>
              <a:buFont typeface="Wingdings" panose="05000000000000000000" pitchFamily="2" charset="2"/>
              <a:buChar char="§"/>
            </a:pPr>
            <a:r>
              <a:rPr lang="en-US" sz="1000" dirty="0">
                <a:solidFill>
                  <a:srgbClr val="0D6CB9"/>
                </a:solidFill>
                <a:highlight>
                  <a:srgbClr val="FFFFFF"/>
                </a:highlight>
              </a:rPr>
              <a:t>LEAs should verify the accuracy of the following:</a:t>
            </a:r>
          </a:p>
          <a:p>
            <a:pPr lvl="2" indent="-457200">
              <a:lnSpc>
                <a:spcPct val="150000"/>
              </a:lnSpc>
              <a:buClr>
                <a:schemeClr val="accent2"/>
              </a:buClr>
              <a:buSzPct val="100000"/>
              <a:buFont typeface="Wingdings" panose="05000000000000000000" pitchFamily="2" charset="2"/>
              <a:buChar char="§"/>
            </a:pPr>
            <a:r>
              <a:rPr lang="en-US" sz="1000" dirty="0">
                <a:solidFill>
                  <a:srgbClr val="0D6CB9"/>
                </a:solidFill>
                <a:highlight>
                  <a:srgbClr val="FFFFFF"/>
                </a:highlight>
              </a:rPr>
              <a:t>Disability data submitted for each student, </a:t>
            </a:r>
          </a:p>
          <a:p>
            <a:pPr lvl="2" indent="-457200">
              <a:lnSpc>
                <a:spcPct val="150000"/>
              </a:lnSpc>
              <a:buClr>
                <a:schemeClr val="accent2"/>
              </a:buClr>
              <a:buSzPct val="100000"/>
              <a:buFont typeface="Wingdings" panose="05000000000000000000" pitchFamily="2" charset="2"/>
              <a:buChar char="§"/>
            </a:pPr>
            <a:r>
              <a:rPr lang="en-US" sz="1000" dirty="0">
                <a:solidFill>
                  <a:srgbClr val="0D6CB9"/>
                </a:solidFill>
                <a:highlight>
                  <a:srgbClr val="FFFFFF"/>
                </a:highlight>
              </a:rPr>
              <a:t>Eligibility Effective Date for each student (The effective date will only be promoted for two disability codes -  </a:t>
            </a:r>
            <a:r>
              <a:rPr lang="en-US" sz="1000" dirty="0">
                <a:solidFill>
                  <a:srgbClr val="0D6CB9"/>
                </a:solidFill>
                <a:latin typeface="Calibri"/>
                <a:cs typeface="Calibri"/>
              </a:rPr>
              <a:t>Deaf And Hard Of Hearing or </a:t>
            </a:r>
            <a:r>
              <a:rPr lang="en-US" sz="1000" dirty="0">
                <a:solidFill>
                  <a:srgbClr val="0D6CB9"/>
                </a:solidFill>
                <a:highlight>
                  <a:srgbClr val="FFFFFF"/>
                </a:highlight>
              </a:rPr>
              <a:t>Deafblind Instructional Setting code listed for each student, and</a:t>
            </a:r>
          </a:p>
          <a:p>
            <a:pPr lvl="2" indent="-457200">
              <a:lnSpc>
                <a:spcPct val="150000"/>
              </a:lnSpc>
              <a:buClr>
                <a:schemeClr val="accent2"/>
              </a:buClr>
              <a:buSzPct val="100000"/>
              <a:buFont typeface="Wingdings" panose="05000000000000000000" pitchFamily="2" charset="2"/>
              <a:buChar char="§"/>
            </a:pPr>
            <a:r>
              <a:rPr lang="en-US" sz="1000" dirty="0">
                <a:solidFill>
                  <a:srgbClr val="0D6CB9"/>
                </a:solidFill>
                <a:highlight>
                  <a:srgbClr val="FFFFFF"/>
                </a:highlight>
              </a:rPr>
              <a:t>Preferred Home Communication method used by the child at home.</a:t>
            </a:r>
          </a:p>
        </p:txBody>
      </p:sp>
    </p:spTree>
    <p:custDataLst>
      <p:tags r:id="rId1"/>
    </p:custDataLst>
    <p:extLst>
      <p:ext uri="{BB962C8B-B14F-4D97-AF65-F5344CB8AC3E}">
        <p14:creationId xmlns:p14="http://schemas.microsoft.com/office/powerpoint/2010/main" val="20237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3726C-31A4-D78E-FF81-950183B47421}"/>
              </a:ext>
            </a:extLst>
          </p:cNvPr>
          <p:cNvSpPr>
            <a:spLocks noGrp="1"/>
          </p:cNvSpPr>
          <p:nvPr>
            <p:ph type="sldNum" sz="quarter" idx="12"/>
          </p:nvPr>
        </p:nvSpPr>
        <p:spPr/>
        <p:txBody>
          <a:bodyPr/>
          <a:lstStyle/>
          <a:p>
            <a:fld id="{25037DA4-2335-4A87-8586-64B2BAB08211}" type="slidenum">
              <a:rPr lang="en-US" smtClean="0"/>
              <a:pPr/>
              <a:t>28</a:t>
            </a:fld>
            <a:endParaRPr lang="en-US" dirty="0"/>
          </a:p>
        </p:txBody>
      </p:sp>
      <p:sp>
        <p:nvSpPr>
          <p:cNvPr id="3" name="Title 2">
            <a:extLst>
              <a:ext uri="{FF2B5EF4-FFF2-40B4-BE49-F238E27FC236}">
                <a16:creationId xmlns:a16="http://schemas.microsoft.com/office/drawing/2014/main" id="{D3BFB6B3-4652-8896-097F-F941E01DE734}"/>
              </a:ext>
            </a:extLst>
          </p:cNvPr>
          <p:cNvSpPr>
            <a:spLocks noGrp="1"/>
          </p:cNvSpPr>
          <p:nvPr>
            <p:ph type="title"/>
          </p:nvPr>
        </p:nvSpPr>
        <p:spPr>
          <a:xfrm>
            <a:off x="1336822" y="167275"/>
            <a:ext cx="7807178" cy="751350"/>
          </a:xfrm>
        </p:spPr>
        <p:txBody>
          <a:bodyPr>
            <a:noAutofit/>
          </a:bodyPr>
          <a:lstStyle/>
          <a:p>
            <a:pPr algn="ctr"/>
            <a:r>
              <a:rPr lang="en-US" sz="3200" dirty="0"/>
              <a:t>SEL0-100-001: LANGUAGE ACQ SERVICES</a:t>
            </a:r>
          </a:p>
        </p:txBody>
      </p:sp>
      <p:pic>
        <p:nvPicPr>
          <p:cNvPr id="4" name="Picture 3">
            <a:extLst>
              <a:ext uri="{FF2B5EF4-FFF2-40B4-BE49-F238E27FC236}">
                <a16:creationId xmlns:a16="http://schemas.microsoft.com/office/drawing/2014/main" id="{5A9BF870-EB24-C544-A2ED-B69306E7F492}"/>
              </a:ext>
            </a:extLst>
          </p:cNvPr>
          <p:cNvPicPr>
            <a:picLocks noChangeAspect="1"/>
          </p:cNvPicPr>
          <p:nvPr/>
        </p:nvPicPr>
        <p:blipFill>
          <a:blip r:embed="rId6"/>
          <a:stretch>
            <a:fillRect/>
          </a:stretch>
        </p:blipFill>
        <p:spPr>
          <a:xfrm>
            <a:off x="1387822" y="1514679"/>
            <a:ext cx="7756178" cy="4150159"/>
          </a:xfrm>
          <a:prstGeom prst="rect">
            <a:avLst/>
          </a:prstGeom>
          <a:ln w="3175">
            <a:solidFill>
              <a:srgbClr val="0070C0"/>
            </a:solidFill>
          </a:ln>
        </p:spPr>
      </p:pic>
      <p:sp>
        <p:nvSpPr>
          <p:cNvPr id="10" name="Rectangle 9">
            <a:extLst>
              <a:ext uri="{FF2B5EF4-FFF2-40B4-BE49-F238E27FC236}">
                <a16:creationId xmlns:a16="http://schemas.microsoft.com/office/drawing/2014/main" id="{29B41806-05B0-965B-4599-54FBA7D6C913}"/>
              </a:ext>
            </a:extLst>
          </p:cNvPr>
          <p:cNvSpPr/>
          <p:nvPr>
            <p:custDataLst>
              <p:tags r:id="rId2"/>
            </p:custDataLst>
          </p:nvPr>
        </p:nvSpPr>
        <p:spPr>
          <a:xfrm>
            <a:off x="3998159" y="4179305"/>
            <a:ext cx="44086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AB16805F-F851-4F75-59BE-9A7B3177CDFB}"/>
              </a:ext>
            </a:extLst>
          </p:cNvPr>
          <p:cNvSpPr/>
          <p:nvPr>
            <p:custDataLst>
              <p:tags r:id="rId3"/>
            </p:custDataLst>
          </p:nvPr>
        </p:nvSpPr>
        <p:spPr>
          <a:xfrm>
            <a:off x="1336822" y="5563319"/>
            <a:ext cx="7274141" cy="1171731"/>
          </a:xfrm>
          <a:prstGeom prst="rect">
            <a:avLst/>
          </a:prstGeom>
        </p:spPr>
        <p:txBody>
          <a:bodyPr wrap="square">
            <a:spAutoFit/>
          </a:bodyPr>
          <a:lstStyle/>
          <a:p>
            <a:pPr marL="457200"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LEAs should verify the accuracy of the following:</a:t>
            </a:r>
          </a:p>
          <a:p>
            <a:pPr lvl="2"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Language Acquisition Services provided for each student,</a:t>
            </a:r>
          </a:p>
          <a:p>
            <a:pPr lvl="2"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Frequency of Services each student receives, and</a:t>
            </a:r>
          </a:p>
          <a:p>
            <a:pPr lvl="2"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Amount of time the student receives the services.</a:t>
            </a:r>
          </a:p>
        </p:txBody>
      </p:sp>
      <p:sp>
        <p:nvSpPr>
          <p:cNvPr id="12" name="Rectangle 11">
            <a:extLst>
              <a:ext uri="{FF2B5EF4-FFF2-40B4-BE49-F238E27FC236}">
                <a16:creationId xmlns:a16="http://schemas.microsoft.com/office/drawing/2014/main" id="{DEBC1B63-2CF9-FA01-2C83-17D280ACEA96}"/>
              </a:ext>
            </a:extLst>
          </p:cNvPr>
          <p:cNvSpPr/>
          <p:nvPr>
            <p:custDataLst>
              <p:tags r:id="rId4"/>
            </p:custDataLst>
          </p:nvPr>
        </p:nvSpPr>
        <p:spPr>
          <a:xfrm>
            <a:off x="6253972" y="2703293"/>
            <a:ext cx="1042314" cy="29615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3809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3726C-31A4-D78E-FF81-950183B47421}"/>
              </a:ext>
            </a:extLst>
          </p:cNvPr>
          <p:cNvSpPr>
            <a:spLocks noGrp="1"/>
          </p:cNvSpPr>
          <p:nvPr>
            <p:ph type="sldNum" sz="quarter" idx="12"/>
          </p:nvPr>
        </p:nvSpPr>
        <p:spPr/>
        <p:txBody>
          <a:bodyPr/>
          <a:lstStyle/>
          <a:p>
            <a:fld id="{25037DA4-2335-4A87-8586-64B2BAB08211}" type="slidenum">
              <a:rPr lang="en-US" smtClean="0"/>
              <a:pPr/>
              <a:t>29</a:t>
            </a:fld>
            <a:endParaRPr lang="en-US" dirty="0"/>
          </a:p>
        </p:txBody>
      </p:sp>
      <p:sp>
        <p:nvSpPr>
          <p:cNvPr id="3" name="Title 2">
            <a:extLst>
              <a:ext uri="{FF2B5EF4-FFF2-40B4-BE49-F238E27FC236}">
                <a16:creationId xmlns:a16="http://schemas.microsoft.com/office/drawing/2014/main" id="{D3BFB6B3-4652-8896-097F-F941E01DE734}"/>
              </a:ext>
            </a:extLst>
          </p:cNvPr>
          <p:cNvSpPr>
            <a:spLocks noGrp="1"/>
          </p:cNvSpPr>
          <p:nvPr>
            <p:ph type="title"/>
          </p:nvPr>
        </p:nvSpPr>
        <p:spPr/>
        <p:txBody>
          <a:bodyPr>
            <a:normAutofit/>
          </a:bodyPr>
          <a:lstStyle/>
          <a:p>
            <a:pPr algn="ctr"/>
            <a:r>
              <a:rPr lang="en-US" sz="4400" dirty="0"/>
              <a:t>SEL0-100-001: HEARING AMPL</a:t>
            </a:r>
          </a:p>
        </p:txBody>
      </p:sp>
      <p:pic>
        <p:nvPicPr>
          <p:cNvPr id="4" name="Picture 3">
            <a:extLst>
              <a:ext uri="{FF2B5EF4-FFF2-40B4-BE49-F238E27FC236}">
                <a16:creationId xmlns:a16="http://schemas.microsoft.com/office/drawing/2014/main" id="{6B3DC4B9-89F3-4B3A-C134-F304C9CCB886}"/>
              </a:ext>
            </a:extLst>
          </p:cNvPr>
          <p:cNvPicPr>
            <a:picLocks noChangeAspect="1"/>
          </p:cNvPicPr>
          <p:nvPr/>
        </p:nvPicPr>
        <p:blipFill>
          <a:blip r:embed="rId5"/>
          <a:stretch>
            <a:fillRect/>
          </a:stretch>
        </p:blipFill>
        <p:spPr>
          <a:xfrm>
            <a:off x="1361762" y="1353920"/>
            <a:ext cx="7782238" cy="4150159"/>
          </a:xfrm>
          <a:prstGeom prst="rect">
            <a:avLst/>
          </a:prstGeom>
          <a:ln w="3175">
            <a:solidFill>
              <a:srgbClr val="0070C0"/>
            </a:solidFill>
          </a:ln>
        </p:spPr>
      </p:pic>
      <p:sp>
        <p:nvSpPr>
          <p:cNvPr id="10" name="Rectangle 9">
            <a:extLst>
              <a:ext uri="{FF2B5EF4-FFF2-40B4-BE49-F238E27FC236}">
                <a16:creationId xmlns:a16="http://schemas.microsoft.com/office/drawing/2014/main" id="{B0EB47EB-8BD6-58F5-1CA3-A544378D7F7C}"/>
              </a:ext>
            </a:extLst>
          </p:cNvPr>
          <p:cNvSpPr/>
          <p:nvPr>
            <p:custDataLst>
              <p:tags r:id="rId1"/>
            </p:custDataLst>
          </p:nvPr>
        </p:nvSpPr>
        <p:spPr>
          <a:xfrm>
            <a:off x="4064370" y="4010867"/>
            <a:ext cx="44234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11D77964-2C67-AAB8-6F80-08E12DB3975D}"/>
              </a:ext>
            </a:extLst>
          </p:cNvPr>
          <p:cNvSpPr/>
          <p:nvPr>
            <p:custDataLst>
              <p:tags r:id="rId2"/>
            </p:custDataLst>
          </p:nvPr>
        </p:nvSpPr>
        <p:spPr>
          <a:xfrm>
            <a:off x="1322263" y="5431021"/>
            <a:ext cx="7298581" cy="1171731"/>
          </a:xfrm>
          <a:prstGeom prst="rect">
            <a:avLst/>
          </a:prstGeom>
        </p:spPr>
        <p:txBody>
          <a:bodyPr wrap="square">
            <a:spAutoFit/>
          </a:bodyPr>
          <a:lstStyle/>
          <a:p>
            <a:pPr marL="457200"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LEAs should verify the accuracy of the following:</a:t>
            </a:r>
          </a:p>
          <a:p>
            <a:pPr lvl="2"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Type of Hearing Amplification device used by the student at time of submission,</a:t>
            </a:r>
          </a:p>
          <a:p>
            <a:pPr lvl="2"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Whether the student has access to the hearing amplification device full-day or partial day, and</a:t>
            </a:r>
          </a:p>
          <a:p>
            <a:pPr lvl="2" indent="-457200">
              <a:lnSpc>
                <a:spcPct val="150000"/>
              </a:lnSpc>
              <a:buClr>
                <a:schemeClr val="accent2"/>
              </a:buClr>
              <a:buSzPct val="100000"/>
              <a:buFont typeface="Wingdings" panose="05000000000000000000" pitchFamily="2" charset="2"/>
              <a:buChar char="§"/>
            </a:pPr>
            <a:r>
              <a:rPr lang="en-US" sz="1200" dirty="0">
                <a:solidFill>
                  <a:srgbClr val="0D6CB9"/>
                </a:solidFill>
                <a:highlight>
                  <a:srgbClr val="FFFFFF"/>
                </a:highlight>
              </a:rPr>
              <a:t>Average amount of time the hearing amplification device is used.</a:t>
            </a:r>
          </a:p>
        </p:txBody>
      </p:sp>
      <p:sp>
        <p:nvSpPr>
          <p:cNvPr id="12" name="Rectangle 11">
            <a:extLst>
              <a:ext uri="{FF2B5EF4-FFF2-40B4-BE49-F238E27FC236}">
                <a16:creationId xmlns:a16="http://schemas.microsoft.com/office/drawing/2014/main" id="{3CFE3C8B-DC4F-0818-B71B-682D517E492E}"/>
              </a:ext>
            </a:extLst>
          </p:cNvPr>
          <p:cNvSpPr/>
          <p:nvPr>
            <p:custDataLst>
              <p:tags r:id="rId3"/>
            </p:custDataLst>
          </p:nvPr>
        </p:nvSpPr>
        <p:spPr>
          <a:xfrm>
            <a:off x="7308576" y="2542054"/>
            <a:ext cx="1031762" cy="2962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86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dirty="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43515" y="1134825"/>
            <a:ext cx="7223078" cy="5358049"/>
          </a:xfrm>
        </p:spPr>
        <p:txBody>
          <a:bodyPr lIns="68580" tIns="34290" rIns="68580" bIns="34290" anchor="t"/>
          <a:lstStyle/>
          <a:p>
            <a:pPr marL="0" lvl="1" indent="0">
              <a:buNone/>
            </a:pPr>
            <a:r>
              <a:rPr lang="en-US" sz="2800" b="1" dirty="0">
                <a:solidFill>
                  <a:srgbClr val="0070C0"/>
                </a:solidFill>
              </a:rPr>
              <a:t>By the end of this course, the users will be able to explain:</a:t>
            </a:r>
            <a:endParaRPr lang="en-US" sz="2800" b="1" dirty="0">
              <a:solidFill>
                <a:srgbClr val="0070C0"/>
              </a:solidFill>
              <a:ea typeface="Calibri"/>
              <a:cs typeface="Calibri"/>
            </a:endParaRPr>
          </a:p>
          <a:p>
            <a:pPr marL="0" lvl="1" indent="0">
              <a:buNone/>
            </a:pPr>
            <a:endParaRPr lang="en-US" sz="1000" b="1" dirty="0"/>
          </a:p>
          <a:p>
            <a:pPr marL="571500" lvl="1" indent="-228600">
              <a:lnSpc>
                <a:spcPct val="100000"/>
              </a:lnSpc>
              <a:spcBef>
                <a:spcPts val="450"/>
              </a:spcBef>
              <a:spcAft>
                <a:spcPts val="450"/>
              </a:spcAft>
            </a:pPr>
            <a:r>
              <a:rPr lang="en-US" sz="2400" dirty="0"/>
              <a:t>The requirements for the Special Education Language Acquisition (SELA) data submission.</a:t>
            </a:r>
          </a:p>
          <a:p>
            <a:pPr marL="571500" lvl="1" indent="-228600">
              <a:lnSpc>
                <a:spcPct val="100000"/>
              </a:lnSpc>
              <a:spcBef>
                <a:spcPts val="450"/>
              </a:spcBef>
              <a:spcAft>
                <a:spcPts val="450"/>
              </a:spcAft>
            </a:pPr>
            <a:endParaRPr lang="en-US" sz="2400" dirty="0"/>
          </a:p>
          <a:p>
            <a:pPr marL="571500" lvl="1" indent="-228600">
              <a:lnSpc>
                <a:spcPct val="100000"/>
              </a:lnSpc>
              <a:spcBef>
                <a:spcPts val="450"/>
              </a:spcBef>
              <a:spcAft>
                <a:spcPts val="450"/>
              </a:spcAft>
            </a:pPr>
            <a:r>
              <a:rPr lang="en-US" sz="2400" dirty="0"/>
              <a:t>The data that comprises the SELA data submission.  ​</a:t>
            </a:r>
          </a:p>
          <a:p>
            <a:pPr marL="342900" lvl="1" indent="0">
              <a:lnSpc>
                <a:spcPct val="100000"/>
              </a:lnSpc>
              <a:spcBef>
                <a:spcPts val="450"/>
              </a:spcBef>
              <a:spcAft>
                <a:spcPts val="450"/>
              </a:spcAft>
              <a:buNone/>
            </a:pPr>
            <a:endParaRPr lang="en-US" sz="2400" dirty="0"/>
          </a:p>
          <a:p>
            <a:pPr marL="571500" lvl="1" indent="-228600">
              <a:lnSpc>
                <a:spcPct val="100000"/>
              </a:lnSpc>
              <a:spcBef>
                <a:spcPts val="450"/>
              </a:spcBef>
              <a:spcAft>
                <a:spcPts val="450"/>
              </a:spcAft>
            </a:pPr>
            <a:r>
              <a:rPr lang="en-US" sz="2400" dirty="0"/>
              <a:t>How to promote SELA data.</a:t>
            </a:r>
          </a:p>
          <a:p>
            <a:pPr marL="571500" lvl="1" indent="-228600">
              <a:lnSpc>
                <a:spcPct val="100000"/>
              </a:lnSpc>
              <a:spcBef>
                <a:spcPts val="450"/>
              </a:spcBef>
              <a:spcAft>
                <a:spcPts val="450"/>
              </a:spcAft>
            </a:pPr>
            <a:endParaRPr lang="en-US" sz="2400" dirty="0"/>
          </a:p>
          <a:p>
            <a:pPr marL="571500" lvl="1" indent="-228600">
              <a:lnSpc>
                <a:spcPct val="100000"/>
              </a:lnSpc>
              <a:spcBef>
                <a:spcPts val="450"/>
              </a:spcBef>
              <a:spcAft>
                <a:spcPts val="450"/>
              </a:spcAft>
            </a:pPr>
            <a:r>
              <a:rPr lang="en-US" sz="2400" dirty="0"/>
              <a:t>TSDS report for SELA.</a:t>
            </a:r>
            <a:endParaRPr lang="en-US" sz="2400" dirty="0">
              <a:ea typeface="Calibri"/>
              <a:cs typeface="Calibri" panose="020F0502020204030204"/>
            </a:endParaRPr>
          </a:p>
        </p:txBody>
      </p:sp>
      <p:sp>
        <p:nvSpPr>
          <p:cNvPr id="2" name="Slide Number Placeholder 1">
            <a:extLst>
              <a:ext uri="{FF2B5EF4-FFF2-40B4-BE49-F238E27FC236}">
                <a16:creationId xmlns:a16="http://schemas.microsoft.com/office/drawing/2014/main" id="{79B48866-F5A5-FDDB-B394-B91A8AB99E09}"/>
              </a:ext>
            </a:extLst>
          </p:cNvPr>
          <p:cNvSpPr>
            <a:spLocks noGrp="1"/>
          </p:cNvSpPr>
          <p:nvPr>
            <p:ph type="sldNum" sz="quarter" idx="12"/>
          </p:nvPr>
        </p:nvSpPr>
        <p:spPr/>
        <p:txBody>
          <a:bodyPr/>
          <a:lstStyle/>
          <a:p>
            <a:fld id="{69C126A4-BD19-47E2-8A0E-0DE1B9D8C925}" type="slidenum">
              <a:rPr lang="en-US" smtClean="0"/>
              <a:pPr/>
              <a:t>3</a:t>
            </a:fld>
            <a:endParaRPr lang="en-US" dirty="0"/>
          </a:p>
        </p:txBody>
      </p:sp>
    </p:spTree>
    <p:custDataLst>
      <p:tags r:id="rId1"/>
    </p:custDataLst>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3726C-31A4-D78E-FF81-950183B47421}"/>
              </a:ext>
            </a:extLst>
          </p:cNvPr>
          <p:cNvSpPr>
            <a:spLocks noGrp="1"/>
          </p:cNvSpPr>
          <p:nvPr>
            <p:ph type="sldNum" sz="quarter" idx="12"/>
          </p:nvPr>
        </p:nvSpPr>
        <p:spPr/>
        <p:txBody>
          <a:bodyPr/>
          <a:lstStyle/>
          <a:p>
            <a:fld id="{25037DA4-2335-4A87-8586-64B2BAB08211}" type="slidenum">
              <a:rPr lang="en-US" smtClean="0"/>
              <a:pPr/>
              <a:t>30</a:t>
            </a:fld>
            <a:endParaRPr lang="en-US" dirty="0"/>
          </a:p>
        </p:txBody>
      </p:sp>
      <p:sp>
        <p:nvSpPr>
          <p:cNvPr id="3" name="Title 2">
            <a:extLst>
              <a:ext uri="{FF2B5EF4-FFF2-40B4-BE49-F238E27FC236}">
                <a16:creationId xmlns:a16="http://schemas.microsoft.com/office/drawing/2014/main" id="{D3BFB6B3-4652-8896-097F-F941E01DE734}"/>
              </a:ext>
            </a:extLst>
          </p:cNvPr>
          <p:cNvSpPr>
            <a:spLocks noGrp="1"/>
          </p:cNvSpPr>
          <p:nvPr>
            <p:ph type="title"/>
          </p:nvPr>
        </p:nvSpPr>
        <p:spPr/>
        <p:txBody>
          <a:bodyPr>
            <a:normAutofit fontScale="90000"/>
          </a:bodyPr>
          <a:lstStyle/>
          <a:p>
            <a:pPr algn="ctr"/>
            <a:r>
              <a:rPr lang="en-US" sz="4400" dirty="0"/>
              <a:t>SEL0-100-001: ASSESSMENT INFO</a:t>
            </a:r>
          </a:p>
        </p:txBody>
      </p:sp>
      <p:pic>
        <p:nvPicPr>
          <p:cNvPr id="4" name="Picture 3">
            <a:extLst>
              <a:ext uri="{FF2B5EF4-FFF2-40B4-BE49-F238E27FC236}">
                <a16:creationId xmlns:a16="http://schemas.microsoft.com/office/drawing/2014/main" id="{25379CC0-C44F-0BF1-BC15-C35A4297D2B1}"/>
              </a:ext>
            </a:extLst>
          </p:cNvPr>
          <p:cNvPicPr>
            <a:picLocks noChangeAspect="1"/>
          </p:cNvPicPr>
          <p:nvPr/>
        </p:nvPicPr>
        <p:blipFill>
          <a:blip r:embed="rId5"/>
          <a:stretch>
            <a:fillRect/>
          </a:stretch>
        </p:blipFill>
        <p:spPr>
          <a:xfrm>
            <a:off x="1366184" y="1330553"/>
            <a:ext cx="7777816" cy="4150159"/>
          </a:xfrm>
          <a:prstGeom prst="rect">
            <a:avLst/>
          </a:prstGeom>
          <a:ln w="3175">
            <a:solidFill>
              <a:srgbClr val="0070C0"/>
            </a:solidFill>
          </a:ln>
        </p:spPr>
      </p:pic>
      <p:sp>
        <p:nvSpPr>
          <p:cNvPr id="10" name="Rectangle 9">
            <a:extLst>
              <a:ext uri="{FF2B5EF4-FFF2-40B4-BE49-F238E27FC236}">
                <a16:creationId xmlns:a16="http://schemas.microsoft.com/office/drawing/2014/main" id="{189D1D84-4F75-71DA-2262-DFEA68A49E4F}"/>
              </a:ext>
            </a:extLst>
          </p:cNvPr>
          <p:cNvSpPr/>
          <p:nvPr>
            <p:custDataLst>
              <p:tags r:id="rId1"/>
            </p:custDataLst>
          </p:nvPr>
        </p:nvSpPr>
        <p:spPr>
          <a:xfrm>
            <a:off x="3729982" y="3987446"/>
            <a:ext cx="44209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2D45800-3FC3-F5E6-C8FB-E2AC2234CA33}"/>
              </a:ext>
            </a:extLst>
          </p:cNvPr>
          <p:cNvSpPr/>
          <p:nvPr>
            <p:custDataLst>
              <p:tags r:id="rId2"/>
            </p:custDataLst>
          </p:nvPr>
        </p:nvSpPr>
        <p:spPr>
          <a:xfrm>
            <a:off x="1422754" y="5480712"/>
            <a:ext cx="7294434" cy="1027141"/>
          </a:xfrm>
          <a:prstGeom prst="rect">
            <a:avLst/>
          </a:prstGeom>
        </p:spPr>
        <p:txBody>
          <a:bodyPr wrap="square">
            <a:spAutoFit/>
          </a:bodyPr>
          <a:lstStyle/>
          <a:p>
            <a:pPr marL="457200" indent="-457200">
              <a:lnSpc>
                <a:spcPct val="150000"/>
              </a:lnSpc>
              <a:buClr>
                <a:schemeClr val="accent2"/>
              </a:buClr>
              <a:buSzPct val="100000"/>
              <a:buFont typeface="Wingdings" panose="05000000000000000000" pitchFamily="2" charset="2"/>
              <a:buChar char="§"/>
            </a:pPr>
            <a:r>
              <a:rPr lang="en-US" sz="1400" dirty="0">
                <a:solidFill>
                  <a:srgbClr val="0D6CB9"/>
                </a:solidFill>
                <a:highlight>
                  <a:srgbClr val="FFFFFF"/>
                </a:highlight>
              </a:rPr>
              <a:t>LEAs should verify the accuracy of the following:</a:t>
            </a:r>
          </a:p>
          <a:p>
            <a:pPr lvl="2" indent="-457200">
              <a:lnSpc>
                <a:spcPct val="150000"/>
              </a:lnSpc>
              <a:buClr>
                <a:schemeClr val="accent2"/>
              </a:buClr>
              <a:buSzPct val="100000"/>
              <a:buFont typeface="Wingdings" panose="05000000000000000000" pitchFamily="2" charset="2"/>
              <a:buChar char="§"/>
            </a:pPr>
            <a:r>
              <a:rPr lang="en-US" sz="1400" dirty="0">
                <a:solidFill>
                  <a:srgbClr val="0D6CB9"/>
                </a:solidFill>
                <a:highlight>
                  <a:srgbClr val="FFFFFF"/>
                </a:highlight>
              </a:rPr>
              <a:t>Assessment/tool used to assess the student’s language acquisition, and </a:t>
            </a:r>
          </a:p>
          <a:p>
            <a:pPr lvl="2" indent="-457200">
              <a:lnSpc>
                <a:spcPct val="150000"/>
              </a:lnSpc>
              <a:buClr>
                <a:schemeClr val="accent2"/>
              </a:buClr>
              <a:buSzPct val="100000"/>
              <a:buFont typeface="Wingdings" panose="05000000000000000000" pitchFamily="2" charset="2"/>
              <a:buChar char="§"/>
            </a:pPr>
            <a:r>
              <a:rPr lang="en-US" sz="1400" dirty="0">
                <a:solidFill>
                  <a:srgbClr val="0D6CB9"/>
                </a:solidFill>
                <a:highlight>
                  <a:srgbClr val="FFFFFF"/>
                </a:highlight>
              </a:rPr>
              <a:t>Assessment result(s) for each student.</a:t>
            </a:r>
          </a:p>
        </p:txBody>
      </p:sp>
      <p:sp>
        <p:nvSpPr>
          <p:cNvPr id="12" name="Rectangle 11">
            <a:extLst>
              <a:ext uri="{FF2B5EF4-FFF2-40B4-BE49-F238E27FC236}">
                <a16:creationId xmlns:a16="http://schemas.microsoft.com/office/drawing/2014/main" id="{52F427AF-056C-089A-733D-A8D7D6E51628}"/>
              </a:ext>
            </a:extLst>
          </p:cNvPr>
          <p:cNvSpPr/>
          <p:nvPr>
            <p:custDataLst>
              <p:tags r:id="rId3"/>
            </p:custDataLst>
          </p:nvPr>
        </p:nvSpPr>
        <p:spPr>
          <a:xfrm>
            <a:off x="8317227" y="2503774"/>
            <a:ext cx="790019" cy="29769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1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0" y="5017330"/>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dirty="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31982" y="5023125"/>
            <a:ext cx="9144000" cy="1210268"/>
          </a:xfrm>
          <a:prstGeom prst="rect">
            <a:avLst/>
          </a:prstGeom>
        </p:spPr>
        <p:txBody>
          <a:bodyPr vert="horz" wrap="square" lIns="0" tIns="50483" rIns="0" bIns="0" rtlCol="0">
            <a:spAutoFit/>
          </a:bodyPr>
          <a:lstStyle/>
          <a:p>
            <a:pPr algn="ctr" defTabSz="685800">
              <a:spcBef>
                <a:spcPts val="398"/>
              </a:spcBef>
              <a:defRPr/>
            </a:pPr>
            <a:r>
              <a:rPr lang="en-US" sz="4400" b="1" kern="0" dirty="0">
                <a:solidFill>
                  <a:srgbClr val="0070C0"/>
                </a:solidFill>
                <a:latin typeface="Calibri"/>
                <a:cs typeface="Calibri"/>
              </a:rPr>
              <a:t>Training Activity</a:t>
            </a:r>
          </a:p>
          <a:p>
            <a:pPr algn="ctr" defTabSz="685800">
              <a:spcBef>
                <a:spcPts val="398"/>
              </a:spcBef>
              <a:defRPr/>
            </a:pPr>
            <a:r>
              <a:rPr lang="en-US" sz="2800" kern="0" dirty="0">
                <a:solidFill>
                  <a:srgbClr val="0070C0"/>
                </a:solidFill>
                <a:latin typeface="Calibri"/>
                <a:cs typeface="Calibri"/>
              </a:rPr>
              <a:t>Practice, Troubleshooting, and Knowledge Checks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88" y="102297"/>
            <a:ext cx="2577179" cy="796709"/>
          </a:xfrm>
          <a:prstGeom prst="rect">
            <a:avLst/>
          </a:prstGeom>
        </p:spPr>
      </p:pic>
      <p:sp>
        <p:nvSpPr>
          <p:cNvPr id="2" name="Slide Number Placeholder 1">
            <a:extLst>
              <a:ext uri="{FF2B5EF4-FFF2-40B4-BE49-F238E27FC236}">
                <a16:creationId xmlns:a16="http://schemas.microsoft.com/office/drawing/2014/main" id="{7F3739B5-76C7-30F3-A973-9BEC5E724992}"/>
              </a:ext>
            </a:extLst>
          </p:cNvPr>
          <p:cNvSpPr>
            <a:spLocks noGrp="1"/>
          </p:cNvSpPr>
          <p:nvPr>
            <p:ph type="sldNum" sz="quarter" idx="12"/>
          </p:nvPr>
        </p:nvSpPr>
        <p:spPr/>
        <p:txBody>
          <a:bodyPr/>
          <a:lstStyle/>
          <a:p>
            <a:fld id="{69C126A4-BD19-47E2-8A0E-0DE1B9D8C925}" type="slidenum">
              <a:rPr lang="en-US" sz="1000" smtClean="0"/>
              <a:pPr/>
              <a:t>31</a:t>
            </a:fld>
            <a:endParaRPr lang="en-US" sz="1000" dirty="0"/>
          </a:p>
        </p:txBody>
      </p:sp>
    </p:spTree>
    <p:extLst>
      <p:ext uri="{BB962C8B-B14F-4D97-AF65-F5344CB8AC3E}">
        <p14:creationId xmlns:p14="http://schemas.microsoft.com/office/powerpoint/2010/main" val="59352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dirty="0">
                <a:solidFill>
                  <a:srgbClr val="0070C0"/>
                </a:solidFill>
                <a:cs typeface="Calibri"/>
              </a:rPr>
              <a:t>PRACTICE EXERCISE</a:t>
            </a: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7021284" y="6584156"/>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760220" y="2853929"/>
          <a:ext cx="6828235" cy="288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593661" y="1320737"/>
            <a:ext cx="7338518" cy="11310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16038"/>
                </a:solidFill>
                <a:effectLst/>
                <a:uLnTx/>
                <a:uFillTx/>
                <a:latin typeface="Calibri" panose="020F0502020204030204"/>
                <a:ea typeface="+mn-ea"/>
                <a:cs typeface="+mn-cs"/>
              </a:rPr>
              <a:t>Task 1:</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 Promote </a:t>
            </a:r>
            <a:r>
              <a:rPr lang="en-US" sz="2000" dirty="0">
                <a:solidFill>
                  <a:srgbClr val="0070C0"/>
                </a:solidFill>
                <a:latin typeface="Calibri" panose="020F0502020204030204"/>
              </a:rPr>
              <a:t>SELA </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data.</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16038"/>
                </a:solidFill>
                <a:effectLst/>
                <a:uLnTx/>
                <a:uFillTx/>
                <a:latin typeface="Calibri" panose="020F0502020204030204"/>
                <a:ea typeface="+mn-ea"/>
                <a:cs typeface="+mn-cs"/>
              </a:rPr>
              <a:t>Task 2:</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 Monitor data promotions.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15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sz="1050">
                <a:solidFill>
                  <a:srgbClr val="0D6CB9"/>
                </a:solidFill>
                <a:latin typeface="Calibri" panose="020F0502020204030204"/>
              </a:rPr>
              <a:pPr defTabSz="685800">
                <a:defRPr/>
              </a:pPr>
              <a:t>33</a:t>
            </a:fld>
            <a:endParaRPr lang="en-US" sz="105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dirty="0">
                <a:solidFill>
                  <a:srgbClr val="0070C0"/>
                </a:solidFill>
              </a:rPr>
              <a:t>TROUBLESHOOTING 1</a:t>
            </a:r>
            <a:endParaRPr lang="en-US" sz="4400" dirty="0"/>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9193" y="2219133"/>
            <a:ext cx="3530005" cy="4273745"/>
          </a:xfrm>
          <a:prstGeom prst="rect">
            <a:avLst/>
          </a:prstGeom>
        </p:spPr>
        <p:txBody>
          <a:bodyPr/>
          <a:lstStyle/>
          <a:p>
            <a:r>
              <a:rPr lang="en-US" sz="1600" dirty="0">
                <a:solidFill>
                  <a:srgbClr val="0070C0"/>
                </a:solidFill>
              </a:rPr>
              <a:t>View the Validation error report in the Core application to determine the cause of error.</a:t>
            </a:r>
          </a:p>
          <a:p>
            <a:r>
              <a:rPr lang="en-US" sz="1600" dirty="0">
                <a:solidFill>
                  <a:srgbClr val="0070C0"/>
                </a:solidFill>
              </a:rPr>
              <a:t>Use TWEDS to review the business rule and verify the data in your source system is TEDS-compliant. </a:t>
            </a:r>
          </a:p>
          <a:p>
            <a:r>
              <a:rPr lang="en-US" sz="1600" dirty="0">
                <a:solidFill>
                  <a:srgbClr val="0070C0"/>
                </a:solidFill>
              </a:rPr>
              <a:t>Use Search Data to view the JSON record to determine what data your vendor published to your IODS.</a:t>
            </a:r>
          </a:p>
          <a:p>
            <a:r>
              <a:rPr lang="en-US" sz="1600" dirty="0">
                <a:solidFill>
                  <a:srgbClr val="0070C0"/>
                </a:solidFill>
              </a:rPr>
              <a:t>Verify in your source system that all students who were not accessed do not have AssessmentResultsObtained data entered.</a:t>
            </a:r>
          </a:p>
          <a:p>
            <a:pPr lvl="1"/>
            <a:r>
              <a:rPr lang="en-US" sz="1400" dirty="0">
                <a:solidFill>
                  <a:srgbClr val="0070C0"/>
                </a:solidFill>
              </a:rPr>
              <a:t>If there is an error, make corrections in your source system and republish the data to your IODS.</a:t>
            </a:r>
          </a:p>
          <a:p>
            <a:pPr lvl="1"/>
            <a:r>
              <a:rPr lang="en-US" sz="1400" dirty="0">
                <a:solidFill>
                  <a:srgbClr val="0070C0"/>
                </a:solidFill>
              </a:rPr>
              <a:t>Submit a TIMS incident for ESC support. </a:t>
            </a:r>
          </a:p>
        </p:txBody>
      </p:sp>
      <p:sp>
        <p:nvSpPr>
          <p:cNvPr id="22" name="Rectangle 21">
            <a:extLst>
              <a:ext uri="{FF2B5EF4-FFF2-40B4-BE49-F238E27FC236}">
                <a16:creationId xmlns:a16="http://schemas.microsoft.com/office/drawing/2014/main" id="{A136E53E-42D2-E30F-8619-C56D5F84B928}"/>
              </a:ext>
            </a:extLst>
          </p:cNvPr>
          <p:cNvSpPr/>
          <p:nvPr/>
        </p:nvSpPr>
        <p:spPr>
          <a:xfrm>
            <a:off x="5307808" y="2219134"/>
            <a:ext cx="3531389" cy="427374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BCD955FC-77A7-EA7F-51A0-B5AA9F2CD351}"/>
              </a:ext>
            </a:extLst>
          </p:cNvPr>
          <p:cNvSpPr/>
          <p:nvPr/>
        </p:nvSpPr>
        <p:spPr>
          <a:xfrm>
            <a:off x="1486600" y="2219134"/>
            <a:ext cx="3436145" cy="1642747"/>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486600" y="1311996"/>
            <a:ext cx="3436145" cy="672245"/>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486601" y="1411391"/>
            <a:ext cx="3436144" cy="553998"/>
          </a:xfrm>
          <a:prstGeom prst="rect">
            <a:avLst/>
          </a:prstGeom>
          <a:noFill/>
        </p:spPr>
        <p:txBody>
          <a:bodyPr wrap="square" rtlCol="0">
            <a:spAutoFit/>
          </a:bodyPr>
          <a:lstStyle/>
          <a:p>
            <a:pPr defTabSz="685800">
              <a:defRPr/>
            </a:pPr>
            <a:r>
              <a:rPr lang="en-US" sz="1500" b="1" dirty="0">
                <a:solidFill>
                  <a:prstClr val="black"/>
                </a:solidFill>
                <a:latin typeface="Calibri" panose="020F0502020204030204"/>
              </a:rPr>
              <a:t>Scenario 1: Level 2 or Level 3 Fatal error for on 41163-0069.</a:t>
            </a:r>
            <a:endParaRPr lang="en-US" sz="1500" dirty="0">
              <a:solidFill>
                <a:prstClr val="black"/>
              </a:solidFill>
              <a:latin typeface="Calibri" panose="020F0502020204030204"/>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7808" y="1311996"/>
            <a:ext cx="3567719" cy="672245"/>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sz="1500" b="1" dirty="0">
                <a:solidFill>
                  <a:prstClr val="black"/>
                </a:solidFill>
                <a:latin typeface="Calibri" panose="020F0502020204030204"/>
              </a:rPr>
              <a:t>Resolution Steps:</a:t>
            </a:r>
          </a:p>
        </p:txBody>
      </p:sp>
      <p:grpSp>
        <p:nvGrpSpPr>
          <p:cNvPr id="5" name="Group 4">
            <a:extLst>
              <a:ext uri="{FF2B5EF4-FFF2-40B4-BE49-F238E27FC236}">
                <a16:creationId xmlns:a16="http://schemas.microsoft.com/office/drawing/2014/main" id="{09535F07-BACA-F092-6F6C-71DE2E6659AB}"/>
              </a:ext>
            </a:extLst>
          </p:cNvPr>
          <p:cNvGrpSpPr/>
          <p:nvPr/>
        </p:nvGrpSpPr>
        <p:grpSpPr>
          <a:xfrm>
            <a:off x="1563450" y="2314378"/>
            <a:ext cx="3282442" cy="1468876"/>
            <a:chOff x="1563450" y="2314378"/>
            <a:chExt cx="3282442" cy="1468876"/>
          </a:xfrm>
        </p:grpSpPr>
        <p:pic>
          <p:nvPicPr>
            <p:cNvPr id="6" name="Picture 5">
              <a:extLst>
                <a:ext uri="{FF2B5EF4-FFF2-40B4-BE49-F238E27FC236}">
                  <a16:creationId xmlns:a16="http://schemas.microsoft.com/office/drawing/2014/main" id="{D0069368-8D20-154D-2ABD-7D1D72763379}"/>
                </a:ext>
              </a:extLst>
            </p:cNvPr>
            <p:cNvPicPr>
              <a:picLocks noChangeAspect="1"/>
            </p:cNvPicPr>
            <p:nvPr/>
          </p:nvPicPr>
          <p:blipFill>
            <a:blip r:embed="rId4"/>
            <a:stretch>
              <a:fillRect/>
            </a:stretch>
          </p:blipFill>
          <p:spPr>
            <a:xfrm>
              <a:off x="1563452" y="2314378"/>
              <a:ext cx="3282440" cy="1468876"/>
            </a:xfrm>
            <a:prstGeom prst="rect">
              <a:avLst/>
            </a:prstGeom>
          </p:spPr>
        </p:pic>
        <p:sp>
          <p:nvSpPr>
            <p:cNvPr id="4" name="Rectangle 3">
              <a:extLst>
                <a:ext uri="{FF2B5EF4-FFF2-40B4-BE49-F238E27FC236}">
                  <a16:creationId xmlns:a16="http://schemas.microsoft.com/office/drawing/2014/main" id="{4EF2347D-C375-DF11-C16B-ADDFDAC4E7E8}"/>
                </a:ext>
              </a:extLst>
            </p:cNvPr>
            <p:cNvSpPr/>
            <p:nvPr/>
          </p:nvSpPr>
          <p:spPr>
            <a:xfrm>
              <a:off x="1563450" y="2560320"/>
              <a:ext cx="3282440" cy="205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0831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sz="1050">
                <a:solidFill>
                  <a:srgbClr val="0D6CB9"/>
                </a:solidFill>
                <a:latin typeface="Calibri" panose="020F0502020204030204"/>
              </a:rPr>
              <a:pPr defTabSz="685800">
                <a:defRPr/>
              </a:pPr>
              <a:t>34</a:t>
            </a:fld>
            <a:endParaRPr lang="en-US" sz="105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dirty="0">
                <a:solidFill>
                  <a:srgbClr val="0070C0"/>
                </a:solidFill>
              </a:rPr>
              <a:t>TROUBLESHOOTING 2</a:t>
            </a:r>
            <a:endParaRPr lang="en-US" sz="4400" dirty="0"/>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9193" y="2219134"/>
            <a:ext cx="3530005" cy="4273746"/>
          </a:xfrm>
          <a:prstGeom prst="rect">
            <a:avLst/>
          </a:prstGeom>
        </p:spPr>
        <p:txBody>
          <a:bodyPr/>
          <a:lstStyle/>
          <a:p>
            <a:r>
              <a:rPr lang="en-US" sz="1600" dirty="0">
                <a:solidFill>
                  <a:srgbClr val="0070C0"/>
                </a:solidFill>
              </a:rPr>
              <a:t>View the Validation error report in the Core application to determine the cause of error.</a:t>
            </a:r>
          </a:p>
          <a:p>
            <a:r>
              <a:rPr lang="en-US" sz="1600" dirty="0">
                <a:solidFill>
                  <a:srgbClr val="0070C0"/>
                </a:solidFill>
              </a:rPr>
              <a:t>Use TWEDS to review the business rule and verify the data in your source system is TEDS-compliant. </a:t>
            </a:r>
          </a:p>
          <a:p>
            <a:r>
              <a:rPr lang="en-US" sz="1600" dirty="0">
                <a:solidFill>
                  <a:srgbClr val="0070C0"/>
                </a:solidFill>
              </a:rPr>
              <a:t>Use Search Data to view the JSON record to determine what data your vendor published to your IODS.</a:t>
            </a:r>
          </a:p>
          <a:p>
            <a:r>
              <a:rPr lang="en-US" sz="1600" dirty="0">
                <a:solidFill>
                  <a:srgbClr val="0070C0"/>
                </a:solidFill>
              </a:rPr>
              <a:t>Verify in your source system that there is data entered for LangAcqServicesProvided and HoursSpentReceivingServices.</a:t>
            </a:r>
          </a:p>
          <a:p>
            <a:pPr lvl="1"/>
            <a:r>
              <a:rPr lang="en-US" sz="1400" dirty="0">
                <a:solidFill>
                  <a:srgbClr val="0070C0"/>
                </a:solidFill>
              </a:rPr>
              <a:t>If there is an error, make corrections in your source system and republish the data to your IODS.</a:t>
            </a:r>
          </a:p>
          <a:p>
            <a:pPr lvl="1"/>
            <a:r>
              <a:rPr lang="en-US" sz="1400" dirty="0">
                <a:solidFill>
                  <a:srgbClr val="0070C0"/>
                </a:solidFill>
              </a:rPr>
              <a:t>Submit a TIMS incident for ESC support. </a:t>
            </a:r>
          </a:p>
          <a:p>
            <a:pPr marL="257175" lvl="1" indent="0">
              <a:buNone/>
            </a:pPr>
            <a:endParaRPr lang="en-US" sz="1175" dirty="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307808" y="2219134"/>
            <a:ext cx="3531389" cy="427374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BCD955FC-77A7-EA7F-51A0-B5AA9F2CD351}"/>
              </a:ext>
            </a:extLst>
          </p:cNvPr>
          <p:cNvSpPr/>
          <p:nvPr/>
        </p:nvSpPr>
        <p:spPr>
          <a:xfrm>
            <a:off x="1486600" y="2219134"/>
            <a:ext cx="3436145" cy="427374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486600" y="1311996"/>
            <a:ext cx="3436145" cy="672245"/>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486601" y="1294655"/>
            <a:ext cx="3436144" cy="553998"/>
          </a:xfrm>
          <a:prstGeom prst="rect">
            <a:avLst/>
          </a:prstGeom>
          <a:noFill/>
        </p:spPr>
        <p:txBody>
          <a:bodyPr wrap="square" rtlCol="0">
            <a:spAutoFit/>
          </a:bodyPr>
          <a:lstStyle/>
          <a:p>
            <a:pPr defTabSz="685800">
              <a:defRPr/>
            </a:pPr>
            <a:endParaRPr lang="en-US" sz="1500" b="1" dirty="0">
              <a:solidFill>
                <a:prstClr val="black"/>
              </a:solidFill>
              <a:latin typeface="Calibri" panose="020F0502020204030204"/>
            </a:endParaRPr>
          </a:p>
          <a:p>
            <a:pPr defTabSz="685800">
              <a:defRPr/>
            </a:pPr>
            <a:r>
              <a:rPr lang="en-US" sz="1500" b="1" dirty="0">
                <a:solidFill>
                  <a:prstClr val="black"/>
                </a:solidFill>
                <a:latin typeface="Calibri" panose="020F0502020204030204"/>
              </a:rPr>
              <a:t>Scenario 2: Fatal errors after validating. </a:t>
            </a:r>
            <a:endParaRPr lang="en-US" sz="1500" dirty="0">
              <a:solidFill>
                <a:prstClr val="black"/>
              </a:solidFill>
              <a:latin typeface="Calibri" panose="020F0502020204030204"/>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7808" y="1311996"/>
            <a:ext cx="3567719" cy="672245"/>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sz="1500" b="1" dirty="0">
                <a:solidFill>
                  <a:prstClr val="black"/>
                </a:solidFill>
                <a:latin typeface="Calibri" panose="020F0502020204030204"/>
              </a:rPr>
              <a:t>Resolution Steps:</a:t>
            </a:r>
          </a:p>
        </p:txBody>
      </p:sp>
      <p:sp>
        <p:nvSpPr>
          <p:cNvPr id="4" name="Content Placeholder 10">
            <a:extLst>
              <a:ext uri="{FF2B5EF4-FFF2-40B4-BE49-F238E27FC236}">
                <a16:creationId xmlns:a16="http://schemas.microsoft.com/office/drawing/2014/main" id="{C9600212-4300-5323-BA11-2A9B21F7AC66}"/>
              </a:ext>
            </a:extLst>
          </p:cNvPr>
          <p:cNvSpPr txBox="1">
            <a:spLocks/>
          </p:cNvSpPr>
          <p:nvPr/>
        </p:nvSpPr>
        <p:spPr>
          <a:xfrm>
            <a:off x="1547559" y="2279368"/>
            <a:ext cx="3308921" cy="427374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dirty="0">
                <a:solidFill>
                  <a:srgbClr val="0070C0"/>
                </a:solidFill>
              </a:rPr>
              <a:t>After validating SELA data, there were several Fatals for business rule 41163-0055.</a:t>
            </a:r>
          </a:p>
          <a:p>
            <a:pPr marL="0" indent="0">
              <a:buNone/>
            </a:pPr>
            <a:endParaRPr lang="en-US" sz="1600" dirty="0">
              <a:solidFill>
                <a:srgbClr val="0070C0"/>
              </a:solidFill>
            </a:endParaRPr>
          </a:p>
          <a:p>
            <a:pPr marL="0" indent="0">
              <a:buNone/>
            </a:pPr>
            <a:r>
              <a:rPr lang="en-US" sz="1600" dirty="0">
                <a:solidFill>
                  <a:srgbClr val="0070C0"/>
                </a:solidFill>
              </a:rPr>
              <a:t>In the source system, you have 4 students whose FrequencyOfServices is not blank. </a:t>
            </a:r>
          </a:p>
        </p:txBody>
      </p:sp>
      <p:pic>
        <p:nvPicPr>
          <p:cNvPr id="6" name="Picture 5">
            <a:extLst>
              <a:ext uri="{FF2B5EF4-FFF2-40B4-BE49-F238E27FC236}">
                <a16:creationId xmlns:a16="http://schemas.microsoft.com/office/drawing/2014/main" id="{B72C27AC-9CB5-51F8-3F5D-0ADC0B45D478}"/>
              </a:ext>
            </a:extLst>
          </p:cNvPr>
          <p:cNvPicPr>
            <a:picLocks noChangeAspect="1"/>
          </p:cNvPicPr>
          <p:nvPr/>
        </p:nvPicPr>
        <p:blipFill>
          <a:blip r:embed="rId4"/>
          <a:stretch>
            <a:fillRect/>
          </a:stretch>
        </p:blipFill>
        <p:spPr>
          <a:xfrm>
            <a:off x="1558732" y="4154168"/>
            <a:ext cx="3297748" cy="1942857"/>
          </a:xfrm>
          <a:prstGeom prst="rect">
            <a:avLst/>
          </a:prstGeom>
        </p:spPr>
      </p:pic>
    </p:spTree>
    <p:custDataLst>
      <p:tags r:id="rId1"/>
    </p:custDataLst>
    <p:extLst>
      <p:ext uri="{BB962C8B-B14F-4D97-AF65-F5344CB8AC3E}">
        <p14:creationId xmlns:p14="http://schemas.microsoft.com/office/powerpoint/2010/main" val="16916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sz="1050">
                <a:solidFill>
                  <a:srgbClr val="0D6CB9"/>
                </a:solidFill>
                <a:latin typeface="Calibri" panose="020F0502020204030204"/>
              </a:rPr>
              <a:pPr defTabSz="685800">
                <a:defRPr/>
              </a:pPr>
              <a:t>35</a:t>
            </a:fld>
            <a:endParaRPr lang="en-US" sz="105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dirty="0">
                <a:solidFill>
                  <a:srgbClr val="0070C0"/>
                </a:solidFill>
              </a:rPr>
              <a:t>TROUBLESHOOTING 3</a:t>
            </a:r>
            <a:endParaRPr lang="en-US" sz="4400" dirty="0"/>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9193" y="2219134"/>
            <a:ext cx="3530005" cy="4273746"/>
          </a:xfrm>
          <a:prstGeom prst="rect">
            <a:avLst/>
          </a:prstGeom>
        </p:spPr>
        <p:txBody>
          <a:bodyPr/>
          <a:lstStyle/>
          <a:p>
            <a:r>
              <a:rPr lang="en-US" sz="1600" dirty="0">
                <a:solidFill>
                  <a:srgbClr val="0070C0"/>
                </a:solidFill>
              </a:rPr>
              <a:t>Research to determine if there was an error with the entry of the DOB.</a:t>
            </a:r>
          </a:p>
          <a:p>
            <a:pPr lvl="1"/>
            <a:r>
              <a:rPr lang="en-US" sz="1400" dirty="0">
                <a:solidFill>
                  <a:srgbClr val="0070C0"/>
                </a:solidFill>
              </a:rPr>
              <a:t>If there is an error with the birthday, make the correction in the source system and republish data via API.</a:t>
            </a:r>
          </a:p>
          <a:p>
            <a:pPr lvl="1"/>
            <a:r>
              <a:rPr lang="en-US" sz="1400" dirty="0">
                <a:solidFill>
                  <a:srgbClr val="0070C0"/>
                </a:solidFill>
              </a:rPr>
              <a:t>If there was no error with birthday, students should not be reported for SELA.</a:t>
            </a:r>
          </a:p>
          <a:p>
            <a:endParaRPr lang="en-US" sz="1175" dirty="0">
              <a:solidFill>
                <a:srgbClr val="0070C0"/>
              </a:solidFill>
            </a:endParaRPr>
          </a:p>
          <a:p>
            <a:pPr marL="0" indent="0">
              <a:buNone/>
            </a:pPr>
            <a:endParaRPr lang="en-US" dirty="0"/>
          </a:p>
          <a:p>
            <a:pPr marL="342900" indent="-342900">
              <a:buAutoNum type="arabicPeriod"/>
            </a:pPr>
            <a:endParaRPr lang="en-US" sz="1400" dirty="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307808" y="2219134"/>
            <a:ext cx="3531389" cy="427374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BCD955FC-77A7-EA7F-51A0-B5AA9F2CD351}"/>
              </a:ext>
            </a:extLst>
          </p:cNvPr>
          <p:cNvSpPr/>
          <p:nvPr/>
        </p:nvSpPr>
        <p:spPr>
          <a:xfrm>
            <a:off x="1486600" y="2219134"/>
            <a:ext cx="3436145" cy="427374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486600" y="1311996"/>
            <a:ext cx="3436145" cy="672245"/>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486601" y="1294655"/>
            <a:ext cx="3436144" cy="553998"/>
          </a:xfrm>
          <a:prstGeom prst="rect">
            <a:avLst/>
          </a:prstGeom>
          <a:noFill/>
        </p:spPr>
        <p:txBody>
          <a:bodyPr wrap="square" rtlCol="0">
            <a:spAutoFit/>
          </a:bodyPr>
          <a:lstStyle/>
          <a:p>
            <a:pPr defTabSz="685800">
              <a:defRPr/>
            </a:pPr>
            <a:endParaRPr lang="en-US" sz="1500" b="1" dirty="0">
              <a:solidFill>
                <a:prstClr val="black"/>
              </a:solidFill>
              <a:latin typeface="Calibri" panose="020F0502020204030204"/>
            </a:endParaRPr>
          </a:p>
          <a:p>
            <a:pPr defTabSz="685800">
              <a:defRPr/>
            </a:pPr>
            <a:r>
              <a:rPr lang="en-US" sz="1500" b="1" dirty="0">
                <a:solidFill>
                  <a:prstClr val="black"/>
                </a:solidFill>
                <a:latin typeface="Calibri" panose="020F0502020204030204"/>
              </a:rPr>
              <a:t>Scenario 3: Fatal errors after validating. </a:t>
            </a:r>
            <a:endParaRPr lang="en-US" sz="1500" dirty="0">
              <a:solidFill>
                <a:prstClr val="black"/>
              </a:solidFill>
              <a:latin typeface="Calibri" panose="020F0502020204030204"/>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7808" y="1311996"/>
            <a:ext cx="3567719" cy="672245"/>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sz="1500" b="1" dirty="0">
                <a:solidFill>
                  <a:prstClr val="black"/>
                </a:solidFill>
                <a:latin typeface="Calibri" panose="020F0502020204030204"/>
              </a:rPr>
              <a:t>Resolution Steps:</a:t>
            </a:r>
          </a:p>
        </p:txBody>
      </p:sp>
      <p:sp>
        <p:nvSpPr>
          <p:cNvPr id="4" name="Content Placeholder 10">
            <a:extLst>
              <a:ext uri="{FF2B5EF4-FFF2-40B4-BE49-F238E27FC236}">
                <a16:creationId xmlns:a16="http://schemas.microsoft.com/office/drawing/2014/main" id="{C9600212-4300-5323-BA11-2A9B21F7AC66}"/>
              </a:ext>
            </a:extLst>
          </p:cNvPr>
          <p:cNvSpPr txBox="1">
            <a:spLocks/>
          </p:cNvSpPr>
          <p:nvPr/>
        </p:nvSpPr>
        <p:spPr>
          <a:xfrm>
            <a:off x="1547559" y="2279368"/>
            <a:ext cx="3308921" cy="4213512"/>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dirty="0">
                <a:solidFill>
                  <a:srgbClr val="0070C0"/>
                </a:solidFill>
              </a:rPr>
              <a:t>After validating SELA data, there were two Fatals for business rule 40100-0204. After verifying the data, you noticed that two students’ birthdates indicate they are older than nine years as of September 1</a:t>
            </a:r>
            <a:r>
              <a:rPr lang="en-US" sz="1600" baseline="30000" dirty="0">
                <a:solidFill>
                  <a:srgbClr val="0070C0"/>
                </a:solidFill>
              </a:rPr>
              <a:t>st</a:t>
            </a:r>
            <a:r>
              <a:rPr lang="en-US" sz="1600" dirty="0">
                <a:solidFill>
                  <a:srgbClr val="0070C0"/>
                </a:solidFill>
              </a:rPr>
              <a:t>.</a:t>
            </a:r>
          </a:p>
        </p:txBody>
      </p:sp>
      <p:pic>
        <p:nvPicPr>
          <p:cNvPr id="6" name="Picture 5">
            <a:extLst>
              <a:ext uri="{FF2B5EF4-FFF2-40B4-BE49-F238E27FC236}">
                <a16:creationId xmlns:a16="http://schemas.microsoft.com/office/drawing/2014/main" id="{B6342B27-11E4-74E4-8E97-2CAE0F4A7F96}"/>
              </a:ext>
            </a:extLst>
          </p:cNvPr>
          <p:cNvPicPr>
            <a:picLocks noChangeAspect="1"/>
          </p:cNvPicPr>
          <p:nvPr/>
        </p:nvPicPr>
        <p:blipFill>
          <a:blip r:embed="rId4"/>
          <a:stretch>
            <a:fillRect/>
          </a:stretch>
        </p:blipFill>
        <p:spPr>
          <a:xfrm>
            <a:off x="1547558" y="3954047"/>
            <a:ext cx="3308922" cy="2475304"/>
          </a:xfrm>
          <a:prstGeom prst="rect">
            <a:avLst/>
          </a:prstGeom>
        </p:spPr>
      </p:pic>
    </p:spTree>
    <p:custDataLst>
      <p:tags r:id="rId1"/>
    </p:custDataLst>
    <p:extLst>
      <p:ext uri="{BB962C8B-B14F-4D97-AF65-F5344CB8AC3E}">
        <p14:creationId xmlns:p14="http://schemas.microsoft.com/office/powerpoint/2010/main" val="38980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sz="1000">
                <a:solidFill>
                  <a:srgbClr val="0D6CB9"/>
                </a:solidFill>
                <a:latin typeface="Calibri" panose="020F0502020204030204"/>
              </a:rPr>
              <a:pPr defTabSz="685800"/>
              <a:t>36</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4127304"/>
          </a:xfrm>
        </p:spPr>
        <p:txBody>
          <a:bodyPr lIns="68580" tIns="34290" rIns="68580" bIns="34290" anchor="t"/>
          <a:lstStyle/>
          <a:p>
            <a:pPr marL="344488" indent="-344488">
              <a:buNone/>
            </a:pPr>
            <a:r>
              <a:rPr lang="en-US" b="1" dirty="0">
                <a:solidFill>
                  <a:schemeClr val="accent2"/>
                </a:solidFill>
              </a:rPr>
              <a:t>1.</a:t>
            </a:r>
            <a:r>
              <a:rPr lang="en-US" dirty="0">
                <a:solidFill>
                  <a:schemeClr val="accent3"/>
                </a:solidFill>
              </a:rPr>
              <a:t>  </a:t>
            </a:r>
            <a:r>
              <a:rPr lang="en-US" sz="2400" b="1" dirty="0"/>
              <a:t>SELA data will be collected through:</a:t>
            </a:r>
            <a:endParaRPr lang="en-US" sz="2400" dirty="0">
              <a:solidFill>
                <a:srgbClr val="0D6CB9"/>
              </a:solidFill>
            </a:endParaRPr>
          </a:p>
          <a:p>
            <a:pPr marL="968375" lvl="1" indent="-344488">
              <a:buFont typeface="+mj-lt"/>
              <a:buAutoNum type="alphaUcPeriod"/>
            </a:pPr>
            <a:r>
              <a:rPr lang="en-US" sz="2200" dirty="0">
                <a:solidFill>
                  <a:srgbClr val="0D6CB9"/>
                </a:solidFill>
              </a:rPr>
              <a:t>Core Collection</a:t>
            </a:r>
          </a:p>
          <a:p>
            <a:pPr marL="968375" lvl="1" indent="-344488">
              <a:buFont typeface="+mj-lt"/>
              <a:buAutoNum type="alphaUcPeriod"/>
            </a:pPr>
            <a:r>
              <a:rPr lang="en-US" sz="2200" dirty="0">
                <a:solidFill>
                  <a:srgbClr val="0D6CB9"/>
                </a:solidFill>
              </a:rPr>
              <a:t>PEIMS</a:t>
            </a:r>
          </a:p>
          <a:p>
            <a:pPr marL="968375" lvl="1" indent="-344488">
              <a:buFont typeface="+mj-lt"/>
              <a:buAutoNum type="alphaUcPeriod"/>
            </a:pPr>
            <a:r>
              <a:rPr lang="en-US" sz="2200" dirty="0">
                <a:solidFill>
                  <a:srgbClr val="0D6CB9"/>
                </a:solidFill>
              </a:rPr>
              <a:t>None of the above</a:t>
            </a: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sz="1000">
                <a:solidFill>
                  <a:srgbClr val="0D6CB9"/>
                </a:solidFill>
                <a:latin typeface="Calibri" panose="020F0502020204030204"/>
              </a:rPr>
              <a:pPr defTabSz="685800"/>
              <a:t>37</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398463" indent="-398463">
              <a:buNone/>
            </a:pPr>
            <a:r>
              <a:rPr lang="en-US" b="1" dirty="0">
                <a:solidFill>
                  <a:schemeClr val="accent2"/>
                </a:solidFill>
              </a:rPr>
              <a:t>2.</a:t>
            </a:r>
            <a:r>
              <a:rPr lang="en-US" dirty="0">
                <a:solidFill>
                  <a:schemeClr val="accent3"/>
                </a:solidFill>
              </a:rPr>
              <a:t>   </a:t>
            </a:r>
            <a:r>
              <a:rPr lang="en-US" sz="2400" b="1" dirty="0"/>
              <a:t>The purpose of the SELA data collection is to ensure that the language acquisition of children eight years of age or younger who are deaf or hard of hearing is regularly assessed using a tool or assessment.</a:t>
            </a:r>
            <a:endParaRPr lang="en-US" sz="2400" dirty="0">
              <a:solidFill>
                <a:srgbClr val="0D6CB9"/>
              </a:solidFill>
            </a:endParaRPr>
          </a:p>
          <a:p>
            <a:pPr marL="1033463" lvl="1" indent="-344488">
              <a:buFont typeface="+mj-lt"/>
              <a:buAutoNum type="alphaUcPeriod"/>
            </a:pPr>
            <a:r>
              <a:rPr lang="en-US" sz="2200" dirty="0">
                <a:solidFill>
                  <a:srgbClr val="0D6CB9"/>
                </a:solidFill>
              </a:rPr>
              <a:t>True</a:t>
            </a:r>
          </a:p>
          <a:p>
            <a:pPr marL="1033463" lvl="1" indent="-344488">
              <a:buFont typeface="+mj-lt"/>
              <a:buAutoNum type="alphaUcPeriod"/>
            </a:pPr>
            <a:r>
              <a:rPr lang="en-US" sz="2200" dirty="0">
                <a:solidFill>
                  <a:srgbClr val="0D6CB9"/>
                </a:solidFill>
              </a:rPr>
              <a:t>False</a:t>
            </a:r>
          </a:p>
          <a:p>
            <a:pPr marL="688975" lvl="1" indent="0">
              <a:buNone/>
            </a:pPr>
            <a:endParaRPr lang="en-US" sz="2200" dirty="0">
              <a:solidFill>
                <a:srgbClr val="0D6CB9"/>
              </a:solidFill>
            </a:endParaRPr>
          </a:p>
          <a:p>
            <a:pPr marL="688975" lvl="1" indent="0">
              <a:buNone/>
            </a:pPr>
            <a:endParaRPr lang="en-US" sz="800" dirty="0">
              <a:solidFill>
                <a:srgbClr val="0D6CB9"/>
              </a:solidFill>
            </a:endParaRPr>
          </a:p>
          <a:p>
            <a:pPr marL="342900" lvl="1" indent="0">
              <a:buNone/>
            </a:pPr>
            <a:endParaRPr lang="en-US"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extLst>
      <p:ext uri="{BB962C8B-B14F-4D97-AF65-F5344CB8AC3E}">
        <p14:creationId xmlns:p14="http://schemas.microsoft.com/office/powerpoint/2010/main" val="679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sz="1000">
                <a:solidFill>
                  <a:srgbClr val="0D6CB9"/>
                </a:solidFill>
                <a:latin typeface="Calibri" panose="020F0502020204030204"/>
              </a:rPr>
              <a:pPr defTabSz="685800"/>
              <a:t>38</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344488" indent="-344488">
              <a:buNone/>
            </a:pPr>
            <a:r>
              <a:rPr lang="en-US" b="1" dirty="0">
                <a:solidFill>
                  <a:schemeClr val="accent2"/>
                </a:solidFill>
              </a:rPr>
              <a:t>3.</a:t>
            </a:r>
            <a:r>
              <a:rPr lang="en-US" dirty="0">
                <a:solidFill>
                  <a:schemeClr val="accent3"/>
                </a:solidFill>
              </a:rPr>
              <a:t>  </a:t>
            </a:r>
            <a:r>
              <a:rPr lang="en-US" sz="2400" b="1" dirty="0"/>
              <a:t>Every LEA will submit SELA data for students who are ____________.</a:t>
            </a:r>
            <a:endParaRPr lang="en-US" sz="2400" dirty="0">
              <a:solidFill>
                <a:srgbClr val="0D6CB9"/>
              </a:solidFill>
            </a:endParaRPr>
          </a:p>
          <a:p>
            <a:pPr marL="914400" lvl="1" indent="-344488">
              <a:buFont typeface="+mj-lt"/>
              <a:buAutoNum type="alphaUcPeriod"/>
            </a:pPr>
            <a:r>
              <a:rPr lang="en-US" sz="2200" dirty="0">
                <a:solidFill>
                  <a:srgbClr val="0D6CB9"/>
                </a:solidFill>
              </a:rPr>
              <a:t>Speech Impaired</a:t>
            </a:r>
          </a:p>
          <a:p>
            <a:pPr marL="914400" lvl="1" indent="-344488">
              <a:buFont typeface="+mj-lt"/>
              <a:buAutoNum type="alphaUcPeriod"/>
            </a:pPr>
            <a:r>
              <a:rPr lang="en-US" sz="2200" dirty="0">
                <a:solidFill>
                  <a:srgbClr val="0D6CB9"/>
                </a:solidFill>
              </a:rPr>
              <a:t>Deafblind</a:t>
            </a:r>
          </a:p>
          <a:p>
            <a:pPr marL="914400" lvl="1" indent="-344488">
              <a:buFont typeface="+mj-lt"/>
              <a:buAutoNum type="alphaUcPeriod"/>
            </a:pPr>
            <a:r>
              <a:rPr lang="en-US" sz="2200" dirty="0">
                <a:solidFill>
                  <a:srgbClr val="0D6CB9"/>
                </a:solidFill>
              </a:rPr>
              <a:t>Deaf or Hard of Hearing </a:t>
            </a:r>
          </a:p>
          <a:p>
            <a:pPr marL="914400" lvl="1" indent="-344488">
              <a:buFont typeface="+mj-lt"/>
              <a:buAutoNum type="alphaUcPeriod"/>
            </a:pPr>
            <a:r>
              <a:rPr lang="en-US" sz="2200" dirty="0">
                <a:solidFill>
                  <a:srgbClr val="0D6CB9"/>
                </a:solidFill>
              </a:rPr>
              <a:t>Both B and C</a:t>
            </a:r>
          </a:p>
          <a:p>
            <a:pPr marL="342900" lvl="1" indent="0">
              <a:buNone/>
            </a:pPr>
            <a:endParaRPr lang="en-US"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custDataLst>
      <p:tags r:id="rId1"/>
    </p:custDataLst>
    <p:extLst>
      <p:ext uri="{BB962C8B-B14F-4D97-AF65-F5344CB8AC3E}">
        <p14:creationId xmlns:p14="http://schemas.microsoft.com/office/powerpoint/2010/main" val="177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sz="1000">
                <a:solidFill>
                  <a:srgbClr val="0D6CB9"/>
                </a:solidFill>
                <a:latin typeface="Calibri" panose="020F0502020204030204"/>
              </a:rPr>
              <a:pPr defTabSz="685800"/>
              <a:t>39</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344488" indent="-344488">
              <a:buNone/>
            </a:pPr>
            <a:r>
              <a:rPr lang="en-US" b="1" dirty="0">
                <a:solidFill>
                  <a:schemeClr val="accent2"/>
                </a:solidFill>
              </a:rPr>
              <a:t>4.</a:t>
            </a:r>
            <a:r>
              <a:rPr lang="en-US" dirty="0">
                <a:solidFill>
                  <a:schemeClr val="accent3"/>
                </a:solidFill>
              </a:rPr>
              <a:t> </a:t>
            </a:r>
            <a:r>
              <a:rPr lang="en-US" sz="2400" b="1" dirty="0"/>
              <a:t>The communication, development, and educational needs of a student who is deafblind can be accommodated in programs solely for students with deafness or blindness.</a:t>
            </a:r>
            <a:endParaRPr lang="en-US" sz="2400" dirty="0">
              <a:solidFill>
                <a:srgbClr val="0D6CB9"/>
              </a:solidFill>
            </a:endParaRPr>
          </a:p>
          <a:p>
            <a:pPr marL="914400" lvl="1" indent="-344488">
              <a:buFont typeface="+mj-lt"/>
              <a:buAutoNum type="alphaUcPeriod"/>
            </a:pPr>
            <a:r>
              <a:rPr lang="en-US" sz="2200" dirty="0">
                <a:solidFill>
                  <a:srgbClr val="0D6CB9"/>
                </a:solidFill>
              </a:rPr>
              <a:t>True</a:t>
            </a:r>
          </a:p>
          <a:p>
            <a:pPr marL="914400" lvl="1" indent="-344488">
              <a:buFont typeface="+mj-lt"/>
              <a:buAutoNum type="alphaUcPeriod"/>
            </a:pPr>
            <a:r>
              <a:rPr lang="en-US" sz="2400" dirty="0"/>
              <a:t>False</a:t>
            </a:r>
            <a:endParaRPr lang="en-US" sz="2200" dirty="0">
              <a:solidFill>
                <a:srgbClr val="0D6CB9"/>
              </a:solidFill>
            </a:endParaRPr>
          </a:p>
          <a:p>
            <a:pPr marL="342900" lvl="1" indent="0">
              <a:buNone/>
            </a:pPr>
            <a:endParaRPr lang="en-US"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custDataLst>
      <p:tags r:id="rId1"/>
    </p:custDataLst>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72D2-DCB9-D674-F925-197372273BD4}"/>
              </a:ext>
            </a:extLst>
          </p:cNvPr>
          <p:cNvSpPr>
            <a:spLocks noGrp="1"/>
          </p:cNvSpPr>
          <p:nvPr>
            <p:ph type="title"/>
          </p:nvPr>
        </p:nvSpPr>
        <p:spPr>
          <a:xfrm>
            <a:off x="1358900" y="167275"/>
            <a:ext cx="7785100" cy="751350"/>
          </a:xfrm>
        </p:spPr>
        <p:txBody>
          <a:bodyPr>
            <a:noAutofit/>
          </a:bodyPr>
          <a:lstStyle/>
          <a:p>
            <a:pPr algn="ctr"/>
            <a:r>
              <a:rPr lang="en-US" sz="4200" dirty="0"/>
              <a:t>WHY IS THIS COURSE IMPORTANT</a:t>
            </a:r>
          </a:p>
        </p:txBody>
      </p:sp>
      <p:sp>
        <p:nvSpPr>
          <p:cNvPr id="3" name="Content Placeholder 2">
            <a:extLst>
              <a:ext uri="{FF2B5EF4-FFF2-40B4-BE49-F238E27FC236}">
                <a16:creationId xmlns:a16="http://schemas.microsoft.com/office/drawing/2014/main" id="{162BC0BA-0A75-4F0F-F30B-5FA1F6077B4B}"/>
              </a:ext>
            </a:extLst>
          </p:cNvPr>
          <p:cNvSpPr>
            <a:spLocks noGrp="1"/>
          </p:cNvSpPr>
          <p:nvPr>
            <p:ph idx="1"/>
          </p:nvPr>
        </p:nvSpPr>
        <p:spPr/>
        <p:txBody>
          <a:bodyPr lIns="91440" tIns="45720" rIns="91440" bIns="45720" anchor="t"/>
          <a:lstStyle/>
          <a:p>
            <a:r>
              <a:rPr lang="en-US" sz="2400" dirty="0"/>
              <a:t>To understand </a:t>
            </a:r>
            <a:r>
              <a:rPr lang="en-US" sz="2400" dirty="0">
                <a:solidFill>
                  <a:srgbClr val="0D6CB9"/>
                </a:solidFill>
              </a:rPr>
              <a:t>that the language acquisition of children eight years of age or younger who are deaf or hard of hearing (DHH) or deafblind (DB) are regularly assessed using a tool or assessment.</a:t>
            </a:r>
          </a:p>
          <a:p>
            <a:pPr marL="0" indent="0">
              <a:buNone/>
            </a:pPr>
            <a:endParaRPr lang="en-US" dirty="0">
              <a:solidFill>
                <a:srgbClr val="0D6CB9"/>
              </a:solidFill>
            </a:endParaRPr>
          </a:p>
          <a:p>
            <a:r>
              <a:rPr lang="en-US" sz="2400" dirty="0"/>
              <a:t>T</a:t>
            </a:r>
            <a:r>
              <a:rPr lang="en-US" sz="2400" dirty="0">
                <a:effectLst/>
              </a:rPr>
              <a:t>o identify those students who are often at risk for language delay or deprivation.</a:t>
            </a:r>
            <a:endParaRPr lang="en-US" sz="2400" dirty="0">
              <a:solidFill>
                <a:srgbClr val="0D6CB9"/>
              </a:solidFill>
            </a:endParaRPr>
          </a:p>
          <a:p>
            <a:endParaRPr lang="en-US" dirty="0"/>
          </a:p>
          <a:p>
            <a:pPr marL="0" indent="0">
              <a:buNone/>
            </a:pPr>
            <a:endParaRPr lang="en-US" dirty="0">
              <a:cs typeface="Calibri" panose="020F0502020204030204"/>
            </a:endParaRPr>
          </a:p>
        </p:txBody>
      </p:sp>
    </p:spTree>
    <p:custDataLst>
      <p:tags r:id="rId1"/>
    </p:custDataLst>
    <p:extLst>
      <p:ext uri="{BB962C8B-B14F-4D97-AF65-F5344CB8AC3E}">
        <p14:creationId xmlns:p14="http://schemas.microsoft.com/office/powerpoint/2010/main" val="2176564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sz="1000">
                <a:solidFill>
                  <a:srgbClr val="0D6CB9"/>
                </a:solidFill>
                <a:latin typeface="Calibri" panose="020F0502020204030204"/>
              </a:rPr>
              <a:pPr defTabSz="685800"/>
              <a:t>40</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5</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7053394" cy="3263504"/>
          </a:xfrm>
        </p:spPr>
        <p:txBody>
          <a:bodyPr lIns="68580" tIns="34290" rIns="68580" bIns="34290" anchor="t"/>
          <a:lstStyle/>
          <a:p>
            <a:pPr marL="398463" indent="-279400">
              <a:buNone/>
            </a:pPr>
            <a:r>
              <a:rPr lang="en-US" b="1" dirty="0">
                <a:solidFill>
                  <a:schemeClr val="accent2"/>
                </a:solidFill>
              </a:rPr>
              <a:t>5.</a:t>
            </a:r>
            <a:r>
              <a:rPr lang="en-US" dirty="0">
                <a:solidFill>
                  <a:schemeClr val="accent3"/>
                </a:solidFill>
              </a:rPr>
              <a:t> </a:t>
            </a:r>
            <a:r>
              <a:rPr lang="en-US" sz="2400" b="1" dirty="0">
                <a:solidFill>
                  <a:srgbClr val="0070C0"/>
                </a:solidFill>
              </a:rPr>
              <a:t>The State Deaf or Hard of Hearing (DHH) Plan is intended to be a tool to do which of the following?</a:t>
            </a:r>
          </a:p>
          <a:p>
            <a:pPr marL="914400" lvl="1" indent="-344488">
              <a:buFont typeface="+mj-lt"/>
              <a:buAutoNum type="alphaUcPeriod"/>
            </a:pPr>
            <a:r>
              <a:rPr lang="en-US" sz="2200" dirty="0"/>
              <a:t>Identify needs</a:t>
            </a:r>
          </a:p>
          <a:p>
            <a:pPr marL="914400" lvl="1" indent="-344488">
              <a:buFont typeface="+mj-lt"/>
              <a:buAutoNum type="alphaUcPeriod"/>
            </a:pPr>
            <a:r>
              <a:rPr lang="en-US" sz="2200" dirty="0"/>
              <a:t>Set priorities</a:t>
            </a:r>
          </a:p>
          <a:p>
            <a:pPr marL="914400" lvl="1" indent="-344488">
              <a:buFont typeface="+mj-lt"/>
              <a:buAutoNum type="alphaUcPeriod"/>
            </a:pPr>
            <a:r>
              <a:rPr lang="en-US" sz="2200" dirty="0"/>
              <a:t>Guide the development and provision services for students who are deaf or hard of hearing</a:t>
            </a:r>
          </a:p>
          <a:p>
            <a:pPr marL="914400" lvl="1" indent="-344488">
              <a:buFont typeface="+mj-lt"/>
              <a:buAutoNum type="alphaUcPeriod"/>
            </a:pPr>
            <a:r>
              <a:rPr lang="en-US" sz="2200" dirty="0">
                <a:solidFill>
                  <a:srgbClr val="0D6CB9"/>
                </a:solidFill>
              </a:rPr>
              <a:t>All the above</a:t>
            </a:r>
          </a:p>
          <a:p>
            <a:pPr marL="569912" lvl="1" indent="0">
              <a:buNone/>
            </a:pPr>
            <a:endParaRPr lang="en-US" sz="2200" dirty="0">
              <a:solidFill>
                <a:srgbClr val="0D6CB9"/>
              </a:solidFill>
            </a:endParaRPr>
          </a:p>
          <a:p>
            <a:pPr marL="569912" lvl="1" indent="0">
              <a:buNone/>
            </a:pPr>
            <a:endParaRPr lang="en-US" sz="2000" dirty="0">
              <a:solidFill>
                <a:srgbClr val="0D6CB9"/>
              </a:solidFill>
            </a:endParaRPr>
          </a:p>
          <a:p>
            <a:pPr marL="342900" lvl="1" indent="0">
              <a:buNone/>
            </a:pPr>
            <a:endParaRPr lang="en-US"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custDataLst>
      <p:tags r:id="rId1"/>
    </p:custDataLst>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4" cstate="print">
            <a:alphaModFix amt="70000"/>
            <a:extLst>
              <a:ext uri="{28A0092B-C50C-407E-A947-70E740481C1C}">
                <a14:useLocalDpi xmlns:a14="http://schemas.microsoft.com/office/drawing/2010/main" val="0"/>
              </a:ext>
            </a:extLst>
          </a:blip>
          <a:srcRect t="7854" b="7854"/>
          <a:stretch/>
        </p:blipFill>
        <p:spPr>
          <a:xfrm>
            <a:off x="7445"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9039" y="5161945"/>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dirty="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2580" y="5161945"/>
            <a:ext cx="9144000" cy="1117935"/>
          </a:xfrm>
          <a:prstGeom prst="rect">
            <a:avLst/>
          </a:prstGeom>
        </p:spPr>
        <p:txBody>
          <a:bodyPr vert="horz" wrap="square" lIns="0" tIns="50483" rIns="0" bIns="0" rtlCol="0">
            <a:spAutoFit/>
          </a:bodyPr>
          <a:lstStyle/>
          <a:p>
            <a:pPr algn="ctr" defTabSz="685800">
              <a:spcBef>
                <a:spcPts val="398"/>
              </a:spcBef>
              <a:defRPr/>
            </a:pPr>
            <a:r>
              <a:rPr lang="en-US" sz="4400" b="1" kern="0" dirty="0">
                <a:solidFill>
                  <a:srgbClr val="0070C0"/>
                </a:solidFill>
                <a:latin typeface="Calibri"/>
                <a:cs typeface="Calibri"/>
              </a:rPr>
              <a:t>WRAP UP</a:t>
            </a:r>
          </a:p>
          <a:p>
            <a:pPr algn="ctr" defTabSz="685800">
              <a:spcBef>
                <a:spcPts val="398"/>
              </a:spcBef>
              <a:defRPr/>
            </a:pPr>
            <a:r>
              <a:rPr lang="en-US" sz="2200" kern="0" dirty="0">
                <a:solidFill>
                  <a:srgbClr val="0D6CB8"/>
                </a:solidFill>
                <a:latin typeface="Calibri"/>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28" y="202079"/>
            <a:ext cx="2577179" cy="796709"/>
          </a:xfrm>
          <a:prstGeom prst="rect">
            <a:avLst/>
          </a:prstGeom>
        </p:spPr>
      </p:pic>
      <p:sp>
        <p:nvSpPr>
          <p:cNvPr id="2" name="Slide Number Placeholder 1">
            <a:extLst>
              <a:ext uri="{FF2B5EF4-FFF2-40B4-BE49-F238E27FC236}">
                <a16:creationId xmlns:a16="http://schemas.microsoft.com/office/drawing/2014/main" id="{78FA8822-1EFD-1A9F-C8A7-08F280E35FBB}"/>
              </a:ext>
            </a:extLst>
          </p:cNvPr>
          <p:cNvSpPr>
            <a:spLocks noGrp="1"/>
          </p:cNvSpPr>
          <p:nvPr>
            <p:ph type="sldNum" sz="quarter" idx="12"/>
          </p:nvPr>
        </p:nvSpPr>
        <p:spPr/>
        <p:txBody>
          <a:bodyPr/>
          <a:lstStyle/>
          <a:p>
            <a:fld id="{69C126A4-BD19-47E2-8A0E-0DE1B9D8C925}" type="slidenum">
              <a:rPr lang="en-US" sz="1000" smtClean="0"/>
              <a:pPr/>
              <a:t>41</a:t>
            </a:fld>
            <a:endParaRPr lang="en-US" sz="1000" dirty="0"/>
          </a:p>
        </p:txBody>
      </p:sp>
    </p:spTree>
    <p:custDataLst>
      <p:tags r:id="rId1"/>
    </p:custDataLst>
    <p:extLst>
      <p:ext uri="{BB962C8B-B14F-4D97-AF65-F5344CB8AC3E}">
        <p14:creationId xmlns:p14="http://schemas.microsoft.com/office/powerpoint/2010/main" val="881535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60715" y="141514"/>
            <a:ext cx="7783286" cy="756501"/>
          </a:xfrm>
        </p:spPr>
        <p:txBody>
          <a:bodyPr vert="horz" lIns="68580" tIns="34290" rIns="68580" bIns="34290" rtlCol="0" anchor="ctr">
            <a:noAutofit/>
          </a:bodyPr>
          <a:lstStyle/>
          <a:p>
            <a:pPr algn="ctr"/>
            <a:r>
              <a:rPr lang="en-US" sz="4400" dirty="0"/>
              <a:t>KEY TAKEAWAYS</a:t>
            </a:r>
            <a:endParaRPr lang="en-US" sz="4400" dirty="0">
              <a:solidFill>
                <a:schemeClr val="tx1"/>
              </a:solidFill>
            </a:endParaRPr>
          </a:p>
        </p:txBody>
      </p:sp>
      <p:sp>
        <p:nvSpPr>
          <p:cNvPr id="2" name="Slide Number Placeholder 1">
            <a:extLst>
              <a:ext uri="{FF2B5EF4-FFF2-40B4-BE49-F238E27FC236}">
                <a16:creationId xmlns:a16="http://schemas.microsoft.com/office/drawing/2014/main" id="{463D6519-93D0-DCDB-F9D5-F5C1F659EDB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675"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675"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1592981283"/>
              </p:ext>
            </p:extLst>
          </p:nvPr>
        </p:nvGraphicFramePr>
        <p:xfrm>
          <a:off x="1657595" y="1631863"/>
          <a:ext cx="3981735" cy="4287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utoShape 2" descr="Internet with solid fill">
            <a:extLst>
              <a:ext uri="{FF2B5EF4-FFF2-40B4-BE49-F238E27FC236}">
                <a16:creationId xmlns:a16="http://schemas.microsoft.com/office/drawing/2014/main" id="{67A66FE2-6BCC-42BF-B8BC-A653B3F0432A}"/>
              </a:ext>
            </a:extLst>
          </p:cNvPr>
          <p:cNvSpPr>
            <a:spLocks noChangeAspect="1" noChangeArrowheads="1"/>
          </p:cNvSpPr>
          <p:nvPr/>
        </p:nvSpPr>
        <p:spPr bwMode="auto">
          <a:xfrm>
            <a:off x="138113"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utoShape 3" descr="Internet with solid fill">
            <a:extLst>
              <a:ext uri="{FF2B5EF4-FFF2-40B4-BE49-F238E27FC236}">
                <a16:creationId xmlns:a16="http://schemas.microsoft.com/office/drawing/2014/main" id="{3E076FBC-A149-0401-4FBD-70FAD214F4CD}"/>
              </a:ext>
            </a:extLst>
          </p:cNvPr>
          <p:cNvSpPr>
            <a:spLocks noChangeAspect="1" noChangeArrowheads="1"/>
          </p:cNvSpPr>
          <p:nvPr/>
        </p:nvSpPr>
        <p:spPr bwMode="auto">
          <a:xfrm>
            <a:off x="483394"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EFF4DA41-4F81-4BD3-CECE-69721E954BD7}"/>
              </a:ext>
            </a:extLst>
          </p:cNvPr>
          <p:cNvSpPr txBox="1">
            <a:spLocks/>
          </p:cNvSpPr>
          <p:nvPr/>
        </p:nvSpPr>
        <p:spPr>
          <a:xfrm>
            <a:off x="5789428" y="1865493"/>
            <a:ext cx="3068240" cy="3945731"/>
          </a:xfrm>
          <a:prstGeom prst="rect">
            <a:avLst/>
          </a:prstGeom>
        </p:spPr>
        <p:txBody>
          <a:bodyPr>
            <a:normAutofit/>
          </a:bodyPr>
          <a:lstStyle>
            <a:lvl1pPr marL="171446" indent="-171446" algn="l" defTabSz="685783" rtl="0" eaLnBrk="1" latinLnBrk="0" hangingPunct="1">
              <a:lnSpc>
                <a:spcPct val="90000"/>
              </a:lnSpc>
              <a:spcBef>
                <a:spcPts val="751"/>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38" indent="-171446" algn="l" defTabSz="685783"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29" indent="-171446" algn="l" defTabSz="685783"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21" indent="-171446" algn="l" defTabSz="685783" rtl="0" eaLnBrk="1" latinLnBrk="0" hangingPunct="1">
              <a:lnSpc>
                <a:spcPct val="90000"/>
              </a:lnSpc>
              <a:spcBef>
                <a:spcPts val="375"/>
              </a:spcBef>
              <a:buClr>
                <a:schemeClr val="bg2"/>
              </a:buClr>
              <a:buFont typeface="Wingdings" panose="05000000000000000000" pitchFamily="2" charset="2"/>
              <a:buChar char="§"/>
              <a:defRPr sz="1351" kern="1200">
                <a:solidFill>
                  <a:schemeClr val="bg1"/>
                </a:solidFill>
                <a:latin typeface="+mn-lt"/>
                <a:ea typeface="+mn-ea"/>
                <a:cs typeface="+mn-cs"/>
              </a:defRPr>
            </a:lvl4pPr>
            <a:lvl5pPr marL="1543012" indent="-171446" algn="l" defTabSz="685783" rtl="0" eaLnBrk="1" latinLnBrk="0" hangingPunct="1">
              <a:lnSpc>
                <a:spcPct val="90000"/>
              </a:lnSpc>
              <a:spcBef>
                <a:spcPts val="375"/>
              </a:spcBef>
              <a:buClr>
                <a:schemeClr val="bg2"/>
              </a:buClr>
              <a:buFont typeface="Wingdings" panose="05000000000000000000" pitchFamily="2" charset="2"/>
              <a:buChar char="§"/>
              <a:defRPr sz="1351" kern="1200">
                <a:solidFill>
                  <a:schemeClr val="bg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0" indent="0" algn="ctr" defTabSz="514337"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r>
              <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TRAINING MATERIALS</a:t>
            </a: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28585" marR="0" lvl="0" indent="-128585" algn="l" defTabSz="514337" rtl="0" eaLnBrk="1" fontAlgn="auto" latinLnBrk="0" hangingPunct="1">
              <a:lnSpc>
                <a:spcPct val="90000"/>
              </a:lnSpc>
              <a:spcBef>
                <a:spcPts val="563"/>
              </a:spcBef>
              <a:spcAft>
                <a:spcPts val="0"/>
              </a:spcAft>
              <a:buClr>
                <a:srgbClr val="D8D8D8"/>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514337"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Requesting Access to TSDS Parallel Portal in TEAL</a:t>
            </a:r>
          </a:p>
          <a:p>
            <a:pPr marL="0" marR="0" lvl="0" indent="0" algn="l" defTabSz="514337"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endParaRPr kumimoji="0" lang="en-US" sz="7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1028700" marR="0" lvl="3"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r>
              <a:rPr kumimoji="0" lang="en-US" sz="1013" b="1"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Click Sheet 1</a:t>
            </a:r>
            <a:endParaRPr kumimoji="0" lang="en-US" sz="1013"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028700" marR="0" lvl="3"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r>
              <a:rPr kumimoji="0" lang="en-US" sz="1013" b="1" i="0" u="none" strike="noStrike" kern="1200" cap="none" spc="0" normalizeH="0" baseline="0" noProof="0" dirty="0">
                <a:ln>
                  <a:noFill/>
                </a:ln>
                <a:solidFill>
                  <a:prstClr val="white"/>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Step-by-Step Video</a:t>
            </a: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1"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1"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14337"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Requesting TEAL Roles and Privileges for Promoting from TSDS Parallel Portal</a:t>
            </a:r>
          </a:p>
          <a:p>
            <a:pPr marL="0" marR="0" lvl="0" indent="0" algn="l" defTabSz="514337"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endParaRPr kumimoji="0" lang="en-US" sz="75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1028700" marR="0" lvl="3"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r>
              <a:rPr kumimoji="0" lang="en-US" sz="1013" b="1" i="0" u="none" strike="noStrike" kern="1200" cap="none" spc="0" normalizeH="0" baseline="0" noProof="0" dirty="0">
                <a:ln>
                  <a:noFill/>
                </a:ln>
                <a:solidFill>
                  <a:prstClr val="white"/>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Click Sheet 3</a:t>
            </a:r>
            <a:endParaRPr kumimoji="0" lang="en-US" sz="1013"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028700" marR="0" lvl="3"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r>
              <a:rPr kumimoji="0" lang="en-US" sz="1013" b="1" i="0" u="none" strike="noStrike" kern="1200" cap="none" spc="0" normalizeH="0" baseline="0" noProof="0" dirty="0">
                <a:ln>
                  <a:noFill/>
                </a:ln>
                <a:solidFill>
                  <a:prstClr val="white"/>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Step-by-Step Video</a:t>
            </a: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1"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2"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2" indent="-128585" algn="l" defTabSz="514337"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descr="Internet with solid fill">
            <a:extLst>
              <a:ext uri="{FF2B5EF4-FFF2-40B4-BE49-F238E27FC236}">
                <a16:creationId xmlns:a16="http://schemas.microsoft.com/office/drawing/2014/main" id="{E4717FDB-73EF-5621-3E95-88EC79653C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66966" y="3097035"/>
            <a:ext cx="555076" cy="555076"/>
          </a:xfrm>
          <a:prstGeom prst="rect">
            <a:avLst/>
          </a:prstGeom>
        </p:spPr>
      </p:pic>
      <p:pic>
        <p:nvPicPr>
          <p:cNvPr id="21" name="Graphic 20" descr="Internet with solid fill">
            <a:extLst>
              <a:ext uri="{FF2B5EF4-FFF2-40B4-BE49-F238E27FC236}">
                <a16:creationId xmlns:a16="http://schemas.microsoft.com/office/drawing/2014/main" id="{91E731A4-A642-F0A3-1018-8B308C1D35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66966" y="4951553"/>
            <a:ext cx="555076" cy="555076"/>
          </a:xfrm>
          <a:prstGeom prst="rect">
            <a:avLst/>
          </a:prstGeom>
        </p:spPr>
      </p:pic>
      <p:sp>
        <p:nvSpPr>
          <p:cNvPr id="22" name="Rectangle 21">
            <a:extLst>
              <a:ext uri="{FF2B5EF4-FFF2-40B4-BE49-F238E27FC236}">
                <a16:creationId xmlns:a16="http://schemas.microsoft.com/office/drawing/2014/main" id="{E660F2BC-FB94-AD54-09F8-A6D6241F54D6}"/>
              </a:ext>
              <a:ext uri="{C183D7F6-B498-43B3-948B-1728B52AA6E4}">
                <adec:decorative xmlns:adec="http://schemas.microsoft.com/office/drawing/2017/decorative" val="1"/>
              </a:ext>
            </a:extLst>
          </p:cNvPr>
          <p:cNvSpPr/>
          <p:nvPr/>
        </p:nvSpPr>
        <p:spPr>
          <a:xfrm>
            <a:off x="5789428" y="1782904"/>
            <a:ext cx="3087173" cy="4028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8028BA1C-6FB0-1EFF-8399-AB0145C3F121}"/>
              </a:ext>
            </a:extLst>
          </p:cNvPr>
          <p:cNvSpPr txBox="1">
            <a:spLocks/>
          </p:cNvSpPr>
          <p:nvPr/>
        </p:nvSpPr>
        <p:spPr>
          <a:xfrm>
            <a:off x="5789428" y="1865493"/>
            <a:ext cx="3068240" cy="3945731"/>
          </a:xfrm>
          <a:prstGeom prst="rect">
            <a:avLst/>
          </a:prstGeom>
        </p:spPr>
        <p:txBody>
          <a:bodyPr>
            <a:normAutofit/>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514350"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TRAINING </a:t>
            </a:r>
            <a:r>
              <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rPr>
              <a:t>RESOURCES</a:t>
            </a:r>
          </a:p>
          <a:p>
            <a:pPr marL="1028700" marR="0" lvl="3" indent="-128588" algn="l" defTabSz="514350"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013"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3" indent="-128588" algn="l" defTabSz="514350"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endParaRPr kumimoji="0" lang="en-US" sz="1013"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3" indent="-128588" algn="l" defTabSz="514350" rtl="0" eaLnBrk="1" fontAlgn="auto" latinLnBrk="0" hangingPunct="1">
              <a:lnSpc>
                <a:spcPct val="90000"/>
              </a:lnSpc>
              <a:spcBef>
                <a:spcPts val="281"/>
              </a:spcBef>
              <a:spcAft>
                <a:spcPts val="0"/>
              </a:spcAft>
              <a:buClr>
                <a:srgbClr val="D8D8D8"/>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16">
                  <a:extLst>
                    <a:ext uri="{A12FA001-AC4F-418D-AE19-62706E023703}">
                      <ahyp:hlinkClr xmlns:ahyp="http://schemas.microsoft.com/office/drawing/2018/hyperlinkcolor" val="tx"/>
                    </a:ext>
                  </a:extLst>
                </a:hlinkClick>
              </a:rPr>
              <a:t>Key Terms and Definitions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1" indent="0" algn="l" defTabSz="514350" rtl="0" eaLnBrk="1" fontAlgn="auto" latinLnBrk="0" hangingPunct="1">
              <a:lnSpc>
                <a:spcPct val="90000"/>
              </a:lnSpc>
              <a:spcBef>
                <a:spcPts val="281"/>
              </a:spcBef>
              <a:spcAft>
                <a:spcPts val="0"/>
              </a:spcAft>
              <a:buClr>
                <a:srgbClr val="D8D8D8"/>
              </a:buClr>
              <a:buSzTx/>
              <a:buFont typeface="Wingdings" panose="05000000000000000000" pitchFamily="2" charset="2"/>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028700" marR="0" lvl="0" indent="-128588" algn="l" defTabSz="514350" rtl="0" eaLnBrk="1" fontAlgn="auto" latinLnBrk="0" hangingPunct="1">
              <a:lnSpc>
                <a:spcPct val="90000"/>
              </a:lnSpc>
              <a:spcBef>
                <a:spcPts val="563"/>
              </a:spcBef>
              <a:spcAft>
                <a:spcPts val="0"/>
              </a:spcAft>
              <a:buClr>
                <a:srgbClr val="D8D8D8"/>
              </a:buClr>
              <a:buSzTx/>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17">
                  <a:extLst>
                    <a:ext uri="{A12FA001-AC4F-418D-AE19-62706E023703}">
                      <ahyp:hlinkClr xmlns:ahyp="http://schemas.microsoft.com/office/drawing/2018/hyperlinkcolor" val="tx"/>
                    </a:ext>
                  </a:extLst>
                </a:hlinkClick>
              </a:rPr>
              <a:t>Reference Guide for SELA</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900112" marR="0" lvl="0" indent="0" algn="l" defTabSz="514350" rtl="0" eaLnBrk="1" fontAlgn="auto" latinLnBrk="0" hangingPunct="1">
              <a:lnSpc>
                <a:spcPct val="90000"/>
              </a:lnSpc>
              <a:spcBef>
                <a:spcPts val="563"/>
              </a:spcBef>
              <a:spcAft>
                <a:spcPts val="0"/>
              </a:spcAft>
              <a:buClr>
                <a:srgbClr val="D8D8D8"/>
              </a:buClr>
              <a:buSzTx/>
              <a:buFont typeface="Wingdings" panose="05000000000000000000" pitchFamily="2" charset="2"/>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00112" marR="0" lvl="0" indent="0" algn="l" defTabSz="514350" rtl="0" eaLnBrk="1" fontAlgn="auto" latinLnBrk="0" hangingPunct="1">
              <a:lnSpc>
                <a:spcPct val="90000"/>
              </a:lnSpc>
              <a:spcBef>
                <a:spcPts val="563"/>
              </a:spcBef>
              <a:spcAft>
                <a:spcPts val="0"/>
              </a:spcAft>
              <a:buClr>
                <a:srgbClr val="D8D8D8"/>
              </a:buClr>
              <a:buSz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descr="Internet with solid fill">
            <a:extLst>
              <a:ext uri="{FF2B5EF4-FFF2-40B4-BE49-F238E27FC236}">
                <a16:creationId xmlns:a16="http://schemas.microsoft.com/office/drawing/2014/main" id="{77639403-3D12-49E6-A1D2-DCFCCE8476A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76029" y="3429000"/>
            <a:ext cx="555076" cy="555076"/>
          </a:xfrm>
          <a:prstGeom prst="rect">
            <a:avLst/>
          </a:prstGeom>
        </p:spPr>
      </p:pic>
      <p:pic>
        <p:nvPicPr>
          <p:cNvPr id="25" name="Graphic 24" descr="Internet with solid fill">
            <a:extLst>
              <a:ext uri="{FF2B5EF4-FFF2-40B4-BE49-F238E27FC236}">
                <a16:creationId xmlns:a16="http://schemas.microsoft.com/office/drawing/2014/main" id="{8EB14784-9914-8602-F26F-27DBB1A46E9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76030" y="2517517"/>
            <a:ext cx="555076" cy="555076"/>
          </a:xfrm>
          <a:prstGeom prst="rect">
            <a:avLst/>
          </a:prstGeom>
        </p:spPr>
      </p:pic>
    </p:spTree>
    <p:custDataLst>
      <p:tags r:id="rId1"/>
    </p:custDataLst>
    <p:extLst>
      <p:ext uri="{BB962C8B-B14F-4D97-AF65-F5344CB8AC3E}">
        <p14:creationId xmlns:p14="http://schemas.microsoft.com/office/powerpoint/2010/main" val="1460526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0070C0"/>
              </a:solidFill>
              <a:effectLst/>
              <a:uLnTx/>
              <a:uFillTx/>
              <a:ea typeface="+mn-ea"/>
              <a:cs typeface="+mn-cs"/>
            </a:endParaRPr>
          </a:p>
        </p:txBody>
      </p:sp>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dirty="0">
                <a:solidFill>
                  <a:schemeClr val="accent1">
                    <a:lumMod val="75000"/>
                  </a:schemeClr>
                </a:solidFill>
              </a:rPr>
              <a:t> </a:t>
            </a:r>
            <a:r>
              <a:rPr lang="en-US" sz="4400" dirty="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215407"/>
            <a:ext cx="7543800" cy="532735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800" b="1" i="0" u="none" strike="noStrike" kern="1200" cap="none" spc="0" normalizeH="0" baseline="0" noProof="0" dirty="0">
                <a:ln>
                  <a:noFill/>
                </a:ln>
                <a:solidFill>
                  <a:srgbClr val="0070C0"/>
                </a:solidFill>
                <a:effectLst/>
                <a:uLnTx/>
                <a:uFillTx/>
                <a:ea typeface="+mn-ea"/>
                <a:cs typeface="Arial"/>
              </a:rPr>
              <a:t>TEA Website and Communication Resources</a:t>
            </a:r>
            <a:endParaRPr kumimoji="0" lang="en-US" sz="2800" b="1" i="0" u="none" strike="noStrike" kern="1200" cap="none" spc="0" normalizeH="0" baseline="0" noProof="0" dirty="0">
              <a:ln>
                <a:noFill/>
              </a:ln>
              <a:solidFill>
                <a:srgbClr val="0070C0"/>
              </a:solidFill>
              <a:effectLst/>
              <a:uLnTx/>
              <a:uFillTx/>
              <a:ea typeface="+mn-ea"/>
              <a:cs typeface="Arial"/>
              <a:hlinkClick r:id="rId4">
                <a:extLst>
                  <a:ext uri="{A12FA001-AC4F-418D-AE19-62706E023703}">
                    <ahyp:hlinkClr xmlns:ahyp="http://schemas.microsoft.com/office/drawing/2018/hyperlinkcolor" val="tx"/>
                  </a:ext>
                </a:extLst>
              </a:hlinkClick>
            </a:endParaRPr>
          </a:p>
          <a:p>
            <a:pPr marL="800100" marR="0" lvl="2" indent="-342900" algn="l" defTabSz="914400" rtl="0" eaLnBrk="1" fontAlgn="auto" latinLnBrk="0" hangingPunct="1">
              <a:lnSpc>
                <a:spcPct val="106000"/>
              </a:lnSpc>
              <a:spcBef>
                <a:spcPts val="0"/>
              </a:spcBef>
              <a:spcAft>
                <a:spcPts val="300"/>
              </a:spcAft>
              <a:buClr>
                <a:schemeClr val="accent2"/>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70C0"/>
                </a:solidFill>
                <a:effectLst/>
                <a:uLnTx/>
                <a:uFillTx/>
                <a:ea typeface="+mn-ea"/>
                <a:cs typeface="Arial"/>
                <a:hlinkClick r:id="rId5"/>
              </a:rPr>
              <a:t>Sensory Impairments</a:t>
            </a:r>
            <a:endParaRPr kumimoji="0" lang="en-US" sz="2400" b="0" i="0" u="none" strike="noStrike" kern="1200" cap="none" spc="0" normalizeH="0" baseline="0" noProof="0" dirty="0">
              <a:ln>
                <a:noFill/>
              </a:ln>
              <a:solidFill>
                <a:srgbClr val="0070C0"/>
              </a:solidFill>
              <a:effectLst/>
              <a:uLnTx/>
              <a:uFillTx/>
              <a:ea typeface="+mn-ea"/>
              <a:cs typeface="Arial"/>
            </a:endParaRPr>
          </a:p>
          <a:p>
            <a:pPr marL="800100" marR="0" lvl="2" indent="-342900" algn="l" defTabSz="914400" rtl="0" eaLnBrk="1" fontAlgn="auto" latinLnBrk="0" hangingPunct="1">
              <a:lnSpc>
                <a:spcPct val="106000"/>
              </a:lnSpc>
              <a:spcBef>
                <a:spcPts val="0"/>
              </a:spcBef>
              <a:spcAft>
                <a:spcPts val="300"/>
              </a:spcAft>
              <a:buClr>
                <a:schemeClr val="accent2"/>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70C0"/>
                </a:solidFill>
                <a:effectLst/>
                <a:uLnTx/>
                <a:uFillTx/>
                <a:ea typeface="+mn-ea"/>
                <a:cs typeface="Arial"/>
                <a:hlinkClick r:id="rId6"/>
              </a:rPr>
              <a:t>Students with Visual Impairments or Who Are Deaf Blind TEA Forms</a:t>
            </a:r>
            <a:endParaRPr kumimoji="0" lang="en-US" sz="2400" b="0" i="0" u="none" strike="noStrike" kern="1200" cap="none" spc="0" normalizeH="0" baseline="0" noProof="0" dirty="0">
              <a:ln>
                <a:noFill/>
              </a:ln>
              <a:solidFill>
                <a:srgbClr val="0070C0"/>
              </a:solidFill>
              <a:effectLst/>
              <a:uLnTx/>
              <a:uFillTx/>
              <a:ea typeface="+mn-ea"/>
              <a:cs typeface="Arial"/>
            </a:endParaRPr>
          </a:p>
          <a:p>
            <a:pPr marL="0" marR="0" lvl="1"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800" b="1" i="0" u="none" strike="noStrike" kern="1200" cap="none" spc="0" normalizeH="0" baseline="0" noProof="0" dirty="0">
                <a:ln>
                  <a:noFill/>
                </a:ln>
                <a:solidFill>
                  <a:srgbClr val="0070C0"/>
                </a:solidFill>
                <a:effectLst/>
                <a:uLnTx/>
                <a:uFillTx/>
                <a:ea typeface="+mn-ea"/>
                <a:cs typeface="Arial"/>
              </a:rPr>
              <a:t>Texas Education Data Standards Resources</a:t>
            </a:r>
            <a:endParaRPr lang="en-US" sz="2800" b="1" i="0" u="none" strike="noStrike" kern="1200" cap="none" spc="0" normalizeH="0" baseline="0" noProof="0" dirty="0">
              <a:ln>
                <a:noFill/>
              </a:ln>
              <a:solidFill>
                <a:srgbClr val="0070C0"/>
              </a:solidFill>
              <a:effectLst/>
              <a:uLnTx/>
              <a:uFillTx/>
              <a:cs typeface="Arial"/>
            </a:endParaRPr>
          </a:p>
          <a:p>
            <a:pPr marL="800100" lvl="2" indent="-342900">
              <a:lnSpc>
                <a:spcPct val="106000"/>
              </a:lnSpc>
              <a:spcBef>
                <a:spcPts val="600"/>
              </a:spcBef>
              <a:spcAft>
                <a:spcPts val="300"/>
              </a:spcAft>
              <a:buClr>
                <a:schemeClr val="accent2"/>
              </a:buClr>
              <a:buSzPct val="100000"/>
              <a:buFont typeface="Wingdings" panose="05000000000000000000" pitchFamily="2" charset="2"/>
              <a:buChar char="§"/>
              <a:defRPr/>
            </a:pPr>
            <a:r>
              <a:rPr lang="en-US" sz="2400" dirty="0">
                <a:cs typeface="Arial" panose="020B0604020202020204" pitchFamily="34" charset="0"/>
                <a:hlinkClick r:id="rId7"/>
              </a:rPr>
              <a:t>TSDS Web-Enabled Data Standards (TWEDS)</a:t>
            </a:r>
            <a:endParaRPr lang="en-US" sz="2400" dirty="0">
              <a:cs typeface="Arial" panose="020B0604020202020204" pitchFamily="34" charset="0"/>
            </a:endParaRPr>
          </a:p>
          <a:p>
            <a:pPr marL="0" lvl="1">
              <a:lnSpc>
                <a:spcPct val="106000"/>
              </a:lnSpc>
              <a:spcBef>
                <a:spcPts val="600"/>
              </a:spcBef>
              <a:spcAft>
                <a:spcPts val="300"/>
              </a:spcAft>
              <a:buClr>
                <a:srgbClr val="C5EEF3">
                  <a:lumMod val="50000"/>
                </a:srgbClr>
              </a:buClr>
              <a:buSzPct val="100000"/>
              <a:defRPr/>
            </a:pPr>
            <a:r>
              <a:rPr lang="en-US" sz="2800" b="1" dirty="0">
                <a:solidFill>
                  <a:srgbClr val="0070C0"/>
                </a:solidFill>
                <a:cs typeface="Arial"/>
              </a:rPr>
              <a:t>Support Resources</a:t>
            </a:r>
          </a:p>
          <a:p>
            <a:pPr marL="800100" marR="0" lvl="2" indent="-342900" algn="l" defTabSz="914400" rtl="0" eaLnBrk="1" fontAlgn="auto" latinLnBrk="0" hangingPunct="1">
              <a:lnSpc>
                <a:spcPct val="106000"/>
              </a:lnSpc>
              <a:spcBef>
                <a:spcPts val="0"/>
              </a:spcBef>
              <a:spcAft>
                <a:spcPts val="0"/>
              </a:spcAft>
              <a:buClr>
                <a:schemeClr val="accent2"/>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70C0"/>
                </a:solidFill>
                <a:effectLst/>
                <a:uLnTx/>
                <a:uFillTx/>
                <a:ea typeface="+mn-ea"/>
                <a:cs typeface="Arial"/>
              </a:rPr>
              <a:t>KB Articles</a:t>
            </a:r>
            <a:endParaRPr lang="en-US" sz="2400" b="0" i="0" u="none" strike="noStrike" kern="1200" cap="none" spc="0" normalizeH="0" baseline="0" noProof="0" dirty="0">
              <a:ln>
                <a:noFill/>
              </a:ln>
              <a:solidFill>
                <a:srgbClr val="0070C0"/>
              </a:solidFill>
              <a:effectLst/>
              <a:uLnTx/>
              <a:uFillTx/>
              <a:cs typeface="Arial"/>
            </a:endParaRPr>
          </a:p>
          <a:p>
            <a:pPr marR="0" lvl="3" indent="-457200" algn="l" defTabSz="914400" rtl="0" eaLnBrk="1" fontAlgn="auto" latinLnBrk="0" hangingPunct="1">
              <a:lnSpc>
                <a:spcPct val="106000"/>
              </a:lnSpc>
              <a:spcBef>
                <a:spcPts val="0"/>
              </a:spcBef>
              <a:spcAft>
                <a:spcPts val="0"/>
              </a:spcAft>
              <a:buClr>
                <a:schemeClr val="accent2"/>
              </a:buClr>
              <a:buSzPct val="70000"/>
              <a:buFont typeface="+mj-lt"/>
              <a:buAutoNum type="arabicPeriod"/>
              <a:tabLst/>
              <a:defRPr/>
            </a:pPr>
            <a:r>
              <a:rPr lang="en-US" sz="2000" dirty="0">
                <a:solidFill>
                  <a:srgbClr val="0070C0"/>
                </a:solidFill>
                <a:cs typeface="Arial"/>
                <a:hlinkClick r:id="rId8"/>
              </a:rPr>
              <a:t>TSDSKB-616</a:t>
            </a:r>
            <a:r>
              <a:rPr kumimoji="0" lang="en-US" sz="2000" b="0" i="0" u="none" strike="noStrike" kern="1200" cap="none" spc="0" normalizeH="0" baseline="0" noProof="0" dirty="0">
                <a:ln>
                  <a:noFill/>
                </a:ln>
                <a:solidFill>
                  <a:srgbClr val="0070C0"/>
                </a:solidFill>
                <a:effectLst/>
                <a:uLnTx/>
                <a:uFillTx/>
                <a:cs typeface="Arial"/>
                <a:hlinkClick r:id="rId8"/>
              </a:rPr>
              <a:t> </a:t>
            </a:r>
            <a:r>
              <a:rPr kumimoji="0" lang="en-US" sz="2000" b="0" i="0" u="none" strike="noStrike" kern="1200" cap="none" spc="0" normalizeH="0" baseline="0" noProof="0" dirty="0">
                <a:ln>
                  <a:noFill/>
                </a:ln>
                <a:solidFill>
                  <a:srgbClr val="0070C0"/>
                </a:solidFill>
                <a:effectLst/>
                <a:uLnTx/>
                <a:uFillTx/>
                <a:ea typeface="+mn-ea"/>
                <a:cs typeface="Arial"/>
              </a:rPr>
              <a:t>– SELA: Definition of Assessment Types</a:t>
            </a:r>
            <a:endParaRPr lang="en-US" sz="2000" b="0" i="0" u="none" strike="noStrike" kern="1200" cap="none" spc="0" normalizeH="0" baseline="0" noProof="0" dirty="0">
              <a:ln>
                <a:noFill/>
              </a:ln>
              <a:solidFill>
                <a:srgbClr val="0070C0"/>
              </a:solidFill>
              <a:effectLst/>
              <a:uLnTx/>
              <a:uFillTx/>
              <a:cs typeface="Arial"/>
            </a:endParaRPr>
          </a:p>
          <a:p>
            <a:pPr marR="0" lvl="3" indent="-457200" algn="l" defTabSz="914400" rtl="0" eaLnBrk="1" fontAlgn="auto" latinLnBrk="0" hangingPunct="1">
              <a:lnSpc>
                <a:spcPct val="106000"/>
              </a:lnSpc>
              <a:spcBef>
                <a:spcPts val="0"/>
              </a:spcBef>
              <a:spcAft>
                <a:spcPts val="0"/>
              </a:spcAft>
              <a:buClr>
                <a:schemeClr val="accent2"/>
              </a:buClr>
              <a:buSzPct val="70000"/>
              <a:buFont typeface="+mj-lt"/>
              <a:buAutoNum type="arabicPeriod"/>
              <a:tabLst/>
              <a:defRPr/>
            </a:pPr>
            <a:r>
              <a:rPr lang="en-US" sz="2000" dirty="0">
                <a:solidFill>
                  <a:srgbClr val="0070C0"/>
                </a:solidFill>
                <a:cs typeface="Arial"/>
                <a:hlinkClick r:id="rId9"/>
              </a:rPr>
              <a:t>TSDSKB-612</a:t>
            </a:r>
            <a:r>
              <a:rPr lang="en-US" sz="2000" dirty="0">
                <a:solidFill>
                  <a:srgbClr val="0070C0"/>
                </a:solidFill>
                <a:cs typeface="Arial"/>
              </a:rPr>
              <a:t> – SELA: Frequently Asked Questions</a:t>
            </a:r>
          </a:p>
          <a:p>
            <a:pPr marR="0" lvl="3" indent="-457200" algn="l" defTabSz="914400" rtl="0" eaLnBrk="1" fontAlgn="auto" latinLnBrk="0" hangingPunct="1">
              <a:lnSpc>
                <a:spcPct val="106000"/>
              </a:lnSpc>
              <a:spcBef>
                <a:spcPts val="0"/>
              </a:spcBef>
              <a:spcAft>
                <a:spcPts val="0"/>
              </a:spcAft>
              <a:buClr>
                <a:schemeClr val="accent2"/>
              </a:buClr>
              <a:buSzPct val="70000"/>
              <a:buFont typeface="+mj-lt"/>
              <a:buAutoNum type="arabicPeriod"/>
              <a:tabLst/>
              <a:defRPr/>
            </a:pPr>
            <a:r>
              <a:rPr lang="en-US" sz="2000" b="0" i="0" u="none" strike="noStrike" kern="1200" cap="none" spc="0" normalizeH="0" baseline="0" noProof="0" dirty="0">
                <a:ln>
                  <a:noFill/>
                </a:ln>
                <a:solidFill>
                  <a:srgbClr val="0070C0"/>
                </a:solidFill>
                <a:effectLst/>
                <a:uLnTx/>
                <a:uFillTx/>
                <a:cs typeface="Arial"/>
                <a:hlinkClick r:id="rId10"/>
              </a:rPr>
              <a:t>TSDSKB-615</a:t>
            </a:r>
            <a:r>
              <a:rPr lang="en-US" sz="2000" b="0" i="0" u="none" strike="noStrike" kern="1200" cap="none" spc="0" normalizeH="0" baseline="0" noProof="0" dirty="0">
                <a:ln>
                  <a:noFill/>
                </a:ln>
                <a:solidFill>
                  <a:srgbClr val="0070C0"/>
                </a:solidFill>
                <a:effectLst/>
                <a:uLnTx/>
                <a:uFillTx/>
                <a:cs typeface="Arial"/>
              </a:rPr>
              <a:t> – SELA: Definition of Language Acquisition Services</a:t>
            </a:r>
          </a:p>
          <a:p>
            <a:pPr marL="914400" marR="0" lvl="3" algn="l" defTabSz="914400" rtl="0" eaLnBrk="1" fontAlgn="auto" latinLnBrk="0" hangingPunct="1">
              <a:lnSpc>
                <a:spcPct val="106000"/>
              </a:lnSpc>
              <a:spcBef>
                <a:spcPts val="0"/>
              </a:spcBef>
              <a:spcAft>
                <a:spcPts val="0"/>
              </a:spcAft>
              <a:buClr>
                <a:schemeClr val="accent2"/>
              </a:buClr>
              <a:buSzPct val="70000"/>
              <a:tabLst/>
              <a:defRPr/>
            </a:pPr>
            <a:endParaRPr lang="en-US" sz="900" b="0" i="0" u="none" strike="noStrike" kern="1200" cap="none" spc="0" normalizeH="0" baseline="0" noProof="0" dirty="0">
              <a:ln>
                <a:noFill/>
              </a:ln>
              <a:solidFill>
                <a:srgbClr val="0070C0"/>
              </a:solidFill>
              <a:effectLst/>
              <a:uLnTx/>
              <a:uFillTx/>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0070C0"/>
              </a:solidFill>
              <a:effectLst/>
              <a:uLnTx/>
              <a:uFillTx/>
              <a:ea typeface="+mn-ea"/>
              <a:cs typeface="+mn-cs"/>
            </a:endParaRPr>
          </a:p>
        </p:txBody>
      </p:sp>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dirty="0">
                <a:solidFill>
                  <a:schemeClr val="accent1">
                    <a:lumMod val="75000"/>
                  </a:schemeClr>
                </a:solidFill>
              </a:rPr>
              <a:t> </a:t>
            </a:r>
            <a:r>
              <a:rPr lang="en-US" sz="4400" dirty="0">
                <a:solidFill>
                  <a:srgbClr val="0070C0"/>
                </a:solidFill>
              </a:rPr>
              <a:t>ADDITIONAL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215407"/>
            <a:ext cx="7543800" cy="340336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800" b="1" i="0" u="none" strike="noStrike" kern="1200" cap="none" spc="0" normalizeH="0" baseline="0" noProof="0" dirty="0">
                <a:ln>
                  <a:noFill/>
                </a:ln>
                <a:solidFill>
                  <a:srgbClr val="0070C0"/>
                </a:solidFill>
                <a:effectLst/>
                <a:uLnTx/>
                <a:uFillTx/>
                <a:ea typeface="+mn-ea"/>
                <a:cs typeface="Arial"/>
              </a:rPr>
              <a:t>Program Area Resources</a:t>
            </a:r>
            <a:endParaRPr kumimoji="0" lang="en-US" sz="2800" b="1" i="0" strike="noStrike" kern="1200" cap="none" spc="0" normalizeH="0" baseline="0" noProof="0" dirty="0">
              <a:ln>
                <a:noFill/>
              </a:ln>
              <a:solidFill>
                <a:srgbClr val="0070C0"/>
              </a:solidFill>
              <a:uLnTx/>
              <a:uFillTx/>
              <a:cs typeface="Arial"/>
            </a:endParaRPr>
          </a:p>
          <a:p>
            <a:pPr marL="800100" lvl="1" indent="-342900">
              <a:lnSpc>
                <a:spcPct val="106000"/>
              </a:lnSpc>
              <a:spcBef>
                <a:spcPts val="600"/>
              </a:spcBef>
              <a:spcAft>
                <a:spcPts val="300"/>
              </a:spcAft>
              <a:buClr>
                <a:schemeClr val="accent2"/>
              </a:buClr>
              <a:buSzPct val="100000"/>
              <a:buFont typeface="Wingdings" panose="05000000000000000000" pitchFamily="2" charset="2"/>
              <a:buChar char="§"/>
              <a:defRPr/>
            </a:pPr>
            <a:r>
              <a:rPr lang="en-US" sz="2400" u="sng" dirty="0">
                <a:solidFill>
                  <a:srgbClr val="1682C5"/>
                </a:solidFill>
                <a:effectLst/>
                <a:latin typeface="Calibri" panose="020F0502020204030204" pitchFamily="34" charset="0"/>
                <a:ea typeface="Times New Roman" panose="02020603050405020304" pitchFamily="18" charset="0"/>
                <a:hlinkClick r:id="rId4"/>
              </a:rPr>
              <a:t>State guidance resources for DHH students</a:t>
            </a:r>
            <a:r>
              <a:rPr lang="en-US" sz="2400" dirty="0">
                <a:solidFill>
                  <a:srgbClr val="595959"/>
                </a:solidFill>
                <a:effectLst/>
                <a:latin typeface="Calibri" panose="020F050202020403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800100" lvl="1" indent="-342900" fontAlgn="base">
              <a:lnSpc>
                <a:spcPct val="106000"/>
              </a:lnSpc>
              <a:spcBef>
                <a:spcPts val="600"/>
              </a:spcBef>
              <a:spcAft>
                <a:spcPts val="300"/>
              </a:spcAft>
              <a:buClr>
                <a:schemeClr val="accent2"/>
              </a:buClr>
              <a:buSzPct val="100000"/>
              <a:buFont typeface="Wingdings" panose="05000000000000000000" pitchFamily="2" charset="2"/>
              <a:buChar char="§"/>
              <a:defRPr/>
            </a:pPr>
            <a:r>
              <a:rPr lang="en-US" sz="2400" u="sng" dirty="0">
                <a:solidFill>
                  <a:srgbClr val="1682C5"/>
                </a:solidFill>
                <a:latin typeface="Calibri" panose="020F0502020204030204" pitchFamily="34" charset="0"/>
                <a:hlinkClick r:id="rId5">
                  <a:extLst>
                    <a:ext uri="{A12FA001-AC4F-418D-AE19-62706E023703}">
                      <ahyp:hlinkClr xmlns:ahyp="http://schemas.microsoft.com/office/drawing/2018/hyperlinkcolor" val="tx"/>
                    </a:ext>
                  </a:extLst>
                </a:hlinkClick>
              </a:rPr>
              <a:t>Frequently Asked Questions – HB 548</a:t>
            </a:r>
            <a:r>
              <a:rPr lang="en-US" sz="2400" u="sng" dirty="0">
                <a:solidFill>
                  <a:srgbClr val="1682C5"/>
                </a:solidFill>
                <a:latin typeface="Calibri" panose="020F0502020204030204" pitchFamily="34" charset="0"/>
              </a:rPr>
              <a:t>​</a:t>
            </a:r>
          </a:p>
          <a:p>
            <a:pPr marL="800100" lvl="1" indent="-342900" fontAlgn="base">
              <a:lnSpc>
                <a:spcPct val="106000"/>
              </a:lnSpc>
              <a:spcBef>
                <a:spcPts val="600"/>
              </a:spcBef>
              <a:spcAft>
                <a:spcPts val="300"/>
              </a:spcAft>
              <a:buClr>
                <a:schemeClr val="accent2"/>
              </a:buClr>
              <a:buSzPct val="100000"/>
              <a:buFont typeface="Wingdings" panose="05000000000000000000" pitchFamily="2" charset="2"/>
              <a:buChar char="§"/>
              <a:defRPr/>
            </a:pPr>
            <a:r>
              <a:rPr lang="fr-FR" sz="2400" u="sng" dirty="0">
                <a:solidFill>
                  <a:srgbClr val="1682C5"/>
                </a:solidFill>
                <a:latin typeface="Calibri" panose="020F0502020204030204" pitchFamily="34" charset="0"/>
                <a:hlinkClick r:id="rId6">
                  <a:extLst>
                    <a:ext uri="{A12FA001-AC4F-418D-AE19-62706E023703}">
                      <ahyp:hlinkClr xmlns:ahyp="http://schemas.microsoft.com/office/drawing/2018/hyperlinkcolor" val="tx"/>
                    </a:ext>
                  </a:extLst>
                </a:hlinkClick>
              </a:rPr>
              <a:t>HB 548 Langage Acquisition Assessments</a:t>
            </a:r>
            <a:r>
              <a:rPr lang="fr-FR" sz="2400" u="sng" dirty="0">
                <a:solidFill>
                  <a:srgbClr val="1682C5"/>
                </a:solidFill>
                <a:latin typeface="Calibri" panose="020F0502020204030204" pitchFamily="34" charset="0"/>
              </a:rPr>
              <a:t>​</a:t>
            </a:r>
            <a:endParaRPr lang="en-US" sz="2400" u="sng" dirty="0">
              <a:solidFill>
                <a:srgbClr val="1682C5"/>
              </a:solidFill>
              <a:latin typeface="Calibri" panose="020F0502020204030204" pitchFamily="34" charset="0"/>
            </a:endParaRPr>
          </a:p>
          <a:p>
            <a:pPr marL="800100" lvl="1" indent="-342900" fontAlgn="base">
              <a:lnSpc>
                <a:spcPct val="106000"/>
              </a:lnSpc>
              <a:spcBef>
                <a:spcPts val="600"/>
              </a:spcBef>
              <a:spcAft>
                <a:spcPts val="300"/>
              </a:spcAft>
              <a:buClr>
                <a:schemeClr val="accent2"/>
              </a:buClr>
              <a:buSzPct val="100000"/>
              <a:buFont typeface="Wingdings" panose="05000000000000000000" pitchFamily="2" charset="2"/>
              <a:buChar char="§"/>
              <a:defRPr/>
            </a:pPr>
            <a:r>
              <a:rPr lang="en-US" sz="2400" u="sng" dirty="0">
                <a:solidFill>
                  <a:srgbClr val="1682C5"/>
                </a:solidFill>
                <a:latin typeface="Calibri" panose="020F0502020204030204" pitchFamily="34" charset="0"/>
                <a:hlinkClick r:id="rId7">
                  <a:extLst>
                    <a:ext uri="{A12FA001-AC4F-418D-AE19-62706E023703}">
                      <ahyp:hlinkClr xmlns:ahyp="http://schemas.microsoft.com/office/drawing/2018/hyperlinkcolor" val="tx"/>
                    </a:ext>
                  </a:extLst>
                </a:hlinkClick>
              </a:rPr>
              <a:t>HB 548 List of Assessments</a:t>
            </a:r>
            <a:r>
              <a:rPr lang="en-US" sz="2400" u="sng" dirty="0">
                <a:solidFill>
                  <a:srgbClr val="1682C5"/>
                </a:solidFill>
                <a:latin typeface="Calibri" panose="020F0502020204030204" pitchFamily="34" charset="0"/>
              </a:rPr>
              <a:t>​​</a:t>
            </a:r>
          </a:p>
          <a:p>
            <a:pPr marL="800100" lvl="1" indent="-342900" fontAlgn="base">
              <a:lnSpc>
                <a:spcPct val="106000"/>
              </a:lnSpc>
              <a:spcBef>
                <a:spcPts val="600"/>
              </a:spcBef>
              <a:spcAft>
                <a:spcPts val="300"/>
              </a:spcAft>
              <a:buClr>
                <a:schemeClr val="accent2"/>
              </a:buClr>
              <a:buSzPct val="100000"/>
              <a:buFont typeface="Wingdings" panose="05000000000000000000" pitchFamily="2" charset="2"/>
              <a:buChar char="§"/>
              <a:defRPr/>
            </a:pPr>
            <a:r>
              <a:rPr lang="en-US" sz="2400" u="sng" dirty="0">
                <a:solidFill>
                  <a:srgbClr val="1682C5"/>
                </a:solidFill>
                <a:latin typeface="Calibri" panose="020F0502020204030204" pitchFamily="34" charset="0"/>
                <a:hlinkClick r:id="rId8">
                  <a:extLst>
                    <a:ext uri="{A12FA001-AC4F-418D-AE19-62706E023703}">
                      <ahyp:hlinkClr xmlns:ahyp="http://schemas.microsoft.com/office/drawing/2018/hyperlinkcolor" val="tx"/>
                    </a:ext>
                  </a:extLst>
                </a:hlinkClick>
              </a:rPr>
              <a:t>Scoring Rubric for HB 548 Language Acquisition</a:t>
            </a:r>
            <a:endParaRPr lang="en-US" sz="2400" u="sng" dirty="0">
              <a:solidFill>
                <a:srgbClr val="1682C5"/>
              </a:solidFill>
              <a:latin typeface="Calibri" panose="020F0502020204030204" pitchFamily="34" charset="0"/>
            </a:endParaRPr>
          </a:p>
          <a:p>
            <a:pPr marL="803275" marR="0" lvl="3" indent="-340995" algn="l" defTabSz="914400" rtl="0" eaLnBrk="1" fontAlgn="auto" latinLnBrk="0" hangingPunct="1">
              <a:lnSpc>
                <a:spcPct val="106000"/>
              </a:lnSpc>
              <a:spcBef>
                <a:spcPts val="0"/>
              </a:spcBef>
              <a:spcAft>
                <a:spcPts val="0"/>
              </a:spcAft>
              <a:buClr>
                <a:schemeClr val="accent2"/>
              </a:buClr>
              <a:buSzPct val="70000"/>
              <a:buFont typeface="Wingdings" panose="05000000000000000000" pitchFamily="2" charset="2"/>
              <a:buChar char="§"/>
              <a:tabLst/>
              <a:defRPr/>
            </a:pPr>
            <a:endParaRPr lang="en-US" sz="1800" b="0" i="0" u="none" strike="noStrike" kern="1200" cap="none" spc="0" normalizeH="0" baseline="0" noProof="0" dirty="0">
              <a:ln>
                <a:noFill/>
              </a:ln>
              <a:solidFill>
                <a:srgbClr val="0070C0"/>
              </a:solidFill>
              <a:effectLst/>
              <a:uLnTx/>
              <a:uFillTx/>
              <a:cs typeface="Arial" pitchFamily="34" charset="0"/>
            </a:endParaRPr>
          </a:p>
        </p:txBody>
      </p:sp>
    </p:spTree>
    <p:custDataLst>
      <p:tags r:id="rId1"/>
    </p:custDataLst>
    <p:extLst>
      <p:ext uri="{BB962C8B-B14F-4D97-AF65-F5344CB8AC3E}">
        <p14:creationId xmlns:p14="http://schemas.microsoft.com/office/powerpoint/2010/main" val="730505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685800">
              <a:defRPr/>
            </a:pPr>
            <a:fld id="{69C126A4-BD19-47E2-8A0E-0DE1B9D8C925}" type="slidenum">
              <a:rPr lang="en-US" sz="1000" dirty="0">
                <a:solidFill>
                  <a:srgbClr val="0D6CB9"/>
                </a:solidFill>
                <a:latin typeface="Calibri" panose="020F0502020204030204"/>
              </a:rPr>
              <a:pPr defTabSz="685800">
                <a:defRPr/>
              </a:pPr>
              <a:t>45</a:t>
            </a:fld>
            <a:endParaRPr lang="en-US" sz="1000" dirty="0">
              <a:solidFill>
                <a:srgbClr val="0D6CB9"/>
              </a:solidFill>
              <a:latin typeface="Calibri" panose="020F0502020204030204"/>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28"/>
            <a:ext cx="7223078" cy="563513"/>
          </a:xfrm>
        </p:spPr>
        <p:txBody>
          <a:bodyPr>
            <a:noAutofit/>
          </a:bodyPr>
          <a:lstStyle/>
          <a:p>
            <a:pPr algn="ctr"/>
            <a:r>
              <a:rPr lang="en-US" sz="4400" dirty="0"/>
              <a:t>NEXT STEPS</a:t>
            </a:r>
            <a:endParaRPr lang="en-US" sz="4400" dirty="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543528"/>
            <a:ext cx="7423473" cy="4427534"/>
          </a:xfrm>
        </p:spPr>
        <p:txBody>
          <a:bodyPr lIns="68580" tIns="34290" rIns="68580" bIns="34290" anchor="t"/>
          <a:lstStyle/>
          <a:p>
            <a:pPr marL="461645" lvl="1" indent="-342900"/>
            <a:r>
              <a:rPr lang="en-US" sz="2400" dirty="0">
                <a:cs typeface="Calibri"/>
              </a:rPr>
              <a:t>Complete a Teach Back Exercise</a:t>
            </a:r>
            <a:endParaRPr lang="en-US" dirty="0"/>
          </a:p>
          <a:p>
            <a:pPr marL="118745" lvl="1" indent="0">
              <a:buNone/>
            </a:pPr>
            <a:endParaRPr lang="en-US" sz="800" dirty="0">
              <a:ea typeface="Calibri" panose="020F0502020204030204"/>
              <a:cs typeface="Calibri"/>
            </a:endParaRPr>
          </a:p>
          <a:p>
            <a:pPr marL="461645" lvl="1" indent="-342900"/>
            <a:r>
              <a:rPr lang="en-US" sz="2400" dirty="0">
                <a:cs typeface="Calibri"/>
              </a:rPr>
              <a:t>Complete SELA Certification Test – Part 1</a:t>
            </a:r>
            <a:endParaRPr lang="en-US" sz="2400" dirty="0">
              <a:ea typeface="Calibri"/>
              <a:cs typeface="Calibri"/>
            </a:endParaRPr>
          </a:p>
          <a:p>
            <a:pPr marL="461645" lvl="1" indent="-342900"/>
            <a:endParaRPr lang="en-US" sz="800" dirty="0">
              <a:ea typeface="Calibri" panose="020F0502020204030204"/>
              <a:cs typeface="Calibri"/>
            </a:endParaRPr>
          </a:p>
          <a:p>
            <a:pPr marL="461645" lvl="1" indent="-342900"/>
            <a:r>
              <a:rPr lang="en-US" sz="2400" dirty="0">
                <a:cs typeface="Calibri"/>
              </a:rPr>
              <a:t>Complete Core Collection Certification Test – Part 2</a:t>
            </a:r>
            <a:endParaRPr lang="en-US" sz="2400" dirty="0">
              <a:ea typeface="Calibri"/>
              <a:cs typeface="Calibri"/>
            </a:endParaRPr>
          </a:p>
          <a:p>
            <a:pPr marL="118745" lvl="1" indent="0">
              <a:buNone/>
            </a:pPr>
            <a:endParaRPr lang="en-US" sz="800" dirty="0">
              <a:ea typeface="Calibri" panose="020F0502020204030204"/>
              <a:cs typeface="Calibri"/>
            </a:endParaRPr>
          </a:p>
          <a:p>
            <a:pPr marL="398145" lvl="0" indent="-279400"/>
            <a:r>
              <a:rPr lang="en-US" sz="2400" dirty="0">
                <a:cs typeface="Calibri"/>
              </a:rPr>
              <a:t>Attend TSDS Continuing Education Trainings (CET)</a:t>
            </a:r>
            <a:endParaRPr lang="en-US" sz="2400" dirty="0">
              <a:ea typeface="Calibri"/>
              <a:cs typeface="Calibri"/>
            </a:endParaRPr>
          </a:p>
          <a:p>
            <a:pPr marL="118745" lvl="0" indent="0">
              <a:buNone/>
            </a:pPr>
            <a:endParaRPr lang="en-US" sz="800" dirty="0">
              <a:ea typeface="Calibri" panose="020F0502020204030204"/>
              <a:cs typeface="Calibri"/>
            </a:endParaRPr>
          </a:p>
          <a:p>
            <a:pPr marL="398145" indent="-279400"/>
            <a:r>
              <a:rPr lang="en-US" sz="2400" dirty="0">
                <a:cs typeface="Calibri"/>
              </a:rPr>
              <a:t>Participate in TSDS Just-in-Time Trainings (JIT)</a:t>
            </a:r>
            <a:endParaRPr lang="en-US" sz="2400" dirty="0">
              <a:ea typeface="Calibri"/>
              <a:cs typeface="Calibri"/>
            </a:endParaRPr>
          </a:p>
          <a:p>
            <a:pPr marL="118745" indent="0">
              <a:buNone/>
            </a:pPr>
            <a:endParaRPr lang="en-US" sz="800" dirty="0">
              <a:ea typeface="Calibri" panose="020F0502020204030204"/>
              <a:cs typeface="Calibri"/>
            </a:endParaRPr>
          </a:p>
          <a:p>
            <a:pPr marL="398145" indent="-279400"/>
            <a:r>
              <a:rPr lang="en-US" sz="2400" dirty="0">
                <a:cs typeface="Calibri"/>
              </a:rPr>
              <a:t>Attend Field Coordination Network (FCN) webinars for new updates and changes</a:t>
            </a:r>
            <a:endParaRPr lang="en-US" sz="2400" dirty="0">
              <a:ea typeface="Calibri"/>
              <a:cs typeface="Calibri"/>
            </a:endParaRPr>
          </a:p>
          <a:p>
            <a:pPr marL="398145" indent="-279400"/>
            <a:endParaRPr lang="en-US" sz="2400" b="1" dirty="0">
              <a:ea typeface="Calibri" panose="020F0502020204030204"/>
              <a:cs typeface="Calibri"/>
            </a:endParaRPr>
          </a:p>
          <a:p>
            <a:pPr marL="118745" lvl="0" indent="0">
              <a:buNone/>
            </a:pPr>
            <a:endParaRPr lang="en-US" sz="2400" b="1" dirty="0">
              <a:ea typeface="Calibri" panose="020F0502020204030204"/>
              <a:cs typeface="Calibri"/>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fld id="{69C126A4-BD19-47E2-8A0E-0DE1B9D8C925}" type="slidenum">
              <a:rPr lang="en-US" sz="1000"/>
              <a:pPr/>
              <a:t>46</a:t>
            </a:fld>
            <a:endParaRPr lang="en-US" sz="1000" dirty="0"/>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dirty="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5360488"/>
          </a:xfrm>
        </p:spPr>
        <p:txBody>
          <a:bodyPr lIns="68580" tIns="34290" rIns="68580" bIns="34290" anchor="t"/>
          <a:lstStyle/>
          <a:p>
            <a:pPr marL="0" lvl="1" indent="0">
              <a:buNone/>
            </a:pPr>
            <a:r>
              <a:rPr lang="en-US" sz="2800" b="1" dirty="0">
                <a:solidFill>
                  <a:srgbClr val="0070C0"/>
                </a:solidFill>
              </a:rPr>
              <a:t>In this training we talked about:</a:t>
            </a:r>
          </a:p>
          <a:p>
            <a:pPr marL="0" lvl="1" indent="0">
              <a:buNone/>
            </a:pPr>
            <a:endParaRPr lang="en-US" sz="2400" b="1" dirty="0"/>
          </a:p>
          <a:p>
            <a:pPr marL="571500" lvl="1" indent="-228600">
              <a:lnSpc>
                <a:spcPct val="100000"/>
              </a:lnSpc>
              <a:spcBef>
                <a:spcPts val="450"/>
              </a:spcBef>
              <a:spcAft>
                <a:spcPts val="450"/>
              </a:spcAft>
            </a:pPr>
            <a:r>
              <a:rPr lang="en-US" sz="2400" dirty="0"/>
              <a:t>The requirements for the Special Education Language Acquisition (SELA) Submission.</a:t>
            </a:r>
          </a:p>
          <a:p>
            <a:pPr marL="571500" lvl="1" indent="-228600">
              <a:lnSpc>
                <a:spcPct val="100000"/>
              </a:lnSpc>
              <a:spcBef>
                <a:spcPts val="450"/>
              </a:spcBef>
              <a:spcAft>
                <a:spcPts val="450"/>
              </a:spcAft>
            </a:pPr>
            <a:endParaRPr lang="en-US" sz="2400" dirty="0"/>
          </a:p>
          <a:p>
            <a:pPr marL="571500" lvl="1" indent="-228600">
              <a:lnSpc>
                <a:spcPct val="100000"/>
              </a:lnSpc>
              <a:spcBef>
                <a:spcPts val="450"/>
              </a:spcBef>
              <a:spcAft>
                <a:spcPts val="450"/>
              </a:spcAft>
            </a:pPr>
            <a:r>
              <a:rPr lang="en-US" sz="2400" dirty="0"/>
              <a:t>The data that comprises the SELA Submission.  ​</a:t>
            </a:r>
          </a:p>
          <a:p>
            <a:pPr marL="342900" lvl="1" indent="0">
              <a:lnSpc>
                <a:spcPct val="100000"/>
              </a:lnSpc>
              <a:spcBef>
                <a:spcPts val="450"/>
              </a:spcBef>
              <a:spcAft>
                <a:spcPts val="450"/>
              </a:spcAft>
              <a:buNone/>
            </a:pPr>
            <a:endParaRPr lang="en-US" sz="2400" dirty="0"/>
          </a:p>
          <a:p>
            <a:pPr marL="571500" lvl="1" indent="-228600">
              <a:lnSpc>
                <a:spcPct val="100000"/>
              </a:lnSpc>
              <a:spcBef>
                <a:spcPts val="450"/>
              </a:spcBef>
              <a:spcAft>
                <a:spcPts val="450"/>
              </a:spcAft>
            </a:pPr>
            <a:r>
              <a:rPr lang="en-US" sz="2400" dirty="0"/>
              <a:t>How to promote SELA data.</a:t>
            </a:r>
          </a:p>
          <a:p>
            <a:pPr marL="571500" lvl="1" indent="-228600">
              <a:lnSpc>
                <a:spcPct val="100000"/>
              </a:lnSpc>
              <a:spcBef>
                <a:spcPts val="450"/>
              </a:spcBef>
              <a:spcAft>
                <a:spcPts val="450"/>
              </a:spcAft>
            </a:pPr>
            <a:endParaRPr lang="en-US" sz="2400" dirty="0"/>
          </a:p>
          <a:p>
            <a:pPr marL="571500" lvl="1" indent="-228600">
              <a:lnSpc>
                <a:spcPct val="100000"/>
              </a:lnSpc>
              <a:spcBef>
                <a:spcPts val="450"/>
              </a:spcBef>
              <a:spcAft>
                <a:spcPts val="450"/>
              </a:spcAft>
            </a:pPr>
            <a:r>
              <a:rPr lang="en-US" sz="2400" dirty="0"/>
              <a:t>The TSDS report for SELA.</a:t>
            </a:r>
            <a:endParaRPr lang="en-US" sz="2400" dirty="0">
              <a:ea typeface="Calibri"/>
              <a:cs typeface="Calibri" panose="020F0502020204030204"/>
            </a:endParaRPr>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230" y="3063745"/>
            <a:ext cx="6603683" cy="974626"/>
          </a:xfrm>
          <a:prstGeom prst="rect">
            <a:avLst/>
          </a:prstGeom>
        </p:spPr>
        <p:txBody>
          <a:bodyPr vert="horz" wrap="square" lIns="0" tIns="0" rIns="0" bIns="0" rtlCol="0">
            <a:spAutoFit/>
          </a:bodyPr>
          <a:lstStyle/>
          <a:p>
            <a:pPr marL="0" marR="0" lvl="0" indent="0" algn="ctr" defTabSz="685783" rtl="0" eaLnBrk="1" fontAlgn="auto" latinLnBrk="0" hangingPunct="1">
              <a:lnSpc>
                <a:spcPts val="3341"/>
              </a:lnSpc>
              <a:spcBef>
                <a:spcPts val="0"/>
              </a:spcBef>
              <a:spcAft>
                <a:spcPts val="0"/>
              </a:spcAft>
              <a:buClrTx/>
              <a:buSzTx/>
              <a:buFontTx/>
              <a:buNone/>
              <a:tabLst/>
              <a:defRPr/>
            </a:pPr>
            <a:r>
              <a:rPr kumimoji="0" sz="3750" b="1" i="0" u="none" strike="noStrike" kern="0" cap="none" spc="0" normalizeH="0" baseline="0" noProof="0" dirty="0">
                <a:ln>
                  <a:noFill/>
                </a:ln>
                <a:solidFill>
                  <a:srgbClr val="3B6DBD"/>
                </a:solidFill>
                <a:effectLst/>
                <a:uLnTx/>
                <a:uFillTx/>
                <a:latin typeface="Calibri"/>
                <a:ea typeface="+mn-ea"/>
                <a:cs typeface="Calibri"/>
              </a:rPr>
              <a:t>TITLE</a:t>
            </a:r>
            <a:r>
              <a:rPr kumimoji="0" sz="3750" b="1" i="0" u="none" strike="noStrike" kern="0" cap="none" spc="-23" normalizeH="0" baseline="0" noProof="0" dirty="0">
                <a:ln>
                  <a:noFill/>
                </a:ln>
                <a:solidFill>
                  <a:srgbClr val="3B6DBD"/>
                </a:solidFill>
                <a:effectLst/>
                <a:uLnTx/>
                <a:uFillTx/>
                <a:latin typeface="Calibri"/>
                <a:ea typeface="+mn-ea"/>
                <a:cs typeface="Calibri"/>
              </a:rPr>
              <a:t> </a:t>
            </a:r>
            <a:r>
              <a:rPr kumimoji="0" sz="3750" b="1" i="0" u="none" strike="noStrike" kern="0" cap="none" spc="0" normalizeH="0" baseline="0" noProof="0" dirty="0">
                <a:ln>
                  <a:noFill/>
                </a:ln>
                <a:solidFill>
                  <a:srgbClr val="3B6DBD"/>
                </a:solidFill>
                <a:effectLst/>
                <a:uLnTx/>
                <a:uFillTx/>
                <a:latin typeface="Calibri"/>
                <a:ea typeface="+mn-ea"/>
                <a:cs typeface="Calibri"/>
              </a:rPr>
              <a:t>SLIDE:</a:t>
            </a:r>
            <a:r>
              <a:rPr kumimoji="0" sz="3750" b="1" i="0" u="none" strike="noStrike" kern="0" cap="none" spc="-26" normalizeH="0" baseline="0" noProof="0" dirty="0">
                <a:ln>
                  <a:noFill/>
                </a:ln>
                <a:solidFill>
                  <a:srgbClr val="3B6DBD"/>
                </a:solidFill>
                <a:effectLst/>
                <a:uLnTx/>
                <a:uFillTx/>
                <a:latin typeface="Calibri"/>
                <a:ea typeface="+mn-ea"/>
                <a:cs typeface="Calibri"/>
              </a:rPr>
              <a:t> </a:t>
            </a:r>
            <a:r>
              <a:rPr kumimoji="0" sz="3750" b="1" i="0" u="none" strike="noStrike" kern="0" cap="none" spc="0" normalizeH="0" baseline="0" noProof="0" dirty="0">
                <a:ln>
                  <a:noFill/>
                </a:ln>
                <a:solidFill>
                  <a:srgbClr val="3B6DBD"/>
                </a:solidFill>
                <a:effectLst/>
                <a:uLnTx/>
                <a:uFillTx/>
                <a:latin typeface="Calibri"/>
                <a:ea typeface="+mn-ea"/>
                <a:cs typeface="Calibri"/>
              </a:rPr>
              <a:t>TSDS</a:t>
            </a:r>
            <a:r>
              <a:rPr kumimoji="0" sz="3750" b="1" i="0" u="none" strike="noStrike" kern="0" cap="none" spc="-30" normalizeH="0" baseline="0" noProof="0" dirty="0">
                <a:ln>
                  <a:noFill/>
                </a:ln>
                <a:solidFill>
                  <a:srgbClr val="3B6DBD"/>
                </a:solidFill>
                <a:effectLst/>
                <a:uLnTx/>
                <a:uFillTx/>
                <a:latin typeface="Calibri"/>
                <a:ea typeface="+mn-ea"/>
                <a:cs typeface="Calibri"/>
              </a:rPr>
              <a:t> </a:t>
            </a:r>
            <a:r>
              <a:rPr kumimoji="0" sz="3750" b="1" i="0" u="none" strike="noStrike" kern="0" cap="none" spc="0" normalizeH="0" baseline="0" noProof="0" dirty="0">
                <a:ln>
                  <a:noFill/>
                </a:ln>
                <a:solidFill>
                  <a:srgbClr val="3B6DBD"/>
                </a:solidFill>
                <a:effectLst/>
                <a:uLnTx/>
                <a:uFillTx/>
                <a:latin typeface="Calibri"/>
                <a:ea typeface="+mn-ea"/>
                <a:cs typeface="Calibri"/>
              </a:rPr>
              <a:t>ODS</a:t>
            </a:r>
            <a:r>
              <a:rPr kumimoji="0" sz="3750" b="1" i="0" u="none" strike="noStrike" kern="0" cap="none" spc="-19" normalizeH="0" baseline="0" noProof="0" dirty="0">
                <a:ln>
                  <a:noFill/>
                </a:ln>
                <a:solidFill>
                  <a:srgbClr val="3B6DBD"/>
                </a:solidFill>
                <a:effectLst/>
                <a:uLnTx/>
                <a:uFillTx/>
                <a:latin typeface="Calibri"/>
                <a:ea typeface="+mn-ea"/>
                <a:cs typeface="Calibri"/>
              </a:rPr>
              <a:t> </a:t>
            </a:r>
            <a:r>
              <a:rPr kumimoji="0" sz="3750" b="1" i="0" u="none" strike="noStrike" kern="0" cap="none" spc="0" normalizeH="0" baseline="0" noProof="0" dirty="0">
                <a:ln>
                  <a:noFill/>
                </a:ln>
                <a:solidFill>
                  <a:srgbClr val="3B6DBD"/>
                </a:solidFill>
                <a:effectLst/>
                <a:uLnTx/>
                <a:uFillTx/>
                <a:latin typeface="Calibri"/>
                <a:ea typeface="+mn-ea"/>
                <a:cs typeface="Calibri"/>
              </a:rPr>
              <a:t>3.x</a:t>
            </a:r>
            <a:r>
              <a:rPr kumimoji="0" sz="3750" b="1" i="0" u="none" strike="noStrike" kern="0" cap="none" spc="-15" normalizeH="0" baseline="0" noProof="0" dirty="0">
                <a:ln>
                  <a:noFill/>
                </a:ln>
                <a:solidFill>
                  <a:srgbClr val="3B6DBD"/>
                </a:solidFill>
                <a:effectLst/>
                <a:uLnTx/>
                <a:uFillTx/>
                <a:latin typeface="Calibri"/>
                <a:ea typeface="+mn-ea"/>
                <a:cs typeface="Calibri"/>
              </a:rPr>
              <a:t> </a:t>
            </a:r>
            <a:r>
              <a:rPr kumimoji="0" sz="3750" b="1" i="0" u="none" strike="noStrike" kern="0" cap="none" spc="-8" normalizeH="0" baseline="0" noProof="0" dirty="0">
                <a:ln>
                  <a:noFill/>
                </a:ln>
                <a:solidFill>
                  <a:srgbClr val="3B6DBD"/>
                </a:solidFill>
                <a:effectLst/>
                <a:uLnTx/>
                <a:uFillTx/>
                <a:latin typeface="Calibri"/>
                <a:ea typeface="+mn-ea"/>
                <a:cs typeface="Calibri"/>
              </a:rPr>
              <a:t>Project</a:t>
            </a:r>
            <a:endParaRPr kumimoji="0" sz="3750" b="0" i="0" u="none" strike="noStrike" kern="0" cap="none" spc="0" normalizeH="0" baseline="0" noProof="0" dirty="0">
              <a:ln>
                <a:noFill/>
              </a:ln>
              <a:solidFill>
                <a:sysClr val="windowText" lastClr="000000"/>
              </a:solidFill>
              <a:effectLst/>
              <a:uLnTx/>
              <a:uFillTx/>
              <a:latin typeface="Calibri"/>
              <a:ea typeface="+mn-ea"/>
              <a:cs typeface="Calibri"/>
            </a:endParaRPr>
          </a:p>
          <a:p>
            <a:pPr marL="953" marR="0" lvl="0" indent="0" algn="ctr" defTabSz="685783" rtl="0" eaLnBrk="1" fontAlgn="auto" latinLnBrk="0" hangingPunct="1">
              <a:lnSpc>
                <a:spcPts val="4275"/>
              </a:lnSpc>
              <a:spcBef>
                <a:spcPts val="0"/>
              </a:spcBef>
              <a:spcAft>
                <a:spcPts val="0"/>
              </a:spcAft>
              <a:buClrTx/>
              <a:buSzTx/>
              <a:buFontTx/>
              <a:buNone/>
              <a:tabLst/>
              <a:defRPr/>
            </a:pPr>
            <a:r>
              <a:rPr kumimoji="0" sz="3750" b="1" i="0" u="none" strike="noStrike" kern="0" cap="none" spc="-8" normalizeH="0" baseline="0" noProof="0" dirty="0">
                <a:ln>
                  <a:noFill/>
                </a:ln>
                <a:solidFill>
                  <a:srgbClr val="3B6DBD"/>
                </a:solidFill>
                <a:effectLst/>
                <a:uLnTx/>
                <a:uFillTx/>
                <a:latin typeface="Calibri"/>
                <a:ea typeface="+mn-ea"/>
                <a:cs typeface="Calibri"/>
              </a:rPr>
              <a:t>Updates</a:t>
            </a:r>
            <a:endParaRPr kumimoji="0" sz="3750" b="0" i="0" u="none" strike="noStrike" kern="0" cap="none" spc="0" normalizeH="0" baseline="0" noProof="0" dirty="0">
              <a:ln>
                <a:noFill/>
              </a:ln>
              <a:solidFill>
                <a:sysClr val="windowText" lastClr="000000"/>
              </a:solidFill>
              <a:effectLst/>
              <a:uLnTx/>
              <a:uFillTx/>
              <a:latin typeface="Calibri"/>
              <a:ea typeface="+mn-ea"/>
              <a:cs typeface="Calibri"/>
            </a:endParaRPr>
          </a:p>
        </p:txBody>
      </p:sp>
      <p:pic>
        <p:nvPicPr>
          <p:cNvPr id="4" name="object 4"/>
          <p:cNvPicPr/>
          <p:nvPr/>
        </p:nvPicPr>
        <p:blipFill rotWithShape="1">
          <a:blip r:embed="rId3">
            <a:extLst>
              <a:ext uri="{28A0092B-C50C-407E-A947-70E740481C1C}">
                <a14:useLocalDpi xmlns:a14="http://schemas.microsoft.com/office/drawing/2010/main" val="0"/>
              </a:ext>
            </a:extLst>
          </a:blip>
          <a:srcRect l="31442" t="7187" r="12927" b="54185"/>
          <a:stretch/>
        </p:blipFill>
        <p:spPr>
          <a:xfrm>
            <a:off x="1354238" y="1543935"/>
            <a:ext cx="7789762" cy="4232848"/>
          </a:xfrm>
          <a:prstGeom prst="rect">
            <a:avLst/>
          </a:prstGeom>
        </p:spPr>
      </p:pic>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dirty="0"/>
              <a:t>QUESTIONS</a:t>
            </a:r>
          </a:p>
        </p:txBody>
      </p:sp>
      <p:sp>
        <p:nvSpPr>
          <p:cNvPr id="5" name="Slide Number Placeholder 4">
            <a:extLst>
              <a:ext uri="{FF2B5EF4-FFF2-40B4-BE49-F238E27FC236}">
                <a16:creationId xmlns:a16="http://schemas.microsoft.com/office/drawing/2014/main" id="{CCDE129F-DDA7-243D-62B9-EFF7DBD1D1F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dirty="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735832" y="3819238"/>
            <a:ext cx="4224528"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a:solidFill>
                  <a:prstClr val="white"/>
                </a:solidFill>
                <a:latin typeface="Calibri"/>
              </a:rPr>
              <a:t>Training Activity</a:t>
            </a:r>
          </a:p>
          <a:p>
            <a:pPr defTabSz="685800">
              <a:defRPr/>
            </a:pPr>
            <a:r>
              <a:rPr lang="en-US" sz="1425" dirty="0">
                <a:solidFill>
                  <a:prstClr val="white"/>
                </a:solidFill>
                <a:latin typeface="Calibri"/>
                <a:cs typeface="Calibri"/>
              </a:rPr>
              <a:t>Practice, Troubleshooting,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735831" y="2821666"/>
            <a:ext cx="4224528"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a:latin typeface="Calibri"/>
              </a:rPr>
              <a:t>Key Concepts</a:t>
            </a:r>
          </a:p>
          <a:p>
            <a:pPr defTabSz="685800">
              <a:defRPr/>
            </a:pPr>
            <a:r>
              <a:rPr lang="en-US" sz="1400" dirty="0">
                <a:latin typeface="Calibri"/>
              </a:rPr>
              <a:t>SELA and SELA Report</a:t>
            </a:r>
            <a:endParaRPr lang="en-US" sz="1400" dirty="0">
              <a:latin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735831" y="1800714"/>
            <a:ext cx="4224528"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a:solidFill>
                  <a:prstClr val="white"/>
                </a:solidFill>
                <a:latin typeface="Calibri"/>
              </a:rPr>
              <a:t>Getting Started</a:t>
            </a:r>
          </a:p>
          <a:p>
            <a:pPr defTabSz="685800">
              <a:defRPr/>
            </a:pPr>
            <a:r>
              <a:rPr lang="en-US" sz="1400" dirty="0">
                <a:solidFill>
                  <a:prstClr val="white"/>
                </a:solidFill>
                <a:latin typeface="Calibri"/>
              </a:rPr>
              <a:t>TSDS Architecture, TEAL Roles, and Promotion Demo</a:t>
            </a:r>
            <a:endParaRPr lang="en-US" sz="1400" dirty="0">
              <a:solidFill>
                <a:prstClr val="white"/>
              </a:solidFill>
              <a:latin typeface="Calibri"/>
              <a:ea typeface="Calibri"/>
              <a:cs typeface="Calibri"/>
            </a:endParaRP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6358180" y="2670338"/>
            <a:ext cx="2468880" cy="1517324"/>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757346" y="4840190"/>
            <a:ext cx="4224528"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dirty="0">
                <a:solidFill>
                  <a:prstClr val="white"/>
                </a:solidFill>
                <a:latin typeface="Calibri"/>
              </a:rPr>
              <a:t>Wrap</a:t>
            </a:r>
            <a:r>
              <a:rPr lang="en" sz="2400" b="1">
                <a:solidFill>
                  <a:prstClr val="white"/>
                </a:solidFill>
                <a:latin typeface="Calibri"/>
              </a:rPr>
              <a:t> Up</a:t>
            </a:r>
          </a:p>
          <a:p>
            <a:pPr defTabSz="685800">
              <a:defRPr/>
            </a:pPr>
            <a:r>
              <a:rPr lang="en-US" sz="1425" dirty="0">
                <a:solidFill>
                  <a:prstClr val="white"/>
                </a:solidFill>
                <a:latin typeface="Calibri"/>
              </a:rPr>
              <a:t>Key Takeaways, Resources, and Next Steps</a:t>
            </a:r>
          </a:p>
        </p:txBody>
      </p:sp>
      <p:sp>
        <p:nvSpPr>
          <p:cNvPr id="3" name="Slide Number Placeholder 2">
            <a:extLst>
              <a:ext uri="{FF2B5EF4-FFF2-40B4-BE49-F238E27FC236}">
                <a16:creationId xmlns:a16="http://schemas.microsoft.com/office/drawing/2014/main" id="{2B234F63-7B46-0B7A-811E-8D96249E7473}"/>
              </a:ext>
            </a:extLst>
          </p:cNvPr>
          <p:cNvSpPr>
            <a:spLocks noGrp="1"/>
          </p:cNvSpPr>
          <p:nvPr>
            <p:ph type="sldNum" sz="quarter" idx="12"/>
          </p:nvPr>
        </p:nvSpPr>
        <p:spPr>
          <a:xfrm>
            <a:off x="6908006" y="6492874"/>
            <a:ext cx="2057400" cy="153888"/>
          </a:xfrm>
        </p:spPr>
        <p:txBody>
          <a:bodyPr/>
          <a:lstStyle/>
          <a:p>
            <a:fld id="{69C126A4-BD19-47E2-8A0E-0DE1B9D8C925}" type="slidenum">
              <a:rPr lang="en-US" sz="1000" smtClean="0">
                <a:solidFill>
                  <a:srgbClr val="0070C0"/>
                </a:solidFill>
              </a:rPr>
              <a:pPr/>
              <a:t>5</a:t>
            </a:fld>
            <a:endParaRPr lang="en-US" sz="1000" dirty="0">
              <a:solidFill>
                <a:srgbClr val="0070C0"/>
              </a:solidFill>
            </a:endParaRPr>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Lst>
          </p:cNvPr>
          <p:cNvGrpSpPr/>
          <p:nvPr/>
        </p:nvGrpSpPr>
        <p:grpSpPr>
          <a:xfrm>
            <a:off x="0" y="0"/>
            <a:ext cx="9149645"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3"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685800">
                <a:defRPr/>
              </a:pPr>
              <a:endParaRPr sz="1350" kern="0" dirty="0">
                <a:solidFill>
                  <a:sysClr val="windowText" lastClr="000000"/>
                </a:solidFill>
                <a:latin typeface="Calibri" panose="020F0502020204030204"/>
              </a:endParaRPr>
            </a:p>
          </p:txBody>
        </p:sp>
      </p:grpSp>
      <p:sp>
        <p:nvSpPr>
          <p:cNvPr id="6" name="object 6"/>
          <p:cNvSpPr txBox="1"/>
          <p:nvPr/>
        </p:nvSpPr>
        <p:spPr>
          <a:xfrm>
            <a:off x="8468" y="5049876"/>
            <a:ext cx="9144000" cy="1271823"/>
          </a:xfrm>
          <a:prstGeom prst="rect">
            <a:avLst/>
          </a:prstGeom>
        </p:spPr>
        <p:txBody>
          <a:bodyPr vert="horz" wrap="square" lIns="0" tIns="50483" rIns="0" bIns="0" rtlCol="0" anchor="t">
            <a:spAutoFit/>
          </a:bodyPr>
          <a:lstStyle/>
          <a:p>
            <a:pPr algn="ctr" defTabSz="685800">
              <a:spcBef>
                <a:spcPts val="398"/>
              </a:spcBef>
              <a:defRPr/>
            </a:pPr>
            <a:r>
              <a:rPr lang="en-US" sz="4800" b="1" kern="0" dirty="0">
                <a:solidFill>
                  <a:srgbClr val="0D6CB8"/>
                </a:solidFill>
                <a:latin typeface="Calibri"/>
                <a:cs typeface="Calibri"/>
              </a:rPr>
              <a:t>GETTING STARTED</a:t>
            </a:r>
            <a:endParaRPr lang="en-US" dirty="0">
              <a:solidFill>
                <a:srgbClr val="000000"/>
              </a:solidFill>
              <a:latin typeface="Calibri"/>
              <a:cs typeface="Calibri"/>
            </a:endParaRPr>
          </a:p>
          <a:p>
            <a:pPr algn="ctr" defTabSz="685800">
              <a:spcBef>
                <a:spcPts val="398"/>
              </a:spcBef>
              <a:defRPr/>
            </a:pPr>
            <a:r>
              <a:rPr lang="en-US" sz="2800" kern="0" dirty="0">
                <a:solidFill>
                  <a:srgbClr val="0D6CB8"/>
                </a:solidFill>
                <a:latin typeface="Calibri"/>
                <a:cs typeface="Calibri"/>
              </a:rPr>
              <a:t>TSDS Architecture, TEAL Roles, and Promotion Demo</a:t>
            </a:r>
            <a:endParaRPr lang="en-US" dirty="0"/>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977" y="137946"/>
            <a:ext cx="2577179" cy="796709"/>
          </a:xfrm>
          <a:prstGeom prst="rect">
            <a:avLst/>
          </a:prstGeom>
        </p:spPr>
      </p:pic>
      <p:sp>
        <p:nvSpPr>
          <p:cNvPr id="2" name="Slide Number Placeholder 1">
            <a:extLst>
              <a:ext uri="{FF2B5EF4-FFF2-40B4-BE49-F238E27FC236}">
                <a16:creationId xmlns:a16="http://schemas.microsoft.com/office/drawing/2014/main" id="{0DE69DF7-7652-5AE4-94F8-3FA47E63EDA6}"/>
              </a:ext>
            </a:extLst>
          </p:cNvPr>
          <p:cNvSpPr>
            <a:spLocks noGrp="1"/>
          </p:cNvSpPr>
          <p:nvPr>
            <p:ph type="sldNum" sz="quarter" idx="12"/>
          </p:nvPr>
        </p:nvSpPr>
        <p:spPr>
          <a:xfrm>
            <a:off x="6888756" y="6578463"/>
            <a:ext cx="2057400" cy="365125"/>
          </a:xfrm>
        </p:spPr>
        <p:txBody>
          <a:bodyPr/>
          <a:lstStyle/>
          <a:p>
            <a:fld id="{69C126A4-BD19-47E2-8A0E-0DE1B9D8C925}" type="slidenum">
              <a:rPr lang="en-US" sz="1000" smtClean="0"/>
              <a:pPr/>
              <a:t>6</a:t>
            </a:fld>
            <a:endParaRPr lang="en-US" sz="1000" dirty="0"/>
          </a:p>
        </p:txBody>
      </p:sp>
    </p:spTree>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126F2B-410A-4998-2E4A-F84F8E09407F}"/>
              </a:ext>
              <a:ext uri="{C183D7F6-B498-43B3-948B-1728B52AA6E4}">
                <adec:decorative xmlns:adec="http://schemas.microsoft.com/office/drawing/2017/decorative" val="1"/>
              </a:ext>
            </a:extLst>
          </p:cNvPr>
          <p:cNvSpPr/>
          <p:nvPr/>
        </p:nvSpPr>
        <p:spPr>
          <a:xfrm>
            <a:off x="1450731" y="2181976"/>
            <a:ext cx="782516" cy="398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 name="Title 2">
            <a:extLst>
              <a:ext uri="{FF2B5EF4-FFF2-40B4-BE49-F238E27FC236}">
                <a16:creationId xmlns:a16="http://schemas.microsoft.com/office/drawing/2014/main" id="{3C2238E3-14E3-229F-894B-7475094FACA0}"/>
              </a:ext>
            </a:extLst>
          </p:cNvPr>
          <p:cNvSpPr>
            <a:spLocks noGrp="1"/>
          </p:cNvSpPr>
          <p:nvPr>
            <p:ph type="title"/>
          </p:nvPr>
        </p:nvSpPr>
        <p:spPr/>
        <p:txBody>
          <a:bodyPr>
            <a:normAutofit/>
          </a:bodyPr>
          <a:lstStyle/>
          <a:p>
            <a:pPr algn="ctr"/>
            <a:r>
              <a:rPr lang="en-US" sz="4000" dirty="0"/>
              <a:t>TSDS ARCHITECTURE</a:t>
            </a:r>
          </a:p>
        </p:txBody>
      </p:sp>
      <p:sp>
        <p:nvSpPr>
          <p:cNvPr id="4" name="Rectangle 3">
            <a:extLst>
              <a:ext uri="{FF2B5EF4-FFF2-40B4-BE49-F238E27FC236}">
                <a16:creationId xmlns:a16="http://schemas.microsoft.com/office/drawing/2014/main" id="{5129DC9B-DE2C-0AFF-B77C-8A7FB533BADA}"/>
              </a:ext>
              <a:ext uri="{C183D7F6-B498-43B3-948B-1728B52AA6E4}">
                <adec:decorative xmlns:adec="http://schemas.microsoft.com/office/drawing/2017/decorative" val="1"/>
              </a:ext>
            </a:extLst>
          </p:cNvPr>
          <p:cNvSpPr/>
          <p:nvPr/>
        </p:nvSpPr>
        <p:spPr>
          <a:xfrm>
            <a:off x="1364667" y="1699708"/>
            <a:ext cx="782516" cy="61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CFD6707-F76C-CC05-95F4-389334CE3C1F}"/>
              </a:ext>
              <a:ext uri="{C183D7F6-B498-43B3-948B-1728B52AA6E4}">
                <adec:decorative xmlns:adec="http://schemas.microsoft.com/office/drawing/2017/decorative" val="1"/>
              </a:ext>
            </a:extLst>
          </p:cNvPr>
          <p:cNvSpPr/>
          <p:nvPr/>
        </p:nvSpPr>
        <p:spPr>
          <a:xfrm>
            <a:off x="7897090" y="1886805"/>
            <a:ext cx="529937"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096CF46-D783-3CAD-5236-4EC56D6A4783}"/>
              </a:ext>
              <a:ext uri="{C183D7F6-B498-43B3-948B-1728B52AA6E4}">
                <adec:decorative xmlns:adec="http://schemas.microsoft.com/office/drawing/2017/decorative" val="1"/>
              </a:ext>
            </a:extLst>
          </p:cNvPr>
          <p:cNvSpPr/>
          <p:nvPr/>
        </p:nvSpPr>
        <p:spPr>
          <a:xfrm>
            <a:off x="8302336" y="1896341"/>
            <a:ext cx="618495"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249A06-DAB6-C8ED-20CF-52F724348077}"/>
              </a:ext>
              <a:ext uri="{C183D7F6-B498-43B3-948B-1728B52AA6E4}">
                <adec:decorative xmlns:adec="http://schemas.microsoft.com/office/drawing/2017/decorative" val="1"/>
              </a:ext>
            </a:extLst>
          </p:cNvPr>
          <p:cNvSpPr/>
          <p:nvPr/>
        </p:nvSpPr>
        <p:spPr>
          <a:xfrm>
            <a:off x="1372823" y="1875560"/>
            <a:ext cx="922768" cy="524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5D073E3-E3BC-26C1-D48B-419F47680FDB}"/>
              </a:ext>
              <a:ext uri="{C183D7F6-B498-43B3-948B-1728B52AA6E4}">
                <adec:decorative xmlns:adec="http://schemas.microsoft.com/office/drawing/2017/decorative" val="1"/>
              </a:ext>
            </a:extLst>
          </p:cNvPr>
          <p:cNvSpPr/>
          <p:nvPr/>
        </p:nvSpPr>
        <p:spPr>
          <a:xfrm>
            <a:off x="1367603" y="5730651"/>
            <a:ext cx="1354815" cy="96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 showing the TSDS Architecture with the different components within TSDS.">
            <a:extLst>
              <a:ext uri="{FF2B5EF4-FFF2-40B4-BE49-F238E27FC236}">
                <a16:creationId xmlns:a16="http://schemas.microsoft.com/office/drawing/2014/main" id="{12E75B29-1D5E-488D-5803-B309C895262A}"/>
              </a:ext>
            </a:extLst>
          </p:cNvPr>
          <p:cNvPicPr>
            <a:picLocks noChangeAspect="1"/>
          </p:cNvPicPr>
          <p:nvPr/>
        </p:nvPicPr>
        <p:blipFill>
          <a:blip r:embed="rId4"/>
          <a:stretch>
            <a:fillRect/>
          </a:stretch>
        </p:blipFill>
        <p:spPr>
          <a:xfrm>
            <a:off x="1372823" y="918624"/>
            <a:ext cx="7548008" cy="5939375"/>
          </a:xfrm>
          <a:prstGeom prst="rect">
            <a:avLst/>
          </a:prstGeom>
        </p:spPr>
      </p:pic>
    </p:spTree>
    <p:custDataLst>
      <p:tags r:id="rId1"/>
    </p:custDataLst>
    <p:extLst>
      <p:ext uri="{BB962C8B-B14F-4D97-AF65-F5344CB8AC3E}">
        <p14:creationId xmlns:p14="http://schemas.microsoft.com/office/powerpoint/2010/main" val="254064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8509" y="242624"/>
            <a:ext cx="7795491" cy="575136"/>
          </a:xfrm>
          <a:prstGeom prst="rect">
            <a:avLst/>
          </a:prstGeom>
        </p:spPr>
        <p:txBody>
          <a:bodyPr>
            <a:noAutofit/>
          </a:bodyPr>
          <a:lstStyle/>
          <a:p>
            <a:pPr algn="ctr"/>
            <a:r>
              <a:rPr lang="en-US" sz="4400" dirty="0">
                <a:solidFill>
                  <a:srgbClr val="0070C0"/>
                </a:solidFill>
              </a:rPr>
              <a:t>LEA TEAL ROLES - SELA</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871831" y="1288433"/>
            <a:ext cx="3346450" cy="2140565"/>
          </a:xfrm>
          <a:prstGeom prst="rect">
            <a:avLst/>
          </a:prstGeom>
          <a:solidFill>
            <a:srgbClr val="FFC000"/>
          </a:solidFill>
        </p:spPr>
        <p:txBody>
          <a:bodyPr/>
          <a:lstStyle/>
          <a:p>
            <a:pPr marL="0" indent="0">
              <a:buNone/>
            </a:pPr>
            <a:r>
              <a:rPr lang="en-US" sz="2400" dirty="0">
                <a:solidFill>
                  <a:schemeClr val="tx1"/>
                </a:solidFill>
              </a:rPr>
              <a:t>Core LEA Data Viewer</a:t>
            </a:r>
          </a:p>
          <a:p>
            <a:pPr marL="0" indent="0">
              <a:buNone/>
            </a:pPr>
            <a:endParaRPr lang="en-US" sz="1000" dirty="0">
              <a:solidFill>
                <a:schemeClr val="tx1"/>
              </a:solidFill>
              <a:latin typeface="Tw Cen MT" panose="020B0602020104020603" pitchFamily="34" charset="0"/>
            </a:endParaRPr>
          </a:p>
          <a:p>
            <a:pPr marL="228600" indent="0">
              <a:buNone/>
            </a:pPr>
            <a:r>
              <a:rPr lang="en-US" sz="1700" dirty="0">
                <a:solidFill>
                  <a:schemeClr val="bg2">
                    <a:lumMod val="10000"/>
                  </a:schemeClr>
                </a:solidFill>
              </a:rPr>
              <a:t>This role monitors data promotions and data validations and generates reports.</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871831" y="3795208"/>
            <a:ext cx="3346450" cy="2697668"/>
          </a:xfrm>
          <a:prstGeom prst="rect">
            <a:avLst/>
          </a:prstGeom>
          <a:solidFill>
            <a:srgbClr val="00BFD7"/>
          </a:solidFill>
        </p:spPr>
        <p:txBody>
          <a:bodyPr/>
          <a:lstStyle/>
          <a:p>
            <a:pPr marL="0" indent="0">
              <a:buNone/>
            </a:pPr>
            <a:r>
              <a:rPr lang="en-US" sz="2400" dirty="0">
                <a:solidFill>
                  <a:schemeClr val="tx1"/>
                </a:solidFill>
              </a:rPr>
              <a:t>Core LEA Data Completer</a:t>
            </a:r>
          </a:p>
          <a:p>
            <a:pPr marL="0" indent="0">
              <a:buNone/>
            </a:pPr>
            <a:endParaRPr lang="en-US" sz="800" dirty="0">
              <a:solidFill>
                <a:schemeClr val="accent1">
                  <a:lumMod val="75000"/>
                </a:schemeClr>
              </a:solidFill>
              <a:latin typeface="Tw Cen MT" panose="020B0602020104020603" pitchFamily="34" charset="0"/>
            </a:endParaRPr>
          </a:p>
          <a:p>
            <a:pPr marL="257175" lvl="1" indent="0">
              <a:buClr>
                <a:schemeClr val="accent2">
                  <a:lumMod val="50000"/>
                </a:schemeClr>
              </a:buClr>
              <a:buSzPct val="70000"/>
              <a:buNone/>
            </a:pPr>
            <a:r>
              <a:rPr lang="en-US" sz="1700" dirty="0">
                <a:solidFill>
                  <a:schemeClr val="bg2">
                    <a:lumMod val="10000"/>
                  </a:schemeClr>
                </a:solidFill>
              </a:rPr>
              <a:t>This role formally certifies the completeness and accuracy of the data and finalizes the submission. In addition, this role also schedules and monitors promotions, schedules and monitors validations, and generates reports.</a:t>
            </a:r>
          </a:p>
          <a:p>
            <a:pPr marL="0" indent="0">
              <a:buNone/>
            </a:pPr>
            <a:endParaRPr lang="en-US" dirty="0"/>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598944" y="1288434"/>
            <a:ext cx="3346450" cy="2140566"/>
          </a:xfrm>
          <a:prstGeom prst="rect">
            <a:avLst/>
          </a:prstGeom>
          <a:solidFill>
            <a:srgbClr val="75CBA6"/>
          </a:solidFill>
        </p:spPr>
        <p:txBody>
          <a:bodyPr/>
          <a:lstStyle/>
          <a:p>
            <a:pPr marL="0" indent="0">
              <a:buNone/>
            </a:pPr>
            <a:r>
              <a:rPr lang="en-US" sz="2400" dirty="0">
                <a:solidFill>
                  <a:schemeClr val="tx1"/>
                </a:solidFill>
              </a:rPr>
              <a:t>Core LEA Data Promoter</a:t>
            </a:r>
          </a:p>
          <a:p>
            <a:pPr marL="0" indent="0">
              <a:buNone/>
            </a:pPr>
            <a:endParaRPr lang="en-US" sz="800" dirty="0">
              <a:solidFill>
                <a:schemeClr val="accent1">
                  <a:lumMod val="75000"/>
                </a:schemeClr>
              </a:solidFill>
            </a:endParaRPr>
          </a:p>
          <a:p>
            <a:pPr marL="257175" lvl="1" indent="0">
              <a:buClr>
                <a:schemeClr val="accent2">
                  <a:lumMod val="50000"/>
                </a:schemeClr>
              </a:buClr>
              <a:buSzPct val="70000"/>
              <a:buNone/>
            </a:pPr>
            <a:r>
              <a:rPr lang="en-US" sz="1700" dirty="0">
                <a:solidFill>
                  <a:schemeClr val="bg2">
                    <a:lumMod val="10000"/>
                  </a:schemeClr>
                </a:solidFill>
              </a:rPr>
              <a:t>This role schedules and monitors promotions, schedules and monitors validations, and generates reports.</a:t>
            </a:r>
          </a:p>
          <a:p>
            <a:pPr marL="0" indent="0">
              <a:buNone/>
            </a:pPr>
            <a:endParaRPr lang="en-US" dirty="0"/>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617369" y="3795207"/>
            <a:ext cx="3348037" cy="2697668"/>
          </a:xfrm>
          <a:prstGeom prst="rect">
            <a:avLst/>
          </a:prstGeom>
          <a:solidFill>
            <a:srgbClr val="F9A451"/>
          </a:solidFill>
        </p:spPr>
        <p:txBody>
          <a:bodyPr/>
          <a:lstStyle/>
          <a:p>
            <a:pPr marL="0" indent="0">
              <a:buNone/>
            </a:pPr>
            <a:r>
              <a:rPr lang="en-US" sz="2400" dirty="0">
                <a:solidFill>
                  <a:schemeClr val="tx1"/>
                </a:solidFill>
              </a:rPr>
              <a:t>Core LEA Data Approver</a:t>
            </a:r>
          </a:p>
          <a:p>
            <a:pPr marL="0" indent="0">
              <a:buNone/>
            </a:pPr>
            <a:endParaRPr lang="en-US" dirty="0"/>
          </a:p>
          <a:p>
            <a:pPr marL="228600" indent="0">
              <a:buNone/>
            </a:pPr>
            <a:r>
              <a:rPr lang="en-US" sz="1700" dirty="0">
                <a:solidFill>
                  <a:schemeClr val="bg2">
                    <a:lumMod val="10000"/>
                  </a:schemeClr>
                </a:solidFill>
              </a:rPr>
              <a:t>This role will be for the superintendent or his/her designee at the LEA. This role requests an extension if needed.</a:t>
            </a:r>
          </a:p>
          <a:p>
            <a:pPr marL="0" indent="0">
              <a:buNone/>
            </a:pPr>
            <a:endParaRPr lang="en-US" dirty="0"/>
          </a:p>
        </p:txBody>
      </p:sp>
    </p:spTree>
    <p:custDataLst>
      <p:tags r:id="rId1"/>
    </p:custDataLst>
    <p:extLst>
      <p:ext uri="{BB962C8B-B14F-4D97-AF65-F5344CB8AC3E}">
        <p14:creationId xmlns:p14="http://schemas.microsoft.com/office/powerpoint/2010/main" val="15951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10E53F-C128-A869-F509-87C2D95B4F2A}"/>
              </a:ext>
            </a:extLst>
          </p:cNvPr>
          <p:cNvPicPr>
            <a:picLocks noChangeAspect="1"/>
          </p:cNvPicPr>
          <p:nvPr/>
        </p:nvPicPr>
        <p:blipFill>
          <a:blip r:embed="rId4"/>
          <a:stretch>
            <a:fillRect/>
          </a:stretch>
        </p:blipFill>
        <p:spPr>
          <a:xfrm>
            <a:off x="1597683" y="3020665"/>
            <a:ext cx="3164320" cy="1400000"/>
          </a:xfrm>
          <a:prstGeom prst="rect">
            <a:avLst/>
          </a:prstGeom>
        </p:spPr>
      </p:pic>
      <p:pic>
        <p:nvPicPr>
          <p:cNvPr id="9" name="Picture 8">
            <a:extLst>
              <a:ext uri="{FF2B5EF4-FFF2-40B4-BE49-F238E27FC236}">
                <a16:creationId xmlns:a16="http://schemas.microsoft.com/office/drawing/2014/main" id="{8EB05D71-F127-E9C8-F28E-89C0F188B646}"/>
              </a:ext>
            </a:extLst>
          </p:cNvPr>
          <p:cNvPicPr>
            <a:picLocks noChangeAspect="1"/>
          </p:cNvPicPr>
          <p:nvPr/>
        </p:nvPicPr>
        <p:blipFill>
          <a:blip r:embed="rId5"/>
          <a:stretch>
            <a:fillRect/>
          </a:stretch>
        </p:blipFill>
        <p:spPr>
          <a:xfrm>
            <a:off x="5465389" y="2998450"/>
            <a:ext cx="3009524" cy="2630754"/>
          </a:xfrm>
          <a:prstGeom prst="rect">
            <a:avLst/>
          </a:prstGeom>
        </p:spPr>
      </p:pic>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p:txBody>
          <a:bodyPr>
            <a:normAutofit/>
          </a:bodyPr>
          <a:lstStyle/>
          <a:p>
            <a:pPr algn="ctr"/>
            <a:r>
              <a:rPr lang="en-US" sz="4000" dirty="0"/>
              <a:t>APPLY FOR SELA ROLE</a:t>
            </a: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307808" y="1523058"/>
            <a:ext cx="3347114" cy="4351338"/>
          </a:xfrm>
        </p:spPr>
        <p:txBody>
          <a:bodyPr/>
          <a:lstStyle/>
          <a:p>
            <a:pPr marL="0" indent="0">
              <a:buNone/>
            </a:pPr>
            <a:r>
              <a:rPr lang="en-US" sz="2200" dirty="0"/>
              <a:t>Enter your </a:t>
            </a:r>
            <a:r>
              <a:rPr lang="en-US" sz="2200" b="1" dirty="0"/>
              <a:t>Employing Organization</a:t>
            </a:r>
            <a:r>
              <a:rPr lang="en-US" sz="2200" dirty="0"/>
              <a:t> and select the appropriated </a:t>
            </a:r>
            <a:r>
              <a:rPr lang="en-US" sz="2200" b="1" dirty="0"/>
              <a:t>Core LEA TEAL </a:t>
            </a:r>
            <a:r>
              <a:rPr lang="en-US" sz="2200" dirty="0"/>
              <a:t>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601543" y="1569238"/>
            <a:ext cx="33471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rPr>
              <a:t>Login to your TEAL account; Click Add/Modify Access.</a:t>
            </a:r>
          </a:p>
        </p:txBody>
      </p:sp>
      <p:cxnSp>
        <p:nvCxnSpPr>
          <p:cNvPr id="24" name="Straight Arrow Connector 23" descr="Arrow pointing to the Add/Modify Access link.">
            <a:extLst>
              <a:ext uri="{FF2B5EF4-FFF2-40B4-BE49-F238E27FC236}">
                <a16:creationId xmlns:a16="http://schemas.microsoft.com/office/drawing/2014/main" id="{72CB13F1-A65B-CEDD-922D-F7861780694E}"/>
              </a:ext>
            </a:extLst>
          </p:cNvPr>
          <p:cNvCxnSpPr>
            <a:cxnSpLocks/>
          </p:cNvCxnSpPr>
          <p:nvPr/>
        </p:nvCxnSpPr>
        <p:spPr>
          <a:xfrm>
            <a:off x="3619784" y="4002330"/>
            <a:ext cx="308478" cy="251506"/>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8733786-DF1B-BD7C-BF92-0B9800EA2BB4}"/>
              </a:ext>
              <a:ext uri="{C183D7F6-B498-43B3-948B-1728B52AA6E4}">
                <adec:decorative xmlns:adec="http://schemas.microsoft.com/office/drawing/2017/decorative" val="1"/>
              </a:ext>
            </a:extLst>
          </p:cNvPr>
          <p:cNvSpPr/>
          <p:nvPr/>
        </p:nvSpPr>
        <p:spPr>
          <a:xfrm>
            <a:off x="1502427" y="2972561"/>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19309F3-42BF-96DC-C690-8633FC33C8DA}"/>
              </a:ext>
              <a:ext uri="{C183D7F6-B498-43B3-948B-1728B52AA6E4}">
                <adec:decorative xmlns:adec="http://schemas.microsoft.com/office/drawing/2017/decorative" val="1"/>
              </a:ext>
            </a:extLst>
          </p:cNvPr>
          <p:cNvSpPr/>
          <p:nvPr/>
        </p:nvSpPr>
        <p:spPr>
          <a:xfrm>
            <a:off x="5390386" y="2964386"/>
            <a:ext cx="3181957" cy="28218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F85730F-8F14-AC2A-BC21-9EEC22B9A778}"/>
              </a:ext>
              <a:ext uri="{C183D7F6-B498-43B3-948B-1728B52AA6E4}">
                <adec:decorative xmlns:adec="http://schemas.microsoft.com/office/drawing/2017/decorative" val="1"/>
              </a:ext>
            </a:extLst>
          </p:cNvPr>
          <p:cNvSpPr txBox="1"/>
          <p:nvPr/>
        </p:nvSpPr>
        <p:spPr>
          <a:xfrm>
            <a:off x="5653955" y="3213683"/>
            <a:ext cx="2862248" cy="914400"/>
          </a:xfrm>
          <a:prstGeom prst="rect">
            <a:avLst/>
          </a:prstGeom>
          <a:noFill/>
          <a:ln w="38100">
            <a:solidFill>
              <a:srgbClr val="0070C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 name="Straight Arrow Connector 1" descr="Arrow pointing to the Roles and Parameters needed for RF Tracker.">
            <a:extLst>
              <a:ext uri="{FF2B5EF4-FFF2-40B4-BE49-F238E27FC236}">
                <a16:creationId xmlns:a16="http://schemas.microsoft.com/office/drawing/2014/main" id="{F4215210-D1FD-EBE3-A2DD-87A087202710}"/>
              </a:ext>
            </a:extLst>
          </p:cNvPr>
          <p:cNvCxnSpPr>
            <a:cxnSpLocks/>
          </p:cNvCxnSpPr>
          <p:nvPr/>
        </p:nvCxnSpPr>
        <p:spPr>
          <a:xfrm>
            <a:off x="5446339" y="4167216"/>
            <a:ext cx="248441" cy="242144"/>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1978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3&quot;/&gt;&lt;lineCharCount val=&quot;87&quot;/&gt;&lt;lineCharCount val=&quot;95&quot;/&gt;&lt;/TableIndex&gt;&lt;/ShapeTextInfo&gt;"/>
  <p:tag name="HTML_SHAPEINFO" val="&lt;ThreeDShapeInfo&gt;&lt;uuid val=&quot;{732A9B30-55AF-42B0-81DC-C60DD37C2996}&quot;/&gt;&lt;isInvalidForFieldText val=&quot;0&quot;/&gt;&lt;Image&gt;&lt;filename val=&quot;C:\Users\smomin\AppData\Local\Temp\CP28608290208203Session\CPTrustFolder28608290208203\PPTImport28608290455015\data\asimages\{732A9B30-55AF-42B0-81DC-C60DD37C2996}_24.png&quot;/&gt;&lt;left val=&quot;0&quot;/&gt;&lt;top val=&quot;531&quot;/&gt;&lt;width val=&quot;892&quot;/&gt;&lt;height val=&quot;13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46&quot;/&gt;&lt;lineCharCount val=&quot;109&quot;/&gt;&lt;lineCharCount val=&quot;42&quot;/&gt;&lt;lineCharCount val=&quot;45&quot;/&gt;&lt;/TableIndex&gt;&lt;/ShapeTextInfo&gt;"/>
  <p:tag name="HTML_SHAPEINFO" val="&lt;ThreeDShapeInfo&gt;&lt;uuid val=&quot;{7A66A2D4-A419-46D9-AB55-1A4D14F1D2AC}&quot;/&gt;&lt;isInvalidForFieldText val=&quot;0&quot;/&gt;&lt;Image&gt;&lt;filename val=&quot;C:\Users\smomin\AppData\Local\Temp\CP28608290208203Session\CPTrustFolder28608290208203\PPTImport28608290455015\data\asimages\{7A66A2D4-A419-46D9-AB55-1A4D14F1D2AC}_25.png&quot;/&gt;&lt;left val=&quot;4&quot;/&gt;&lt;top val=&quot;523&quot;/&gt;&lt;width val=&quot;916&quot;/&gt;&lt;height val=&quot;16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45&quot;/&gt;&lt;lineCharCount val=&quot;129&quot;/&gt;&lt;lineCharCount val=&quot;72&quot;/&gt;&lt;lineCharCount val=&quot;56&quot;/&gt;&lt;lineCharCount val=&quot;62&quot;/&gt;&lt;/TableIndex&gt;&lt;/ShapeTextInfo&gt;"/>
  <p:tag name="HTML_SHAPEINFO" val="&lt;ThreeDShapeInfo&gt;&lt;uuid val=&quot;{659E2CA7-ADC6-4A12-8EEB-A7F70BB9DBF3}&quot;/&gt;&lt;isInvalidForFieldText val=&quot;0&quot;/&gt;&lt;Image&gt;&lt;filename val=&quot;C:\Users\smomin\AppData\Local\Temp\CP28608290208203Session\CPTrustFolder28608290208203\PPTImport28608290455015\data\asimages\{659E2CA7-ADC6-4A12-8EEB-A7F70BB9DBF3}_26.png&quot;/&gt;&lt;left val=&quot;6&quot;/&gt;&lt;top val=&quot;522&quot;/&gt;&lt;width val=&quot;917&quot;/&gt;&lt;height val=&quot;18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7&quot;/&gt;&lt;lineCharCount val=&quot;49&quot;/&gt;&lt;lineCharCount val=&quot;49&quot;/&gt;&lt;/TableIndex&gt;&lt;/ShapeTextInfo&gt;"/>
  <p:tag name="HTML_SHAPEINFO" val="&lt;ThreeDShapeInfo&gt;&lt;uuid val=&quot;{8BBE11BD-B764-49A2-8C28-BFA567C2144F}&quot;/&gt;&lt;isInvalidForFieldText val=&quot;0&quot;/&gt;&lt;Image&gt;&lt;filename val=&quot;C:\Users\smomin\AppData\Local\Temp\CP28608290208203Session\CPTrustFolder28608290208203\PPTImport28608290455015\data\asimages\{8BBE11BD-B764-49A2-8C28-BFA567C2144F}_27.png&quot;/&gt;&lt;left val=&quot;3&quot;/&gt;&lt;top val=&quot;528&quot;/&gt;&lt;width val=&quot;892&quot;/&gt;&lt;height val=&quot;14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80&quot;/&gt;&lt;lineCharCount val=&quot;96&quot;/&gt;&lt;lineCharCount val=&quot;64&quot;/&gt;&lt;/TableIndex&gt;&lt;/ShapeTextInfo&gt;"/>
  <p:tag name="HTML_SHAPEINFO" val="&lt;ThreeDShapeInfo&gt;&lt;uuid val=&quot;{CCF8091E-15AD-4E6F-B157-D881AADD1A37}&quot;/&gt;&lt;isInvalidForFieldText val=&quot;0&quot;/&gt;&lt;Image&gt;&lt;filename val=&quot;C:\Users\smomin\AppData\Local\Temp\CP28608290208203Session\CPTrustFolder28608290208203\PPTImport28608290455015\data\asimages\{CCF8091E-15AD-4E6F-B157-D881AADD1A37}_28.png&quot;/&gt;&lt;left val=&quot;1&quot;/&gt;&lt;top val=&quot;529&quot;/&gt;&lt;width val=&quot;892&quot;/&gt;&lt;height val=&quot;14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0&quot;/&gt;&lt;lineCharCount val=&quot;72&quot;/&gt;&lt;lineCharCount val=&quot;38&quot;/&gt;&lt;/TableIndex&gt;&lt;/ShapeTextInfo&gt;"/>
  <p:tag name="HTML_SHAPEINFO" val="&lt;ThreeDShapeInfo&gt;&lt;uuid val=&quot;{852622F6-6159-4937-920A-39F894733C21}&quot;/&gt;&lt;isInvalidForFieldText val=&quot;0&quot;/&gt;&lt;Image&gt;&lt;filename val=&quot;C:\Users\smomin\AppData\Local\Temp\CP28608290208203Session\CPTrustFolder28608290208203\PPTImport28608290455015\data\asimages\{852622F6-6159-4937-920A-39F894733C21}_29.png&quot;/&gt;&lt;left val=&quot;27&quot;/&gt;&lt;top val=&quot;537&quot;/&gt;&lt;width val=&quot;892&quot;/&gt;&lt;height val=&quot;1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1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3" ma:contentTypeDescription="Create a new document." ma:contentTypeScope="" ma:versionID="9ff807ee88eabd272f1cd4d8abf57941">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5b9f6405535d7bb2bd342798f123cd79"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075BCAD-8310-4709-BC0A-44D889987F37}">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74B45A69-778E-4D41-A5A4-6C4FF6432815}">
  <ds:schemaRefs>
    <ds:schemaRef ds:uri="35f781a9-e71b-49c6-8106-b7c75ed6bd41"/>
    <ds:schemaRef ds:uri="87e2d1a1-bc46-4a2e-9183-f6cd6163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3465</Words>
  <Application>Microsoft Office PowerPoint</Application>
  <PresentationFormat>On-screen Show (4:3)</PresentationFormat>
  <Paragraphs>529</Paragraphs>
  <Slides>47</Slides>
  <Notes>41</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47</vt:i4>
      </vt:variant>
    </vt:vector>
  </HeadingPairs>
  <TitlesOfParts>
    <vt:vector size="66" baseType="lpstr">
      <vt:lpstr>Arial</vt:lpstr>
      <vt:lpstr>Calibri</vt:lpstr>
      <vt:lpstr>Calibri Light</vt:lpstr>
      <vt:lpstr>Courier New</vt:lpstr>
      <vt:lpstr>Open Sans (Headings)</vt:lpstr>
      <vt:lpstr>Open Sans Light</vt:lpstr>
      <vt:lpstr>Open Sans Semibold</vt:lpstr>
      <vt:lpstr>Times New Roman</vt:lpstr>
      <vt:lpstr>Tw Cen MT</vt:lpstr>
      <vt:lpstr>Tw Cen MT Condensed</vt:lpstr>
      <vt:lpstr>Wingdings</vt:lpstr>
      <vt:lpstr>2_Office Theme</vt:lpstr>
      <vt:lpstr>3_Office Theme</vt:lpstr>
      <vt:lpstr>4_Office Theme</vt:lpstr>
      <vt:lpstr>6_Office Theme</vt:lpstr>
      <vt:lpstr>1_Office Theme</vt:lpstr>
      <vt:lpstr>2_Office Theme</vt:lpstr>
      <vt:lpstr>10_Office Theme</vt:lpstr>
      <vt:lpstr>11_Office Theme</vt:lpstr>
      <vt:lpstr>PowerPoint Presentation</vt:lpstr>
      <vt:lpstr>KEY TERMS</vt:lpstr>
      <vt:lpstr>LEARNING OBJECTIVES</vt:lpstr>
      <vt:lpstr>WHY IS THIS COURSE IMPORTANT</vt:lpstr>
      <vt:lpstr>COURSE AGENDA</vt:lpstr>
      <vt:lpstr>PowerPoint Presentation</vt:lpstr>
      <vt:lpstr>TSDS ARCHITECTURE</vt:lpstr>
      <vt:lpstr>LEA TEAL ROLES - SELA</vt:lpstr>
      <vt:lpstr>APPLY FOR SELA ROLE</vt:lpstr>
      <vt:lpstr>SELA TEAL ROLE &amp; PRIVILEGE</vt:lpstr>
      <vt:lpstr>ESC ROLE FOR SELA</vt:lpstr>
      <vt:lpstr>PROMOTION DEMO</vt:lpstr>
      <vt:lpstr>PowerPoint Presentation</vt:lpstr>
      <vt:lpstr>SELA: PART 1</vt:lpstr>
      <vt:lpstr>SELA: PART 2</vt:lpstr>
      <vt:lpstr>DEAF AND HARD OF HEARING </vt:lpstr>
      <vt:lpstr>DEAF-BLINDNESS</vt:lpstr>
      <vt:lpstr>SELA TIMELINE</vt:lpstr>
      <vt:lpstr>DOMAIN DEFINITIONS</vt:lpstr>
      <vt:lpstr>SELA SPECIFIC DATA ELEMENTS</vt:lpstr>
      <vt:lpstr>CATEGORIES TO PROMOTE</vt:lpstr>
      <vt:lpstr>SELA VALIDATIONS 1 </vt:lpstr>
      <vt:lpstr>SELA VALIDATIONS 2</vt:lpstr>
      <vt:lpstr>SELA REPORTS</vt:lpstr>
      <vt:lpstr>SEL0-100-001</vt:lpstr>
      <vt:lpstr>SEL0-100-001: BASIC INFORMATION</vt:lpstr>
      <vt:lpstr>SEL0-100-001: DISABILITY</vt:lpstr>
      <vt:lpstr>SEL0-100-001: LANGUAGE ACQ SERVICES</vt:lpstr>
      <vt:lpstr>SEL0-100-001: HEARING AMPL</vt:lpstr>
      <vt:lpstr>SEL0-100-001: ASSESSMENT INFO</vt:lpstr>
      <vt:lpstr>PowerPoint Presentation</vt:lpstr>
      <vt:lpstr>PRACTICE EXERCISE</vt:lpstr>
      <vt:lpstr>TROUBLESHOOTING 1</vt:lpstr>
      <vt:lpstr>TROUBLESHOOTING 2</vt:lpstr>
      <vt:lpstr>TROUBLESHOOTING 3</vt:lpstr>
      <vt:lpstr>KNOWLEDGE CHECK 1</vt:lpstr>
      <vt:lpstr>KNOWLEDGE CHECK 2</vt:lpstr>
      <vt:lpstr>KNOWLEDGE CHECK 3</vt:lpstr>
      <vt:lpstr>KNOWLEDGE CHECK 4</vt:lpstr>
      <vt:lpstr>KNOWLEDGE CHECK 5</vt:lpstr>
      <vt:lpstr>PowerPoint Presentation</vt:lpstr>
      <vt:lpstr>KEY TAKEAWAYS</vt:lpstr>
      <vt:lpstr> TECHNICAL RESOURCES</vt:lpstr>
      <vt:lpstr> ADDITIONAL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Deberry, Deborah</dc:creator>
  <cp:lastModifiedBy>Curry, Wayne</cp:lastModifiedBy>
  <cp:revision>3</cp:revision>
  <cp:lastPrinted>2022-02-09T14:48:10Z</cp:lastPrinted>
  <dcterms:created xsi:type="dcterms:W3CDTF">2020-12-02T20:00:13Z</dcterms:created>
  <dcterms:modified xsi:type="dcterms:W3CDTF">2025-06-13T15:02:02Z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0x010100032C63937BB2F94EBD997F10CCE1947C</vt:lpwstr>
  </property>
  <property fmtid="{D5CDD505-2E9C-101B-9397-08002B2CF9AE}" pid="3" name="ArticulateGUID">
    <vt:lpwstr>9D4D01A1-6197-4C69-B458-A899B69C48C1</vt:lpwstr>
  </property>
  <property fmtid="{D5CDD505-2E9C-101B-9397-08002B2CF9AE}" pid="4" name="ArticulatePath">
    <vt:lpwstr>https://texasedu-my.sharepoint.com/personal/wayne_curry_tea_texas_gov/Documents/TSDS Upgrade Project Training Materials/SELA/sela-training-updated v5 sj prev</vt:lpwstr>
  </property>
</Properties>
</file>