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heme/themeOverride1.xml" ContentType="application/vnd.openxmlformats-officedocument.themeOverr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notesSlides/notesSlide50.xml" ContentType="application/vnd.openxmlformats-officedocument.presentationml.notesSlide+xml"/>
  <Override PartName="/ppt/tags/tag53.xml" ContentType="application/vnd.openxmlformats-officedocument.presentationml.tags+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4.xml" ContentType="application/vnd.openxmlformats-officedocument.presentationml.tags+xml"/>
  <Override PartName="/ppt/notesSlides/notesSlide52.xml" ContentType="application/vnd.openxmlformats-officedocument.presentationml.notesSlide+xml"/>
  <Override PartName="/ppt/tags/tag55.xml" ContentType="application/vnd.openxmlformats-officedocument.presentationml.tags+xml"/>
  <Override PartName="/ppt/notesSlides/notesSlide53.xml" ContentType="application/vnd.openxmlformats-officedocument.presentationml.notesSlide+xml"/>
  <Override PartName="/ppt/tags/tag56.xml" ContentType="application/vnd.openxmlformats-officedocument.presentationml.tags+xml"/>
  <Override PartName="/ppt/notesSlides/notesSlide54.xml" ContentType="application/vnd.openxmlformats-officedocument.presentationml.notesSlide+xml"/>
  <Override PartName="/ppt/tags/tag57.xml" ContentType="application/vnd.openxmlformats-officedocument.presentationml.tags+xml"/>
  <Override PartName="/ppt/notesSlides/notesSlide55.xml" ContentType="application/vnd.openxmlformats-officedocument.presentationml.notesSlide+xml"/>
  <Override PartName="/ppt/tags/tag58.xml" ContentType="application/vnd.openxmlformats-officedocument.presentationml.tags+xml"/>
  <Override PartName="/ppt/notesSlides/notesSlide56.xml" ContentType="application/vnd.openxmlformats-officedocument.presentationml.notesSlide+xml"/>
  <Override PartName="/ppt/tags/tag59.xml" ContentType="application/vnd.openxmlformats-officedocument.presentationml.tags+xml"/>
  <Override PartName="/ppt/notesSlides/notesSlide57.xml" ContentType="application/vnd.openxmlformats-officedocument.presentationml.notesSlide+xml"/>
  <Override PartName="/ppt/tags/tag60.xml" ContentType="application/vnd.openxmlformats-officedocument.presentationml.tags+xml"/>
  <Override PartName="/ppt/notesSlides/notesSlide58.xml" ContentType="application/vnd.openxmlformats-officedocument.presentationml.notesSlide+xml"/>
  <Override PartName="/ppt/tags/tag61.xml" ContentType="application/vnd.openxmlformats-officedocument.presentationml.tags+xml"/>
  <Override PartName="/ppt/notesSlides/notesSlide59.xml" ContentType="application/vnd.openxmlformats-officedocument.presentationml.notesSlide+xml"/>
  <Override PartName="/ppt/tags/tag62.xml" ContentType="application/vnd.openxmlformats-officedocument.presentationml.tags+xml"/>
  <Override PartName="/ppt/notesSlides/notesSlide60.xml" ContentType="application/vnd.openxmlformats-officedocument.presentationml.notesSlide+xml"/>
  <Override PartName="/ppt/tags/tag63.xml" ContentType="application/vnd.openxmlformats-officedocument.presentationml.tags+xml"/>
  <Override PartName="/ppt/notesSlides/notesSlide61.xml" ContentType="application/vnd.openxmlformats-officedocument.presentationml.notesSlide+xml"/>
  <Override PartName="/ppt/tags/tag64.xml" ContentType="application/vnd.openxmlformats-officedocument.presentationml.tags+xml"/>
  <Override PartName="/ppt/notesSlides/notesSlide6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5.xml" ContentType="application/vnd.openxmlformats-officedocument.presentationml.tags+xml"/>
  <Override PartName="/ppt/notesSlides/notesSlide63.xml" ContentType="application/vnd.openxmlformats-officedocument.presentationml.notesSlide+xml"/>
  <Override PartName="/ppt/tags/tag66.xml" ContentType="application/vnd.openxmlformats-officedocument.presentationml.tags+xml"/>
  <Override PartName="/ppt/notesSlides/notesSlide64.xml" ContentType="application/vnd.openxmlformats-officedocument.presentationml.notesSlide+xml"/>
  <Override PartName="/ppt/tags/tag67.xml" ContentType="application/vnd.openxmlformats-officedocument.presentationml.tags+xml"/>
  <Override PartName="/ppt/notesSlides/notesSlide65.xml" ContentType="application/vnd.openxmlformats-officedocument.presentationml.notesSlide+xml"/>
  <Override PartName="/ppt/tags/tag68.xml" ContentType="application/vnd.openxmlformats-officedocument.presentationml.tags+xml"/>
  <Override PartName="/ppt/notesSlides/notesSlide6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9" r:id="rId2"/>
    <p:sldMasterId id="2147483719" r:id="rId3"/>
    <p:sldMasterId id="2147483749" r:id="rId4"/>
    <p:sldMasterId id="2147483789" r:id="rId5"/>
  </p:sldMasterIdLst>
  <p:notesMasterIdLst>
    <p:notesMasterId r:id="rId73"/>
  </p:notesMasterIdLst>
  <p:sldIdLst>
    <p:sldId id="2145707039" r:id="rId6"/>
    <p:sldId id="2145707398" r:id="rId7"/>
    <p:sldId id="2145707348" r:id="rId8"/>
    <p:sldId id="2145707354" r:id="rId9"/>
    <p:sldId id="2145707045" r:id="rId10"/>
    <p:sldId id="2145707037" r:id="rId11"/>
    <p:sldId id="2145707075" r:id="rId12"/>
    <p:sldId id="1262" r:id="rId13"/>
    <p:sldId id="2145707561" r:id="rId14"/>
    <p:sldId id="1257" r:id="rId15"/>
    <p:sldId id="1263" r:id="rId16"/>
    <p:sldId id="2145707151" r:id="rId17"/>
    <p:sldId id="2145707544" r:id="rId18"/>
    <p:sldId id="1267" r:id="rId19"/>
    <p:sldId id="2145707397" r:id="rId20"/>
    <p:sldId id="2145707363" r:id="rId21"/>
    <p:sldId id="2145707365" r:id="rId22"/>
    <p:sldId id="2145707364" r:id="rId23"/>
    <p:sldId id="2145707326" r:id="rId24"/>
    <p:sldId id="2145707366" r:id="rId25"/>
    <p:sldId id="2145707367" r:id="rId26"/>
    <p:sldId id="2145707368" r:id="rId27"/>
    <p:sldId id="2145707369" r:id="rId28"/>
    <p:sldId id="2145707370" r:id="rId29"/>
    <p:sldId id="2145707371" r:id="rId30"/>
    <p:sldId id="2145707372" r:id="rId31"/>
    <p:sldId id="2145707373" r:id="rId32"/>
    <p:sldId id="2145707236" r:id="rId33"/>
    <p:sldId id="2145707375" r:id="rId34"/>
    <p:sldId id="2145707376" r:id="rId35"/>
    <p:sldId id="2145707377" r:id="rId36"/>
    <p:sldId id="2145707378" r:id="rId37"/>
    <p:sldId id="2145707379" r:id="rId38"/>
    <p:sldId id="2145707380" r:id="rId39"/>
    <p:sldId id="2145707381" r:id="rId40"/>
    <p:sldId id="2145707382" r:id="rId41"/>
    <p:sldId id="2145707383" r:id="rId42"/>
    <p:sldId id="2145707384" r:id="rId43"/>
    <p:sldId id="2145707385" r:id="rId44"/>
    <p:sldId id="2145707386" r:id="rId45"/>
    <p:sldId id="2145707374" r:id="rId46"/>
    <p:sldId id="2145707388" r:id="rId47"/>
    <p:sldId id="2145707389" r:id="rId48"/>
    <p:sldId id="2145707390" r:id="rId49"/>
    <p:sldId id="2145707387" r:id="rId50"/>
    <p:sldId id="2145707392" r:id="rId51"/>
    <p:sldId id="2145707393" r:id="rId52"/>
    <p:sldId id="2145707394" r:id="rId53"/>
    <p:sldId id="2145707391" r:id="rId54"/>
    <p:sldId id="2145707396" r:id="rId55"/>
    <p:sldId id="2145707309" r:id="rId56"/>
    <p:sldId id="2145707402" r:id="rId57"/>
    <p:sldId id="2145707329" r:id="rId58"/>
    <p:sldId id="2145707404" r:id="rId59"/>
    <p:sldId id="2145707403" r:id="rId60"/>
    <p:sldId id="2145707310" r:id="rId61"/>
    <p:sldId id="2145707339" r:id="rId62"/>
    <p:sldId id="2145707340" r:id="rId63"/>
    <p:sldId id="2145707311" r:id="rId64"/>
    <p:sldId id="2145707349" r:id="rId65"/>
    <p:sldId id="2145707143" r:id="rId66"/>
    <p:sldId id="2145707307" r:id="rId67"/>
    <p:sldId id="2145707316" r:id="rId68"/>
    <p:sldId id="1163" r:id="rId69"/>
    <p:sldId id="2145707304" r:id="rId70"/>
    <p:sldId id="2145707264" r:id="rId71"/>
    <p:sldId id="2145707056" r:id="rId72"/>
  </p:sldIdLst>
  <p:sldSz cx="9144000" cy="6858000" type="screen4x3"/>
  <p:notesSz cx="6858000" cy="9144000"/>
  <p:custDataLst>
    <p:tags r:id="rId7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518D25-69F9-9526-63B2-C15EB6E068CC}" name="David Butler" initials="DB" userId="S::David.Butler@tea.texas.gov::e5831356-7759-43f3-884a-24eb754c7293" providerId="AD"/>
  <p188:author id="{CE9B4954-21C3-B375-C3F7-3D361BE7A56A}" name="Momin, Shabana" initials="MS" userId="S::Shabana.Momin@tea.texas.gov::3fcd5f48-006f-4521-992d-30a906b0c166" providerId="AD"/>
  <p188:author id="{3E7C4C9A-8D90-19F6-F134-8DE5D0AE6B49}" name="Momin, Shabana" initials="MS" userId="S::shabana.momin@tea.texas.gov::3fcd5f48-006f-4521-992d-30a906b0c166" providerId="AD"/>
  <p188:author id="{91CA0CA0-791E-12ED-F694-A5AA85FAF380}" name="Curry, Wayne" initials="CW" userId="S::wayne.curry@tea.texas.gov::7d2a708c-cace-4799-97cf-16338870386f" providerId="AD"/>
  <p188:author id="{46BB7FB4-2251-68ED-A192-9C1748E8C194}" name="Deberry, Deborah" initials="DD" userId="S::Deborah.Deberry@tea.texas.gov::ac2d9e4d-2345-459f-a982-32e1430dfa5e" providerId="AD"/>
  <p188:author id="{8A196ACA-1377-3FE6-8C2F-70991DF090D2}" name="Deberry, Deborah" initials="DD" userId="S::deborah.deberry@tea.texas.gov::ac2d9e4d-2345-459f-a982-32e1430dfa5e" providerId="AD"/>
  <p188:author id="{32AFC3F8-8B36-A4EC-7D85-A5E1829FA2FF}" name="Curry, Wayne" initials="WC" userId="S::Wayne.Curry@tea.texas.gov::7d2a708c-cace-4799-97cf-1633887038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E5F369-BA61-4411-8518-F351EC5E8BB9}" v="1" dt="2025-09-03T17:21:19.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943" autoAdjust="0"/>
  </p:normalViewPr>
  <p:slideViewPr>
    <p:cSldViewPr snapToGrid="0">
      <p:cViewPr>
        <p:scale>
          <a:sx n="60" d="100"/>
          <a:sy n="60" d="100"/>
        </p:scale>
        <p:origin x="1484"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gs" Target="tags/tag1.xml"/><Relationship Id="rId79"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diagrams/_rels/data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image" Target="../media/image73.png"/><Relationship Id="rId5" Type="http://schemas.openxmlformats.org/officeDocument/2006/relationships/image" Target="../media/image77.svg"/><Relationship Id="rId4" Type="http://schemas.openxmlformats.org/officeDocument/2006/relationships/image" Target="../media/image7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image" Target="../media/image73.png"/><Relationship Id="rId5" Type="http://schemas.openxmlformats.org/officeDocument/2006/relationships/image" Target="../media/image77.svg"/><Relationship Id="rId4"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EA5544-B6F9-4A14-BD7B-266B1705216D}"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58C1CF4F-9C75-4827-8434-9838AAC5733F}">
      <dgm:prSet custT="1"/>
      <dgm:spPr>
        <a:solidFill>
          <a:srgbClr val="008482"/>
        </a:solidFill>
      </dgm:spPr>
      <dgm:t>
        <a:bodyPr/>
        <a:lstStyle/>
        <a:p>
          <a:pPr marL="0" lvl="0" indent="0" algn="ctr" defTabSz="844550">
            <a:lnSpc>
              <a:spcPct val="90000"/>
            </a:lnSpc>
            <a:spcBef>
              <a:spcPct val="0"/>
            </a:spcBef>
            <a:spcAft>
              <a:spcPct val="35000"/>
            </a:spcAft>
            <a:buNone/>
          </a:pPr>
          <a:r>
            <a:rPr lang="en-US" sz="1500" kern="1200" dirty="0">
              <a:solidFill>
                <a:prstClr val="white"/>
              </a:solidFill>
              <a:latin typeface="Calibri" panose="020F0502020204030204"/>
              <a:ea typeface="+mn-ea"/>
              <a:cs typeface="+mn-cs"/>
            </a:rPr>
            <a:t>Charter School Waitlist </a:t>
          </a:r>
        </a:p>
        <a:p>
          <a:pPr marL="0" lvl="0" indent="0" algn="ctr" defTabSz="844550">
            <a:lnSpc>
              <a:spcPct val="90000"/>
            </a:lnSpc>
            <a:spcBef>
              <a:spcPct val="0"/>
            </a:spcBef>
            <a:spcAft>
              <a:spcPct val="35000"/>
            </a:spcAft>
            <a:buNone/>
          </a:pPr>
          <a:r>
            <a:rPr lang="en-US" sz="1500" kern="1200" dirty="0">
              <a:solidFill>
                <a:prstClr val="white"/>
              </a:solidFill>
              <a:latin typeface="Calibri" panose="020F0502020204030204"/>
              <a:ea typeface="+mn-ea"/>
              <a:cs typeface="+mn-cs"/>
            </a:rPr>
            <a:t>(CSW)</a:t>
          </a:r>
        </a:p>
      </dgm:t>
    </dgm:pt>
    <dgm:pt modelId="{647E0CFD-BF11-48D7-B88B-6C6415AD12A5}" type="parTrans" cxnId="{31E8326D-EBC5-4F7C-B1F9-1EA09CD0A899}">
      <dgm:prSet/>
      <dgm:spPr/>
      <dgm:t>
        <a:bodyPr/>
        <a:lstStyle/>
        <a:p>
          <a:endParaRPr lang="en-US"/>
        </a:p>
      </dgm:t>
    </dgm:pt>
    <dgm:pt modelId="{6C5C4330-6015-4E68-A6FB-01C918BA9C96}" type="sibTrans" cxnId="{31E8326D-EBC5-4F7C-B1F9-1EA09CD0A899}">
      <dgm:prSet/>
      <dgm:spPr/>
      <dgm:t>
        <a:bodyPr/>
        <a:lstStyle/>
        <a:p>
          <a:endParaRPr lang="en-US"/>
        </a:p>
      </dgm:t>
    </dgm:pt>
    <dgm:pt modelId="{23E6DD62-8B7A-451E-ACF5-CC4539E46378}">
      <dgm:prSet custT="1"/>
      <dgm:spPr>
        <a:solidFill>
          <a:srgbClr val="008482"/>
        </a:solidFill>
        <a:ln w="19050" cap="flat" cmpd="sng" algn="ctr">
          <a:solidFill>
            <a:prstClr val="white">
              <a:hueOff val="0"/>
              <a:satOff val="0"/>
              <a:lumOff val="0"/>
              <a:alphaOff val="0"/>
            </a:prstClr>
          </a:solidFill>
          <a:prstDash val="solid"/>
          <a:miter lim="800000"/>
        </a:ln>
        <a:effectLst/>
      </dgm:spPr>
      <dgm:t>
        <a:bodyPr spcFirstLastPara="0" vert="horz" wrap="square" lIns="72390" tIns="72390" rIns="72390" bIns="72390" numCol="1" spcCol="1270" anchor="ctr" anchorCtr="0"/>
        <a:lstStyle/>
        <a:p>
          <a:pPr marL="0" lvl="0" indent="0" algn="ctr" defTabSz="844550">
            <a:lnSpc>
              <a:spcPct val="90000"/>
            </a:lnSpc>
            <a:spcBef>
              <a:spcPct val="0"/>
            </a:spcBef>
            <a:spcAft>
              <a:spcPct val="35000"/>
            </a:spcAft>
            <a:buNone/>
          </a:pPr>
          <a:r>
            <a:rPr lang="en-US" sz="1500" kern="1200" dirty="0">
              <a:solidFill>
                <a:prstClr val="white"/>
              </a:solidFill>
              <a:latin typeface="Calibri" panose="020F0502020204030204"/>
              <a:ea typeface="+mn-ea"/>
              <a:cs typeface="+mn-cs"/>
            </a:rPr>
            <a:t>Special Education Data System (SPEDS) Summer</a:t>
          </a:r>
        </a:p>
      </dgm:t>
    </dgm:pt>
    <dgm:pt modelId="{944A27A3-2769-456F-A6CF-1AB8D2FD895D}" type="parTrans" cxnId="{372C665E-D1F5-43B9-BD05-9167B0E50AB3}">
      <dgm:prSet/>
      <dgm:spPr/>
      <dgm:t>
        <a:bodyPr/>
        <a:lstStyle/>
        <a:p>
          <a:endParaRPr lang="en-US"/>
        </a:p>
      </dgm:t>
    </dgm:pt>
    <dgm:pt modelId="{C7855A1A-F69B-43C2-A51A-321E4AFD8F7D}" type="sibTrans" cxnId="{372C665E-D1F5-43B9-BD05-9167B0E50AB3}">
      <dgm:prSet/>
      <dgm:spPr/>
      <dgm:t>
        <a:bodyPr/>
        <a:lstStyle/>
        <a:p>
          <a:endParaRPr lang="en-US"/>
        </a:p>
      </dgm:t>
    </dgm:pt>
    <dgm:pt modelId="{382880C6-9D37-43B6-9799-D6480BD77D07}">
      <dgm:prSet custT="1"/>
      <dgm:spPr>
        <a:solidFill>
          <a:srgbClr val="008482"/>
        </a:solidFill>
        <a:ln w="19050" cap="flat" cmpd="sng" algn="ctr">
          <a:solidFill>
            <a:prstClr val="white">
              <a:hueOff val="0"/>
              <a:satOff val="0"/>
              <a:lumOff val="0"/>
              <a:alphaOff val="0"/>
            </a:prstClr>
          </a:solidFill>
          <a:prstDash val="solid"/>
          <a:miter lim="800000"/>
        </a:ln>
        <a:effectLst/>
      </dgm:spPr>
      <dgm:t>
        <a:bodyPr spcFirstLastPara="0" vert="horz" wrap="square" lIns="72390" tIns="72390" rIns="72390" bIns="72390" numCol="1" spcCol="1270" anchor="ctr" anchorCtr="0"/>
        <a:lstStyle/>
        <a:p>
          <a:pPr marL="0" lvl="0" indent="0" algn="ctr" defTabSz="844550">
            <a:lnSpc>
              <a:spcPct val="90000"/>
            </a:lnSpc>
            <a:spcBef>
              <a:spcPct val="0"/>
            </a:spcBef>
            <a:spcAft>
              <a:spcPct val="35000"/>
            </a:spcAft>
            <a:buNone/>
          </a:pPr>
          <a:r>
            <a:rPr lang="en-US" sz="1500" kern="1200">
              <a:solidFill>
                <a:prstClr val="white"/>
              </a:solidFill>
              <a:latin typeface="Calibri" panose="020F0502020204030204"/>
              <a:ea typeface="+mn-ea"/>
              <a:cs typeface="+mn-cs"/>
            </a:rPr>
            <a:t>Class Roster</a:t>
          </a:r>
        </a:p>
      </dgm:t>
    </dgm:pt>
    <dgm:pt modelId="{65B6D342-152A-4487-8BA8-3DB2D75C6B8D}" type="parTrans" cxnId="{6F5ED878-9ADF-4B8F-8EC6-768D3E3E39C2}">
      <dgm:prSet/>
      <dgm:spPr/>
      <dgm:t>
        <a:bodyPr/>
        <a:lstStyle/>
        <a:p>
          <a:endParaRPr lang="en-US"/>
        </a:p>
      </dgm:t>
    </dgm:pt>
    <dgm:pt modelId="{4821AD10-0822-469D-9856-F0D799BD5B1E}" type="sibTrans" cxnId="{6F5ED878-9ADF-4B8F-8EC6-768D3E3E39C2}">
      <dgm:prSet/>
      <dgm:spPr/>
      <dgm:t>
        <a:bodyPr/>
        <a:lstStyle/>
        <a:p>
          <a:endParaRPr lang="en-US"/>
        </a:p>
      </dgm:t>
    </dgm:pt>
    <dgm:pt modelId="{744F85BF-8188-423F-B315-24128F6F38DB}">
      <dgm:prSet custT="1"/>
      <dgm:spPr>
        <a:solidFill>
          <a:srgbClr val="008482"/>
        </a:solidFill>
        <a:ln w="19050" cap="flat" cmpd="sng" algn="ctr">
          <a:solidFill>
            <a:prstClr val="white">
              <a:hueOff val="0"/>
              <a:satOff val="0"/>
              <a:lumOff val="0"/>
              <a:alphaOff val="0"/>
            </a:prstClr>
          </a:solidFill>
          <a:prstDash val="solid"/>
          <a:miter lim="800000"/>
        </a:ln>
        <a:effectLst/>
      </dgm:spPr>
      <dgm:t>
        <a:bodyPr spcFirstLastPara="0" vert="horz" wrap="square" lIns="72390" tIns="72390" rIns="72390" bIns="72390" numCol="1" spcCol="1270" anchor="ctr" anchorCtr="0"/>
        <a:lstStyle/>
        <a:p>
          <a:pPr marL="0" lvl="0" indent="0" algn="ctr" defTabSz="844550">
            <a:lnSpc>
              <a:spcPct val="90000"/>
            </a:lnSpc>
            <a:spcBef>
              <a:spcPct val="0"/>
            </a:spcBef>
            <a:spcAft>
              <a:spcPct val="35000"/>
            </a:spcAft>
            <a:buNone/>
          </a:pPr>
          <a:r>
            <a:rPr lang="en-US" sz="1500" kern="1200" dirty="0">
              <a:solidFill>
                <a:prstClr val="white"/>
              </a:solidFill>
              <a:latin typeface="Calibri" panose="020F0502020204030204"/>
              <a:ea typeface="+mn-ea"/>
              <a:cs typeface="+mn-cs"/>
            </a:rPr>
            <a:t>Early Childhood Data System (ECDS)</a:t>
          </a:r>
        </a:p>
      </dgm:t>
    </dgm:pt>
    <dgm:pt modelId="{3CEB7535-DC11-4829-B96B-A5F863F78D08}" type="parTrans" cxnId="{53A426AF-D1E1-4179-80D6-0C2E646EA6E0}">
      <dgm:prSet/>
      <dgm:spPr/>
      <dgm:t>
        <a:bodyPr/>
        <a:lstStyle/>
        <a:p>
          <a:endParaRPr lang="en-US"/>
        </a:p>
      </dgm:t>
    </dgm:pt>
    <dgm:pt modelId="{00B8C1B4-8A5F-4384-892C-5D8E5F665870}" type="sibTrans" cxnId="{53A426AF-D1E1-4179-80D6-0C2E646EA6E0}">
      <dgm:prSet/>
      <dgm:spPr/>
      <dgm:t>
        <a:bodyPr/>
        <a:lstStyle/>
        <a:p>
          <a:endParaRPr lang="en-US"/>
        </a:p>
      </dgm:t>
    </dgm:pt>
    <dgm:pt modelId="{14891CB5-E500-4C42-AE70-CD171FF84FE9}">
      <dgm:prSet custT="1"/>
      <dgm:spPr>
        <a:solidFill>
          <a:srgbClr val="008482"/>
        </a:solidFill>
        <a:ln w="19050" cap="flat" cmpd="sng" algn="ctr">
          <a:solidFill>
            <a:prstClr val="white">
              <a:hueOff val="0"/>
              <a:satOff val="0"/>
              <a:lumOff val="0"/>
              <a:alphaOff val="0"/>
            </a:prstClr>
          </a:solidFill>
          <a:prstDash val="solid"/>
          <a:miter lim="800000"/>
        </a:ln>
        <a:effectLst/>
      </dgm:spPr>
      <dgm:t>
        <a:bodyPr spcFirstLastPara="0" vert="horz" wrap="square" lIns="72390" tIns="72390" rIns="72390" bIns="72390" numCol="1" spcCol="1270" anchor="ctr" anchorCtr="0"/>
        <a:lstStyle/>
        <a:p>
          <a:pPr marL="0" lvl="0" indent="0" algn="ctr" defTabSz="666750">
            <a:lnSpc>
              <a:spcPct val="90000"/>
            </a:lnSpc>
            <a:spcBef>
              <a:spcPct val="0"/>
            </a:spcBef>
            <a:spcAft>
              <a:spcPct val="35000"/>
            </a:spcAft>
            <a:buNone/>
          </a:pPr>
          <a:r>
            <a:rPr lang="en-US" sz="1500" kern="1200" dirty="0">
              <a:solidFill>
                <a:prstClr val="white"/>
              </a:solidFill>
              <a:latin typeface="Calibri" panose="020F0502020204030204"/>
              <a:ea typeface="+mn-ea"/>
              <a:cs typeface="+mn-cs"/>
            </a:rPr>
            <a:t>Residential Facility Tracker </a:t>
          </a:r>
        </a:p>
        <a:p>
          <a:pPr marL="0" lvl="0" indent="0" algn="ctr" defTabSz="666750">
            <a:lnSpc>
              <a:spcPct val="90000"/>
            </a:lnSpc>
            <a:spcBef>
              <a:spcPct val="0"/>
            </a:spcBef>
            <a:spcAft>
              <a:spcPct val="35000"/>
            </a:spcAft>
            <a:buNone/>
          </a:pPr>
          <a:r>
            <a:rPr lang="en-US" sz="1500" kern="1200" dirty="0">
              <a:solidFill>
                <a:prstClr val="white"/>
              </a:solidFill>
              <a:latin typeface="Calibri" panose="020F0502020204030204"/>
              <a:ea typeface="+mn-ea"/>
              <a:cs typeface="+mn-cs"/>
            </a:rPr>
            <a:t>(RF Tracker)</a:t>
          </a:r>
        </a:p>
      </dgm:t>
    </dgm:pt>
    <dgm:pt modelId="{F5ABB191-FE6B-4F0C-9C46-752862BA2349}" type="parTrans" cxnId="{C9264D62-7C63-44FE-A83F-3276898B9EE8}">
      <dgm:prSet/>
      <dgm:spPr/>
      <dgm:t>
        <a:bodyPr/>
        <a:lstStyle/>
        <a:p>
          <a:endParaRPr lang="en-US"/>
        </a:p>
      </dgm:t>
    </dgm:pt>
    <dgm:pt modelId="{6368E564-1B12-47F5-B8B8-F8E1CD1EC12A}" type="sibTrans" cxnId="{C9264D62-7C63-44FE-A83F-3276898B9EE8}">
      <dgm:prSet/>
      <dgm:spPr/>
      <dgm:t>
        <a:bodyPr/>
        <a:lstStyle/>
        <a:p>
          <a:endParaRPr lang="en-US"/>
        </a:p>
      </dgm:t>
    </dgm:pt>
    <dgm:pt modelId="{10CEEB72-F4D2-4C11-808C-C01BF513021C}">
      <dgm:prSet custT="1"/>
      <dgm:spPr>
        <a:solidFill>
          <a:srgbClr val="008482"/>
        </a:solidFill>
        <a:ln w="19050" cap="flat" cmpd="sng" algn="ctr">
          <a:solidFill>
            <a:prstClr val="white">
              <a:hueOff val="0"/>
              <a:satOff val="0"/>
              <a:lumOff val="0"/>
              <a:alphaOff val="0"/>
            </a:prstClr>
          </a:solidFill>
          <a:prstDash val="solid"/>
          <a:miter lim="800000"/>
        </a:ln>
        <a:effectLst/>
      </dgm:spPr>
      <dgm:t>
        <a:bodyPr spcFirstLastPara="0" vert="horz" wrap="square" lIns="72390" tIns="72390" rIns="72390" bIns="72390" numCol="1" spcCol="1270" anchor="ctr" anchorCtr="0"/>
        <a:lstStyle/>
        <a:p>
          <a:r>
            <a:rPr lang="en-US" sz="1500" kern="1200" dirty="0">
              <a:solidFill>
                <a:prstClr val="white"/>
              </a:solidFill>
              <a:latin typeface="Calibri" panose="020F0502020204030204"/>
              <a:ea typeface="+mn-ea"/>
              <a:cs typeface="+mn-cs"/>
            </a:rPr>
            <a:t>Special</a:t>
          </a:r>
          <a:r>
            <a:rPr lang="en-US" sz="1500" kern="1200" dirty="0"/>
            <a:t> Education </a:t>
          </a:r>
          <a:r>
            <a:rPr lang="en-US" sz="1500" kern="1200" dirty="0">
              <a:solidFill>
                <a:prstClr val="white"/>
              </a:solidFill>
              <a:latin typeface="Calibri" panose="020F0502020204030204"/>
              <a:ea typeface="+mn-ea"/>
              <a:cs typeface="+mn-cs"/>
            </a:rPr>
            <a:t>Language</a:t>
          </a:r>
          <a:r>
            <a:rPr lang="en-US" sz="1500" kern="1200" dirty="0"/>
            <a:t> Acquisition </a:t>
          </a:r>
        </a:p>
        <a:p>
          <a:r>
            <a:rPr lang="en-US" sz="1500" kern="1200" dirty="0"/>
            <a:t>(SELA)</a:t>
          </a:r>
        </a:p>
      </dgm:t>
    </dgm:pt>
    <dgm:pt modelId="{D7943579-E71E-4061-9720-49D8A899DC60}" type="parTrans" cxnId="{ACDAB221-C531-4928-83E7-FEEA80EA7D88}">
      <dgm:prSet/>
      <dgm:spPr/>
      <dgm:t>
        <a:bodyPr/>
        <a:lstStyle/>
        <a:p>
          <a:endParaRPr lang="en-US"/>
        </a:p>
      </dgm:t>
    </dgm:pt>
    <dgm:pt modelId="{387D70B2-0B26-4E05-9059-970BF28ECD8E}" type="sibTrans" cxnId="{ACDAB221-C531-4928-83E7-FEEA80EA7D88}">
      <dgm:prSet/>
      <dgm:spPr/>
      <dgm:t>
        <a:bodyPr/>
        <a:lstStyle/>
        <a:p>
          <a:endParaRPr lang="en-US"/>
        </a:p>
      </dgm:t>
    </dgm:pt>
    <dgm:pt modelId="{67EB117A-C427-42F2-AC6E-E1B6260A0C74}">
      <dgm:prSet custT="1"/>
      <dgm:spPr>
        <a:solidFill>
          <a:srgbClr val="008482"/>
        </a:solidFill>
        <a:ln w="19050" cap="flat" cmpd="sng" algn="ctr">
          <a:solidFill>
            <a:prstClr val="white">
              <a:hueOff val="0"/>
              <a:satOff val="0"/>
              <a:lumOff val="0"/>
              <a:alphaOff val="0"/>
            </a:prstClr>
          </a:solidFill>
          <a:prstDash val="solid"/>
          <a:miter lim="800000"/>
        </a:ln>
        <a:effectLst/>
      </dgm:spPr>
      <dgm:t>
        <a:bodyPr spcFirstLastPara="0" vert="horz" wrap="square" lIns="72390" tIns="72390" rIns="72390" bIns="72390" numCol="1" spcCol="1270" anchor="ctr" anchorCtr="0"/>
        <a:lstStyle/>
        <a:p>
          <a:r>
            <a:rPr lang="en-US" sz="1500" kern="1200" dirty="0">
              <a:solidFill>
                <a:prstClr val="white"/>
              </a:solidFill>
              <a:latin typeface="Calibri" panose="020F0502020204030204"/>
              <a:ea typeface="+mn-ea"/>
              <a:cs typeface="+mn-cs"/>
            </a:rPr>
            <a:t>State</a:t>
          </a:r>
          <a:r>
            <a:rPr lang="en-US" sz="1500" kern="1200" dirty="0"/>
            <a:t> </a:t>
          </a:r>
          <a:r>
            <a:rPr lang="en-US" sz="1500" kern="1200" dirty="0">
              <a:solidFill>
                <a:prstClr val="white"/>
              </a:solidFill>
              <a:latin typeface="Calibri" panose="020F0502020204030204"/>
              <a:ea typeface="+mn-ea"/>
              <a:cs typeface="+mn-cs"/>
            </a:rPr>
            <a:t>Performance</a:t>
          </a:r>
          <a:r>
            <a:rPr lang="en-US" sz="1500" kern="1200" dirty="0"/>
            <a:t> Plan Indicator 14</a:t>
          </a:r>
        </a:p>
        <a:p>
          <a:r>
            <a:rPr lang="en-US" sz="1500" kern="1200" dirty="0"/>
            <a:t>(SPPI-14)</a:t>
          </a:r>
        </a:p>
      </dgm:t>
    </dgm:pt>
    <dgm:pt modelId="{B217BA02-9EA4-4E3D-A121-A17622DB6AD3}" type="parTrans" cxnId="{4BB6C788-E481-4429-85FE-B7B0EE76ABC2}">
      <dgm:prSet/>
      <dgm:spPr/>
      <dgm:t>
        <a:bodyPr/>
        <a:lstStyle/>
        <a:p>
          <a:endParaRPr lang="en-US"/>
        </a:p>
      </dgm:t>
    </dgm:pt>
    <dgm:pt modelId="{48A23289-08DB-4088-8EF8-C5D42280B48B}" type="sibTrans" cxnId="{4BB6C788-E481-4429-85FE-B7B0EE76ABC2}">
      <dgm:prSet/>
      <dgm:spPr/>
      <dgm:t>
        <a:bodyPr/>
        <a:lstStyle/>
        <a:p>
          <a:endParaRPr lang="en-US"/>
        </a:p>
      </dgm:t>
    </dgm:pt>
    <dgm:pt modelId="{3BED0538-A135-4B1B-974D-A055DDA89340}" type="pres">
      <dgm:prSet presAssocID="{83EA5544-B6F9-4A14-BD7B-266B1705216D}" presName="diagram" presStyleCnt="0">
        <dgm:presLayoutVars>
          <dgm:dir/>
          <dgm:resizeHandles val="exact"/>
        </dgm:presLayoutVars>
      </dgm:prSet>
      <dgm:spPr/>
    </dgm:pt>
    <dgm:pt modelId="{A581E31B-5B0B-4565-82AD-3A5C3FB80976}" type="pres">
      <dgm:prSet presAssocID="{58C1CF4F-9C75-4827-8434-9838AAC5733F}" presName="node" presStyleLbl="node1" presStyleIdx="0" presStyleCnt="7">
        <dgm:presLayoutVars>
          <dgm:bulletEnabled val="1"/>
        </dgm:presLayoutVars>
      </dgm:prSet>
      <dgm:spPr/>
    </dgm:pt>
    <dgm:pt modelId="{D5EEBD07-0F9C-49BA-9F60-F4B1EA7CE40F}" type="pres">
      <dgm:prSet presAssocID="{6C5C4330-6015-4E68-A6FB-01C918BA9C96}" presName="sibTrans" presStyleCnt="0"/>
      <dgm:spPr/>
    </dgm:pt>
    <dgm:pt modelId="{4E0163C0-250D-444D-9E2E-ACB575B17BB0}" type="pres">
      <dgm:prSet presAssocID="{23E6DD62-8B7A-451E-ACF5-CC4539E46378}" presName="node" presStyleLbl="node1" presStyleIdx="1" presStyleCnt="7">
        <dgm:presLayoutVars>
          <dgm:bulletEnabled val="1"/>
        </dgm:presLayoutVars>
      </dgm:prSet>
      <dgm:spPr>
        <a:xfrm>
          <a:off x="2071357" y="2434"/>
          <a:ext cx="1609803" cy="965881"/>
        </a:xfrm>
        <a:prstGeom prst="rect">
          <a:avLst/>
        </a:prstGeom>
      </dgm:spPr>
    </dgm:pt>
    <dgm:pt modelId="{D447E909-CFD3-4549-A20B-9DE058DE9C34}" type="pres">
      <dgm:prSet presAssocID="{C7855A1A-F69B-43C2-A51A-321E4AFD8F7D}" presName="sibTrans" presStyleCnt="0"/>
      <dgm:spPr/>
    </dgm:pt>
    <dgm:pt modelId="{92704143-8A71-494B-9741-0D6D6C027B05}" type="pres">
      <dgm:prSet presAssocID="{382880C6-9D37-43B6-9799-D6480BD77D07}" presName="node" presStyleLbl="node1" presStyleIdx="2" presStyleCnt="7">
        <dgm:presLayoutVars>
          <dgm:bulletEnabled val="1"/>
        </dgm:presLayoutVars>
      </dgm:prSet>
      <dgm:spPr>
        <a:xfrm>
          <a:off x="300574" y="1129297"/>
          <a:ext cx="1609803" cy="965881"/>
        </a:xfrm>
        <a:prstGeom prst="rect">
          <a:avLst/>
        </a:prstGeom>
      </dgm:spPr>
    </dgm:pt>
    <dgm:pt modelId="{4E1840F4-9AFF-4A58-B929-D6EC719BF93C}" type="pres">
      <dgm:prSet presAssocID="{4821AD10-0822-469D-9856-F0D799BD5B1E}" presName="sibTrans" presStyleCnt="0"/>
      <dgm:spPr/>
    </dgm:pt>
    <dgm:pt modelId="{2DDF01BF-4211-4DF7-91B9-526BEA4E7BCA}" type="pres">
      <dgm:prSet presAssocID="{744F85BF-8188-423F-B315-24128F6F38DB}" presName="node" presStyleLbl="node1" presStyleIdx="3" presStyleCnt="7">
        <dgm:presLayoutVars>
          <dgm:bulletEnabled val="1"/>
        </dgm:presLayoutVars>
      </dgm:prSet>
      <dgm:spPr>
        <a:xfrm>
          <a:off x="2071357" y="1129297"/>
          <a:ext cx="1609803" cy="965881"/>
        </a:xfrm>
        <a:prstGeom prst="rect">
          <a:avLst/>
        </a:prstGeom>
      </dgm:spPr>
    </dgm:pt>
    <dgm:pt modelId="{FCDB3491-5087-454B-8CDF-2F4B9EB3DCB1}" type="pres">
      <dgm:prSet presAssocID="{00B8C1B4-8A5F-4384-892C-5D8E5F665870}" presName="sibTrans" presStyleCnt="0"/>
      <dgm:spPr/>
    </dgm:pt>
    <dgm:pt modelId="{E3289BFE-17D4-4221-9B81-88C1DE04C691}" type="pres">
      <dgm:prSet presAssocID="{14891CB5-E500-4C42-AE70-CD171FF84FE9}" presName="node" presStyleLbl="node1" presStyleIdx="4" presStyleCnt="7">
        <dgm:presLayoutVars>
          <dgm:bulletEnabled val="1"/>
        </dgm:presLayoutVars>
      </dgm:prSet>
      <dgm:spPr>
        <a:xfrm>
          <a:off x="300574" y="2256159"/>
          <a:ext cx="1609803" cy="965881"/>
        </a:xfrm>
        <a:prstGeom prst="rect">
          <a:avLst/>
        </a:prstGeom>
      </dgm:spPr>
    </dgm:pt>
    <dgm:pt modelId="{65309E4E-36D6-49DB-A19B-816DFD332C1A}" type="pres">
      <dgm:prSet presAssocID="{6368E564-1B12-47F5-B8B8-F8E1CD1EC12A}" presName="sibTrans" presStyleCnt="0"/>
      <dgm:spPr/>
    </dgm:pt>
    <dgm:pt modelId="{EB370F0E-8393-4509-8693-1E816964061E}" type="pres">
      <dgm:prSet presAssocID="{10CEEB72-F4D2-4C11-808C-C01BF513021C}" presName="node" presStyleLbl="node1" presStyleIdx="5" presStyleCnt="7">
        <dgm:presLayoutVars>
          <dgm:bulletEnabled val="1"/>
        </dgm:presLayoutVars>
      </dgm:prSet>
      <dgm:spPr>
        <a:xfrm>
          <a:off x="2071357" y="2256159"/>
          <a:ext cx="1609803" cy="965881"/>
        </a:xfrm>
        <a:prstGeom prst="rect">
          <a:avLst/>
        </a:prstGeom>
      </dgm:spPr>
    </dgm:pt>
    <dgm:pt modelId="{B337279A-44DD-4D72-A8F2-E2841CA06B41}" type="pres">
      <dgm:prSet presAssocID="{387D70B2-0B26-4E05-9059-970BF28ECD8E}" presName="sibTrans" presStyleCnt="0"/>
      <dgm:spPr/>
    </dgm:pt>
    <dgm:pt modelId="{184568B7-6207-4C9C-8ED6-C5A5CA64B8B7}" type="pres">
      <dgm:prSet presAssocID="{67EB117A-C427-42F2-AC6E-E1B6260A0C74}" presName="node" presStyleLbl="node1" presStyleIdx="6" presStyleCnt="7">
        <dgm:presLayoutVars>
          <dgm:bulletEnabled val="1"/>
        </dgm:presLayoutVars>
      </dgm:prSet>
      <dgm:spPr>
        <a:xfrm>
          <a:off x="1185965" y="3383021"/>
          <a:ext cx="1609803" cy="965881"/>
        </a:xfrm>
        <a:prstGeom prst="rect">
          <a:avLst/>
        </a:prstGeom>
      </dgm:spPr>
    </dgm:pt>
  </dgm:ptLst>
  <dgm:cxnLst>
    <dgm:cxn modelId="{03498C1D-9547-4801-BFFA-DEEAED599039}" type="presOf" srcId="{382880C6-9D37-43B6-9799-D6480BD77D07}" destId="{92704143-8A71-494B-9741-0D6D6C027B05}" srcOrd="0" destOrd="0" presId="urn:microsoft.com/office/officeart/2005/8/layout/default"/>
    <dgm:cxn modelId="{ACDAB221-C531-4928-83E7-FEEA80EA7D88}" srcId="{83EA5544-B6F9-4A14-BD7B-266B1705216D}" destId="{10CEEB72-F4D2-4C11-808C-C01BF513021C}" srcOrd="5" destOrd="0" parTransId="{D7943579-E71E-4061-9720-49D8A899DC60}" sibTransId="{387D70B2-0B26-4E05-9059-970BF28ECD8E}"/>
    <dgm:cxn modelId="{D8D20536-D67F-4EEF-9C77-32D23737AB5D}" type="presOf" srcId="{744F85BF-8188-423F-B315-24128F6F38DB}" destId="{2DDF01BF-4211-4DF7-91B9-526BEA4E7BCA}" srcOrd="0" destOrd="0" presId="urn:microsoft.com/office/officeart/2005/8/layout/default"/>
    <dgm:cxn modelId="{372C665E-D1F5-43B9-BD05-9167B0E50AB3}" srcId="{83EA5544-B6F9-4A14-BD7B-266B1705216D}" destId="{23E6DD62-8B7A-451E-ACF5-CC4539E46378}" srcOrd="1" destOrd="0" parTransId="{944A27A3-2769-456F-A6CF-1AB8D2FD895D}" sibTransId="{C7855A1A-F69B-43C2-A51A-321E4AFD8F7D}"/>
    <dgm:cxn modelId="{C9264D62-7C63-44FE-A83F-3276898B9EE8}" srcId="{83EA5544-B6F9-4A14-BD7B-266B1705216D}" destId="{14891CB5-E500-4C42-AE70-CD171FF84FE9}" srcOrd="4" destOrd="0" parTransId="{F5ABB191-FE6B-4F0C-9C46-752862BA2349}" sibTransId="{6368E564-1B12-47F5-B8B8-F8E1CD1EC12A}"/>
    <dgm:cxn modelId="{31E8326D-EBC5-4F7C-B1F9-1EA09CD0A899}" srcId="{83EA5544-B6F9-4A14-BD7B-266B1705216D}" destId="{58C1CF4F-9C75-4827-8434-9838AAC5733F}" srcOrd="0" destOrd="0" parTransId="{647E0CFD-BF11-48D7-B88B-6C6415AD12A5}" sibTransId="{6C5C4330-6015-4E68-A6FB-01C918BA9C96}"/>
    <dgm:cxn modelId="{6F5ED878-9ADF-4B8F-8EC6-768D3E3E39C2}" srcId="{83EA5544-B6F9-4A14-BD7B-266B1705216D}" destId="{382880C6-9D37-43B6-9799-D6480BD77D07}" srcOrd="2" destOrd="0" parTransId="{65B6D342-152A-4487-8BA8-3DB2D75C6B8D}" sibTransId="{4821AD10-0822-469D-9856-F0D799BD5B1E}"/>
    <dgm:cxn modelId="{FED22B7A-43B7-4018-BB1C-B8D98E5791CD}" type="presOf" srcId="{58C1CF4F-9C75-4827-8434-9838AAC5733F}" destId="{A581E31B-5B0B-4565-82AD-3A5C3FB80976}" srcOrd="0" destOrd="0" presId="urn:microsoft.com/office/officeart/2005/8/layout/default"/>
    <dgm:cxn modelId="{7FDA7782-BFED-42A2-911A-105F9AF392C8}" type="presOf" srcId="{23E6DD62-8B7A-451E-ACF5-CC4539E46378}" destId="{4E0163C0-250D-444D-9E2E-ACB575B17BB0}" srcOrd="0" destOrd="0" presId="urn:microsoft.com/office/officeart/2005/8/layout/default"/>
    <dgm:cxn modelId="{4BB6C788-E481-4429-85FE-B7B0EE76ABC2}" srcId="{83EA5544-B6F9-4A14-BD7B-266B1705216D}" destId="{67EB117A-C427-42F2-AC6E-E1B6260A0C74}" srcOrd="6" destOrd="0" parTransId="{B217BA02-9EA4-4E3D-A121-A17622DB6AD3}" sibTransId="{48A23289-08DB-4088-8EF8-C5D42280B48B}"/>
    <dgm:cxn modelId="{53A426AF-D1E1-4179-80D6-0C2E646EA6E0}" srcId="{83EA5544-B6F9-4A14-BD7B-266B1705216D}" destId="{744F85BF-8188-423F-B315-24128F6F38DB}" srcOrd="3" destOrd="0" parTransId="{3CEB7535-DC11-4829-B96B-A5F863F78D08}" sibTransId="{00B8C1B4-8A5F-4384-892C-5D8E5F665870}"/>
    <dgm:cxn modelId="{3823DFC3-A867-494B-813F-7A8CDBB948E5}" type="presOf" srcId="{83EA5544-B6F9-4A14-BD7B-266B1705216D}" destId="{3BED0538-A135-4B1B-974D-A055DDA89340}" srcOrd="0" destOrd="0" presId="urn:microsoft.com/office/officeart/2005/8/layout/default"/>
    <dgm:cxn modelId="{2CE643CD-48F9-420C-86CA-41E6C9179903}" type="presOf" srcId="{67EB117A-C427-42F2-AC6E-E1B6260A0C74}" destId="{184568B7-6207-4C9C-8ED6-C5A5CA64B8B7}" srcOrd="0" destOrd="0" presId="urn:microsoft.com/office/officeart/2005/8/layout/default"/>
    <dgm:cxn modelId="{147D7EE8-E1FE-41D6-B641-939D109244DF}" type="presOf" srcId="{10CEEB72-F4D2-4C11-808C-C01BF513021C}" destId="{EB370F0E-8393-4509-8693-1E816964061E}" srcOrd="0" destOrd="0" presId="urn:microsoft.com/office/officeart/2005/8/layout/default"/>
    <dgm:cxn modelId="{2FAE68F1-C05B-4A42-B513-5E1EC7B66785}" type="presOf" srcId="{14891CB5-E500-4C42-AE70-CD171FF84FE9}" destId="{E3289BFE-17D4-4221-9B81-88C1DE04C691}" srcOrd="0" destOrd="0" presId="urn:microsoft.com/office/officeart/2005/8/layout/default"/>
    <dgm:cxn modelId="{4C354DA2-8414-4D64-8B96-97A06178D9D3}" type="presParOf" srcId="{3BED0538-A135-4B1B-974D-A055DDA89340}" destId="{A581E31B-5B0B-4565-82AD-3A5C3FB80976}" srcOrd="0" destOrd="0" presId="urn:microsoft.com/office/officeart/2005/8/layout/default"/>
    <dgm:cxn modelId="{2D56A9B8-9860-4D1E-902F-FBB32816D67B}" type="presParOf" srcId="{3BED0538-A135-4B1B-974D-A055DDA89340}" destId="{D5EEBD07-0F9C-49BA-9F60-F4B1EA7CE40F}" srcOrd="1" destOrd="0" presId="urn:microsoft.com/office/officeart/2005/8/layout/default"/>
    <dgm:cxn modelId="{E5EF1FFD-3777-457A-87DD-BDB2EBE4B6BD}" type="presParOf" srcId="{3BED0538-A135-4B1B-974D-A055DDA89340}" destId="{4E0163C0-250D-444D-9E2E-ACB575B17BB0}" srcOrd="2" destOrd="0" presId="urn:microsoft.com/office/officeart/2005/8/layout/default"/>
    <dgm:cxn modelId="{70AC71A8-8E40-48B8-8FAA-3A12AAB75C6E}" type="presParOf" srcId="{3BED0538-A135-4B1B-974D-A055DDA89340}" destId="{D447E909-CFD3-4549-A20B-9DE058DE9C34}" srcOrd="3" destOrd="0" presId="urn:microsoft.com/office/officeart/2005/8/layout/default"/>
    <dgm:cxn modelId="{3F5F03AE-1CF3-4BDD-81B9-2682D6B98E63}" type="presParOf" srcId="{3BED0538-A135-4B1B-974D-A055DDA89340}" destId="{92704143-8A71-494B-9741-0D6D6C027B05}" srcOrd="4" destOrd="0" presId="urn:microsoft.com/office/officeart/2005/8/layout/default"/>
    <dgm:cxn modelId="{C477AE59-B9CA-49B6-BFC4-83C91E96237B}" type="presParOf" srcId="{3BED0538-A135-4B1B-974D-A055DDA89340}" destId="{4E1840F4-9AFF-4A58-B929-D6EC719BF93C}" srcOrd="5" destOrd="0" presId="urn:microsoft.com/office/officeart/2005/8/layout/default"/>
    <dgm:cxn modelId="{F528B64A-62A8-4FD4-8C6B-5861BBC4C588}" type="presParOf" srcId="{3BED0538-A135-4B1B-974D-A055DDA89340}" destId="{2DDF01BF-4211-4DF7-91B9-526BEA4E7BCA}" srcOrd="6" destOrd="0" presId="urn:microsoft.com/office/officeart/2005/8/layout/default"/>
    <dgm:cxn modelId="{734070C1-E2F6-469A-8BF3-8E9E66E01E78}" type="presParOf" srcId="{3BED0538-A135-4B1B-974D-A055DDA89340}" destId="{FCDB3491-5087-454B-8CDF-2F4B9EB3DCB1}" srcOrd="7" destOrd="0" presId="urn:microsoft.com/office/officeart/2005/8/layout/default"/>
    <dgm:cxn modelId="{4A8ACF3A-3C6F-4365-8C85-434930493676}" type="presParOf" srcId="{3BED0538-A135-4B1B-974D-A055DDA89340}" destId="{E3289BFE-17D4-4221-9B81-88C1DE04C691}" srcOrd="8" destOrd="0" presId="urn:microsoft.com/office/officeart/2005/8/layout/default"/>
    <dgm:cxn modelId="{7D0289AE-27AB-47AB-9649-AE3B342B15B5}" type="presParOf" srcId="{3BED0538-A135-4B1B-974D-A055DDA89340}" destId="{65309E4E-36D6-49DB-A19B-816DFD332C1A}" srcOrd="9" destOrd="0" presId="urn:microsoft.com/office/officeart/2005/8/layout/default"/>
    <dgm:cxn modelId="{42E7C27D-98B3-4D89-AB84-3C8A51FE7613}" type="presParOf" srcId="{3BED0538-A135-4B1B-974D-A055DDA89340}" destId="{EB370F0E-8393-4509-8693-1E816964061E}" srcOrd="10" destOrd="0" presId="urn:microsoft.com/office/officeart/2005/8/layout/default"/>
    <dgm:cxn modelId="{3485C991-27A6-4F23-94F4-AC3C0F754A04}" type="presParOf" srcId="{3BED0538-A135-4B1B-974D-A055DDA89340}" destId="{B337279A-44DD-4D72-A8F2-E2841CA06B41}" srcOrd="11" destOrd="0" presId="urn:microsoft.com/office/officeart/2005/8/layout/default"/>
    <dgm:cxn modelId="{948CEFAB-C920-4D93-AFFE-0CEFCF943540}" type="presParOf" srcId="{3BED0538-A135-4B1B-974D-A055DDA89340}" destId="{184568B7-6207-4C9C-8ED6-C5A5CA64B8B7}"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7220E3-5E96-4DC6-82F6-1BC33C8373C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03CAAFF7-5B08-4405-8D03-7FAB1D264721}">
      <dgm:prSet phldrT="[Text]"/>
      <dgm:spPr>
        <a:solidFill>
          <a:srgbClr val="00B4CB"/>
        </a:solidFill>
        <a:ln w="57150">
          <a:solidFill>
            <a:schemeClr val="accent2"/>
          </a:solidFill>
        </a:ln>
      </dgm:spPr>
      <dgm:t>
        <a:bodyPr/>
        <a:lstStyle/>
        <a:p>
          <a:r>
            <a:rPr lang="en-US">
              <a:solidFill>
                <a:schemeClr val="tx1"/>
              </a:solidFill>
            </a:rPr>
            <a:t>Ready</a:t>
          </a:r>
        </a:p>
      </dgm:t>
    </dgm:pt>
    <dgm:pt modelId="{BE92F702-1882-4941-B412-75BA4ACF472E}" type="parTrans" cxnId="{A6637C23-FDB5-4D40-9994-2700CD83B9BA}">
      <dgm:prSet/>
      <dgm:spPr/>
      <dgm:t>
        <a:bodyPr/>
        <a:lstStyle/>
        <a:p>
          <a:endParaRPr lang="en-US"/>
        </a:p>
      </dgm:t>
    </dgm:pt>
    <dgm:pt modelId="{9F18C544-562D-4040-913A-9B88F2E08B0D}" type="sibTrans" cxnId="{A6637C23-FDB5-4D40-9994-2700CD83B9BA}">
      <dgm:prSet/>
      <dgm:spPr>
        <a:solidFill>
          <a:schemeClr val="bg1">
            <a:lumMod val="65000"/>
            <a:alpha val="90000"/>
          </a:schemeClr>
        </a:solidFill>
      </dgm:spPr>
      <dgm:t>
        <a:bodyPr/>
        <a:lstStyle/>
        <a:p>
          <a:endParaRPr lang="en-US"/>
        </a:p>
      </dgm:t>
    </dgm:pt>
    <dgm:pt modelId="{23CC0934-7BAE-4C06-8316-17D1D31186FE}">
      <dgm:prSet phldrT="[Text]"/>
      <dgm:spPr>
        <a:solidFill>
          <a:srgbClr val="FFC000"/>
        </a:solidFill>
        <a:ln w="57150">
          <a:solidFill>
            <a:schemeClr val="accent2"/>
          </a:solidFill>
        </a:ln>
      </dgm:spPr>
      <dgm:t>
        <a:bodyPr/>
        <a:lstStyle/>
        <a:p>
          <a:r>
            <a:rPr lang="en-US">
              <a:solidFill>
                <a:schemeClr val="tx1"/>
              </a:solidFill>
            </a:rPr>
            <a:t>Set</a:t>
          </a:r>
        </a:p>
      </dgm:t>
    </dgm:pt>
    <dgm:pt modelId="{4985863F-C8FA-4C32-8C11-ABC1F668F711}" type="parTrans" cxnId="{05C7C363-8573-4050-AB94-DE81319C2CFA}">
      <dgm:prSet/>
      <dgm:spPr/>
      <dgm:t>
        <a:bodyPr/>
        <a:lstStyle/>
        <a:p>
          <a:endParaRPr lang="en-US"/>
        </a:p>
      </dgm:t>
    </dgm:pt>
    <dgm:pt modelId="{CF89BD6B-6756-4ADE-8238-DF1B8A08D90F}" type="sibTrans" cxnId="{05C7C363-8573-4050-AB94-DE81319C2CFA}">
      <dgm:prSet/>
      <dgm:spPr>
        <a:solidFill>
          <a:schemeClr val="bg1">
            <a:lumMod val="65000"/>
            <a:alpha val="90000"/>
          </a:schemeClr>
        </a:solidFill>
      </dgm:spPr>
      <dgm:t>
        <a:bodyPr/>
        <a:lstStyle/>
        <a:p>
          <a:endParaRPr lang="en-US"/>
        </a:p>
      </dgm:t>
    </dgm:pt>
    <dgm:pt modelId="{7FBFE300-EAD7-45CE-A0FA-66D5FEF63A0C}">
      <dgm:prSet phldrT="[Text]"/>
      <dgm:spPr>
        <a:solidFill>
          <a:srgbClr val="0082C8"/>
        </a:solidFill>
        <a:ln w="57150">
          <a:solidFill>
            <a:schemeClr val="accent2"/>
          </a:solidFill>
        </a:ln>
      </dgm:spPr>
      <dgm:t>
        <a:bodyPr/>
        <a:lstStyle/>
        <a:p>
          <a:r>
            <a:rPr lang="en-US">
              <a:solidFill>
                <a:schemeClr val="tx1"/>
              </a:solidFill>
            </a:rPr>
            <a:t>Go</a:t>
          </a:r>
        </a:p>
      </dgm:t>
    </dgm:pt>
    <dgm:pt modelId="{DF61F6EB-E542-4FFB-95C5-C5D02073A358}" type="parTrans" cxnId="{1D95B194-8D4E-4110-8AA6-5E592D8EF97A}">
      <dgm:prSet/>
      <dgm:spPr/>
      <dgm:t>
        <a:bodyPr/>
        <a:lstStyle/>
        <a:p>
          <a:endParaRPr lang="en-US"/>
        </a:p>
      </dgm:t>
    </dgm:pt>
    <dgm:pt modelId="{78BB7454-8CAD-48B2-AD45-332A78B7C1D1}" type="sibTrans" cxnId="{1D95B194-8D4E-4110-8AA6-5E592D8EF97A}">
      <dgm:prSet/>
      <dgm:spPr/>
      <dgm:t>
        <a:bodyPr/>
        <a:lstStyle/>
        <a:p>
          <a:endParaRPr lang="en-US"/>
        </a:p>
      </dgm:t>
    </dgm:pt>
    <dgm:pt modelId="{0590917E-A1C4-4D93-BDCA-93A5479D7F34}" type="pres">
      <dgm:prSet presAssocID="{937220E3-5E96-4DC6-82F6-1BC33C8373CF}" presName="outerComposite" presStyleCnt="0">
        <dgm:presLayoutVars>
          <dgm:chMax val="5"/>
          <dgm:dir/>
          <dgm:resizeHandles val="exact"/>
        </dgm:presLayoutVars>
      </dgm:prSet>
      <dgm:spPr/>
    </dgm:pt>
    <dgm:pt modelId="{719C042F-613A-45FC-BBE6-FD67B65D86A1}" type="pres">
      <dgm:prSet presAssocID="{937220E3-5E96-4DC6-82F6-1BC33C8373CF}" presName="dummyMaxCanvas" presStyleCnt="0">
        <dgm:presLayoutVars/>
      </dgm:prSet>
      <dgm:spPr/>
    </dgm:pt>
    <dgm:pt modelId="{BAA7237E-621D-4FB7-8991-CF38C0A6358A}" type="pres">
      <dgm:prSet presAssocID="{937220E3-5E96-4DC6-82F6-1BC33C8373CF}" presName="ThreeNodes_1" presStyleLbl="node1" presStyleIdx="0" presStyleCnt="3">
        <dgm:presLayoutVars>
          <dgm:bulletEnabled val="1"/>
        </dgm:presLayoutVars>
      </dgm:prSet>
      <dgm:spPr/>
    </dgm:pt>
    <dgm:pt modelId="{13C106B1-4CAA-452F-AA66-E5E8F85BAFB5}" type="pres">
      <dgm:prSet presAssocID="{937220E3-5E96-4DC6-82F6-1BC33C8373CF}" presName="ThreeNodes_2" presStyleLbl="node1" presStyleIdx="1" presStyleCnt="3">
        <dgm:presLayoutVars>
          <dgm:bulletEnabled val="1"/>
        </dgm:presLayoutVars>
      </dgm:prSet>
      <dgm:spPr/>
    </dgm:pt>
    <dgm:pt modelId="{0C67E674-FD7D-463B-A260-D04C033466D2}" type="pres">
      <dgm:prSet presAssocID="{937220E3-5E96-4DC6-82F6-1BC33C8373CF}" presName="ThreeNodes_3" presStyleLbl="node1" presStyleIdx="2" presStyleCnt="3">
        <dgm:presLayoutVars>
          <dgm:bulletEnabled val="1"/>
        </dgm:presLayoutVars>
      </dgm:prSet>
      <dgm:spPr/>
    </dgm:pt>
    <dgm:pt modelId="{1B61E77A-6BB8-46AC-8A8D-E765E6094CD7}" type="pres">
      <dgm:prSet presAssocID="{937220E3-5E96-4DC6-82F6-1BC33C8373CF}" presName="ThreeConn_1-2" presStyleLbl="fgAccFollowNode1" presStyleIdx="0" presStyleCnt="2">
        <dgm:presLayoutVars>
          <dgm:bulletEnabled val="1"/>
        </dgm:presLayoutVars>
      </dgm:prSet>
      <dgm:spPr/>
    </dgm:pt>
    <dgm:pt modelId="{FA1BB1E8-A32E-4A62-B7AE-4F6A57872813}" type="pres">
      <dgm:prSet presAssocID="{937220E3-5E96-4DC6-82F6-1BC33C8373CF}" presName="ThreeConn_2-3" presStyleLbl="fgAccFollowNode1" presStyleIdx="1" presStyleCnt="2">
        <dgm:presLayoutVars>
          <dgm:bulletEnabled val="1"/>
        </dgm:presLayoutVars>
      </dgm:prSet>
      <dgm:spPr/>
    </dgm:pt>
    <dgm:pt modelId="{10DB2AC7-FABC-4F05-8E08-B142D71387E8}" type="pres">
      <dgm:prSet presAssocID="{937220E3-5E96-4DC6-82F6-1BC33C8373CF}" presName="ThreeNodes_1_text" presStyleLbl="node1" presStyleIdx="2" presStyleCnt="3">
        <dgm:presLayoutVars>
          <dgm:bulletEnabled val="1"/>
        </dgm:presLayoutVars>
      </dgm:prSet>
      <dgm:spPr/>
    </dgm:pt>
    <dgm:pt modelId="{A5C5BA2A-BC29-46FC-B56B-83D96ABE94D1}" type="pres">
      <dgm:prSet presAssocID="{937220E3-5E96-4DC6-82F6-1BC33C8373CF}" presName="ThreeNodes_2_text" presStyleLbl="node1" presStyleIdx="2" presStyleCnt="3">
        <dgm:presLayoutVars>
          <dgm:bulletEnabled val="1"/>
        </dgm:presLayoutVars>
      </dgm:prSet>
      <dgm:spPr/>
    </dgm:pt>
    <dgm:pt modelId="{95F44007-E622-41BF-A8A5-354EF314FE6E}" type="pres">
      <dgm:prSet presAssocID="{937220E3-5E96-4DC6-82F6-1BC33C8373CF}" presName="ThreeNodes_3_text" presStyleLbl="node1" presStyleIdx="2" presStyleCnt="3">
        <dgm:presLayoutVars>
          <dgm:bulletEnabled val="1"/>
        </dgm:presLayoutVars>
      </dgm:prSet>
      <dgm:spPr/>
    </dgm:pt>
  </dgm:ptLst>
  <dgm:cxnLst>
    <dgm:cxn modelId="{40C4411B-8E1D-4836-95C9-28D50CB4BD88}" type="presOf" srcId="{9F18C544-562D-4040-913A-9B88F2E08B0D}" destId="{1B61E77A-6BB8-46AC-8A8D-E765E6094CD7}" srcOrd="0" destOrd="0" presId="urn:microsoft.com/office/officeart/2005/8/layout/vProcess5"/>
    <dgm:cxn modelId="{A6637C23-FDB5-4D40-9994-2700CD83B9BA}" srcId="{937220E3-5E96-4DC6-82F6-1BC33C8373CF}" destId="{03CAAFF7-5B08-4405-8D03-7FAB1D264721}" srcOrd="0" destOrd="0" parTransId="{BE92F702-1882-4941-B412-75BA4ACF472E}" sibTransId="{9F18C544-562D-4040-913A-9B88F2E08B0D}"/>
    <dgm:cxn modelId="{83294636-057D-460A-8368-3B0D321EBF94}" type="presOf" srcId="{7FBFE300-EAD7-45CE-A0FA-66D5FEF63A0C}" destId="{95F44007-E622-41BF-A8A5-354EF314FE6E}" srcOrd="1" destOrd="0" presId="urn:microsoft.com/office/officeart/2005/8/layout/vProcess5"/>
    <dgm:cxn modelId="{C4B2D53B-422C-408C-B474-619884C5D174}" type="presOf" srcId="{23CC0934-7BAE-4C06-8316-17D1D31186FE}" destId="{A5C5BA2A-BC29-46FC-B56B-83D96ABE94D1}" srcOrd="1" destOrd="0" presId="urn:microsoft.com/office/officeart/2005/8/layout/vProcess5"/>
    <dgm:cxn modelId="{5C917540-01BB-42AA-93B3-74FE0807D7AD}" type="presOf" srcId="{937220E3-5E96-4DC6-82F6-1BC33C8373CF}" destId="{0590917E-A1C4-4D93-BDCA-93A5479D7F34}" srcOrd="0" destOrd="0" presId="urn:microsoft.com/office/officeart/2005/8/layout/vProcess5"/>
    <dgm:cxn modelId="{05C7C363-8573-4050-AB94-DE81319C2CFA}" srcId="{937220E3-5E96-4DC6-82F6-1BC33C8373CF}" destId="{23CC0934-7BAE-4C06-8316-17D1D31186FE}" srcOrd="1" destOrd="0" parTransId="{4985863F-C8FA-4C32-8C11-ABC1F668F711}" sibTransId="{CF89BD6B-6756-4ADE-8238-DF1B8A08D90F}"/>
    <dgm:cxn modelId="{673F0558-4D60-4C3C-95ED-7FA9FD29A1F1}" type="presOf" srcId="{03CAAFF7-5B08-4405-8D03-7FAB1D264721}" destId="{BAA7237E-621D-4FB7-8991-CF38C0A6358A}" srcOrd="0" destOrd="0" presId="urn:microsoft.com/office/officeart/2005/8/layout/vProcess5"/>
    <dgm:cxn modelId="{1D95B194-8D4E-4110-8AA6-5E592D8EF97A}" srcId="{937220E3-5E96-4DC6-82F6-1BC33C8373CF}" destId="{7FBFE300-EAD7-45CE-A0FA-66D5FEF63A0C}" srcOrd="2" destOrd="0" parTransId="{DF61F6EB-E542-4FFB-95C5-C5D02073A358}" sibTransId="{78BB7454-8CAD-48B2-AD45-332A78B7C1D1}"/>
    <dgm:cxn modelId="{CFCDC995-4EC5-4628-B5EF-8A8D54703F8D}" type="presOf" srcId="{23CC0934-7BAE-4C06-8316-17D1D31186FE}" destId="{13C106B1-4CAA-452F-AA66-E5E8F85BAFB5}" srcOrd="0" destOrd="0" presId="urn:microsoft.com/office/officeart/2005/8/layout/vProcess5"/>
    <dgm:cxn modelId="{81C9FAAB-2527-4F58-BEBD-420B6EC64A36}" type="presOf" srcId="{03CAAFF7-5B08-4405-8D03-7FAB1D264721}" destId="{10DB2AC7-FABC-4F05-8E08-B142D71387E8}" srcOrd="1" destOrd="0" presId="urn:microsoft.com/office/officeart/2005/8/layout/vProcess5"/>
    <dgm:cxn modelId="{85C83BBE-EF97-42C7-BA66-ACF4230F4232}" type="presOf" srcId="{CF89BD6B-6756-4ADE-8238-DF1B8A08D90F}" destId="{FA1BB1E8-A32E-4A62-B7AE-4F6A57872813}" srcOrd="0" destOrd="0" presId="urn:microsoft.com/office/officeart/2005/8/layout/vProcess5"/>
    <dgm:cxn modelId="{357593F9-30B0-4C82-B595-88D031F31D14}" type="presOf" srcId="{7FBFE300-EAD7-45CE-A0FA-66D5FEF63A0C}" destId="{0C67E674-FD7D-463B-A260-D04C033466D2}" srcOrd="0" destOrd="0" presId="urn:microsoft.com/office/officeart/2005/8/layout/vProcess5"/>
    <dgm:cxn modelId="{78EC9534-16AE-4988-B238-1E283380F112}" type="presParOf" srcId="{0590917E-A1C4-4D93-BDCA-93A5479D7F34}" destId="{719C042F-613A-45FC-BBE6-FD67B65D86A1}" srcOrd="0" destOrd="0" presId="urn:microsoft.com/office/officeart/2005/8/layout/vProcess5"/>
    <dgm:cxn modelId="{1EADFF37-A605-4488-8E10-D2F0E70C5017}" type="presParOf" srcId="{0590917E-A1C4-4D93-BDCA-93A5479D7F34}" destId="{BAA7237E-621D-4FB7-8991-CF38C0A6358A}" srcOrd="1" destOrd="0" presId="urn:microsoft.com/office/officeart/2005/8/layout/vProcess5"/>
    <dgm:cxn modelId="{E6E1840F-C8D2-4E01-932F-1474F2D0A2FD}" type="presParOf" srcId="{0590917E-A1C4-4D93-BDCA-93A5479D7F34}" destId="{13C106B1-4CAA-452F-AA66-E5E8F85BAFB5}" srcOrd="2" destOrd="0" presId="urn:microsoft.com/office/officeart/2005/8/layout/vProcess5"/>
    <dgm:cxn modelId="{0762724A-8375-453B-9526-1CA172B44D48}" type="presParOf" srcId="{0590917E-A1C4-4D93-BDCA-93A5479D7F34}" destId="{0C67E674-FD7D-463B-A260-D04C033466D2}" srcOrd="3" destOrd="0" presId="urn:microsoft.com/office/officeart/2005/8/layout/vProcess5"/>
    <dgm:cxn modelId="{B0EEED09-1074-43E9-8D7D-53B80A87D017}" type="presParOf" srcId="{0590917E-A1C4-4D93-BDCA-93A5479D7F34}" destId="{1B61E77A-6BB8-46AC-8A8D-E765E6094CD7}" srcOrd="4" destOrd="0" presId="urn:microsoft.com/office/officeart/2005/8/layout/vProcess5"/>
    <dgm:cxn modelId="{AAA78802-A4CE-4036-8A5D-4B7BD5E1ABC5}" type="presParOf" srcId="{0590917E-A1C4-4D93-BDCA-93A5479D7F34}" destId="{FA1BB1E8-A32E-4A62-B7AE-4F6A57872813}" srcOrd="5" destOrd="0" presId="urn:microsoft.com/office/officeart/2005/8/layout/vProcess5"/>
    <dgm:cxn modelId="{CA54C9E8-9E54-4AB8-9E94-CAF30DEE0C7A}" type="presParOf" srcId="{0590917E-A1C4-4D93-BDCA-93A5479D7F34}" destId="{10DB2AC7-FABC-4F05-8E08-B142D71387E8}" srcOrd="6" destOrd="0" presId="urn:microsoft.com/office/officeart/2005/8/layout/vProcess5"/>
    <dgm:cxn modelId="{B7A26F78-988A-4ADE-ADE9-D8C0F6F343B5}" type="presParOf" srcId="{0590917E-A1C4-4D93-BDCA-93A5479D7F34}" destId="{A5C5BA2A-BC29-46FC-B56B-83D96ABE94D1}" srcOrd="7" destOrd="0" presId="urn:microsoft.com/office/officeart/2005/8/layout/vProcess5"/>
    <dgm:cxn modelId="{74E029A7-DDA8-4C31-927E-7C5BC002534D}" type="presParOf" srcId="{0590917E-A1C4-4D93-BDCA-93A5479D7F34}" destId="{95F44007-E622-41BF-A8A5-354EF314FE6E}"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B7A836-5143-409B-9A16-731EFADB276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5F4D30D-B72E-464F-8A20-0A530DA80C9B}">
      <dgm:prSet custT="1"/>
      <dgm:spPr/>
      <dgm:t>
        <a:bodyPr/>
        <a:lstStyle/>
        <a:p>
          <a:pPr>
            <a:lnSpc>
              <a:spcPct val="100000"/>
            </a:lnSpc>
          </a:pPr>
          <a:r>
            <a:rPr lang="en-US" sz="1200" kern="1200" dirty="0">
              <a:solidFill>
                <a:schemeClr val="tx1"/>
              </a:solidFill>
            </a:rPr>
            <a:t>Currently there are </a:t>
          </a:r>
          <a:r>
            <a:rPr lang="en-US" sz="1200" b="1" kern="1200" dirty="0">
              <a:solidFill>
                <a:schemeClr val="tx1"/>
              </a:solidFill>
            </a:rPr>
            <a:t>seven</a:t>
          </a:r>
          <a:r>
            <a:rPr lang="en-US" sz="1200" kern="1200" dirty="0">
              <a:solidFill>
                <a:schemeClr val="tx1"/>
              </a:solidFill>
            </a:rPr>
            <a:t> core collections in TSDS.</a:t>
          </a:r>
          <a:endParaRPr lang="en-US" sz="1200" kern="1200" dirty="0">
            <a:solidFill>
              <a:prstClr val="black"/>
            </a:solidFill>
            <a:latin typeface="Calibri" panose="020F0502020204030204"/>
            <a:ea typeface="+mn-ea"/>
            <a:cs typeface="+mn-cs"/>
          </a:endParaRPr>
        </a:p>
      </dgm:t>
    </dgm:pt>
    <dgm:pt modelId="{33327C62-3D7D-40A2-8758-64D856EC2178}" type="parTrans" cxnId="{A68AC32B-28B1-4F05-95D3-C932320D0AE9}">
      <dgm:prSet/>
      <dgm:spPr/>
      <dgm:t>
        <a:bodyPr/>
        <a:lstStyle/>
        <a:p>
          <a:endParaRPr lang="en-US"/>
        </a:p>
      </dgm:t>
    </dgm:pt>
    <dgm:pt modelId="{C2406D30-8123-4F5E-B403-B1B3FCB34B71}" type="sibTrans" cxnId="{A68AC32B-28B1-4F05-95D3-C932320D0AE9}">
      <dgm:prSet/>
      <dgm:spPr/>
      <dgm:t>
        <a:bodyPr/>
        <a:lstStyle/>
        <a:p>
          <a:endParaRPr lang="en-US"/>
        </a:p>
      </dgm:t>
    </dgm:pt>
    <dgm:pt modelId="{A8F25083-BC3E-47BA-8EB0-3A718A14EAE5}">
      <dgm:prSet custT="1"/>
      <dgm:spPr/>
      <dgm:t>
        <a:bodyPr anchor="ctr" anchorCtr="0"/>
        <a:lstStyle/>
        <a:p>
          <a:pPr>
            <a:lnSpc>
              <a:spcPct val="100000"/>
            </a:lnSpc>
          </a:pPr>
          <a:r>
            <a:rPr lang="en-US" sz="1200" dirty="0">
              <a:solidFill>
                <a:prstClr val="black"/>
              </a:solidFill>
              <a:latin typeface="Calibri" panose="020F0502020204030204"/>
              <a:ea typeface="+mn-ea"/>
              <a:cs typeface="+mn-cs"/>
            </a:rPr>
            <a:t>The </a:t>
          </a:r>
          <a:r>
            <a:rPr lang="en-US" sz="1200" b="1" dirty="0">
              <a:solidFill>
                <a:prstClr val="black"/>
              </a:solidFill>
              <a:latin typeface="Calibri" panose="020F0502020204030204"/>
              <a:ea typeface="+mn-ea"/>
              <a:cs typeface="+mn-cs"/>
            </a:rPr>
            <a:t>Core role </a:t>
          </a:r>
          <a:r>
            <a:rPr lang="en-US" sz="1200" dirty="0">
              <a:solidFill>
                <a:prstClr val="black"/>
              </a:solidFill>
              <a:latin typeface="Calibri" panose="020F0502020204030204"/>
              <a:ea typeface="+mn-ea"/>
              <a:cs typeface="+mn-cs"/>
            </a:rPr>
            <a:t>the LEA staff would request will depend on the individual’s level of </a:t>
          </a:r>
          <a:r>
            <a:rPr lang="en-US" sz="1200" b="1" dirty="0">
              <a:solidFill>
                <a:prstClr val="black"/>
              </a:solidFill>
              <a:latin typeface="Calibri" panose="020F0502020204030204"/>
              <a:ea typeface="+mn-ea"/>
              <a:cs typeface="+mn-cs"/>
            </a:rPr>
            <a:t>responsibility.</a:t>
          </a:r>
          <a:r>
            <a:rPr lang="en-US" sz="1200" b="0" dirty="0"/>
            <a:t> </a:t>
          </a:r>
        </a:p>
      </dgm:t>
    </dgm:pt>
    <dgm:pt modelId="{CB717676-9F7D-4EF6-8FDB-430B03C637F0}" type="sibTrans" cxnId="{63A7AF5C-526B-4482-AB74-CF6D69A1F858}">
      <dgm:prSet/>
      <dgm:spPr/>
      <dgm:t>
        <a:bodyPr/>
        <a:lstStyle/>
        <a:p>
          <a:endParaRPr lang="en-US"/>
        </a:p>
      </dgm:t>
    </dgm:pt>
    <dgm:pt modelId="{815B6253-3293-4846-879E-977BDA9BB843}" type="parTrans" cxnId="{63A7AF5C-526B-4482-AB74-CF6D69A1F858}">
      <dgm:prSet/>
      <dgm:spPr/>
      <dgm:t>
        <a:bodyPr/>
        <a:lstStyle/>
        <a:p>
          <a:endParaRPr lang="en-US"/>
        </a:p>
      </dgm:t>
    </dgm:pt>
    <dgm:pt modelId="{DBF9598D-A67D-451F-9120-70D1D7E71BD2}">
      <dgm:prSet custT="1"/>
      <dgm:spPr/>
      <dgm:t>
        <a:bodyPr anchor="ctr" anchorCtr="0"/>
        <a:lstStyle/>
        <a:p>
          <a:pPr>
            <a:lnSpc>
              <a:spcPct val="100000"/>
            </a:lnSpc>
          </a:pPr>
          <a:r>
            <a:rPr lang="en-US" sz="1200" b="1" kern="1200" dirty="0"/>
            <a:t>The Administration tab </a:t>
          </a:r>
          <a:r>
            <a:rPr lang="en-US" sz="1200" b="0" kern="1200" dirty="0"/>
            <a:t>should be used to request an extension.</a:t>
          </a:r>
          <a:endParaRPr lang="en-US" sz="1200" b="0" kern="1200" dirty="0">
            <a:solidFill>
              <a:prstClr val="black">
                <a:hueOff val="0"/>
                <a:satOff val="0"/>
                <a:lumOff val="0"/>
                <a:alphaOff val="0"/>
              </a:prstClr>
            </a:solidFill>
            <a:latin typeface="Calibri" panose="020F0502020204030204"/>
            <a:ea typeface="+mn-ea"/>
            <a:cs typeface="+mn-cs"/>
          </a:endParaRPr>
        </a:p>
      </dgm:t>
    </dgm:pt>
    <dgm:pt modelId="{8621D25A-AACC-425F-9FB6-13DFDF58B93C}" type="sibTrans" cxnId="{7409123E-54FC-4691-9867-AB7ACDC04E92}">
      <dgm:prSet/>
      <dgm:spPr/>
      <dgm:t>
        <a:bodyPr/>
        <a:lstStyle/>
        <a:p>
          <a:endParaRPr lang="en-US"/>
        </a:p>
      </dgm:t>
    </dgm:pt>
    <dgm:pt modelId="{35862005-1CA8-45E8-8804-5D6C0F815693}" type="parTrans" cxnId="{7409123E-54FC-4691-9867-AB7ACDC04E92}">
      <dgm:prSet/>
      <dgm:spPr/>
      <dgm:t>
        <a:bodyPr/>
        <a:lstStyle/>
        <a:p>
          <a:endParaRPr lang="en-US"/>
        </a:p>
      </dgm:t>
    </dgm:pt>
    <dgm:pt modelId="{40785628-3722-4E66-99DD-32BDCAA824B0}" type="pres">
      <dgm:prSet presAssocID="{8DB7A836-5143-409B-9A16-731EFADB2763}" presName="root" presStyleCnt="0">
        <dgm:presLayoutVars>
          <dgm:dir/>
          <dgm:resizeHandles val="exact"/>
        </dgm:presLayoutVars>
      </dgm:prSet>
      <dgm:spPr/>
    </dgm:pt>
    <dgm:pt modelId="{B6E665F4-E97B-4F87-8BB3-BE0B27EC77CD}" type="pres">
      <dgm:prSet presAssocID="{25F4D30D-B72E-464F-8A20-0A530DA80C9B}" presName="compNode" presStyleCnt="0"/>
      <dgm:spPr/>
    </dgm:pt>
    <dgm:pt modelId="{1F218BE6-29E0-478E-ADAA-F9BCA00755CD}" type="pres">
      <dgm:prSet presAssocID="{25F4D30D-B72E-464F-8A20-0A530DA80C9B}" presName="bgRect" presStyleLbl="bgShp" presStyleIdx="0" presStyleCnt="3" custLinFactNeighborX="-3693" custLinFactNeighborY="-5056"/>
      <dgm:spPr/>
    </dgm:pt>
    <dgm:pt modelId="{3D9E6714-B90C-486F-84EA-6FB8F8760170}" type="pres">
      <dgm:prSet presAssocID="{25F4D30D-B72E-464F-8A20-0A530DA80C9B}" presName="iconRect" presStyleLbl="node1" presStyleIdx="0" presStyleCnt="3" custScaleX="170584" custScaleY="183088"/>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noFill/>
        </a:ln>
      </dgm:spPr>
      <dgm:extLst>
        <a:ext uri="{E40237B7-FDA0-4F09-8148-C483321AD2D9}">
          <dgm14:cNvPr xmlns:dgm14="http://schemas.microsoft.com/office/drawing/2010/diagram" id="0" name="" descr="Bar graph with upward trend with solid fill"/>
        </a:ext>
      </dgm:extLst>
    </dgm:pt>
    <dgm:pt modelId="{52C2E40F-B2AF-42B1-873B-C5A3D972BB5C}" type="pres">
      <dgm:prSet presAssocID="{25F4D30D-B72E-464F-8A20-0A530DA80C9B}" presName="spaceRect" presStyleCnt="0"/>
      <dgm:spPr/>
    </dgm:pt>
    <dgm:pt modelId="{301C03B9-0EA4-47EC-96AC-E50056961504}" type="pres">
      <dgm:prSet presAssocID="{25F4D30D-B72E-464F-8A20-0A530DA80C9B}" presName="parTx" presStyleLbl="revTx" presStyleIdx="0" presStyleCnt="3" custScaleY="97155" custLinFactNeighborY="-9095">
        <dgm:presLayoutVars>
          <dgm:chMax val="0"/>
          <dgm:chPref val="0"/>
        </dgm:presLayoutVars>
      </dgm:prSet>
      <dgm:spPr/>
    </dgm:pt>
    <dgm:pt modelId="{F9342A9D-F449-4B47-A855-2D1F7182749F}" type="pres">
      <dgm:prSet presAssocID="{C2406D30-8123-4F5E-B403-B1B3FCB34B71}" presName="sibTrans" presStyleCnt="0"/>
      <dgm:spPr/>
    </dgm:pt>
    <dgm:pt modelId="{188DD861-CFB0-4329-B001-A50993EE81D0}" type="pres">
      <dgm:prSet presAssocID="{A8F25083-BC3E-47BA-8EB0-3A718A14EAE5}" presName="compNode" presStyleCnt="0"/>
      <dgm:spPr/>
    </dgm:pt>
    <dgm:pt modelId="{32EC2B26-DC2E-4184-8BE4-1344C879720C}" type="pres">
      <dgm:prSet presAssocID="{A8F25083-BC3E-47BA-8EB0-3A718A14EAE5}" presName="bgRect" presStyleLbl="bgShp" presStyleIdx="1" presStyleCnt="3" custLinFactNeighborX="398" custLinFactNeighborY="-6906"/>
      <dgm:spPr/>
    </dgm:pt>
    <dgm:pt modelId="{AF82FCC2-9709-4FF9-B7EE-DCC0E54A822B}" type="pres">
      <dgm:prSet presAssocID="{A8F25083-BC3E-47BA-8EB0-3A718A14EAE5}" presName="iconRect" presStyleLbl="node1" presStyleIdx="1" presStyleCnt="3" custScaleX="100874" custScaleY="112246" custLinFactNeighborX="13232" custLinFactNeighborY="-17682"/>
      <dgm:spPr>
        <a:blipFill rotWithShape="1">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dgm:spPr>
    </dgm:pt>
    <dgm:pt modelId="{5A52E28D-63E4-4E12-B40A-4372D2D16C34}" type="pres">
      <dgm:prSet presAssocID="{A8F25083-BC3E-47BA-8EB0-3A718A14EAE5}" presName="spaceRect" presStyleCnt="0"/>
      <dgm:spPr/>
    </dgm:pt>
    <dgm:pt modelId="{8BAA57D8-9CE0-4C36-89AA-832F4B221456}" type="pres">
      <dgm:prSet presAssocID="{A8F25083-BC3E-47BA-8EB0-3A718A14EAE5}" presName="parTx" presStyleLbl="revTx" presStyleIdx="1" presStyleCnt="3" custScaleX="100921" custLinFactNeighborX="-62" custLinFactNeighborY="3752">
        <dgm:presLayoutVars>
          <dgm:chMax val="0"/>
          <dgm:chPref val="0"/>
        </dgm:presLayoutVars>
      </dgm:prSet>
      <dgm:spPr/>
    </dgm:pt>
    <dgm:pt modelId="{12B451C1-FB76-4DFA-9F22-A48E979B00D2}" type="pres">
      <dgm:prSet presAssocID="{CB717676-9F7D-4EF6-8FDB-430B03C637F0}" presName="sibTrans" presStyleCnt="0"/>
      <dgm:spPr/>
    </dgm:pt>
    <dgm:pt modelId="{93E89AC9-7A85-4D63-AF5A-289A4EB6992C}" type="pres">
      <dgm:prSet presAssocID="{DBF9598D-A67D-451F-9120-70D1D7E71BD2}" presName="compNode" presStyleCnt="0"/>
      <dgm:spPr/>
    </dgm:pt>
    <dgm:pt modelId="{4A31DEAF-3C66-4A98-B12B-5A54ACFCBBEC}" type="pres">
      <dgm:prSet presAssocID="{DBF9598D-A67D-451F-9120-70D1D7E71BD2}" presName="bgRect" presStyleLbl="bgShp" presStyleIdx="2" presStyleCnt="3"/>
      <dgm:spPr/>
    </dgm:pt>
    <dgm:pt modelId="{D4221699-3B0A-4EDD-B592-5B8C6E948452}" type="pres">
      <dgm:prSet presAssocID="{DBF9598D-A67D-451F-9120-70D1D7E71BD2}" presName="iconRect" presStyleLbl="node1" presStyleIdx="2" presStyleCnt="3"/>
      <dgm:spPr>
        <a:blipFill rotWithShape="1">
          <a:blip xmlns:r="http://schemas.openxmlformats.org/officeDocument/2006/relationships" r:embed="rId4">
            <a:biLevel thresh="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dgm:spPr>
    </dgm:pt>
    <dgm:pt modelId="{06FD33AD-4710-48C6-A0B1-8FD830FA7BA5}" type="pres">
      <dgm:prSet presAssocID="{DBF9598D-A67D-451F-9120-70D1D7E71BD2}" presName="spaceRect" presStyleCnt="0"/>
      <dgm:spPr/>
    </dgm:pt>
    <dgm:pt modelId="{F8694B1C-5E0B-44A9-AA99-946C00C0CD38}" type="pres">
      <dgm:prSet presAssocID="{DBF9598D-A67D-451F-9120-70D1D7E71BD2}" presName="parTx" presStyleLbl="revTx" presStyleIdx="2" presStyleCnt="3" custScaleX="102144" custLinFactNeighborX="775" custLinFactNeighborY="-589">
        <dgm:presLayoutVars>
          <dgm:chMax val="0"/>
          <dgm:chPref val="0"/>
        </dgm:presLayoutVars>
      </dgm:prSet>
      <dgm:spPr/>
    </dgm:pt>
  </dgm:ptLst>
  <dgm:cxnLst>
    <dgm:cxn modelId="{3BF4E723-FB7B-4665-B170-F18739EB2BE3}" type="presOf" srcId="{8DB7A836-5143-409B-9A16-731EFADB2763}" destId="{40785628-3722-4E66-99DD-32BDCAA824B0}" srcOrd="0" destOrd="0" presId="urn:microsoft.com/office/officeart/2018/2/layout/IconVerticalSolidList"/>
    <dgm:cxn modelId="{A68AC32B-28B1-4F05-95D3-C932320D0AE9}" srcId="{8DB7A836-5143-409B-9A16-731EFADB2763}" destId="{25F4D30D-B72E-464F-8A20-0A530DA80C9B}" srcOrd="0" destOrd="0" parTransId="{33327C62-3D7D-40A2-8758-64D856EC2178}" sibTransId="{C2406D30-8123-4F5E-B403-B1B3FCB34B71}"/>
    <dgm:cxn modelId="{7409123E-54FC-4691-9867-AB7ACDC04E92}" srcId="{8DB7A836-5143-409B-9A16-731EFADB2763}" destId="{DBF9598D-A67D-451F-9120-70D1D7E71BD2}" srcOrd="2" destOrd="0" parTransId="{35862005-1CA8-45E8-8804-5D6C0F815693}" sibTransId="{8621D25A-AACC-425F-9FB6-13DFDF58B93C}"/>
    <dgm:cxn modelId="{63A7AF5C-526B-4482-AB74-CF6D69A1F858}" srcId="{8DB7A836-5143-409B-9A16-731EFADB2763}" destId="{A8F25083-BC3E-47BA-8EB0-3A718A14EAE5}" srcOrd="1" destOrd="0" parTransId="{815B6253-3293-4846-879E-977BDA9BB843}" sibTransId="{CB717676-9F7D-4EF6-8FDB-430B03C637F0}"/>
    <dgm:cxn modelId="{EFCACF75-7964-4D3C-89FE-C0E6B31084C6}" type="presOf" srcId="{A8F25083-BC3E-47BA-8EB0-3A718A14EAE5}" destId="{8BAA57D8-9CE0-4C36-89AA-832F4B221456}" srcOrd="0" destOrd="0" presId="urn:microsoft.com/office/officeart/2018/2/layout/IconVerticalSolidList"/>
    <dgm:cxn modelId="{68BE32C9-2EFE-4F09-889D-10C1F1C1D09E}" type="presOf" srcId="{DBF9598D-A67D-451F-9120-70D1D7E71BD2}" destId="{F8694B1C-5E0B-44A9-AA99-946C00C0CD38}" srcOrd="0" destOrd="0" presId="urn:microsoft.com/office/officeart/2018/2/layout/IconVerticalSolidList"/>
    <dgm:cxn modelId="{7DB7B4D0-C008-4870-9433-A89D55BF61B9}" type="presOf" srcId="{25F4D30D-B72E-464F-8A20-0A530DA80C9B}" destId="{301C03B9-0EA4-47EC-96AC-E50056961504}" srcOrd="0" destOrd="0" presId="urn:microsoft.com/office/officeart/2018/2/layout/IconVerticalSolidList"/>
    <dgm:cxn modelId="{BA2483A3-F31E-4364-A6F3-7DF33F24DA5D}" type="presParOf" srcId="{40785628-3722-4E66-99DD-32BDCAA824B0}" destId="{B6E665F4-E97B-4F87-8BB3-BE0B27EC77CD}" srcOrd="0" destOrd="0" presId="urn:microsoft.com/office/officeart/2018/2/layout/IconVerticalSolidList"/>
    <dgm:cxn modelId="{3A3ED439-0FAA-4B5C-B012-31C86D0C6F6A}" type="presParOf" srcId="{B6E665F4-E97B-4F87-8BB3-BE0B27EC77CD}" destId="{1F218BE6-29E0-478E-ADAA-F9BCA00755CD}" srcOrd="0" destOrd="0" presId="urn:microsoft.com/office/officeart/2018/2/layout/IconVerticalSolidList"/>
    <dgm:cxn modelId="{62EFB990-2CBB-406E-BB13-1CFC49FFB43D}" type="presParOf" srcId="{B6E665F4-E97B-4F87-8BB3-BE0B27EC77CD}" destId="{3D9E6714-B90C-486F-84EA-6FB8F8760170}" srcOrd="1" destOrd="0" presId="urn:microsoft.com/office/officeart/2018/2/layout/IconVerticalSolidList"/>
    <dgm:cxn modelId="{8ECDCE2B-AA06-41BE-B2C0-6F36EB779B59}" type="presParOf" srcId="{B6E665F4-E97B-4F87-8BB3-BE0B27EC77CD}" destId="{52C2E40F-B2AF-42B1-873B-C5A3D972BB5C}" srcOrd="2" destOrd="0" presId="urn:microsoft.com/office/officeart/2018/2/layout/IconVerticalSolidList"/>
    <dgm:cxn modelId="{9DA95485-66FF-45A6-A2C6-0AB636FEB34D}" type="presParOf" srcId="{B6E665F4-E97B-4F87-8BB3-BE0B27EC77CD}" destId="{301C03B9-0EA4-47EC-96AC-E50056961504}" srcOrd="3" destOrd="0" presId="urn:microsoft.com/office/officeart/2018/2/layout/IconVerticalSolidList"/>
    <dgm:cxn modelId="{E2CF6F71-E710-4846-8A72-FA1CB6803364}" type="presParOf" srcId="{40785628-3722-4E66-99DD-32BDCAA824B0}" destId="{F9342A9D-F449-4B47-A855-2D1F7182749F}" srcOrd="1" destOrd="0" presId="urn:microsoft.com/office/officeart/2018/2/layout/IconVerticalSolidList"/>
    <dgm:cxn modelId="{0627CDE0-7475-4520-AAD3-D6CCF081850F}" type="presParOf" srcId="{40785628-3722-4E66-99DD-32BDCAA824B0}" destId="{188DD861-CFB0-4329-B001-A50993EE81D0}" srcOrd="2" destOrd="0" presId="urn:microsoft.com/office/officeart/2018/2/layout/IconVerticalSolidList"/>
    <dgm:cxn modelId="{146DB3BA-AC6C-4952-B95D-952A5FAF71A9}" type="presParOf" srcId="{188DD861-CFB0-4329-B001-A50993EE81D0}" destId="{32EC2B26-DC2E-4184-8BE4-1344C879720C}" srcOrd="0" destOrd="0" presId="urn:microsoft.com/office/officeart/2018/2/layout/IconVerticalSolidList"/>
    <dgm:cxn modelId="{25DF87AC-548B-44D0-A611-988A0BD62AA3}" type="presParOf" srcId="{188DD861-CFB0-4329-B001-A50993EE81D0}" destId="{AF82FCC2-9709-4FF9-B7EE-DCC0E54A822B}" srcOrd="1" destOrd="0" presId="urn:microsoft.com/office/officeart/2018/2/layout/IconVerticalSolidList"/>
    <dgm:cxn modelId="{EE28D5C9-FCD9-4438-810D-4B6BC33E9709}" type="presParOf" srcId="{188DD861-CFB0-4329-B001-A50993EE81D0}" destId="{5A52E28D-63E4-4E12-B40A-4372D2D16C34}" srcOrd="2" destOrd="0" presId="urn:microsoft.com/office/officeart/2018/2/layout/IconVerticalSolidList"/>
    <dgm:cxn modelId="{6EBB9653-DD1D-4EA6-BF6A-EE7CBE568748}" type="presParOf" srcId="{188DD861-CFB0-4329-B001-A50993EE81D0}" destId="{8BAA57D8-9CE0-4C36-89AA-832F4B221456}" srcOrd="3" destOrd="0" presId="urn:microsoft.com/office/officeart/2018/2/layout/IconVerticalSolidList"/>
    <dgm:cxn modelId="{BF002DA2-F877-496B-9FBF-6B49F65A35A6}" type="presParOf" srcId="{40785628-3722-4E66-99DD-32BDCAA824B0}" destId="{12B451C1-FB76-4DFA-9F22-A48E979B00D2}" srcOrd="3" destOrd="0" presId="urn:microsoft.com/office/officeart/2018/2/layout/IconVerticalSolidList"/>
    <dgm:cxn modelId="{D67D25E1-588E-40F0-B6B9-D2FEA83D1A65}" type="presParOf" srcId="{40785628-3722-4E66-99DD-32BDCAA824B0}" destId="{93E89AC9-7A85-4D63-AF5A-289A4EB6992C}" srcOrd="4" destOrd="0" presId="urn:microsoft.com/office/officeart/2018/2/layout/IconVerticalSolidList"/>
    <dgm:cxn modelId="{5C970AD1-3C8E-43BD-8692-20C75E8A24D8}" type="presParOf" srcId="{93E89AC9-7A85-4D63-AF5A-289A4EB6992C}" destId="{4A31DEAF-3C66-4A98-B12B-5A54ACFCBBEC}" srcOrd="0" destOrd="0" presId="urn:microsoft.com/office/officeart/2018/2/layout/IconVerticalSolidList"/>
    <dgm:cxn modelId="{33DD9132-50B7-4347-939D-F474AEE37BA6}" type="presParOf" srcId="{93E89AC9-7A85-4D63-AF5A-289A4EB6992C}" destId="{D4221699-3B0A-4EDD-B592-5B8C6E948452}" srcOrd="1" destOrd="0" presId="urn:microsoft.com/office/officeart/2018/2/layout/IconVerticalSolidList"/>
    <dgm:cxn modelId="{27BFFBD9-603E-41FE-A874-72D10514CF6D}" type="presParOf" srcId="{93E89AC9-7A85-4D63-AF5A-289A4EB6992C}" destId="{06FD33AD-4710-48C6-A0B1-8FD830FA7BA5}" srcOrd="2" destOrd="0" presId="urn:microsoft.com/office/officeart/2018/2/layout/IconVerticalSolidList"/>
    <dgm:cxn modelId="{28867EB9-7EDD-499F-81CC-FCF7B0088418}" type="presParOf" srcId="{93E89AC9-7A85-4D63-AF5A-289A4EB6992C}" destId="{F8694B1C-5E0B-44A9-AA99-946C00C0CD3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1E31B-5B0B-4565-82AD-3A5C3FB80976}">
      <dsp:nvSpPr>
        <dsp:cNvPr id="0" name=""/>
        <dsp:cNvSpPr/>
      </dsp:nvSpPr>
      <dsp:spPr>
        <a:xfrm>
          <a:off x="300574" y="2434"/>
          <a:ext cx="1609803" cy="965881"/>
        </a:xfrm>
        <a:prstGeom prst="rect">
          <a:avLst/>
        </a:prstGeom>
        <a:solidFill>
          <a:srgbClr val="00848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844550">
            <a:lnSpc>
              <a:spcPct val="90000"/>
            </a:lnSpc>
            <a:spcBef>
              <a:spcPct val="0"/>
            </a:spcBef>
            <a:spcAft>
              <a:spcPct val="35000"/>
            </a:spcAft>
            <a:buNone/>
          </a:pPr>
          <a:r>
            <a:rPr lang="en-US" sz="1500" kern="1200" dirty="0">
              <a:solidFill>
                <a:prstClr val="white"/>
              </a:solidFill>
              <a:latin typeface="Calibri" panose="020F0502020204030204"/>
              <a:ea typeface="+mn-ea"/>
              <a:cs typeface="+mn-cs"/>
            </a:rPr>
            <a:t>Charter School Waitlist </a:t>
          </a:r>
        </a:p>
        <a:p>
          <a:pPr marL="0" lvl="0" indent="0" algn="ctr" defTabSz="844550">
            <a:lnSpc>
              <a:spcPct val="90000"/>
            </a:lnSpc>
            <a:spcBef>
              <a:spcPct val="0"/>
            </a:spcBef>
            <a:spcAft>
              <a:spcPct val="35000"/>
            </a:spcAft>
            <a:buNone/>
          </a:pPr>
          <a:r>
            <a:rPr lang="en-US" sz="1500" kern="1200" dirty="0">
              <a:solidFill>
                <a:prstClr val="white"/>
              </a:solidFill>
              <a:latin typeface="Calibri" panose="020F0502020204030204"/>
              <a:ea typeface="+mn-ea"/>
              <a:cs typeface="+mn-cs"/>
            </a:rPr>
            <a:t>(CSW)</a:t>
          </a:r>
        </a:p>
      </dsp:txBody>
      <dsp:txXfrm>
        <a:off x="300574" y="2434"/>
        <a:ext cx="1609803" cy="965881"/>
      </dsp:txXfrm>
    </dsp:sp>
    <dsp:sp modelId="{4E0163C0-250D-444D-9E2E-ACB575B17BB0}">
      <dsp:nvSpPr>
        <dsp:cNvPr id="0" name=""/>
        <dsp:cNvSpPr/>
      </dsp:nvSpPr>
      <dsp:spPr>
        <a:xfrm>
          <a:off x="2071357" y="2434"/>
          <a:ext cx="1609803" cy="965881"/>
        </a:xfrm>
        <a:prstGeom prst="rect">
          <a:avLst/>
        </a:prstGeom>
        <a:solidFill>
          <a:srgbClr val="008482"/>
        </a:solidFill>
        <a:ln w="19050" cap="flat" cmpd="sng" algn="ctr">
          <a:solidFill>
            <a:prstClr val="white">
              <a:hueOff val="0"/>
              <a:satOff val="0"/>
              <a:lumOff val="0"/>
              <a:alphaOff val="0"/>
            </a:prst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500" kern="1200" dirty="0">
              <a:solidFill>
                <a:prstClr val="white"/>
              </a:solidFill>
              <a:latin typeface="Calibri" panose="020F0502020204030204"/>
              <a:ea typeface="+mn-ea"/>
              <a:cs typeface="+mn-cs"/>
            </a:rPr>
            <a:t>Special Education Data System (SPEDS) Summer</a:t>
          </a:r>
        </a:p>
      </dsp:txBody>
      <dsp:txXfrm>
        <a:off x="2071357" y="2434"/>
        <a:ext cx="1609803" cy="965881"/>
      </dsp:txXfrm>
    </dsp:sp>
    <dsp:sp modelId="{92704143-8A71-494B-9741-0D6D6C027B05}">
      <dsp:nvSpPr>
        <dsp:cNvPr id="0" name=""/>
        <dsp:cNvSpPr/>
      </dsp:nvSpPr>
      <dsp:spPr>
        <a:xfrm>
          <a:off x="300574" y="1129297"/>
          <a:ext cx="1609803" cy="965881"/>
        </a:xfrm>
        <a:prstGeom prst="rect">
          <a:avLst/>
        </a:prstGeom>
        <a:solidFill>
          <a:srgbClr val="008482"/>
        </a:solidFill>
        <a:ln w="19050" cap="flat" cmpd="sng" algn="ctr">
          <a:solidFill>
            <a:prstClr val="white">
              <a:hueOff val="0"/>
              <a:satOff val="0"/>
              <a:lumOff val="0"/>
              <a:alphaOff val="0"/>
            </a:prst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500" kern="1200">
              <a:solidFill>
                <a:prstClr val="white"/>
              </a:solidFill>
              <a:latin typeface="Calibri" panose="020F0502020204030204"/>
              <a:ea typeface="+mn-ea"/>
              <a:cs typeface="+mn-cs"/>
            </a:rPr>
            <a:t>Class Roster</a:t>
          </a:r>
        </a:p>
      </dsp:txBody>
      <dsp:txXfrm>
        <a:off x="300574" y="1129297"/>
        <a:ext cx="1609803" cy="965881"/>
      </dsp:txXfrm>
    </dsp:sp>
    <dsp:sp modelId="{2DDF01BF-4211-4DF7-91B9-526BEA4E7BCA}">
      <dsp:nvSpPr>
        <dsp:cNvPr id="0" name=""/>
        <dsp:cNvSpPr/>
      </dsp:nvSpPr>
      <dsp:spPr>
        <a:xfrm>
          <a:off x="2071357" y="1129297"/>
          <a:ext cx="1609803" cy="965881"/>
        </a:xfrm>
        <a:prstGeom prst="rect">
          <a:avLst/>
        </a:prstGeom>
        <a:solidFill>
          <a:srgbClr val="008482"/>
        </a:solidFill>
        <a:ln w="19050" cap="flat" cmpd="sng" algn="ctr">
          <a:solidFill>
            <a:prstClr val="white">
              <a:hueOff val="0"/>
              <a:satOff val="0"/>
              <a:lumOff val="0"/>
              <a:alphaOff val="0"/>
            </a:prst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500" kern="1200" dirty="0">
              <a:solidFill>
                <a:prstClr val="white"/>
              </a:solidFill>
              <a:latin typeface="Calibri" panose="020F0502020204030204"/>
              <a:ea typeface="+mn-ea"/>
              <a:cs typeface="+mn-cs"/>
            </a:rPr>
            <a:t>Early Childhood Data System (ECDS)</a:t>
          </a:r>
        </a:p>
      </dsp:txBody>
      <dsp:txXfrm>
        <a:off x="2071357" y="1129297"/>
        <a:ext cx="1609803" cy="965881"/>
      </dsp:txXfrm>
    </dsp:sp>
    <dsp:sp modelId="{E3289BFE-17D4-4221-9B81-88C1DE04C691}">
      <dsp:nvSpPr>
        <dsp:cNvPr id="0" name=""/>
        <dsp:cNvSpPr/>
      </dsp:nvSpPr>
      <dsp:spPr>
        <a:xfrm>
          <a:off x="300574" y="2256159"/>
          <a:ext cx="1609803" cy="965881"/>
        </a:xfrm>
        <a:prstGeom prst="rect">
          <a:avLst/>
        </a:prstGeom>
        <a:solidFill>
          <a:srgbClr val="008482"/>
        </a:solidFill>
        <a:ln w="19050" cap="flat" cmpd="sng" algn="ctr">
          <a:solidFill>
            <a:prstClr val="white">
              <a:hueOff val="0"/>
              <a:satOff val="0"/>
              <a:lumOff val="0"/>
              <a:alphaOff val="0"/>
            </a:prst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666750">
            <a:lnSpc>
              <a:spcPct val="90000"/>
            </a:lnSpc>
            <a:spcBef>
              <a:spcPct val="0"/>
            </a:spcBef>
            <a:spcAft>
              <a:spcPct val="35000"/>
            </a:spcAft>
            <a:buNone/>
          </a:pPr>
          <a:r>
            <a:rPr lang="en-US" sz="1500" kern="1200" dirty="0">
              <a:solidFill>
                <a:prstClr val="white"/>
              </a:solidFill>
              <a:latin typeface="Calibri" panose="020F0502020204030204"/>
              <a:ea typeface="+mn-ea"/>
              <a:cs typeface="+mn-cs"/>
            </a:rPr>
            <a:t>Residential Facility Tracker </a:t>
          </a:r>
        </a:p>
        <a:p>
          <a:pPr marL="0" lvl="0" indent="0" algn="ctr" defTabSz="666750">
            <a:lnSpc>
              <a:spcPct val="90000"/>
            </a:lnSpc>
            <a:spcBef>
              <a:spcPct val="0"/>
            </a:spcBef>
            <a:spcAft>
              <a:spcPct val="35000"/>
            </a:spcAft>
            <a:buNone/>
          </a:pPr>
          <a:r>
            <a:rPr lang="en-US" sz="1500" kern="1200" dirty="0">
              <a:solidFill>
                <a:prstClr val="white"/>
              </a:solidFill>
              <a:latin typeface="Calibri" panose="020F0502020204030204"/>
              <a:ea typeface="+mn-ea"/>
              <a:cs typeface="+mn-cs"/>
            </a:rPr>
            <a:t>(RF Tracker)</a:t>
          </a:r>
        </a:p>
      </dsp:txBody>
      <dsp:txXfrm>
        <a:off x="300574" y="2256159"/>
        <a:ext cx="1609803" cy="965881"/>
      </dsp:txXfrm>
    </dsp:sp>
    <dsp:sp modelId="{EB370F0E-8393-4509-8693-1E816964061E}">
      <dsp:nvSpPr>
        <dsp:cNvPr id="0" name=""/>
        <dsp:cNvSpPr/>
      </dsp:nvSpPr>
      <dsp:spPr>
        <a:xfrm>
          <a:off x="2071357" y="2256159"/>
          <a:ext cx="1609803" cy="965881"/>
        </a:xfrm>
        <a:prstGeom prst="rect">
          <a:avLst/>
        </a:prstGeom>
        <a:solidFill>
          <a:srgbClr val="008482"/>
        </a:solidFill>
        <a:ln w="19050" cap="flat" cmpd="sng" algn="ctr">
          <a:solidFill>
            <a:prstClr val="white">
              <a:hueOff val="0"/>
              <a:satOff val="0"/>
              <a:lumOff val="0"/>
              <a:alphaOff val="0"/>
            </a:prst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666750">
            <a:lnSpc>
              <a:spcPct val="90000"/>
            </a:lnSpc>
            <a:spcBef>
              <a:spcPct val="0"/>
            </a:spcBef>
            <a:spcAft>
              <a:spcPct val="35000"/>
            </a:spcAft>
            <a:buNone/>
          </a:pPr>
          <a:r>
            <a:rPr lang="en-US" sz="1500" kern="1200" dirty="0">
              <a:solidFill>
                <a:prstClr val="white"/>
              </a:solidFill>
              <a:latin typeface="Calibri" panose="020F0502020204030204"/>
              <a:ea typeface="+mn-ea"/>
              <a:cs typeface="+mn-cs"/>
            </a:rPr>
            <a:t>Special</a:t>
          </a:r>
          <a:r>
            <a:rPr lang="en-US" sz="1500" kern="1200" dirty="0"/>
            <a:t> Education </a:t>
          </a:r>
          <a:r>
            <a:rPr lang="en-US" sz="1500" kern="1200" dirty="0">
              <a:solidFill>
                <a:prstClr val="white"/>
              </a:solidFill>
              <a:latin typeface="Calibri" panose="020F0502020204030204"/>
              <a:ea typeface="+mn-ea"/>
              <a:cs typeface="+mn-cs"/>
            </a:rPr>
            <a:t>Language</a:t>
          </a:r>
          <a:r>
            <a:rPr lang="en-US" sz="1500" kern="1200" dirty="0"/>
            <a:t> Acquisition </a:t>
          </a:r>
        </a:p>
        <a:p>
          <a:pPr marL="0" lvl="0" indent="0" algn="ctr" defTabSz="666750">
            <a:lnSpc>
              <a:spcPct val="90000"/>
            </a:lnSpc>
            <a:spcBef>
              <a:spcPct val="0"/>
            </a:spcBef>
            <a:spcAft>
              <a:spcPct val="35000"/>
            </a:spcAft>
            <a:buNone/>
          </a:pPr>
          <a:r>
            <a:rPr lang="en-US" sz="1500" kern="1200" dirty="0"/>
            <a:t>(SELA)</a:t>
          </a:r>
        </a:p>
      </dsp:txBody>
      <dsp:txXfrm>
        <a:off x="2071357" y="2256159"/>
        <a:ext cx="1609803" cy="965881"/>
      </dsp:txXfrm>
    </dsp:sp>
    <dsp:sp modelId="{184568B7-6207-4C9C-8ED6-C5A5CA64B8B7}">
      <dsp:nvSpPr>
        <dsp:cNvPr id="0" name=""/>
        <dsp:cNvSpPr/>
      </dsp:nvSpPr>
      <dsp:spPr>
        <a:xfrm>
          <a:off x="1185965" y="3383021"/>
          <a:ext cx="1609803" cy="965881"/>
        </a:xfrm>
        <a:prstGeom prst="rect">
          <a:avLst/>
        </a:prstGeom>
        <a:solidFill>
          <a:srgbClr val="008482"/>
        </a:solidFill>
        <a:ln w="19050" cap="flat" cmpd="sng" algn="ctr">
          <a:solidFill>
            <a:prstClr val="white">
              <a:hueOff val="0"/>
              <a:satOff val="0"/>
              <a:lumOff val="0"/>
              <a:alphaOff val="0"/>
            </a:prst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666750">
            <a:lnSpc>
              <a:spcPct val="90000"/>
            </a:lnSpc>
            <a:spcBef>
              <a:spcPct val="0"/>
            </a:spcBef>
            <a:spcAft>
              <a:spcPct val="35000"/>
            </a:spcAft>
            <a:buNone/>
          </a:pPr>
          <a:r>
            <a:rPr lang="en-US" sz="1500" kern="1200" dirty="0">
              <a:solidFill>
                <a:prstClr val="white"/>
              </a:solidFill>
              <a:latin typeface="Calibri" panose="020F0502020204030204"/>
              <a:ea typeface="+mn-ea"/>
              <a:cs typeface="+mn-cs"/>
            </a:rPr>
            <a:t>State</a:t>
          </a:r>
          <a:r>
            <a:rPr lang="en-US" sz="1500" kern="1200" dirty="0"/>
            <a:t> </a:t>
          </a:r>
          <a:r>
            <a:rPr lang="en-US" sz="1500" kern="1200" dirty="0">
              <a:solidFill>
                <a:prstClr val="white"/>
              </a:solidFill>
              <a:latin typeface="Calibri" panose="020F0502020204030204"/>
              <a:ea typeface="+mn-ea"/>
              <a:cs typeface="+mn-cs"/>
            </a:rPr>
            <a:t>Performance</a:t>
          </a:r>
          <a:r>
            <a:rPr lang="en-US" sz="1500" kern="1200" dirty="0"/>
            <a:t> Plan Indicator 14</a:t>
          </a:r>
        </a:p>
        <a:p>
          <a:pPr marL="0" lvl="0" indent="0" algn="ctr" defTabSz="666750">
            <a:lnSpc>
              <a:spcPct val="90000"/>
            </a:lnSpc>
            <a:spcBef>
              <a:spcPct val="0"/>
            </a:spcBef>
            <a:spcAft>
              <a:spcPct val="35000"/>
            </a:spcAft>
            <a:buNone/>
          </a:pPr>
          <a:r>
            <a:rPr lang="en-US" sz="1500" kern="1200" dirty="0"/>
            <a:t>(SPPI-14)</a:t>
          </a:r>
        </a:p>
      </dsp:txBody>
      <dsp:txXfrm>
        <a:off x="1185965" y="3383021"/>
        <a:ext cx="1609803" cy="965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7237E-621D-4FB7-8991-CF38C0A6358A}">
      <dsp:nvSpPr>
        <dsp:cNvPr id="0" name=""/>
        <dsp:cNvSpPr/>
      </dsp:nvSpPr>
      <dsp:spPr>
        <a:xfrm>
          <a:off x="0" y="0"/>
          <a:ext cx="5803999" cy="865332"/>
        </a:xfrm>
        <a:prstGeom prst="roundRect">
          <a:avLst>
            <a:gd name="adj" fmla="val 10000"/>
          </a:avLst>
        </a:prstGeom>
        <a:solidFill>
          <a:srgbClr val="00B4CB"/>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solidFill>
                <a:schemeClr val="tx1"/>
              </a:solidFill>
            </a:rPr>
            <a:t>Ready</a:t>
          </a:r>
        </a:p>
      </dsp:txBody>
      <dsp:txXfrm>
        <a:off x="25345" y="25345"/>
        <a:ext cx="4870237" cy="814642"/>
      </dsp:txXfrm>
    </dsp:sp>
    <dsp:sp modelId="{13C106B1-4CAA-452F-AA66-E5E8F85BAFB5}">
      <dsp:nvSpPr>
        <dsp:cNvPr id="0" name=""/>
        <dsp:cNvSpPr/>
      </dsp:nvSpPr>
      <dsp:spPr>
        <a:xfrm>
          <a:off x="512117" y="1009555"/>
          <a:ext cx="5803999" cy="865332"/>
        </a:xfrm>
        <a:prstGeom prst="roundRect">
          <a:avLst>
            <a:gd name="adj" fmla="val 10000"/>
          </a:avLst>
        </a:prstGeom>
        <a:solidFill>
          <a:srgbClr val="FFC000"/>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solidFill>
                <a:schemeClr val="tx1"/>
              </a:solidFill>
            </a:rPr>
            <a:t>Set</a:t>
          </a:r>
        </a:p>
      </dsp:txBody>
      <dsp:txXfrm>
        <a:off x="537462" y="1034900"/>
        <a:ext cx="4678725" cy="814642"/>
      </dsp:txXfrm>
    </dsp:sp>
    <dsp:sp modelId="{0C67E674-FD7D-463B-A260-D04C033466D2}">
      <dsp:nvSpPr>
        <dsp:cNvPr id="0" name=""/>
        <dsp:cNvSpPr/>
      </dsp:nvSpPr>
      <dsp:spPr>
        <a:xfrm>
          <a:off x="1024235" y="2019110"/>
          <a:ext cx="5803999" cy="865332"/>
        </a:xfrm>
        <a:prstGeom prst="roundRect">
          <a:avLst>
            <a:gd name="adj" fmla="val 10000"/>
          </a:avLst>
        </a:prstGeom>
        <a:solidFill>
          <a:srgbClr val="0082C8"/>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solidFill>
                <a:schemeClr val="tx1"/>
              </a:solidFill>
            </a:rPr>
            <a:t>Go</a:t>
          </a:r>
        </a:p>
      </dsp:txBody>
      <dsp:txXfrm>
        <a:off x="1049580" y="2044455"/>
        <a:ext cx="4678725" cy="814642"/>
      </dsp:txXfrm>
    </dsp:sp>
    <dsp:sp modelId="{1B61E77A-6BB8-46AC-8A8D-E765E6094CD7}">
      <dsp:nvSpPr>
        <dsp:cNvPr id="0" name=""/>
        <dsp:cNvSpPr/>
      </dsp:nvSpPr>
      <dsp:spPr>
        <a:xfrm>
          <a:off x="5241533" y="656210"/>
          <a:ext cx="562466" cy="562466"/>
        </a:xfrm>
        <a:prstGeom prst="downArrow">
          <a:avLst>
            <a:gd name="adj1" fmla="val 55000"/>
            <a:gd name="adj2" fmla="val 45000"/>
          </a:avLst>
        </a:prstGeom>
        <a:solidFill>
          <a:schemeClr val="bg1">
            <a:lumMod val="6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368088" y="656210"/>
        <a:ext cx="309356" cy="423256"/>
      </dsp:txXfrm>
    </dsp:sp>
    <dsp:sp modelId="{FA1BB1E8-A32E-4A62-B7AE-4F6A57872813}">
      <dsp:nvSpPr>
        <dsp:cNvPr id="0" name=""/>
        <dsp:cNvSpPr/>
      </dsp:nvSpPr>
      <dsp:spPr>
        <a:xfrm>
          <a:off x="5753650" y="1659996"/>
          <a:ext cx="562466" cy="562466"/>
        </a:xfrm>
        <a:prstGeom prst="downArrow">
          <a:avLst>
            <a:gd name="adj1" fmla="val 55000"/>
            <a:gd name="adj2" fmla="val 45000"/>
          </a:avLst>
        </a:prstGeom>
        <a:solidFill>
          <a:schemeClr val="bg1">
            <a:lumMod val="6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880205" y="1659996"/>
        <a:ext cx="309356" cy="4232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18BE6-29E0-478E-ADAA-F9BCA00755CD}">
      <dsp:nvSpPr>
        <dsp:cNvPr id="0" name=""/>
        <dsp:cNvSpPr/>
      </dsp:nvSpPr>
      <dsp:spPr>
        <a:xfrm>
          <a:off x="-10723" y="0"/>
          <a:ext cx="3713282" cy="12519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E6714-B90C-486F-84EA-6FB8F8760170}">
      <dsp:nvSpPr>
        <dsp:cNvPr id="0" name=""/>
        <dsp:cNvSpPr/>
      </dsp:nvSpPr>
      <dsp:spPr>
        <a:xfrm>
          <a:off x="124982" y="7113"/>
          <a:ext cx="1174612" cy="1260713"/>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C03B9-0EA4-47EC-96AC-E50056961504}">
      <dsp:nvSpPr>
        <dsp:cNvPr id="0" name=""/>
        <dsp:cNvSpPr/>
      </dsp:nvSpPr>
      <dsp:spPr>
        <a:xfrm>
          <a:off x="1435301" y="0"/>
          <a:ext cx="2264429" cy="1184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982" tIns="128982" rIns="128982" bIns="128982" numCol="1" spcCol="1270" anchor="ctr" anchorCtr="0">
          <a:noAutofit/>
        </a:bodyPr>
        <a:lstStyle/>
        <a:p>
          <a:pPr marL="0" lvl="0" indent="0" algn="l" defTabSz="533400">
            <a:lnSpc>
              <a:spcPct val="100000"/>
            </a:lnSpc>
            <a:spcBef>
              <a:spcPct val="0"/>
            </a:spcBef>
            <a:spcAft>
              <a:spcPct val="35000"/>
            </a:spcAft>
            <a:buNone/>
          </a:pPr>
          <a:r>
            <a:rPr lang="en-US" sz="1200" kern="1200" dirty="0">
              <a:solidFill>
                <a:schemeClr val="tx1"/>
              </a:solidFill>
            </a:rPr>
            <a:t>Currently there are </a:t>
          </a:r>
          <a:r>
            <a:rPr lang="en-US" sz="1200" b="1" kern="1200" dirty="0">
              <a:solidFill>
                <a:schemeClr val="tx1"/>
              </a:solidFill>
            </a:rPr>
            <a:t>seven</a:t>
          </a:r>
          <a:r>
            <a:rPr lang="en-US" sz="1200" kern="1200" dirty="0">
              <a:solidFill>
                <a:schemeClr val="tx1"/>
              </a:solidFill>
            </a:rPr>
            <a:t> core collections in TSDS.</a:t>
          </a:r>
          <a:endParaRPr lang="en-US" sz="1200" kern="1200" dirty="0">
            <a:solidFill>
              <a:prstClr val="black"/>
            </a:solidFill>
            <a:latin typeface="Calibri" panose="020F0502020204030204"/>
            <a:ea typeface="+mn-ea"/>
            <a:cs typeface="+mn-cs"/>
          </a:endParaRPr>
        </a:p>
      </dsp:txBody>
      <dsp:txXfrm>
        <a:off x="1435301" y="0"/>
        <a:ext cx="2264429" cy="1184057"/>
      </dsp:txXfrm>
    </dsp:sp>
    <dsp:sp modelId="{32EC2B26-DC2E-4184-8BE4-1344C879720C}">
      <dsp:nvSpPr>
        <dsp:cNvPr id="0" name=""/>
        <dsp:cNvSpPr/>
      </dsp:nvSpPr>
      <dsp:spPr>
        <a:xfrm>
          <a:off x="0" y="1494358"/>
          <a:ext cx="3713282" cy="12519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82FCC2-9709-4FF9-B7EE-DCC0E54A822B}">
      <dsp:nvSpPr>
        <dsp:cNvPr id="0" name=""/>
        <dsp:cNvSpPr/>
      </dsp:nvSpPr>
      <dsp:spPr>
        <a:xfrm>
          <a:off x="456101" y="1698595"/>
          <a:ext cx="694601" cy="772906"/>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AA57D8-9CE0-4C36-89AA-832F4B221456}">
      <dsp:nvSpPr>
        <dsp:cNvPr id="0" name=""/>
        <dsp:cNvSpPr/>
      </dsp:nvSpPr>
      <dsp:spPr>
        <a:xfrm>
          <a:off x="1423469" y="1627793"/>
          <a:ext cx="2285284" cy="1251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500" tIns="132500" rIns="132500" bIns="132500" numCol="1" spcCol="1270" anchor="ctr" anchorCtr="0">
          <a:noAutofit/>
        </a:bodyPr>
        <a:lstStyle/>
        <a:p>
          <a:pPr marL="0" lvl="0" indent="0" algn="l" defTabSz="533400">
            <a:lnSpc>
              <a:spcPct val="100000"/>
            </a:lnSpc>
            <a:spcBef>
              <a:spcPct val="0"/>
            </a:spcBef>
            <a:spcAft>
              <a:spcPct val="35000"/>
            </a:spcAft>
            <a:buNone/>
          </a:pPr>
          <a:r>
            <a:rPr lang="en-US" sz="1200" kern="1200" dirty="0">
              <a:solidFill>
                <a:prstClr val="black"/>
              </a:solidFill>
              <a:latin typeface="Calibri" panose="020F0502020204030204"/>
              <a:ea typeface="+mn-ea"/>
              <a:cs typeface="+mn-cs"/>
            </a:rPr>
            <a:t>The </a:t>
          </a:r>
          <a:r>
            <a:rPr lang="en-US" sz="1200" b="1" kern="1200" dirty="0">
              <a:solidFill>
                <a:prstClr val="black"/>
              </a:solidFill>
              <a:latin typeface="Calibri" panose="020F0502020204030204"/>
              <a:ea typeface="+mn-ea"/>
              <a:cs typeface="+mn-cs"/>
            </a:rPr>
            <a:t>Core role </a:t>
          </a:r>
          <a:r>
            <a:rPr lang="en-US" sz="1200" kern="1200" dirty="0">
              <a:solidFill>
                <a:prstClr val="black"/>
              </a:solidFill>
              <a:latin typeface="Calibri" panose="020F0502020204030204"/>
              <a:ea typeface="+mn-ea"/>
              <a:cs typeface="+mn-cs"/>
            </a:rPr>
            <a:t>the LEA staff would request will depend on the individual’s level of </a:t>
          </a:r>
          <a:r>
            <a:rPr lang="en-US" sz="1200" b="1" kern="1200" dirty="0">
              <a:solidFill>
                <a:prstClr val="black"/>
              </a:solidFill>
              <a:latin typeface="Calibri" panose="020F0502020204030204"/>
              <a:ea typeface="+mn-ea"/>
              <a:cs typeface="+mn-cs"/>
            </a:rPr>
            <a:t>responsibility.</a:t>
          </a:r>
          <a:r>
            <a:rPr lang="en-US" sz="1200" b="0" kern="1200" dirty="0"/>
            <a:t> </a:t>
          </a:r>
        </a:p>
      </dsp:txBody>
      <dsp:txXfrm>
        <a:off x="1423469" y="1627793"/>
        <a:ext cx="2285284" cy="1251969"/>
      </dsp:txXfrm>
    </dsp:sp>
    <dsp:sp modelId="{4A31DEAF-3C66-4A98-B12B-5A54ACFCBBEC}">
      <dsp:nvSpPr>
        <dsp:cNvPr id="0" name=""/>
        <dsp:cNvSpPr/>
      </dsp:nvSpPr>
      <dsp:spPr>
        <a:xfrm>
          <a:off x="-10723" y="3145780"/>
          <a:ext cx="3713282" cy="12519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221699-3B0A-4EDD-B592-5B8C6E948452}">
      <dsp:nvSpPr>
        <dsp:cNvPr id="0" name=""/>
        <dsp:cNvSpPr/>
      </dsp:nvSpPr>
      <dsp:spPr>
        <a:xfrm>
          <a:off x="367997" y="3427473"/>
          <a:ext cx="688583" cy="688583"/>
        </a:xfrm>
        <a:prstGeom prst="rect">
          <a:avLst/>
        </a:prstGeom>
        <a:blipFill rotWithShape="1">
          <a:blip xmlns:r="http://schemas.openxmlformats.org/officeDocument/2006/relationships" r:embed="rId4">
            <a:biLevel thresh="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694B1C-5E0B-44A9-AA99-946C00C0CD38}">
      <dsp:nvSpPr>
        <dsp:cNvPr id="0" name=""/>
        <dsp:cNvSpPr/>
      </dsp:nvSpPr>
      <dsp:spPr>
        <a:xfrm>
          <a:off x="1411026" y="3138406"/>
          <a:ext cx="2312978" cy="1251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500" tIns="132500" rIns="132500" bIns="132500" numCol="1" spcCol="1270" anchor="ctr" anchorCtr="0">
          <a:noAutofit/>
        </a:bodyPr>
        <a:lstStyle/>
        <a:p>
          <a:pPr marL="0" lvl="0" indent="0" algn="l" defTabSz="533400">
            <a:lnSpc>
              <a:spcPct val="100000"/>
            </a:lnSpc>
            <a:spcBef>
              <a:spcPct val="0"/>
            </a:spcBef>
            <a:spcAft>
              <a:spcPct val="35000"/>
            </a:spcAft>
            <a:buNone/>
          </a:pPr>
          <a:r>
            <a:rPr lang="en-US" sz="1200" b="1" kern="1200" dirty="0"/>
            <a:t>The Administration tab </a:t>
          </a:r>
          <a:r>
            <a:rPr lang="en-US" sz="1200" b="0" kern="1200" dirty="0"/>
            <a:t>should be used to request an extension.</a:t>
          </a:r>
          <a:endParaRPr lang="en-US" sz="1200" b="0" kern="1200" dirty="0">
            <a:solidFill>
              <a:prstClr val="black">
                <a:hueOff val="0"/>
                <a:satOff val="0"/>
                <a:lumOff val="0"/>
                <a:alphaOff val="0"/>
              </a:prstClr>
            </a:solidFill>
            <a:latin typeface="Calibri" panose="020F0502020204030204"/>
            <a:ea typeface="+mn-ea"/>
            <a:cs typeface="+mn-cs"/>
          </a:endParaRPr>
        </a:p>
      </dsp:txBody>
      <dsp:txXfrm>
        <a:off x="1411026" y="3138406"/>
        <a:ext cx="2312978" cy="12519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99260-4EF7-48BF-9531-B29B9ED859B6}" type="datetimeFigureOut">
              <a:rPr lang="en-US" smtClean="0"/>
              <a:t>9/4/2025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7F150F-45C3-4425-B89C-811CF9BECFCF}" type="slidenum">
              <a:rPr lang="en-US" smtClean="0"/>
              <a:t>‹#›</a:t>
            </a:fld>
            <a:endParaRPr lang="en-US"/>
          </a:p>
        </p:txBody>
      </p:sp>
    </p:spTree>
    <p:extLst>
      <p:ext uri="{BB962C8B-B14F-4D97-AF65-F5344CB8AC3E}">
        <p14:creationId xmlns:p14="http://schemas.microsoft.com/office/powerpoint/2010/main" val="74177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Part 2 of the Core Certification trainings and focuses on navigation and workflow.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47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7B33B07B-2E58-453D-9116-A75E07B5B521}"/>
              </a:ext>
            </a:extLst>
          </p:cNvPr>
          <p:cNvSpPr>
            <a:spLocks noGrp="1" noRot="1" noChangeAspect="1"/>
          </p:cNvSpPr>
          <p:nvPr>
            <p:ph type="sldImg"/>
          </p:nvPr>
        </p:nvSpPr>
        <p:spPr/>
      </p:sp>
    </p:spTree>
    <p:extLst>
      <p:ext uri="{BB962C8B-B14F-4D97-AF65-F5344CB8AC3E}">
        <p14:creationId xmlns:p14="http://schemas.microsoft.com/office/powerpoint/2010/main" val="212664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Image Placeholder 5">
            <a:extLst>
              <a:ext uri="{FF2B5EF4-FFF2-40B4-BE49-F238E27FC236}">
                <a16:creationId xmlns:a16="http://schemas.microsoft.com/office/drawing/2014/main" id="{D30DE519-6431-4585-9357-9C3C28355941}"/>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8544A2EB-A4FC-4675-9A30-F7369430F73D}"/>
              </a:ext>
            </a:extLst>
          </p:cNvPr>
          <p:cNvSpPr>
            <a:spLocks noGrp="1"/>
          </p:cNvSpPr>
          <p:nvPr>
            <p:ph type="body" idx="1"/>
          </p:nvPr>
        </p:nvSpPr>
        <p:spPr/>
        <p:txBody>
          <a:bodyPr/>
          <a:lstStyle/>
          <a:p>
            <a:r>
              <a:rPr lang="en-US">
                <a:solidFill>
                  <a:schemeClr val="bg2">
                    <a:lumMod val="10000"/>
                  </a:schemeClr>
                </a:solidFill>
                <a:latin typeface="Tw Cen MT" panose="020B0602020104020603" pitchFamily="34" charset="0"/>
              </a:rPr>
              <a:t>The ESC Data Viewer role will allow the ESC to monitor the data promotions for all Core Collections for the LEAs in their region.</a:t>
            </a:r>
          </a:p>
        </p:txBody>
      </p:sp>
    </p:spTree>
    <p:extLst>
      <p:ext uri="{BB962C8B-B14F-4D97-AF65-F5344CB8AC3E}">
        <p14:creationId xmlns:p14="http://schemas.microsoft.com/office/powerpoint/2010/main" val="2798637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572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24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18D9982-52BD-49C0-ADF6-3EBC176A2C74}"/>
              </a:ext>
            </a:extLst>
          </p:cNvPr>
          <p:cNvSpPr>
            <a:spLocks noGrp="1" noRot="1" noChangeAspect="1"/>
          </p:cNvSpPr>
          <p:nvPr>
            <p:ph type="sldImg"/>
          </p:nvPr>
        </p:nvSpPr>
        <p:spPr/>
      </p:sp>
    </p:spTree>
    <p:extLst>
      <p:ext uri="{BB962C8B-B14F-4D97-AF65-F5344CB8AC3E}">
        <p14:creationId xmlns:p14="http://schemas.microsoft.com/office/powerpoint/2010/main" val="1470137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337031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778772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3997453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546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3906791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06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rgbClr val="FF0000"/>
                </a:solidFill>
              </a:rPr>
              <a:t>Note: You can use the ‘</a:t>
            </a:r>
            <a:r>
              <a:rPr lang="en-US" sz="1200" i="0" u="none">
                <a:effectLst/>
                <a:latin typeface="Segoe UI" panose="020B0502040204020203" pitchFamily="34" charset="0"/>
              </a:rPr>
              <a:t>Add’ and ‘Add All.’ buttons also to move the categories to the Subcategories Selected box. </a:t>
            </a:r>
            <a:endParaRPr lang="en-US" sz="1200" i="0" u="none">
              <a:effectLst/>
              <a:latin typeface="Arial" panose="020B0604020202020204" pitchFamily="34" charset="0"/>
            </a:endParaRPr>
          </a:p>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1954465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1758023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3610457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880175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3997954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3748754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3823754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733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rgbClr val="FF0000"/>
                </a:solidFill>
              </a:rPr>
              <a:t>Note: You can use the ‘</a:t>
            </a:r>
            <a:r>
              <a:rPr lang="en-US" sz="1800" i="0" u="none">
                <a:effectLst/>
                <a:latin typeface="Segoe UI" panose="020B0502040204020203" pitchFamily="34" charset="0"/>
              </a:rPr>
              <a:t>Add’ and ‘Add All.’ buttons also to move the categories to the Subcategories Selected box. </a:t>
            </a:r>
            <a:endParaRPr lang="en-US" sz="1800" i="0" u="none">
              <a:effectLst/>
              <a:latin typeface="Arial" panose="020B0604020202020204" pitchFamily="34" charset="0"/>
            </a:endParaRPr>
          </a:p>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2346858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1059564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219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3494800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1737609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2134884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3303881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681660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74242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280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1053234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1510360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2544379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t>See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385DEF51-CAF7-4C1C-BB03-95689960B501}"/>
              </a:ext>
            </a:extLst>
          </p:cNvPr>
          <p:cNvSpPr>
            <a:spLocks noGrp="1" noRot="1" noChangeAspect="1"/>
          </p:cNvSpPr>
          <p:nvPr>
            <p:ph type="sldImg"/>
          </p:nvPr>
        </p:nvSpPr>
        <p:spPr/>
      </p:sp>
    </p:spTree>
    <p:extLst>
      <p:ext uri="{BB962C8B-B14F-4D97-AF65-F5344CB8AC3E}">
        <p14:creationId xmlns:p14="http://schemas.microsoft.com/office/powerpoint/2010/main" val="901491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1677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6295579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rgbClr val="FF0000"/>
                </a:solidFill>
              </a:rPr>
              <a:t>Extension requests are reviewed by the program area. Not all requests are granted. </a:t>
            </a:r>
          </a:p>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2694566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2442787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9406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r>
              <a:rPr lang="en-US" i="1">
                <a:solidFill>
                  <a:srgbClr val="FF0000"/>
                </a:solidFill>
              </a:rPr>
              <a:t>When</a:t>
            </a:r>
            <a:r>
              <a:rPr lang="en-US"/>
              <a:t> assessing the reasonableness of reports, it's crucial to compare the current data to the data from prior year reports. This comparison helps identify trends, anomalies, and potential errors. </a:t>
            </a:r>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93990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15259518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1816663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5412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endParaRPr lang="en-US" i="1">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p:sp>
    </p:spTree>
    <p:extLst>
      <p:ext uri="{BB962C8B-B14F-4D97-AF65-F5344CB8AC3E}">
        <p14:creationId xmlns:p14="http://schemas.microsoft.com/office/powerpoint/2010/main" val="301241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7673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1421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9377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0713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7983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6583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endParaRPr lang="en-US"/>
          </a:p>
          <a:p>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0370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p>
          <a:p>
            <a:endParaRPr lang="en-US"/>
          </a:p>
          <a:p>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2610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a:t>
            </a:r>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2575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a:t>
            </a:r>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558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a:t>
            </a:r>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305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0901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p>
          <a:p>
            <a:endParaRPr lang="en-US"/>
          </a:p>
          <a:p>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757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163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3018"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9146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Image Placeholder 5">
            <a:extLst>
              <a:ext uri="{FF2B5EF4-FFF2-40B4-BE49-F238E27FC236}">
                <a16:creationId xmlns:a16="http://schemas.microsoft.com/office/drawing/2014/main" id="{2B8715F9-E565-46E8-99D2-F4EB30F8A036}"/>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9163F676-97DE-45F8-8C6B-1A372F23960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726199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9555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6753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501157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611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Image Placeholder 5">
            <a:extLst>
              <a:ext uri="{FF2B5EF4-FFF2-40B4-BE49-F238E27FC236}">
                <a16:creationId xmlns:a16="http://schemas.microsoft.com/office/drawing/2014/main" id="{D30DE519-6431-4585-9357-9C3C28355941}"/>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8544A2EB-A4FC-4675-9A30-F7369430F73D}"/>
              </a:ext>
            </a:extLst>
          </p:cNvPr>
          <p:cNvSpPr>
            <a:spLocks noGrp="1"/>
          </p:cNvSpPr>
          <p:nvPr>
            <p:ph type="body" idx="1"/>
          </p:nvPr>
        </p:nvSpPr>
        <p:spPr/>
        <p:txBody>
          <a:bodyPr/>
          <a:lstStyle/>
          <a:p>
            <a:r>
              <a:rPr lang="en-US">
                <a:solidFill>
                  <a:schemeClr val="bg2">
                    <a:lumMod val="10000"/>
                  </a:schemeClr>
                </a:solidFill>
                <a:latin typeface="Tw Cen MT" panose="020B0602020104020603" pitchFamily="34" charset="0"/>
              </a:rPr>
              <a:t>The role the LEA staff would request will depend on the individual’s level of responsibility.</a:t>
            </a:r>
          </a:p>
        </p:txBody>
      </p:sp>
    </p:spTree>
    <p:extLst>
      <p:ext uri="{BB962C8B-B14F-4D97-AF65-F5344CB8AC3E}">
        <p14:creationId xmlns:p14="http://schemas.microsoft.com/office/powerpoint/2010/main" val="3727414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592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ctrTitle"/>
          </p:nvPr>
        </p:nvSpPr>
        <p:spPr>
          <a:xfrm>
            <a:off x="2932438" y="4670099"/>
            <a:ext cx="3279124" cy="507831"/>
          </a:xfrm>
          <a:prstGeom prst="rect">
            <a:avLst/>
          </a:prstGeom>
        </p:spPr>
        <p:txBody>
          <a:bodyPr wrap="square" lIns="0" tIns="0" rIns="0" bIns="0">
            <a:spAutoFit/>
          </a:bodyPr>
          <a:lstStyle>
            <a:lvl1pPr>
              <a:defRPr sz="33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2932438" y="4670099"/>
            <a:ext cx="327912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87944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07725028"/>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512821436"/>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8" y="168668"/>
            <a:ext cx="7413507" cy="751350"/>
          </a:xfrm>
        </p:spPr>
        <p:txBody>
          <a:bodyPr>
            <a:normAutofit/>
          </a:bodyPr>
          <a:lstStyle>
            <a:lvl1pPr algn="l">
              <a:defRPr sz="2025">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1863124"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59548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32784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060201"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999538" y="247243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682868"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17012"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33297"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03151"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12196666"/>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4" y="164595"/>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465358186"/>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025">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545807560"/>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endParaRPr lang="en-US"/>
          </a:p>
        </p:txBody>
      </p:sp>
      <p:sp>
        <p:nvSpPr>
          <p:cNvPr id="17" name="Footer Placeholder 16"/>
          <p:cNvSpPr>
            <a:spLocks noGrp="1"/>
          </p:cNvSpPr>
          <p:nvPr>
            <p:ph type="ftr" sz="quarter" idx="11"/>
          </p:nvPr>
        </p:nvSpPr>
        <p:spPr>
          <a:xfrm>
            <a:off x="2085393" y="236544"/>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1782240323"/>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
        <p:nvSpPr>
          <p:cNvPr id="5" name="TextBox 4">
            <a:extLst>
              <a:ext uri="{FF2B5EF4-FFF2-40B4-BE49-F238E27FC236}">
                <a16:creationId xmlns:a16="http://schemas.microsoft.com/office/drawing/2014/main" id="{D0E3B76C-0422-4D6D-8472-76F8F96C6566}"/>
              </a:ext>
            </a:extLst>
          </p:cNvPr>
          <p:cNvSpPr txBox="1"/>
          <p:nvPr userDrawn="1"/>
        </p:nvSpPr>
        <p:spPr>
          <a:xfrm>
            <a:off x="2839453" y="6384059"/>
            <a:ext cx="3430718" cy="300082"/>
          </a:xfrm>
          <a:prstGeom prst="rect">
            <a:avLst/>
          </a:prstGeom>
          <a:solidFill>
            <a:schemeClr val="bg1"/>
          </a:solidFill>
        </p:spPr>
        <p:txBody>
          <a:bodyPr wrap="square" rtlCol="0">
            <a:spAutoFit/>
          </a:bodyPr>
          <a:lstStyle/>
          <a:p>
            <a:pPr algn="ctr"/>
            <a:r>
              <a:rPr lang="en-US" sz="1350"/>
              <a:t>  </a:t>
            </a:r>
            <a:r>
              <a:rPr lang="en-US" sz="600">
                <a:solidFill>
                  <a:schemeClr val="bg1">
                    <a:lumMod val="65000"/>
                  </a:schemeClr>
                </a:solidFill>
              </a:rPr>
              <a:t>© </a:t>
            </a:r>
            <a:r>
              <a:rPr lang="en-US" sz="6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37702061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1905000" y="0"/>
            <a:ext cx="7239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152401" y="152402"/>
            <a:ext cx="1617717" cy="1007787"/>
          </a:xfrm>
          <a:prstGeom prst="rect">
            <a:avLst/>
          </a:prstGeom>
        </p:spPr>
      </p:pic>
      <p:sp>
        <p:nvSpPr>
          <p:cNvPr id="11" name="Title 1"/>
          <p:cNvSpPr>
            <a:spLocks noGrp="1"/>
          </p:cNvSpPr>
          <p:nvPr>
            <p:ph type="title"/>
          </p:nvPr>
        </p:nvSpPr>
        <p:spPr>
          <a:xfrm>
            <a:off x="1905000" y="457200"/>
            <a:ext cx="6858000" cy="841248"/>
          </a:xfrm>
          <a:prstGeom prst="rect">
            <a:avLst/>
          </a:prstGeom>
        </p:spPr>
        <p:txBody>
          <a:bodyPr anchor="ctr">
            <a:noAutofit/>
          </a:bodyPr>
          <a:lstStyle>
            <a:lvl1pPr algn="l">
              <a:buNone/>
              <a:defRPr sz="21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533400" y="1752600"/>
            <a:ext cx="8153400" cy="4495800"/>
          </a:xfrm>
          <a:prstGeom prst="rect">
            <a:avLst/>
          </a:prstGeom>
        </p:spPr>
        <p:txBody>
          <a:bodyPr>
            <a:noAutofit/>
          </a:bodyPr>
          <a:lstStyle>
            <a:lvl1pPr>
              <a:lnSpc>
                <a:spcPct val="106000"/>
              </a:lnSpc>
              <a:spcBef>
                <a:spcPts val="450"/>
              </a:spcBef>
              <a:spcAft>
                <a:spcPts val="450"/>
              </a:spcAft>
              <a:buFont typeface="Wingdings" pitchFamily="2" charset="2"/>
              <a:buChar char="q"/>
              <a:defRPr sz="1350" baseline="0">
                <a:latin typeface="+mn-lt"/>
              </a:defRPr>
            </a:lvl1pPr>
          </a:lstStyle>
          <a:p>
            <a:pPr>
              <a:spcBef>
                <a:spcPts val="600"/>
              </a:spcBef>
              <a:spcAft>
                <a:spcPts val="600"/>
              </a:spcAft>
              <a:buFont typeface="Wingdings" pitchFamily="2" charset="2"/>
              <a:buChar char="q"/>
            </a:pPr>
            <a:r>
              <a:rPr lang="en-US" sz="1950"/>
              <a:t>Insert text</a:t>
            </a:r>
            <a:endParaRPr lang="en-US"/>
          </a:p>
        </p:txBody>
      </p:sp>
      <p:sp>
        <p:nvSpPr>
          <p:cNvPr id="12" name="Slide Number Placeholder 2"/>
          <p:cNvSpPr>
            <a:spLocks noGrp="1"/>
          </p:cNvSpPr>
          <p:nvPr>
            <p:ph type="sldNum" sz="quarter" idx="12"/>
          </p:nvPr>
        </p:nvSpPr>
        <p:spPr>
          <a:xfrm>
            <a:off x="0" y="1280848"/>
            <a:ext cx="5334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4114800" y="6400800"/>
            <a:ext cx="4572000" cy="184666"/>
          </a:xfrm>
          <a:prstGeom prst="rect">
            <a:avLst/>
          </a:prstGeom>
          <a:noFill/>
        </p:spPr>
        <p:txBody>
          <a:bodyPr wrap="square" rtlCol="0">
            <a:spAutoFit/>
          </a:bodyPr>
          <a:lstStyle/>
          <a:p>
            <a:pPr algn="r"/>
            <a:endParaRPr lang="en-US" sz="600" kern="1200">
              <a:solidFill>
                <a:schemeClr val="tx2"/>
              </a:solidFill>
              <a:effectLst/>
              <a:latin typeface="+mn-lt"/>
              <a:ea typeface="+mn-ea"/>
              <a:cs typeface="+mn-cs"/>
            </a:endParaRPr>
          </a:p>
        </p:txBody>
      </p:sp>
    </p:spTree>
    <p:extLst>
      <p:ext uri="{BB962C8B-B14F-4D97-AF65-F5344CB8AC3E}">
        <p14:creationId xmlns:p14="http://schemas.microsoft.com/office/powerpoint/2010/main" val="12744006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1" name="Picture 10" descr="TSDS Logo_Reversed_notext.png"/>
          <p:cNvPicPr>
            <a:picLocks noChangeAspect="1"/>
          </p:cNvPicPr>
          <p:nvPr userDrawn="1"/>
        </p:nvPicPr>
        <p:blipFill>
          <a:blip r:embed="rId2" cstate="print"/>
          <a:stretch>
            <a:fillRect/>
          </a:stretch>
        </p:blipFill>
        <p:spPr>
          <a:xfrm>
            <a:off x="152400" y="152402"/>
            <a:ext cx="1100860" cy="685801"/>
          </a:xfrm>
          <a:prstGeom prst="rect">
            <a:avLst/>
          </a:prstGeom>
        </p:spPr>
      </p:pic>
      <p:sp>
        <p:nvSpPr>
          <p:cNvPr id="13" name="Slide Number Placeholder 12"/>
          <p:cNvSpPr>
            <a:spLocks noGrp="1"/>
          </p:cNvSpPr>
          <p:nvPr>
            <p:ph type="sldNum" sz="quarter" idx="11"/>
          </p:nvPr>
        </p:nvSpPr>
        <p:spPr>
          <a:xfrm>
            <a:off x="8458200" y="533400"/>
            <a:ext cx="5334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366035110"/>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609601" y="6248208"/>
            <a:ext cx="5421083" cy="365125"/>
          </a:xfrm>
          <a:prstGeom prst="rect">
            <a:avLst/>
          </a:prstGeom>
        </p:spPr>
        <p:txBody>
          <a:bodyPr rtlCol="0"/>
          <a:lstStyle/>
          <a:p>
            <a:endParaRPr lang="en-US"/>
          </a:p>
        </p:txBody>
      </p:sp>
    </p:spTree>
    <p:extLst>
      <p:ext uri="{BB962C8B-B14F-4D97-AF65-F5344CB8AC3E}">
        <p14:creationId xmlns:p14="http://schemas.microsoft.com/office/powerpoint/2010/main" val="8891416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609601" y="6248208"/>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15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15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6651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562948149"/>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609601" y="6248208"/>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21010932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2"/>
            <a:ext cx="1676400" cy="365125"/>
          </a:xfrm>
        </p:spPr>
        <p:txBody>
          <a:bodyPr/>
          <a:lstStyle/>
          <a:p>
            <a:endParaRPr lang="en-US"/>
          </a:p>
        </p:txBody>
      </p:sp>
      <p:sp>
        <p:nvSpPr>
          <p:cNvPr id="3" name="Footer Placeholder 2"/>
          <p:cNvSpPr>
            <a:spLocks noGrp="1"/>
          </p:cNvSpPr>
          <p:nvPr>
            <p:ph type="ftr" sz="quarter" idx="11"/>
          </p:nvPr>
        </p:nvSpPr>
        <p:spPr>
          <a:xfrm>
            <a:off x="609601" y="6248208"/>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7793825" y="5892800"/>
            <a:ext cx="1223176" cy="762000"/>
          </a:xfrm>
          <a:prstGeom prst="rect">
            <a:avLst/>
          </a:prstGeom>
        </p:spPr>
      </p:pic>
      <p:sp>
        <p:nvSpPr>
          <p:cNvPr id="7" name="Title 1"/>
          <p:cNvSpPr>
            <a:spLocks noGrp="1"/>
          </p:cNvSpPr>
          <p:nvPr>
            <p:ph type="title"/>
          </p:nvPr>
        </p:nvSpPr>
        <p:spPr>
          <a:xfrm>
            <a:off x="1981200" y="457200"/>
            <a:ext cx="6705600" cy="685800"/>
          </a:xfrm>
          <a:prstGeom prst="rect">
            <a:avLst/>
          </a:prstGeom>
        </p:spPr>
        <p:txBody>
          <a:bodyPr anchor="ctr">
            <a:normAutofit/>
          </a:bodyPr>
          <a:lstStyle>
            <a:lvl1pPr algn="l">
              <a:buNone/>
              <a:defRPr sz="24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1755308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221971"/>
            <a:ext cx="78867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609601" y="6248208"/>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1981200" y="533400"/>
            <a:ext cx="6705600" cy="685800"/>
          </a:xfrm>
          <a:prstGeom prst="rect">
            <a:avLst/>
          </a:prstGeom>
        </p:spPr>
        <p:txBody>
          <a:bodyPr anchor="ctr">
            <a:normAutofit/>
          </a:bodyPr>
          <a:lstStyle>
            <a:lvl1pPr algn="l">
              <a:buNone/>
              <a:defRPr sz="24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13781942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57201" y="652463"/>
            <a:ext cx="8258175"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4191002"/>
            <a:ext cx="7823200"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348235272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467170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6911775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7081382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5804056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2611932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825212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072664525"/>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5156911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3966895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56B0A301-2A49-4E43-9A6C-19F6401F903A}" type="datetime1">
              <a:rPr lang="en-US" smtClean="0"/>
              <a:t>9/4/2025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8657126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CAE1DD3-480C-4167-80A6-5A8FD95B97E6}" type="datetime1">
              <a:rPr lang="en-US" smtClean="0"/>
              <a:t>9/4/2025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3224408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2A31FCE8-71C2-42CF-8966-4C8427544D6F}" type="datetime1">
              <a:rPr lang="en-US" smtClean="0"/>
              <a:t>9/4/2025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4505507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EAB7132-1B71-4A62-89E4-A4459F39F2D7}" type="datetime1">
              <a:rPr lang="en-US" smtClean="0"/>
              <a:t>9/4/2025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8585602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1A39515-BDE8-4168-AE61-418556278957}" type="datetime1">
              <a:rPr lang="en-US" smtClean="0"/>
              <a:t>9/4/2025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0382116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9FC131E8-FC0E-4303-A3BA-4F9B37072D30}" type="datetime1">
              <a:rPr lang="en-US" smtClean="0"/>
              <a:t>9/4/2025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4093595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B892E822-B69A-4168-A07A-B1B0158E0F19}" type="datetime1">
              <a:rPr lang="en-US" smtClean="0"/>
              <a:t>9/4/2025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6760880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9562F20B-C4E7-4BBC-A6FC-3CF27BDEC147}" type="datetime1">
              <a:rPr lang="en-US" smtClean="0"/>
              <a:t>9/4/2025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061975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816745653"/>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fld id="{D67AE459-2B75-4CE4-B220-C047AB13805C}"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1007957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fld id="{1D2EBE45-BACD-40EA-B5D7-D0D993A962E0}"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5334268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fld id="{782A7D59-BEEE-40A8-826F-1441C4759704}" type="datetime1">
              <a:rPr lang="en-US" smtClean="0"/>
              <a:t>9/4/2025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4791236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fld id="{736922CB-46DC-4F1A-975A-7D6ABE737367}"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6004924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fld id="{1895EFB7-AE36-4638-A66F-20AFE48CEAAF}" type="datetime1">
              <a:rPr lang="en-US" smtClean="0"/>
              <a:t>9/4/2025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3947502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fld id="{38C5D15B-17A1-42CA-ACC7-C57B9F6BEA64}" type="datetime1">
              <a:rPr lang="en-US" smtClean="0"/>
              <a:t>9/4/2025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9/4/2025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0725779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fld id="{A4F70618-EA3F-48F2-A60F-51363AB350C0}"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9792587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fld id="{4BEAF544-FE74-4976-A6A6-01F87E174279}" type="datetime1">
              <a:rPr lang="en-US" smtClean="0"/>
              <a:t>9/4/2025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6490668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fld id="{D5255360-EC4C-40AA-A808-294E6BA1DDC5}" type="datetime1">
              <a:rPr lang="en-US" smtClean="0"/>
              <a:t>9/4/2025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7648789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fld id="{86D9034F-AC3C-4EEF-8D1F-E5492E09868E}" type="datetime1">
              <a:rPr lang="en-US" smtClean="0"/>
              <a:t>9/4/2025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975121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586708308"/>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fld id="{5A5DB0D3-7562-4A5E-B9B5-AF39B14F16DE}" type="datetime1">
              <a:rPr lang="en-US" smtClean="0"/>
              <a:t>9/4/2025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686103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fld id="{3E6AF862-43B2-4929-9CBD-D8F0BB154073}" type="datetime1">
              <a:rPr lang="en-US" smtClean="0"/>
              <a:t>9/4/2025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1395501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fld id="{EA6BE36D-2F6B-4B21-8567-41E5D6605B26}" type="datetime1">
              <a:rPr lang="en-US" smtClean="0"/>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5476664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836C7C4-9177-4A00-9C25-6D8A56C7E6DE}" type="datetime1">
              <a:rPr lang="en-US" smtClean="0"/>
              <a:t>9/4/2025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12919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324369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20181380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56508048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49776463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71109780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25384" y="52825"/>
            <a:ext cx="7707179" cy="507831"/>
          </a:xfrm>
        </p:spPr>
        <p:txBody>
          <a:bodyPr lIns="0" tIns="0" rIns="0" bIns="0"/>
          <a:lstStyle>
            <a:lvl1pPr>
              <a:defRPr sz="3300" b="1" i="0">
                <a:solidFill>
                  <a:srgbClr val="0D6CB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06765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75875501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29225929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4135930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87751028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76660710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94118041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86470601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0722825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9/4/2025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86615961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184190924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55904"/>
            <a:ext cx="180975" cy="160020"/>
          </a:xfrm>
          <a:custGeom>
            <a:avLst/>
            <a:gdLst/>
            <a:ahLst/>
            <a:cxnLst/>
            <a:rect l="l" t="t" r="r" b="b"/>
            <a:pathLst>
              <a:path w="241300" h="160019">
                <a:moveTo>
                  <a:pt x="0" y="160020"/>
                </a:moveTo>
                <a:lnTo>
                  <a:pt x="240792" y="160020"/>
                </a:lnTo>
                <a:lnTo>
                  <a:pt x="240792" y="0"/>
                </a:lnTo>
                <a:lnTo>
                  <a:pt x="0" y="0"/>
                </a:lnTo>
                <a:lnTo>
                  <a:pt x="0" y="160020"/>
                </a:lnTo>
                <a:close/>
              </a:path>
            </a:pathLst>
          </a:custGeom>
          <a:solidFill>
            <a:srgbClr val="F05F38">
              <a:alpha val="76078"/>
            </a:srgbClr>
          </a:solidFill>
        </p:spPr>
        <p:txBody>
          <a:bodyPr wrap="square" lIns="0" tIns="0" rIns="0" bIns="0" rtlCol="0"/>
          <a:lstStyle/>
          <a:p>
            <a:endParaRPr sz="1350"/>
          </a:p>
        </p:txBody>
      </p:sp>
      <p:sp>
        <p:nvSpPr>
          <p:cNvPr id="17" name="bg object 17"/>
          <p:cNvSpPr/>
          <p:nvPr/>
        </p:nvSpPr>
        <p:spPr>
          <a:xfrm>
            <a:off x="1368170" y="755904"/>
            <a:ext cx="7776210" cy="160020"/>
          </a:xfrm>
          <a:custGeom>
            <a:avLst/>
            <a:gdLst/>
            <a:ahLst/>
            <a:cxnLst/>
            <a:rect l="l" t="t" r="r" b="b"/>
            <a:pathLst>
              <a:path w="10368280" h="160019">
                <a:moveTo>
                  <a:pt x="0" y="160020"/>
                </a:moveTo>
                <a:lnTo>
                  <a:pt x="10367772" y="160020"/>
                </a:lnTo>
                <a:lnTo>
                  <a:pt x="10367772" y="0"/>
                </a:lnTo>
                <a:lnTo>
                  <a:pt x="0" y="0"/>
                </a:lnTo>
                <a:lnTo>
                  <a:pt x="0" y="160020"/>
                </a:lnTo>
                <a:close/>
              </a:path>
            </a:pathLst>
          </a:custGeom>
          <a:solidFill>
            <a:srgbClr val="F05F38">
              <a:alpha val="76078"/>
            </a:srgbClr>
          </a:solidFill>
        </p:spPr>
        <p:txBody>
          <a:bodyPr wrap="square" lIns="0" tIns="0" rIns="0" bIns="0" rtlCol="0"/>
          <a:lstStyle/>
          <a:p>
            <a:endParaRPr sz="1350"/>
          </a:p>
        </p:txBody>
      </p:sp>
      <p:sp>
        <p:nvSpPr>
          <p:cNvPr id="18" name="bg object 18"/>
          <p:cNvSpPr/>
          <p:nvPr/>
        </p:nvSpPr>
        <p:spPr>
          <a:xfrm>
            <a:off x="180593" y="0"/>
            <a:ext cx="1187768" cy="6858000"/>
          </a:xfrm>
          <a:custGeom>
            <a:avLst/>
            <a:gdLst/>
            <a:ahLst/>
            <a:cxnLst/>
            <a:rect l="l" t="t" r="r" b="b"/>
            <a:pathLst>
              <a:path w="1583689" h="6858000">
                <a:moveTo>
                  <a:pt x="1583436" y="0"/>
                </a:moveTo>
                <a:lnTo>
                  <a:pt x="0" y="0"/>
                </a:lnTo>
                <a:lnTo>
                  <a:pt x="0" y="6858000"/>
                </a:lnTo>
                <a:lnTo>
                  <a:pt x="1583436" y="6858000"/>
                </a:lnTo>
                <a:lnTo>
                  <a:pt x="1583436" y="0"/>
                </a:lnTo>
                <a:close/>
              </a:path>
            </a:pathLst>
          </a:custGeom>
          <a:solidFill>
            <a:srgbClr val="0D6CB8"/>
          </a:solidFill>
        </p:spPr>
        <p:txBody>
          <a:bodyPr wrap="square" lIns="0" tIns="0" rIns="0" bIns="0" rtlCol="0"/>
          <a:lstStyle/>
          <a:p>
            <a:endParaRPr sz="1350"/>
          </a:p>
        </p:txBody>
      </p:sp>
      <p:pic>
        <p:nvPicPr>
          <p:cNvPr id="19" name="bg object 19"/>
          <p:cNvPicPr/>
          <p:nvPr/>
        </p:nvPicPr>
        <p:blipFill>
          <a:blip r:embed="rId2" cstate="print"/>
          <a:stretch>
            <a:fillRect/>
          </a:stretch>
        </p:blipFill>
        <p:spPr>
          <a:xfrm>
            <a:off x="397764" y="208789"/>
            <a:ext cx="747521" cy="397763"/>
          </a:xfrm>
          <a:prstGeom prst="rect">
            <a:avLst/>
          </a:prstGeom>
        </p:spPr>
      </p:pic>
      <p:pic>
        <p:nvPicPr>
          <p:cNvPr id="20" name="bg object 20"/>
          <p:cNvPicPr/>
          <p:nvPr/>
        </p:nvPicPr>
        <p:blipFill>
          <a:blip r:embed="rId3" cstate="print"/>
          <a:stretch>
            <a:fillRect/>
          </a:stretch>
        </p:blipFill>
        <p:spPr>
          <a:xfrm>
            <a:off x="452628" y="5839968"/>
            <a:ext cx="649223" cy="525779"/>
          </a:xfrm>
          <a:prstGeom prst="rect">
            <a:avLst/>
          </a:prstGeom>
        </p:spPr>
      </p:pic>
      <p:sp>
        <p:nvSpPr>
          <p:cNvPr id="2" name="Holder 2"/>
          <p:cNvSpPr>
            <a:spLocks noGrp="1"/>
          </p:cNvSpPr>
          <p:nvPr>
            <p:ph type="title"/>
          </p:nvPr>
        </p:nvSpPr>
        <p:spPr>
          <a:xfrm>
            <a:off x="425384" y="52825"/>
            <a:ext cx="7707179" cy="507831"/>
          </a:xfrm>
        </p:spPr>
        <p:txBody>
          <a:bodyPr lIns="0" tIns="0" rIns="0" bIns="0"/>
          <a:lstStyle>
            <a:lvl1pPr>
              <a:defRPr sz="3300" b="1" i="0">
                <a:solidFill>
                  <a:srgbClr val="0D6CB8"/>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54070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03836607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9/4/2025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529610910"/>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48063867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15589051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257237222"/>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61179739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42"/>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116844961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
        <p:nvSpPr>
          <p:cNvPr id="5" name="TextBox 4">
            <a:extLst>
              <a:ext uri="{FF2B5EF4-FFF2-40B4-BE49-F238E27FC236}">
                <a16:creationId xmlns:a16="http://schemas.microsoft.com/office/drawing/2014/main" id="{D0E3B76C-0422-4D6D-8472-76F8F96C6566}"/>
              </a:ext>
            </a:extLst>
          </p:cNvPr>
          <p:cNvSpPr txBox="1"/>
          <p:nvPr userDrawn="1"/>
        </p:nvSpPr>
        <p:spPr>
          <a:xfrm>
            <a:off x="2839453" y="6384059"/>
            <a:ext cx="3430718" cy="369332"/>
          </a:xfrm>
          <a:prstGeom prst="rect">
            <a:avLst/>
          </a:prstGeom>
          <a:solidFill>
            <a:schemeClr val="bg1"/>
          </a:solidFill>
        </p:spPr>
        <p:txBody>
          <a:bodyPr wrap="square" rtlCol="0">
            <a:spAutoFit/>
          </a:bodyPr>
          <a:lstStyle/>
          <a:p>
            <a:pPr algn="ctr"/>
            <a:r>
              <a:rPr lang="en-US"/>
              <a:t>  </a:t>
            </a:r>
            <a:r>
              <a:rPr lang="en-US" sz="800">
                <a:solidFill>
                  <a:schemeClr val="bg1">
                    <a:lumMod val="65000"/>
                  </a:schemeClr>
                </a:solidFill>
              </a:rPr>
              <a:t>© </a:t>
            </a:r>
            <a:r>
              <a:rPr lang="en-US" sz="8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1951133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1905000" y="0"/>
            <a:ext cx="7239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152400" y="152400"/>
            <a:ext cx="1617717" cy="1007787"/>
          </a:xfrm>
          <a:prstGeom prst="rect">
            <a:avLst/>
          </a:prstGeom>
        </p:spPr>
      </p:pic>
      <p:sp>
        <p:nvSpPr>
          <p:cNvPr id="11" name="Title 1"/>
          <p:cNvSpPr>
            <a:spLocks noGrp="1"/>
          </p:cNvSpPr>
          <p:nvPr>
            <p:ph type="title"/>
          </p:nvPr>
        </p:nvSpPr>
        <p:spPr>
          <a:xfrm>
            <a:off x="1905000" y="457200"/>
            <a:ext cx="6858000" cy="841248"/>
          </a:xfrm>
          <a:prstGeom prst="rect">
            <a:avLst/>
          </a:prstGeom>
        </p:spPr>
        <p:txBody>
          <a:bodyPr anchor="ctr">
            <a:noAutofit/>
          </a:bodyPr>
          <a:lstStyle>
            <a:lvl1pPr algn="l">
              <a:buNone/>
              <a:defRPr sz="28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533400" y="1752600"/>
            <a:ext cx="8153400" cy="4495800"/>
          </a:xfrm>
          <a:prstGeom prst="rect">
            <a:avLst/>
          </a:prstGeom>
        </p:spPr>
        <p:txBody>
          <a:bodyPr>
            <a:noAutofit/>
          </a:bodyPr>
          <a:lstStyle>
            <a:lvl1pPr>
              <a:lnSpc>
                <a:spcPct val="106000"/>
              </a:lnSpc>
              <a:spcAft>
                <a:spcPts val="300"/>
              </a:spcAft>
              <a:defRPr sz="1800" baseline="0">
                <a:latin typeface="+mn-lt"/>
              </a:defRPr>
            </a:lvl1pPr>
          </a:lstStyle>
          <a:p>
            <a:pPr>
              <a:spcBef>
                <a:spcPts val="600"/>
              </a:spcBef>
              <a:spcAft>
                <a:spcPts val="600"/>
              </a:spcAft>
              <a:buFont typeface="Wingdings" pitchFamily="2" charset="2"/>
              <a:buChar char="q"/>
            </a:pPr>
            <a:r>
              <a:rPr lang="en-US" sz="2600"/>
              <a:t>Insert text</a:t>
            </a:r>
            <a:endParaRPr lang="en-US"/>
          </a:p>
        </p:txBody>
      </p:sp>
      <p:sp>
        <p:nvSpPr>
          <p:cNvPr id="12" name="Slide Number Placeholder 2"/>
          <p:cNvSpPr>
            <a:spLocks noGrp="1"/>
          </p:cNvSpPr>
          <p:nvPr>
            <p:ph type="sldNum" sz="quarter" idx="12"/>
          </p:nvPr>
        </p:nvSpPr>
        <p:spPr>
          <a:xfrm>
            <a:off x="0" y="1280848"/>
            <a:ext cx="5334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4114800" y="6400800"/>
            <a:ext cx="4572000" cy="215444"/>
          </a:xfrm>
          <a:prstGeom prst="rect">
            <a:avLst/>
          </a:prstGeom>
          <a:noFill/>
        </p:spPr>
        <p:txBody>
          <a:bodyPr wrap="square" rtlCol="0">
            <a:spAutoFit/>
          </a:bodyPr>
          <a:lstStyle/>
          <a:p>
            <a:pPr algn="r"/>
            <a:endParaRPr lang="en-US" sz="800" kern="1200">
              <a:solidFill>
                <a:schemeClr val="tx2"/>
              </a:solidFill>
              <a:effectLst/>
              <a:latin typeface="+mn-lt"/>
              <a:ea typeface="+mn-ea"/>
              <a:cs typeface="+mn-cs"/>
            </a:endParaRPr>
          </a:p>
        </p:txBody>
      </p:sp>
    </p:spTree>
    <p:extLst>
      <p:ext uri="{BB962C8B-B14F-4D97-AF65-F5344CB8AC3E}">
        <p14:creationId xmlns:p14="http://schemas.microsoft.com/office/powerpoint/2010/main" val="2045089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1" name="Picture 10" descr="TSDS Logo_Reversed_notext.png"/>
          <p:cNvPicPr>
            <a:picLocks noChangeAspect="1"/>
          </p:cNvPicPr>
          <p:nvPr userDrawn="1"/>
        </p:nvPicPr>
        <p:blipFill>
          <a:blip r:embed="rId2" cstate="print"/>
          <a:stretch>
            <a:fillRect/>
          </a:stretch>
        </p:blipFill>
        <p:spPr>
          <a:xfrm>
            <a:off x="152400" y="152400"/>
            <a:ext cx="1100860" cy="685801"/>
          </a:xfrm>
          <a:prstGeom prst="rect">
            <a:avLst/>
          </a:prstGeom>
        </p:spPr>
      </p:pic>
      <p:sp>
        <p:nvSpPr>
          <p:cNvPr id="13" name="Slide Number Placeholder 12"/>
          <p:cNvSpPr>
            <a:spLocks noGrp="1"/>
          </p:cNvSpPr>
          <p:nvPr>
            <p:ph type="sldNum" sz="quarter" idx="11"/>
          </p:nvPr>
        </p:nvSpPr>
        <p:spPr>
          <a:xfrm>
            <a:off x="8458200" y="533400"/>
            <a:ext cx="5334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387303122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69380"/>
            <a:ext cx="9144000" cy="33655"/>
          </a:xfrm>
          <a:custGeom>
            <a:avLst/>
            <a:gdLst/>
            <a:ahLst/>
            <a:cxnLst/>
            <a:rect l="l" t="t" r="r" b="b"/>
            <a:pathLst>
              <a:path w="12192000" h="33654">
                <a:moveTo>
                  <a:pt x="0" y="33528"/>
                </a:moveTo>
                <a:lnTo>
                  <a:pt x="12192000" y="33528"/>
                </a:lnTo>
                <a:lnTo>
                  <a:pt x="12192000" y="0"/>
                </a:lnTo>
                <a:lnTo>
                  <a:pt x="0" y="0"/>
                </a:lnTo>
                <a:lnTo>
                  <a:pt x="0" y="33528"/>
                </a:lnTo>
                <a:close/>
              </a:path>
            </a:pathLst>
          </a:custGeom>
          <a:solidFill>
            <a:srgbClr val="0D6CB8"/>
          </a:solidFill>
        </p:spPr>
        <p:txBody>
          <a:bodyPr wrap="square" lIns="0" tIns="0" rIns="0" bIns="0" rtlCol="0"/>
          <a:lstStyle/>
          <a:p>
            <a:endParaRPr sz="1350"/>
          </a:p>
        </p:txBody>
      </p:sp>
      <p:pic>
        <p:nvPicPr>
          <p:cNvPr id="17" name="bg object 17"/>
          <p:cNvPicPr/>
          <p:nvPr/>
        </p:nvPicPr>
        <p:blipFill>
          <a:blip r:embed="rId2" cstate="print"/>
          <a:stretch>
            <a:fillRect/>
          </a:stretch>
        </p:blipFill>
        <p:spPr>
          <a:xfrm>
            <a:off x="4198240" y="6062472"/>
            <a:ext cx="747521" cy="399287"/>
          </a:xfrm>
          <a:prstGeom prst="rect">
            <a:avLst/>
          </a:prstGeom>
        </p:spPr>
      </p:pic>
      <p:sp>
        <p:nvSpPr>
          <p:cNvPr id="18" name="bg object 18"/>
          <p:cNvSpPr/>
          <p:nvPr/>
        </p:nvSpPr>
        <p:spPr>
          <a:xfrm>
            <a:off x="0" y="6502908"/>
            <a:ext cx="9144000" cy="123825"/>
          </a:xfrm>
          <a:custGeom>
            <a:avLst/>
            <a:gdLst/>
            <a:ahLst/>
            <a:cxnLst/>
            <a:rect l="l" t="t" r="r" b="b"/>
            <a:pathLst>
              <a:path w="12192000" h="123825">
                <a:moveTo>
                  <a:pt x="12192000" y="0"/>
                </a:moveTo>
                <a:lnTo>
                  <a:pt x="0" y="0"/>
                </a:lnTo>
                <a:lnTo>
                  <a:pt x="0" y="123444"/>
                </a:lnTo>
                <a:lnTo>
                  <a:pt x="12192000" y="123444"/>
                </a:lnTo>
                <a:lnTo>
                  <a:pt x="12192000" y="0"/>
                </a:lnTo>
                <a:close/>
              </a:path>
            </a:pathLst>
          </a:custGeom>
          <a:solidFill>
            <a:srgbClr val="F05F38"/>
          </a:solidFill>
        </p:spPr>
        <p:txBody>
          <a:bodyPr wrap="square" lIns="0" tIns="0" rIns="0" bIns="0" rtlCol="0"/>
          <a:lstStyle/>
          <a:p>
            <a:endParaRPr sz="1350"/>
          </a:p>
        </p:txBody>
      </p:sp>
      <p:pic>
        <p:nvPicPr>
          <p:cNvPr id="19" name="bg object 19"/>
          <p:cNvPicPr/>
          <p:nvPr/>
        </p:nvPicPr>
        <p:blipFill>
          <a:blip r:embed="rId3" cstate="print"/>
          <a:stretch>
            <a:fillRect/>
          </a:stretch>
        </p:blipFill>
        <p:spPr>
          <a:xfrm>
            <a:off x="8165593" y="152401"/>
            <a:ext cx="672083" cy="528827"/>
          </a:xfrm>
          <a:prstGeom prst="rect">
            <a:avLst/>
          </a:prstGeom>
        </p:spPr>
      </p:pic>
      <p:sp>
        <p:nvSpPr>
          <p:cNvPr id="20" name="bg object 20"/>
          <p:cNvSpPr/>
          <p:nvPr/>
        </p:nvSpPr>
        <p:spPr>
          <a:xfrm>
            <a:off x="0" y="836676"/>
            <a:ext cx="9144000" cy="5633085"/>
          </a:xfrm>
          <a:custGeom>
            <a:avLst/>
            <a:gdLst/>
            <a:ahLst/>
            <a:cxnLst/>
            <a:rect l="l" t="t" r="r" b="b"/>
            <a:pathLst>
              <a:path w="12192000" h="5633085">
                <a:moveTo>
                  <a:pt x="12192000" y="0"/>
                </a:moveTo>
                <a:lnTo>
                  <a:pt x="0" y="0"/>
                </a:lnTo>
                <a:lnTo>
                  <a:pt x="0" y="5632704"/>
                </a:lnTo>
                <a:lnTo>
                  <a:pt x="12192000" y="5632704"/>
                </a:lnTo>
                <a:lnTo>
                  <a:pt x="12192000" y="0"/>
                </a:lnTo>
                <a:close/>
              </a:path>
            </a:pathLst>
          </a:custGeom>
          <a:solidFill>
            <a:srgbClr val="FFFFFF"/>
          </a:solidFill>
        </p:spPr>
        <p:txBody>
          <a:bodyPr wrap="square" lIns="0" tIns="0" rIns="0" bIns="0" rtlCol="0"/>
          <a:lstStyle/>
          <a:p>
            <a:endParaRPr sz="1350"/>
          </a:p>
        </p:txBody>
      </p:sp>
      <p:pic>
        <p:nvPicPr>
          <p:cNvPr id="21" name="bg object 21"/>
          <p:cNvPicPr/>
          <p:nvPr/>
        </p:nvPicPr>
        <p:blipFill>
          <a:blip r:embed="rId4" cstate="print"/>
          <a:stretch>
            <a:fillRect/>
          </a:stretch>
        </p:blipFill>
        <p:spPr>
          <a:xfrm>
            <a:off x="1" y="905255"/>
            <a:ext cx="9143999" cy="5952743"/>
          </a:xfrm>
          <a:prstGeom prst="rect">
            <a:avLst/>
          </a:prstGeom>
        </p:spPr>
      </p:pic>
      <p:sp>
        <p:nvSpPr>
          <p:cNvPr id="2" name="Holder 2"/>
          <p:cNvSpPr>
            <a:spLocks noGrp="1"/>
          </p:cNvSpPr>
          <p:nvPr>
            <p:ph type="title"/>
          </p:nvPr>
        </p:nvSpPr>
        <p:spPr>
          <a:xfrm>
            <a:off x="425384" y="52825"/>
            <a:ext cx="7707179" cy="507831"/>
          </a:xfrm>
        </p:spPr>
        <p:txBody>
          <a:bodyPr lIns="0" tIns="0" rIns="0" bIns="0"/>
          <a:lstStyle>
            <a:lvl1pPr>
              <a:defRPr sz="3300" b="1" i="0">
                <a:solidFill>
                  <a:srgbClr val="0D6CB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49258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609600" y="6248206"/>
            <a:ext cx="5421083" cy="365125"/>
          </a:xfrm>
          <a:prstGeom prst="rect">
            <a:avLst/>
          </a:prstGeom>
        </p:spPr>
        <p:txBody>
          <a:bodyPr rtlCol="0"/>
          <a:lstStyle/>
          <a:p>
            <a:endParaRPr lang="en-US"/>
          </a:p>
        </p:txBody>
      </p:sp>
    </p:spTree>
    <p:extLst>
      <p:ext uri="{BB962C8B-B14F-4D97-AF65-F5344CB8AC3E}">
        <p14:creationId xmlns:p14="http://schemas.microsoft.com/office/powerpoint/2010/main" val="901088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185769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609600" y="6248206"/>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3094204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0"/>
            <a:ext cx="1676400" cy="365125"/>
          </a:xfrm>
        </p:spPr>
        <p:txBody>
          <a:bodyPr/>
          <a:lstStyle/>
          <a:p>
            <a:endParaRPr lang="en-US"/>
          </a:p>
        </p:txBody>
      </p:sp>
      <p:sp>
        <p:nvSpPr>
          <p:cNvPr id="3" name="Footer Placeholder 2"/>
          <p:cNvSpPr>
            <a:spLocks noGrp="1"/>
          </p:cNvSpPr>
          <p:nvPr>
            <p:ph type="ftr" sz="quarter" idx="11"/>
          </p:nvPr>
        </p:nvSpPr>
        <p:spPr>
          <a:xfrm>
            <a:off x="609600" y="6248206"/>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7793824" y="5892800"/>
            <a:ext cx="1223176" cy="762000"/>
          </a:xfrm>
          <a:prstGeom prst="rect">
            <a:avLst/>
          </a:prstGeom>
        </p:spPr>
      </p:pic>
      <p:sp>
        <p:nvSpPr>
          <p:cNvPr id="7" name="Title 1"/>
          <p:cNvSpPr>
            <a:spLocks noGrp="1"/>
          </p:cNvSpPr>
          <p:nvPr>
            <p:ph type="title"/>
          </p:nvPr>
        </p:nvSpPr>
        <p:spPr>
          <a:xfrm>
            <a:off x="1981200" y="457200"/>
            <a:ext cx="67056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237900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221971"/>
            <a:ext cx="78867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609600" y="6248206"/>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1981200" y="533400"/>
            <a:ext cx="67056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429827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57200" y="652463"/>
            <a:ext cx="8258175"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4191000"/>
            <a:ext cx="7823200"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114619336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3806660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649976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15612887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426515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98479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10506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019106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0788949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8183533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433992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3093679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580016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1085586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2215704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33666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276999"/>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276999"/>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276999"/>
          </a:xfrm>
        </p:spPr>
        <p:txBody>
          <a:bodyPr/>
          <a:lstStyle>
            <a:lvl1pPr algn="ctr">
              <a:defRPr/>
            </a:lvl1pPr>
          </a:lstStyle>
          <a:p>
            <a:fld id="{FA6A0AD2-53AF-4D84-8AC9-3DBC493F2F75}" type="datetimeFigureOut">
              <a:rPr lang="en-US" smtClean="0"/>
              <a:pPr/>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4752118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7737121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6016477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2157904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9/4/2025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723149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9/4/2025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207892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9/4/2025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873466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9/4/2025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026472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9/4/2025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9/4/2025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672288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fld id="{FA6A0AD2-53AF-4D84-8AC9-3DBC493F2F75}" type="datetimeFigureOut">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426226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9/4/2025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547787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214611841"/>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fld id="{FA6A0AD2-53AF-4D84-8AC9-3DBC493F2F75}" type="datetimeFigureOut">
              <a:rPr lang="en-US" smtClean="0"/>
              <a:t>9/4/2025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5798970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9/4/2025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9585224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9/4/2025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41262770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9/4/2025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2646090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fld id="{FA6A0AD2-53AF-4D84-8AC9-3DBC493F2F75}" type="datetimeFigureOut">
              <a:rPr lang="en-US" smtClean="0"/>
              <a:pPr/>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3044503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75967"/>
            <a:ext cx="4130749" cy="2389625"/>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1535886903"/>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48669"/>
            <a:ext cx="4130749" cy="2416920"/>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3153268015"/>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320"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grpSp>
        <p:nvGrpSpPr>
          <p:cNvPr id="10" name="Group 7">
            <a:extLst>
              <a:ext uri="{FF2B5EF4-FFF2-40B4-BE49-F238E27FC236}">
                <a16:creationId xmlns:a16="http://schemas.microsoft.com/office/drawing/2014/main" id="{CC3D8950-CCB0-4CA1-A1FA-8332D78F1397}"/>
              </a:ext>
            </a:extLst>
          </p:cNvPr>
          <p:cNvGrpSpPr>
            <a:grpSpLocks/>
          </p:cNvGrpSpPr>
          <p:nvPr userDrawn="1"/>
        </p:nvGrpSpPr>
        <p:grpSpPr bwMode="auto">
          <a:xfrm>
            <a:off x="457201" y="652463"/>
            <a:ext cx="8258175" cy="2749550"/>
            <a:chOff x="457200" y="652570"/>
            <a:chExt cx="8258158" cy="2749743"/>
          </a:xfrm>
        </p:grpSpPr>
        <p:pic>
          <p:nvPicPr>
            <p:cNvPr id="11" name="Picture 2">
              <a:extLst>
                <a:ext uri="{FF2B5EF4-FFF2-40B4-BE49-F238E27FC236}">
                  <a16:creationId xmlns:a16="http://schemas.microsoft.com/office/drawing/2014/main" id="{BEE41833-FF3B-412B-ACEF-19D08797416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91E8C63E-FAA2-45F7-AC25-FF4708C7685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36764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1"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1154088150"/>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4"/>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12324553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180682710"/>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764621739"/>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5"/>
            <a:ext cx="2153092" cy="2351382"/>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3740097188"/>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7"/>
            <a:ext cx="2153092" cy="239232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1671873725"/>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4872257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4275660070"/>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4"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4271801078"/>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4"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955744796"/>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250033"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3C630556-1203-444D-9406-8EE318B5B62D}"/>
              </a:ext>
            </a:extLst>
          </p:cNvPr>
          <p:cNvSpPr/>
          <p:nvPr/>
        </p:nvSpPr>
        <p:spPr>
          <a:xfrm>
            <a:off x="198239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71475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44711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179469"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071562" y="239013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802136"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536280"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252565"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922419"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851384449"/>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534287"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534287"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182127"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206302"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5" y="1286470"/>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4" y="3788536"/>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5" y="1270718"/>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40"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708706509"/>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61615183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grpSp>
        <p:nvGrpSpPr>
          <p:cNvPr id="10" name="Group 7">
            <a:extLst>
              <a:ext uri="{FF2B5EF4-FFF2-40B4-BE49-F238E27FC236}">
                <a16:creationId xmlns:a16="http://schemas.microsoft.com/office/drawing/2014/main" id="{CC3D8950-CCB0-4CA1-A1FA-8332D78F1397}"/>
              </a:ext>
            </a:extLst>
          </p:cNvPr>
          <p:cNvGrpSpPr>
            <a:grpSpLocks/>
          </p:cNvGrpSpPr>
          <p:nvPr userDrawn="1"/>
        </p:nvGrpSpPr>
        <p:grpSpPr bwMode="auto">
          <a:xfrm>
            <a:off x="457200" y="652463"/>
            <a:ext cx="8258175" cy="2749550"/>
            <a:chOff x="457200" y="652570"/>
            <a:chExt cx="8258158" cy="2749743"/>
          </a:xfrm>
        </p:grpSpPr>
        <p:pic>
          <p:nvPicPr>
            <p:cNvPr id="11" name="Picture 2">
              <a:extLst>
                <a:ext uri="{FF2B5EF4-FFF2-40B4-BE49-F238E27FC236}">
                  <a16:creationId xmlns:a16="http://schemas.microsoft.com/office/drawing/2014/main" id="{BEE41833-FF3B-412B-ACEF-19D08797416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91E8C63E-FAA2-45F7-AC25-FF4708C7685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455268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375633751"/>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04B7C4E4-2D06-490E-9697-F8F066CE1C1F}"/>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4" y="6492878"/>
            <a:ext cx="1188987"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204903706"/>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tx1">
                    <a:lumMod val="65000"/>
                    <a:lumOff val="35000"/>
                  </a:schemeClr>
                </a:solidFill>
              </a:defRPr>
            </a:lvl1pPr>
            <a:lvl2pPr marL="450056" indent="-192881">
              <a:buClr>
                <a:srgbClr val="0D6CB9"/>
              </a:buClr>
              <a:buFont typeface="Arial" panose="020B0604020202020204" pitchFamily="34" charset="0"/>
              <a:buChar char="•"/>
              <a:defRPr>
                <a:solidFill>
                  <a:schemeClr val="tx1">
                    <a:lumMod val="65000"/>
                    <a:lumOff val="35000"/>
                  </a:schemeClr>
                </a:solidFill>
              </a:defRPr>
            </a:lvl2pPr>
            <a:lvl3pPr marL="642938" indent="-128588">
              <a:buClr>
                <a:schemeClr val="accent2"/>
              </a:buClr>
              <a:buSzPct val="75000"/>
              <a:buFont typeface="Courier New" panose="02070309020205020404" pitchFamily="49" charset="0"/>
              <a:buChar char="o"/>
              <a:defRPr>
                <a:solidFill>
                  <a:schemeClr val="tx1">
                    <a:lumMod val="65000"/>
                    <a:lumOff val="35000"/>
                  </a:schemeClr>
                </a:solidFill>
              </a:defRPr>
            </a:lvl3pPr>
            <a:lvl4pPr marL="900113" indent="-128588">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525026954"/>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304978752"/>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81899825"/>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18929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62530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35765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090018"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712685"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46829"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63114"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32968"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Rectangle 31">
            <a:extLst>
              <a:ext uri="{FF2B5EF4-FFF2-40B4-BE49-F238E27FC236}">
                <a16:creationId xmlns:a16="http://schemas.microsoft.com/office/drawing/2014/main" id="{EB4592BA-DF80-CC4D-BC9D-88314565611D}"/>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695192188"/>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350">
                <a:solidFill>
                  <a:schemeClr val="tx1">
                    <a:lumMod val="65000"/>
                    <a:lumOff val="35000"/>
                  </a:schemeClr>
                </a:solidFill>
              </a:defRPr>
            </a:lvl1pPr>
            <a:lvl2pPr marL="450056" indent="-192881">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4" y="6492878"/>
            <a:ext cx="1188987"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9" name="Rectangle 28">
            <a:extLst>
              <a:ext uri="{FF2B5EF4-FFF2-40B4-BE49-F238E27FC236}">
                <a16:creationId xmlns:a16="http://schemas.microsoft.com/office/drawing/2014/main" id="{42FE50E5-E585-294D-8EA1-6FF47F94FAEF}"/>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182614" y="6492878"/>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9/4/2025</a:t>
            </a:fld>
            <a:endParaRPr lang="en-US" sz="675"/>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981061009"/>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8"/>
            <a:ext cx="20574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149394333"/>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4" y="6492878"/>
            <a:ext cx="1188987"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584528419"/>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8"/>
            <a:ext cx="20574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90" y="153230"/>
            <a:ext cx="7135439"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182614" y="6492878"/>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9/4/2025</a:t>
            </a:fld>
            <a:endParaRPr lang="en-US" sz="675"/>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120123542"/>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3" Type="http://schemas.openxmlformats.org/officeDocument/2006/relationships/slideLayout" Target="../slideLayouts/slideLayout9.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theme" Target="../theme/theme2.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theme" Target="../theme/theme4.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theme" Target="../theme/theme5.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25384" y="52825"/>
            <a:ext cx="7707179" cy="677108"/>
          </a:xfrm>
          <a:prstGeom prst="rect">
            <a:avLst/>
          </a:prstGeom>
        </p:spPr>
        <p:txBody>
          <a:bodyPr wrap="square" lIns="0" tIns="0" rIns="0" bIns="0">
            <a:spAutoFit/>
          </a:bodyPr>
          <a:lstStyle>
            <a:lvl1pPr>
              <a:defRPr sz="4400" b="1" i="0">
                <a:solidFill>
                  <a:srgbClr val="0D6CB8"/>
                </a:solidFill>
                <a:latin typeface="Calibri"/>
                <a:cs typeface="Calibri"/>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9/4/2025</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537720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93975029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fld id="{FA6A0AD2-53AF-4D84-8AC9-3DBC493F2F75}" type="datetimeFigureOut">
              <a:rPr lang="en-US" smtClean="0"/>
              <a:pPr/>
              <a:t>9/4/2025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66485081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Lst>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6"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84796607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Lst>
  <p:hf hdr="0" ftr="0" dt="0"/>
  <p:txStyles>
    <p:titleStyle>
      <a:lvl1pPr algn="l" defTabSz="514350" rtl="0" eaLnBrk="1" latinLnBrk="0" hangingPunct="1">
        <a:lnSpc>
          <a:spcPct val="90000"/>
        </a:lnSpc>
        <a:spcBef>
          <a:spcPct val="0"/>
        </a:spcBef>
        <a:buNone/>
        <a:defRPr sz="2025" b="1" kern="1200">
          <a:solidFill>
            <a:schemeClr val="accent1"/>
          </a:solidFill>
          <a:latin typeface="+mn-lt"/>
          <a:ea typeface="+mj-ea"/>
          <a:cs typeface="+mj-cs"/>
        </a:defRPr>
      </a:lvl1pPr>
    </p:titleStyle>
    <p:bodyStyle>
      <a:lvl1pPr marL="128588" indent="-128588" algn="l" defTabSz="514350" rtl="0" eaLnBrk="1" latinLnBrk="0" hangingPunct="1">
        <a:lnSpc>
          <a:spcPct val="90000"/>
        </a:lnSpc>
        <a:spcBef>
          <a:spcPts val="563"/>
        </a:spcBef>
        <a:buClr>
          <a:schemeClr val="bg2"/>
        </a:buClr>
        <a:buFont typeface="Wingdings" panose="05000000000000000000" pitchFamily="2" charset="2"/>
        <a:buChar char="§"/>
        <a:defRPr sz="1575" kern="1200">
          <a:solidFill>
            <a:schemeClr val="bg1"/>
          </a:solidFill>
          <a:latin typeface="+mn-lt"/>
          <a:ea typeface="+mn-ea"/>
          <a:cs typeface="+mn-cs"/>
        </a:defRPr>
      </a:lvl1pPr>
      <a:lvl2pPr marL="385763" indent="-128588" algn="l" defTabSz="514350" rtl="0" eaLnBrk="1" latinLnBrk="0" hangingPunct="1">
        <a:lnSpc>
          <a:spcPct val="90000"/>
        </a:lnSpc>
        <a:spcBef>
          <a:spcPts val="281"/>
        </a:spcBef>
        <a:buClr>
          <a:schemeClr val="bg2"/>
        </a:buClr>
        <a:buFont typeface="Wingdings" panose="05000000000000000000" pitchFamily="2" charset="2"/>
        <a:buChar char="§"/>
        <a:defRPr sz="1350" kern="1200">
          <a:solidFill>
            <a:schemeClr val="bg1"/>
          </a:solidFill>
          <a:latin typeface="+mn-lt"/>
          <a:ea typeface="+mn-ea"/>
          <a:cs typeface="+mn-cs"/>
        </a:defRPr>
      </a:lvl2pPr>
      <a:lvl3pPr marL="642938" indent="-128588" algn="l" defTabSz="514350" rtl="0" eaLnBrk="1" latinLnBrk="0" hangingPunct="1">
        <a:lnSpc>
          <a:spcPct val="90000"/>
        </a:lnSpc>
        <a:spcBef>
          <a:spcPts val="281"/>
        </a:spcBef>
        <a:buClr>
          <a:schemeClr val="bg2"/>
        </a:buClr>
        <a:buFont typeface="Wingdings" panose="05000000000000000000" pitchFamily="2" charset="2"/>
        <a:buChar char="§"/>
        <a:defRPr sz="1125" kern="1200">
          <a:solidFill>
            <a:schemeClr val="bg1"/>
          </a:solidFill>
          <a:latin typeface="+mn-lt"/>
          <a:ea typeface="+mn-ea"/>
          <a:cs typeface="+mn-cs"/>
        </a:defRPr>
      </a:lvl3pPr>
      <a:lvl4pPr marL="900113"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4pPr>
      <a:lvl5pPr marL="1157288"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fld id="{7679961A-59BC-4D56-8A9D-E29F22333CBE}" type="datetime1">
              <a:rPr lang="en-US" smtClean="0"/>
              <a:t>9/4/2025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47587854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26.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3.xml"/><Relationship Id="rId1" Type="http://schemas.openxmlformats.org/officeDocument/2006/relationships/tags" Target="../tags/tag1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8.xml"/><Relationship Id="rId1" Type="http://schemas.openxmlformats.org/officeDocument/2006/relationships/tags" Target="../tags/tag13.xml"/><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8.xml"/><Relationship Id="rId1" Type="http://schemas.openxmlformats.org/officeDocument/2006/relationships/tags" Target="../tags/tag14.xml"/><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9.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8" Type="http://schemas.openxmlformats.org/officeDocument/2006/relationships/hyperlink" Target="https://www.texasstudentdatasystem.org/TSDS/Education_Data_Warehouse/Core_Collection"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0.xml"/><Relationship Id="rId1" Type="http://schemas.openxmlformats.org/officeDocument/2006/relationships/tags" Target="../tags/tag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5.xml"/><Relationship Id="rId1" Type="http://schemas.openxmlformats.org/officeDocument/2006/relationships/tags" Target="../tags/tag1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5.xml"/><Relationship Id="rId1" Type="http://schemas.openxmlformats.org/officeDocument/2006/relationships/tags" Target="../tags/tag18.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5.xml"/><Relationship Id="rId1" Type="http://schemas.openxmlformats.org/officeDocument/2006/relationships/tags" Target="../tags/tag19.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tags" Target="../tags/tag20.xm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3.xml"/><Relationship Id="rId4" Type="http://schemas.openxmlformats.org/officeDocument/2006/relationships/hyperlink" Target="https://tea4avcastro.tea.state.tx.us/tsds_training/TSDSUpgradeProject2024/KeyTermsandDefinitions/Key_Terms_and_Definitions.pdf"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5.xml"/><Relationship Id="rId1" Type="http://schemas.openxmlformats.org/officeDocument/2006/relationships/tags" Target="../tags/tag21.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5.xml"/><Relationship Id="rId1" Type="http://schemas.openxmlformats.org/officeDocument/2006/relationships/tags" Target="../tags/tag2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5.xml"/><Relationship Id="rId1" Type="http://schemas.openxmlformats.org/officeDocument/2006/relationships/tags" Target="../tags/tag23.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7.png"/><Relationship Id="rId2" Type="http://schemas.openxmlformats.org/officeDocument/2006/relationships/slideLayout" Target="../slideLayouts/slideLayout35.xml"/><Relationship Id="rId1" Type="http://schemas.openxmlformats.org/officeDocument/2006/relationships/tags" Target="../tags/tag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25.xml"/><Relationship Id="rId1" Type="http://schemas.openxmlformats.org/officeDocument/2006/relationships/themeOverride" Target="../theme/themeOverride1.xml"/><Relationship Id="rId5" Type="http://schemas.openxmlformats.org/officeDocument/2006/relationships/image" Target="../media/image48.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5.xml"/><Relationship Id="rId1" Type="http://schemas.openxmlformats.org/officeDocument/2006/relationships/tags" Target="../tags/tag26.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5.xml"/><Relationship Id="rId1" Type="http://schemas.openxmlformats.org/officeDocument/2006/relationships/tags" Target="../tags/tag27.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5.xml"/><Relationship Id="rId1" Type="http://schemas.openxmlformats.org/officeDocument/2006/relationships/tags" Target="../tags/tag28.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8.xml"/><Relationship Id="rId1" Type="http://schemas.openxmlformats.org/officeDocument/2006/relationships/tags" Target="../tags/tag29.xml"/><Relationship Id="rId5" Type="http://schemas.openxmlformats.org/officeDocument/2006/relationships/image" Target="../media/image35.pn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5.xml"/><Relationship Id="rId1" Type="http://schemas.openxmlformats.org/officeDocument/2006/relationships/tags" Target="../tags/tag30.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9.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5.xml"/><Relationship Id="rId1" Type="http://schemas.openxmlformats.org/officeDocument/2006/relationships/tags" Target="../tags/tag31.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5.xml"/><Relationship Id="rId1" Type="http://schemas.openxmlformats.org/officeDocument/2006/relationships/tags" Target="../tags/tag3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5.xml"/><Relationship Id="rId1" Type="http://schemas.openxmlformats.org/officeDocument/2006/relationships/tags" Target="../tags/tag33.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5.xml"/><Relationship Id="rId1" Type="http://schemas.openxmlformats.org/officeDocument/2006/relationships/tags" Target="../tags/tag34.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5.xml"/><Relationship Id="rId1" Type="http://schemas.openxmlformats.org/officeDocument/2006/relationships/tags" Target="../tags/tag35.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5.xml"/><Relationship Id="rId1" Type="http://schemas.openxmlformats.org/officeDocument/2006/relationships/tags" Target="../tags/tag36.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5.xml"/><Relationship Id="rId1" Type="http://schemas.openxmlformats.org/officeDocument/2006/relationships/tags" Target="../tags/tag37.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8.xml"/><Relationship Id="rId1" Type="http://schemas.openxmlformats.org/officeDocument/2006/relationships/tags" Target="../tags/tag38.xml"/><Relationship Id="rId5" Type="http://schemas.openxmlformats.org/officeDocument/2006/relationships/image" Target="../media/image35.pn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4.xml"/><Relationship Id="rId1" Type="http://schemas.openxmlformats.org/officeDocument/2006/relationships/tags" Target="../tags/tag39.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4.xml"/><Relationship Id="rId1" Type="http://schemas.openxmlformats.org/officeDocument/2006/relationships/tags" Target="../tags/tag40.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9.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4.xml"/><Relationship Id="rId1" Type="http://schemas.openxmlformats.org/officeDocument/2006/relationships/tags" Target="../tags/tag41.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8.xml"/><Relationship Id="rId1" Type="http://schemas.openxmlformats.org/officeDocument/2006/relationships/tags" Target="../tags/tag42.xml"/><Relationship Id="rId5" Type="http://schemas.openxmlformats.org/officeDocument/2006/relationships/image" Target="../media/image35.png"/><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4.xml"/><Relationship Id="rId1" Type="http://schemas.openxmlformats.org/officeDocument/2006/relationships/tags" Target="../tags/tag43.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4.xml"/><Relationship Id="rId1" Type="http://schemas.openxmlformats.org/officeDocument/2006/relationships/tags" Target="../tags/tag44.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4.xml"/><Relationship Id="rId1" Type="http://schemas.openxmlformats.org/officeDocument/2006/relationships/tags" Target="../tags/tag45.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8.xml"/><Relationship Id="rId1" Type="http://schemas.openxmlformats.org/officeDocument/2006/relationships/tags" Target="../tags/tag46.xml"/><Relationship Id="rId5" Type="http://schemas.openxmlformats.org/officeDocument/2006/relationships/image" Target="../media/image35.png"/><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4.xml"/><Relationship Id="rId1" Type="http://schemas.openxmlformats.org/officeDocument/2006/relationships/tags" Target="../tags/tag47.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4.xml"/><Relationship Id="rId1" Type="http://schemas.openxmlformats.org/officeDocument/2006/relationships/tags" Target="../tags/tag48.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4.xml"/><Relationship Id="rId1" Type="http://schemas.openxmlformats.org/officeDocument/2006/relationships/tags" Target="../tags/tag4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8.xml"/><Relationship Id="rId1" Type="http://schemas.openxmlformats.org/officeDocument/2006/relationships/tags" Target="../tags/tag50.xml"/><Relationship Id="rId5" Type="http://schemas.openxmlformats.org/officeDocument/2006/relationships/image" Target="../media/image35.pn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8.xml"/><Relationship Id="rId1" Type="http://schemas.openxmlformats.org/officeDocument/2006/relationships/tags" Target="../tags/tag6.xml"/><Relationship Id="rId4" Type="http://schemas.openxmlformats.org/officeDocument/2006/relationships/image" Target="../media/image27.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4.xml"/><Relationship Id="rId1" Type="http://schemas.openxmlformats.org/officeDocument/2006/relationships/tags" Target="../tags/tag51.xml"/><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6.xml"/><Relationship Id="rId1" Type="http://schemas.openxmlformats.org/officeDocument/2006/relationships/tags" Target="../tags/tag52.xml"/><Relationship Id="rId5" Type="http://schemas.openxmlformats.org/officeDocument/2006/relationships/image" Target="../media/image29.png"/><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1.xml"/><Relationship Id="rId7" Type="http://schemas.openxmlformats.org/officeDocument/2006/relationships/diagramColors" Target="../diagrams/colors2.xml"/><Relationship Id="rId2" Type="http://schemas.openxmlformats.org/officeDocument/2006/relationships/slideLayout" Target="../slideLayouts/slideLayout137.xml"/><Relationship Id="rId1" Type="http://schemas.openxmlformats.org/officeDocument/2006/relationships/tags" Target="../tags/tag5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8.xml"/><Relationship Id="rId1" Type="http://schemas.openxmlformats.org/officeDocument/2006/relationships/tags" Target="../tags/tag54.xml"/><Relationship Id="rId4" Type="http://schemas.openxmlformats.org/officeDocument/2006/relationships/hyperlink" Target="https://tealprod.tea.state.tx.us/"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8.xml"/><Relationship Id="rId1" Type="http://schemas.openxmlformats.org/officeDocument/2006/relationships/tags" Target="../tags/tag55.xml"/><Relationship Id="rId4" Type="http://schemas.openxmlformats.org/officeDocument/2006/relationships/hyperlink" Target="https://tealprod.tea.state.tx.us/"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8.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7.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7.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7.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7.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8.xml"/><Relationship Id="rId1" Type="http://schemas.openxmlformats.org/officeDocument/2006/relationships/tags" Target="../tags/tag7.xml"/><Relationship Id="rId5" Type="http://schemas.openxmlformats.org/officeDocument/2006/relationships/image" Target="../media/image29.png"/><Relationship Id="rId4" Type="http://schemas.openxmlformats.org/officeDocument/2006/relationships/image" Target="../media/image28.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7.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7.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6.xml"/><Relationship Id="rId1" Type="http://schemas.openxmlformats.org/officeDocument/2006/relationships/tags" Target="../tags/tag63.xml"/><Relationship Id="rId5" Type="http://schemas.openxmlformats.org/officeDocument/2006/relationships/image" Target="../media/image29.png"/><Relationship Id="rId4" Type="http://schemas.openxmlformats.org/officeDocument/2006/relationships/image" Target="../media/image72.jpeg"/></Relationships>
</file>

<file path=ppt/slides/_rels/slide6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62.xml"/><Relationship Id="rId7" Type="http://schemas.openxmlformats.org/officeDocument/2006/relationships/diagramColors" Target="../diagrams/colors3.xml"/><Relationship Id="rId12" Type="http://schemas.openxmlformats.org/officeDocument/2006/relationships/image" Target="../media/image79.svg"/><Relationship Id="rId2" Type="http://schemas.openxmlformats.org/officeDocument/2006/relationships/slideLayout" Target="../slideLayouts/slideLayout142.xml"/><Relationship Id="rId1" Type="http://schemas.openxmlformats.org/officeDocument/2006/relationships/tags" Target="../tags/tag64.xml"/><Relationship Id="rId6" Type="http://schemas.openxmlformats.org/officeDocument/2006/relationships/diagramQuickStyle" Target="../diagrams/quickStyle3.xml"/><Relationship Id="rId11" Type="http://schemas.openxmlformats.org/officeDocument/2006/relationships/image" Target="../media/image78.png"/><Relationship Id="rId5" Type="http://schemas.openxmlformats.org/officeDocument/2006/relationships/diagramLayout" Target="../diagrams/layout3.xml"/><Relationship Id="rId10" Type="http://schemas.openxmlformats.org/officeDocument/2006/relationships/hyperlink" Target="https://tea4avcastro.tea.state.tx.us/tsds_training/TSDSUpgradeProject2024/KeyTermsandDefinitions/Key_Terms_and_Definitions.pdf" TargetMode="External"/><Relationship Id="rId4" Type="http://schemas.openxmlformats.org/officeDocument/2006/relationships/diagramData" Target="../diagrams/data3.xml"/><Relationship Id="rId9" Type="http://schemas.openxmlformats.org/officeDocument/2006/relationships/hyperlink" Target="https://www.texasstudentdatasystem.org/tsds/about/training-and-support/tsds-upgrade-project-training-materials"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hyperlink" Target="https://www.texasstudentdatasystem.org/tsds/teds/tweds-upgrade" TargetMode="External"/><Relationship Id="rId2" Type="http://schemas.openxmlformats.org/officeDocument/2006/relationships/slideLayout" Target="../slideLayouts/slideLayout137.xml"/><Relationship Id="rId1" Type="http://schemas.openxmlformats.org/officeDocument/2006/relationships/tags" Target="../tags/tag65.xml"/><Relationship Id="rId6" Type="http://schemas.openxmlformats.org/officeDocument/2006/relationships/hyperlink" Target="https://tea4avcastro.tea.state.tx.us/tsds_training/TSDSUpgradeProject2024/KeyTermsandDefinitions/Key_Terms_and_Definitions.pdf" TargetMode="External"/><Relationship Id="rId5" Type="http://schemas.openxmlformats.org/officeDocument/2006/relationships/hyperlink" Target="https://www.texasstudentdatasystem.org/TSDS/Education_Data_Warehouse/Core_Collection" TargetMode="External"/><Relationship Id="rId4" Type="http://schemas.openxmlformats.org/officeDocument/2006/relationships/hyperlink" Target="https://tea.texas.gov/about-tea/news-and-multimedia/correspondence/taa-letters/residential-facilities-tracker-in-the-texas-student-data-system"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7.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7.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42.xml"/><Relationship Id="rId1" Type="http://schemas.openxmlformats.org/officeDocument/2006/relationships/tags" Target="../tags/tag68.xml"/><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9.xml"/><Relationship Id="rId1" Type="http://schemas.openxmlformats.org/officeDocument/2006/relationships/tags" Target="../tags/tag8.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9.xml"/><Relationship Id="rId1" Type="http://schemas.openxmlformats.org/officeDocument/2006/relationships/tags" Target="../tags/tag10.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69229" y="3063745"/>
            <a:ext cx="6603683" cy="974626"/>
          </a:xfrm>
          <a:prstGeom prst="rect">
            <a:avLst/>
          </a:prstGeom>
        </p:spPr>
        <p:txBody>
          <a:bodyPr vert="horz" wrap="square" lIns="0" tIns="0" rIns="0" bIns="0" rtlCol="0">
            <a:spAutoFit/>
          </a:bodyPr>
          <a:lstStyle/>
          <a:p>
            <a:pPr marL="0" marR="0" lvl="0" indent="0" algn="ctr" defTabSz="685800" rtl="0" eaLnBrk="1" fontAlgn="auto" latinLnBrk="0" hangingPunct="1">
              <a:lnSpc>
                <a:spcPts val="3341"/>
              </a:lnSpc>
              <a:spcBef>
                <a:spcPts val="0"/>
              </a:spcBef>
              <a:spcAft>
                <a:spcPts val="0"/>
              </a:spcAft>
              <a:buClrTx/>
              <a:buSzTx/>
              <a:buFontTx/>
              <a:buNone/>
              <a:tabLst/>
              <a:defRPr/>
            </a:pPr>
            <a:r>
              <a:rPr kumimoji="0" sz="3750" b="1" i="0" u="none" strike="noStrike" kern="1200" cap="none" spc="0" normalizeH="0" baseline="0" noProof="0">
                <a:ln>
                  <a:noFill/>
                </a:ln>
                <a:solidFill>
                  <a:srgbClr val="3B6DBD"/>
                </a:solidFill>
                <a:effectLst/>
                <a:uLnTx/>
                <a:uFillTx/>
                <a:latin typeface="Calibri"/>
                <a:ea typeface="+mn-ea"/>
                <a:cs typeface="Calibri"/>
              </a:rPr>
              <a:t>TITLE</a:t>
            </a:r>
            <a:r>
              <a:rPr kumimoji="0" sz="3750" b="1" i="0" u="none" strike="noStrike" kern="1200" cap="none" spc="-23" normalizeH="0" baseline="0" noProof="0">
                <a:ln>
                  <a:noFill/>
                </a:ln>
                <a:solidFill>
                  <a:srgbClr val="3B6DBD"/>
                </a:solidFill>
                <a:effectLst/>
                <a:uLnTx/>
                <a:uFillTx/>
                <a:latin typeface="Calibri"/>
                <a:ea typeface="+mn-ea"/>
                <a:cs typeface="Calibri"/>
              </a:rPr>
              <a:t> </a:t>
            </a:r>
            <a:r>
              <a:rPr kumimoji="0" sz="3750" b="1" i="0" u="none" strike="noStrike" kern="1200" cap="none" spc="0" normalizeH="0" baseline="0" noProof="0">
                <a:ln>
                  <a:noFill/>
                </a:ln>
                <a:solidFill>
                  <a:srgbClr val="3B6DBD"/>
                </a:solidFill>
                <a:effectLst/>
                <a:uLnTx/>
                <a:uFillTx/>
                <a:latin typeface="Calibri"/>
                <a:ea typeface="+mn-ea"/>
                <a:cs typeface="Calibri"/>
              </a:rPr>
              <a:t>SLIDE:</a:t>
            </a:r>
            <a:r>
              <a:rPr kumimoji="0" sz="3750" b="1" i="0" u="none" strike="noStrike" kern="1200" cap="none" spc="-26" normalizeH="0" baseline="0" noProof="0">
                <a:ln>
                  <a:noFill/>
                </a:ln>
                <a:solidFill>
                  <a:srgbClr val="3B6DBD"/>
                </a:solidFill>
                <a:effectLst/>
                <a:uLnTx/>
                <a:uFillTx/>
                <a:latin typeface="Calibri"/>
                <a:ea typeface="+mn-ea"/>
                <a:cs typeface="Calibri"/>
              </a:rPr>
              <a:t> </a:t>
            </a:r>
            <a:r>
              <a:rPr kumimoji="0" sz="3750" b="1" i="0" u="none" strike="noStrike" kern="1200" cap="none" spc="0" normalizeH="0" baseline="0" noProof="0">
                <a:ln>
                  <a:noFill/>
                </a:ln>
                <a:solidFill>
                  <a:srgbClr val="3B6DBD"/>
                </a:solidFill>
                <a:effectLst/>
                <a:uLnTx/>
                <a:uFillTx/>
                <a:latin typeface="Calibri"/>
                <a:ea typeface="+mn-ea"/>
                <a:cs typeface="Calibri"/>
              </a:rPr>
              <a:t>TSDS</a:t>
            </a:r>
            <a:r>
              <a:rPr kumimoji="0" sz="3750" b="1" i="0" u="none" strike="noStrike" kern="1200" cap="none" spc="-30" normalizeH="0" baseline="0" noProof="0">
                <a:ln>
                  <a:noFill/>
                </a:ln>
                <a:solidFill>
                  <a:srgbClr val="3B6DBD"/>
                </a:solidFill>
                <a:effectLst/>
                <a:uLnTx/>
                <a:uFillTx/>
                <a:latin typeface="Calibri"/>
                <a:ea typeface="+mn-ea"/>
                <a:cs typeface="Calibri"/>
              </a:rPr>
              <a:t> </a:t>
            </a:r>
            <a:r>
              <a:rPr kumimoji="0" sz="3750" b="1" i="0" u="none" strike="noStrike" kern="1200" cap="none" spc="0" normalizeH="0" baseline="0" noProof="0">
                <a:ln>
                  <a:noFill/>
                </a:ln>
                <a:solidFill>
                  <a:srgbClr val="3B6DBD"/>
                </a:solidFill>
                <a:effectLst/>
                <a:uLnTx/>
                <a:uFillTx/>
                <a:latin typeface="Calibri"/>
                <a:ea typeface="+mn-ea"/>
                <a:cs typeface="Calibri"/>
              </a:rPr>
              <a:t>ODS</a:t>
            </a:r>
            <a:r>
              <a:rPr kumimoji="0" sz="3750" b="1" i="0" u="none" strike="noStrike" kern="1200" cap="none" spc="-19" normalizeH="0" baseline="0" noProof="0">
                <a:ln>
                  <a:noFill/>
                </a:ln>
                <a:solidFill>
                  <a:srgbClr val="3B6DBD"/>
                </a:solidFill>
                <a:effectLst/>
                <a:uLnTx/>
                <a:uFillTx/>
                <a:latin typeface="Calibri"/>
                <a:ea typeface="+mn-ea"/>
                <a:cs typeface="Calibri"/>
              </a:rPr>
              <a:t> </a:t>
            </a:r>
            <a:r>
              <a:rPr kumimoji="0" sz="3750" b="1" i="0" u="none" strike="noStrike" kern="1200" cap="none" spc="0" normalizeH="0" baseline="0" noProof="0">
                <a:ln>
                  <a:noFill/>
                </a:ln>
                <a:solidFill>
                  <a:srgbClr val="3B6DBD"/>
                </a:solidFill>
                <a:effectLst/>
                <a:uLnTx/>
                <a:uFillTx/>
                <a:latin typeface="Calibri"/>
                <a:ea typeface="+mn-ea"/>
                <a:cs typeface="Calibri"/>
              </a:rPr>
              <a:t>3.x</a:t>
            </a:r>
            <a:r>
              <a:rPr kumimoji="0" sz="3750" b="1" i="0" u="none" strike="noStrike" kern="1200" cap="none" spc="-15" normalizeH="0" baseline="0" noProof="0">
                <a:ln>
                  <a:noFill/>
                </a:ln>
                <a:solidFill>
                  <a:srgbClr val="3B6DBD"/>
                </a:solidFill>
                <a:effectLst/>
                <a:uLnTx/>
                <a:uFillTx/>
                <a:latin typeface="Calibri"/>
                <a:ea typeface="+mn-ea"/>
                <a:cs typeface="Calibri"/>
              </a:rPr>
              <a:t> </a:t>
            </a:r>
            <a:r>
              <a:rPr kumimoji="0" sz="3750" b="1" i="0" u="none" strike="noStrike" kern="1200" cap="none" spc="-8" normalizeH="0" baseline="0" noProof="0">
                <a:ln>
                  <a:noFill/>
                </a:ln>
                <a:solidFill>
                  <a:srgbClr val="3B6DBD"/>
                </a:solidFill>
                <a:effectLst/>
                <a:uLnTx/>
                <a:uFillTx/>
                <a:latin typeface="Calibri"/>
                <a:ea typeface="+mn-ea"/>
                <a:cs typeface="Calibri"/>
              </a:rPr>
              <a:t>Project</a:t>
            </a:r>
            <a:endParaRPr kumimoji="0" sz="3750" b="0" i="0" u="none" strike="noStrike" kern="1200" cap="none" spc="0" normalizeH="0" baseline="0" noProof="0">
              <a:ln>
                <a:noFill/>
              </a:ln>
              <a:solidFill>
                <a:prstClr val="black"/>
              </a:solidFill>
              <a:effectLst/>
              <a:uLnTx/>
              <a:uFillTx/>
              <a:latin typeface="Calibri"/>
              <a:ea typeface="+mn-ea"/>
              <a:cs typeface="Calibri"/>
            </a:endParaRPr>
          </a:p>
          <a:p>
            <a:pPr marL="953" marR="0" lvl="0" indent="0" algn="ctr" defTabSz="685800" rtl="0" eaLnBrk="1" fontAlgn="auto" latinLnBrk="0" hangingPunct="1">
              <a:lnSpc>
                <a:spcPts val="4275"/>
              </a:lnSpc>
              <a:spcBef>
                <a:spcPts val="0"/>
              </a:spcBef>
              <a:spcAft>
                <a:spcPts val="0"/>
              </a:spcAft>
              <a:buClrTx/>
              <a:buSzTx/>
              <a:buFontTx/>
              <a:buNone/>
              <a:tabLst/>
              <a:defRPr/>
            </a:pPr>
            <a:r>
              <a:rPr kumimoji="0" sz="3750" b="1" i="0" u="none" strike="noStrike" kern="1200" cap="none" spc="-8" normalizeH="0" baseline="0" noProof="0">
                <a:ln>
                  <a:noFill/>
                </a:ln>
                <a:solidFill>
                  <a:srgbClr val="3B6DBD"/>
                </a:solidFill>
                <a:effectLst/>
                <a:uLnTx/>
                <a:uFillTx/>
                <a:latin typeface="Calibri"/>
                <a:ea typeface="+mn-ea"/>
                <a:cs typeface="Calibri"/>
              </a:rPr>
              <a:t>Updates</a:t>
            </a:r>
            <a:endParaRPr kumimoji="0" sz="375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 name="object 3">
            <a:extLst>
              <a:ext uri="{C183D7F6-B498-43B3-948B-1728B52AA6E4}">
                <adec:decorative xmlns:adec="http://schemas.microsoft.com/office/drawing/2017/decorative" val="1"/>
              </a:ext>
            </a:extLst>
          </p:cNvPr>
          <p:cNvGrpSpPr/>
          <p:nvPr/>
        </p:nvGrpSpPr>
        <p:grpSpPr>
          <a:xfrm>
            <a:off x="0" y="1355464"/>
            <a:ext cx="9144000" cy="5502536"/>
            <a:chOff x="0" y="1339855"/>
            <a:chExt cx="12192000" cy="5590031"/>
          </a:xfrm>
        </p:grpSpPr>
        <p:pic>
          <p:nvPicPr>
            <p:cNvPr id="4" name="object 4"/>
            <p:cNvPicPr/>
            <p:nvPr/>
          </p:nvPicPr>
          <p:blipFill>
            <a:blip r:embed="rId4" cstate="print"/>
            <a:stretch>
              <a:fillRect/>
            </a:stretch>
          </p:blipFill>
          <p:spPr>
            <a:xfrm>
              <a:off x="0" y="1339855"/>
              <a:ext cx="12191999" cy="5590031"/>
            </a:xfrm>
            <a:prstGeom prst="rect">
              <a:avLst/>
            </a:prstGeom>
          </p:spPr>
        </p:pic>
        <p:sp>
          <p:nvSpPr>
            <p:cNvPr id="5" name="object 5"/>
            <p:cNvSpPr/>
            <p:nvPr/>
          </p:nvSpPr>
          <p:spPr>
            <a:xfrm>
              <a:off x="0" y="4504931"/>
              <a:ext cx="12192000" cy="2169160"/>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1" y="4444410"/>
            <a:ext cx="9143999" cy="1723229"/>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endParaRPr kumimoji="0" lang="en-US" sz="2800" b="1" i="0" u="none" strike="noStrike" kern="1200" cap="none" spc="-79" normalizeH="0" baseline="0" noProof="0">
              <a:ln>
                <a:noFill/>
              </a:ln>
              <a:solidFill>
                <a:srgbClr val="0D6CB8"/>
              </a:solidFill>
              <a:effectLst/>
              <a:uLnTx/>
              <a:uFillTx/>
              <a:latin typeface="Calibri"/>
              <a:ea typeface="+mn-ea"/>
              <a:cs typeface="Calibri"/>
            </a:endParaRPr>
          </a:p>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400" b="1" i="0" u="none" strike="noStrike" kern="1200" cap="none" spc="-79" normalizeH="0" baseline="0" noProof="0">
                <a:ln>
                  <a:noFill/>
                </a:ln>
                <a:solidFill>
                  <a:srgbClr val="0D6CB8"/>
                </a:solidFill>
                <a:effectLst/>
                <a:uLnTx/>
                <a:uFillTx/>
                <a:latin typeface="Calibri"/>
                <a:ea typeface="+mn-ea"/>
                <a:cs typeface="Calibri"/>
              </a:rPr>
              <a:t>Common Steps for TSDS Core Collections</a:t>
            </a:r>
            <a:endParaRPr kumimoji="0" lang="en-US" sz="4400" b="1" i="0" u="none" strike="noStrike" kern="1200" cap="none" spc="-79" normalizeH="0" baseline="0" noProof="0">
              <a:ln>
                <a:noFill/>
              </a:ln>
              <a:solidFill>
                <a:srgbClr val="0D6CB8"/>
              </a:solidFill>
              <a:effectLst/>
              <a:uLnTx/>
              <a:uFillTx/>
              <a:latin typeface="Calibri"/>
              <a:ea typeface="Calibri"/>
              <a:cs typeface="Calibri"/>
            </a:endParaRPr>
          </a:p>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3000" b="0" i="0" u="none" strike="noStrike" kern="1200" cap="none" spc="-79" normalizeH="0" baseline="0" noProof="0">
                <a:ln>
                  <a:noFill/>
                </a:ln>
                <a:solidFill>
                  <a:srgbClr val="0D6CB8"/>
                </a:solidFill>
                <a:effectLst/>
                <a:uLnTx/>
                <a:uFillTx/>
                <a:latin typeface="Calibri"/>
                <a:ea typeface="+mn-ea"/>
                <a:cs typeface="Calibri"/>
              </a:rPr>
              <a:t>New User Certification Training</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83CD50-8421-354E-380A-A1105A21E3ED}"/>
              </a:ext>
            </a:extLst>
          </p:cNvPr>
          <p:cNvPicPr>
            <a:picLocks noChangeAspect="1"/>
          </p:cNvPicPr>
          <p:nvPr/>
        </p:nvPicPr>
        <p:blipFill>
          <a:blip r:embed="rId4"/>
          <a:stretch>
            <a:fillRect/>
          </a:stretch>
        </p:blipFill>
        <p:spPr>
          <a:xfrm>
            <a:off x="1514189" y="2730690"/>
            <a:ext cx="5136910" cy="3524252"/>
          </a:xfrm>
          <a:prstGeom prst="rect">
            <a:avLst/>
          </a:prstGeom>
        </p:spPr>
      </p:pic>
      <p:sp>
        <p:nvSpPr>
          <p:cNvPr id="2" name="Title 1"/>
          <p:cNvSpPr>
            <a:spLocks noGrp="1"/>
          </p:cNvSpPr>
          <p:nvPr>
            <p:ph type="title"/>
          </p:nvPr>
        </p:nvSpPr>
        <p:spPr>
          <a:xfrm>
            <a:off x="1461919" y="264857"/>
            <a:ext cx="7510365" cy="575136"/>
          </a:xfrm>
        </p:spPr>
        <p:txBody>
          <a:bodyPr>
            <a:noAutofit/>
          </a:bodyPr>
          <a:lstStyle/>
          <a:p>
            <a:pPr algn="ctr"/>
            <a:r>
              <a:rPr lang="en-US" sz="4000"/>
              <a:t>CORE TEAL ROLE &amp; PRIVILEGES</a:t>
            </a:r>
          </a:p>
        </p:txBody>
      </p:sp>
      <p:sp>
        <p:nvSpPr>
          <p:cNvPr id="9" name="TextBox 8">
            <a:extLst>
              <a:ext uri="{FF2B5EF4-FFF2-40B4-BE49-F238E27FC236}">
                <a16:creationId xmlns:a16="http://schemas.microsoft.com/office/drawing/2014/main" id="{A80E4CAA-1263-4706-8C53-EA81E533093E}"/>
              </a:ext>
            </a:extLst>
          </p:cNvPr>
          <p:cNvSpPr txBox="1"/>
          <p:nvPr/>
        </p:nvSpPr>
        <p:spPr>
          <a:xfrm>
            <a:off x="1218373" y="1003942"/>
            <a:ext cx="7510365" cy="1569660"/>
          </a:xfrm>
          <a:prstGeom prst="rect">
            <a:avLst/>
          </a:prstGeom>
          <a:noFill/>
        </p:spPr>
        <p:txBody>
          <a:bodyPr wrap="square" lIns="91440" tIns="45720" rIns="91440" bIns="45720" anchor="t">
            <a:spAutoFit/>
          </a:bodyPr>
          <a:lstStyle/>
          <a:p>
            <a:pPr marL="623570" marR="0" lvl="0" indent="-363220" algn="l" defTabSz="685800" rtl="0" eaLnBrk="1" fontAlgn="auto" latinLnBrk="0" hangingPunct="1">
              <a:lnSpc>
                <a:spcPct val="100000"/>
              </a:lnSpc>
              <a:spcBef>
                <a:spcPts val="0"/>
              </a:spcBef>
              <a:spcAft>
                <a:spcPts val="0"/>
              </a:spcAft>
              <a:buClr>
                <a:srgbClr val="F16038"/>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highlight>
                  <a:srgbClr val="FFFFFF"/>
                </a:highlight>
                <a:uLnTx/>
                <a:uFillTx/>
                <a:latin typeface="Calibri" panose="020F0502020204030204"/>
                <a:ea typeface="+mn-ea"/>
                <a:cs typeface="+mn-cs"/>
              </a:rPr>
              <a:t>Users will check the appropriate role based on their level of responsibility at the LEA and in the Requested Organization ID enter their Organization ID.</a:t>
            </a:r>
            <a:endParaRPr kumimoji="0" lang="en-US" sz="1600" b="0" i="0" u="none" strike="noStrike" kern="1200" cap="none" spc="0" normalizeH="0" baseline="0" noProof="0">
              <a:ln>
                <a:noFill/>
              </a:ln>
              <a:solidFill>
                <a:srgbClr val="0D6CB9"/>
              </a:solidFill>
              <a:effectLst/>
              <a:uLnTx/>
              <a:uFillTx/>
              <a:latin typeface="Calibri" panose="020F0502020204030204"/>
              <a:ea typeface="Calibri"/>
              <a:cs typeface="Calibri"/>
            </a:endParaRPr>
          </a:p>
          <a:p>
            <a:pPr marL="431800" marR="0" lvl="0" indent="-171450" algn="l" defTabSz="685800" rtl="0" eaLnBrk="1" fontAlgn="auto" latinLnBrk="0" hangingPunct="1">
              <a:lnSpc>
                <a:spcPct val="100000"/>
              </a:lnSpc>
              <a:spcBef>
                <a:spcPts val="0"/>
              </a:spcBef>
              <a:spcAft>
                <a:spcPts val="0"/>
              </a:spcAft>
              <a:buClr>
                <a:srgbClr val="F16038"/>
              </a:buClr>
              <a:buSzPct val="100000"/>
              <a:buFont typeface="Wingdings" panose="05000000000000000000" pitchFamily="2" charset="2"/>
              <a:buChar char="§"/>
              <a:tabLst/>
              <a:defRPr/>
            </a:pPr>
            <a:endParaRPr kumimoji="0" lang="en-US" sz="1600" b="0" i="0" u="none" strike="noStrike" kern="1200" cap="none" spc="0" normalizeH="0" baseline="0" noProof="0">
              <a:ln>
                <a:noFill/>
              </a:ln>
              <a:solidFill>
                <a:srgbClr val="0D6CB9"/>
              </a:solidFill>
              <a:effectLst/>
              <a:uLnTx/>
              <a:uFillTx/>
              <a:latin typeface="Calibri" panose="020F0502020204030204"/>
              <a:ea typeface="Calibri"/>
              <a:cs typeface="Calibri"/>
            </a:endParaRPr>
          </a:p>
          <a:p>
            <a:pPr marL="623570" marR="0" lvl="0" indent="-363220" algn="l" defTabSz="685800" rtl="0" eaLnBrk="1" fontAlgn="auto" latinLnBrk="0" hangingPunct="1">
              <a:lnSpc>
                <a:spcPct val="100000"/>
              </a:lnSpc>
              <a:spcBef>
                <a:spcPts val="0"/>
              </a:spcBef>
              <a:spcAft>
                <a:spcPts val="0"/>
              </a:spcAft>
              <a:buClr>
                <a:srgbClr val="F16038"/>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highlight>
                  <a:srgbClr val="FFFFFF"/>
                </a:highlight>
                <a:uLnTx/>
                <a:uFillTx/>
                <a:latin typeface="Calibri" panose="020F0502020204030204"/>
                <a:ea typeface="+mn-ea"/>
                <a:cs typeface="+mn-cs"/>
              </a:rPr>
              <a:t>Next, check the appropriate Privilege and click </a:t>
            </a:r>
            <a:r>
              <a:rPr kumimoji="0" lang="en-US" sz="1600" b="1" i="0" u="none" strike="noStrike" kern="1200" cap="none" spc="0" normalizeH="0" baseline="0" noProof="0">
                <a:ln>
                  <a:noFill/>
                </a:ln>
                <a:solidFill>
                  <a:srgbClr val="0D6CB9"/>
                </a:solidFill>
                <a:effectLst/>
                <a:highlight>
                  <a:srgbClr val="FFFFFF"/>
                </a:highlight>
                <a:uLnTx/>
                <a:uFillTx/>
                <a:latin typeface="Calibri" panose="020F0502020204030204"/>
                <a:ea typeface="+mn-ea"/>
                <a:cs typeface="+mn-cs"/>
              </a:rPr>
              <a:t>Done</a:t>
            </a:r>
            <a:r>
              <a:rPr kumimoji="0" lang="en-US" sz="1600" b="0" i="0" u="none" strike="noStrike" kern="1200" cap="none" spc="0" normalizeH="0" baseline="0" noProof="0">
                <a:ln>
                  <a:noFill/>
                </a:ln>
                <a:solidFill>
                  <a:srgbClr val="0D6CB9"/>
                </a:solidFill>
                <a:effectLst/>
                <a:highlight>
                  <a:srgbClr val="FFFFFF"/>
                </a:highlight>
                <a:uLnTx/>
                <a:uFillTx/>
                <a:latin typeface="Calibri" panose="020F0502020204030204"/>
                <a:ea typeface="+mn-ea"/>
                <a:cs typeface="+mn-cs"/>
              </a:rPr>
              <a:t>.</a:t>
            </a:r>
            <a:endParaRPr kumimoji="0" lang="en-US" sz="1600" b="0" i="0" u="none" strike="noStrike" kern="1200" cap="none" spc="0" normalizeH="0" baseline="0" noProof="0">
              <a:ln>
                <a:noFill/>
              </a:ln>
              <a:solidFill>
                <a:srgbClr val="0D6CB9"/>
              </a:solidFill>
              <a:effectLst/>
              <a:highlight>
                <a:srgbClr val="FFFFFF"/>
              </a:highlight>
              <a:uLnTx/>
              <a:uFillTx/>
              <a:latin typeface="Calibri" panose="020F0502020204030204"/>
              <a:ea typeface="Calibri"/>
              <a:cs typeface="Calibri"/>
            </a:endParaRPr>
          </a:p>
          <a:p>
            <a:pPr marL="431800" marR="0" lvl="0" indent="-171450" algn="l" defTabSz="685800" rtl="0" eaLnBrk="1" fontAlgn="auto" latinLnBrk="0" hangingPunct="1">
              <a:lnSpc>
                <a:spcPct val="100000"/>
              </a:lnSpc>
              <a:spcBef>
                <a:spcPts val="0"/>
              </a:spcBef>
              <a:spcAft>
                <a:spcPts val="0"/>
              </a:spcAft>
              <a:buClr>
                <a:srgbClr val="F16038"/>
              </a:buClr>
              <a:buSzPct val="10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highlight>
                <a:srgbClr val="FFFFFF"/>
              </a:highlight>
              <a:uLnTx/>
              <a:uFillTx/>
              <a:latin typeface="Calibri" panose="020F0502020204030204"/>
              <a:ea typeface="Calibri"/>
              <a:cs typeface="Calibri"/>
            </a:endParaRPr>
          </a:p>
          <a:p>
            <a:pPr marL="623570" marR="0" lvl="0" indent="-363220" algn="l" defTabSz="685800" rtl="0" eaLnBrk="1" fontAlgn="auto" latinLnBrk="0" hangingPunct="1">
              <a:lnSpc>
                <a:spcPct val="100000"/>
              </a:lnSpc>
              <a:spcBef>
                <a:spcPts val="0"/>
              </a:spcBef>
              <a:spcAft>
                <a:spcPts val="0"/>
              </a:spcAft>
              <a:buClr>
                <a:srgbClr val="F16038"/>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highlight>
                  <a:srgbClr val="FFFFFF"/>
                </a:highlight>
                <a:uLnTx/>
                <a:uFillTx/>
                <a:latin typeface="Calibri" panose="020F0502020204030204"/>
                <a:ea typeface="+mn-ea"/>
                <a:cs typeface="+mn-cs"/>
              </a:rPr>
              <a:t>The final step is to click </a:t>
            </a:r>
            <a:r>
              <a:rPr kumimoji="0" lang="en-US" sz="1600" b="1" i="0" u="none" strike="noStrike" kern="1200" cap="none" spc="0" normalizeH="0" baseline="0" noProof="0">
                <a:ln>
                  <a:noFill/>
                </a:ln>
                <a:solidFill>
                  <a:srgbClr val="0D6CB9"/>
                </a:solidFill>
                <a:effectLst/>
                <a:highlight>
                  <a:srgbClr val="FFFFFF"/>
                </a:highlight>
                <a:uLnTx/>
                <a:uFillTx/>
                <a:latin typeface="Calibri" panose="020F0502020204030204"/>
                <a:ea typeface="+mn-ea"/>
                <a:cs typeface="+mn-cs"/>
              </a:rPr>
              <a:t>Save Changes</a:t>
            </a:r>
            <a:r>
              <a:rPr kumimoji="0" lang="en-US" sz="1600" b="0" i="0" u="none" strike="noStrike" kern="1200" cap="none" spc="0" normalizeH="0" baseline="0" noProof="0">
                <a:ln>
                  <a:noFill/>
                </a:ln>
                <a:solidFill>
                  <a:srgbClr val="0D6CB9"/>
                </a:solidFill>
                <a:effectLst/>
                <a:highlight>
                  <a:srgbClr val="FFFFFF"/>
                </a:highlight>
                <a:uLnTx/>
                <a:uFillTx/>
                <a:latin typeface="Calibri" panose="020F0502020204030204"/>
                <a:ea typeface="+mn-ea"/>
                <a:cs typeface="+mn-cs"/>
              </a:rPr>
              <a:t> on the next screen.</a:t>
            </a:r>
            <a:endParaRPr kumimoji="0" lang="en-US" sz="1600" b="0" i="0" u="none" strike="noStrike" kern="1200" cap="none" spc="0" normalizeH="0" baseline="0" noProof="0">
              <a:ln>
                <a:noFill/>
              </a:ln>
              <a:solidFill>
                <a:srgbClr val="0D6CB9"/>
              </a:solidFill>
              <a:effectLst/>
              <a:highlight>
                <a:srgbClr val="FFFFFF"/>
              </a:highlight>
              <a:uLnTx/>
              <a:uFillTx/>
              <a:latin typeface="Calibri" panose="020F0502020204030204"/>
              <a:ea typeface="Calibri"/>
              <a:cs typeface="Calibri"/>
            </a:endParaRPr>
          </a:p>
        </p:txBody>
      </p:sp>
      <p:sp>
        <p:nvSpPr>
          <p:cNvPr id="7" name="Rectangle 6">
            <a:extLst>
              <a:ext uri="{FF2B5EF4-FFF2-40B4-BE49-F238E27FC236}">
                <a16:creationId xmlns:a16="http://schemas.microsoft.com/office/drawing/2014/main" id="{0B89645D-C4DE-486B-BB0D-8252A5011083}"/>
              </a:ext>
              <a:ext uri="{C183D7F6-B498-43B3-948B-1728B52AA6E4}">
                <adec:decorative xmlns:adec="http://schemas.microsoft.com/office/drawing/2017/decorative" val="1"/>
              </a:ext>
            </a:extLst>
          </p:cNvPr>
          <p:cNvSpPr/>
          <p:nvPr/>
        </p:nvSpPr>
        <p:spPr>
          <a:xfrm>
            <a:off x="1461919" y="2675997"/>
            <a:ext cx="7510365" cy="3917146"/>
          </a:xfrm>
          <a:prstGeom prst="rect">
            <a:avLst/>
          </a:prstGeom>
          <a:noFill/>
          <a:ln w="38100">
            <a:solidFill>
              <a:srgbClr val="0070C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6" name="Slide Number Placeholder 5">
            <a:extLst>
              <a:ext uri="{FF2B5EF4-FFF2-40B4-BE49-F238E27FC236}">
                <a16:creationId xmlns:a16="http://schemas.microsoft.com/office/drawing/2014/main" id="{43D920B7-5C7D-4EF2-9D14-E81AA6F43DEE}"/>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900" b="0" i="0" u="none" strike="noStrike" kern="1200" cap="none" spc="0" normalizeH="0" baseline="0" noProof="0">
                <a:ln>
                  <a:noFill/>
                </a:ln>
                <a:solidFill>
                  <a:srgbClr val="171616">
                    <a:tint val="75000"/>
                  </a:srgb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srgbClr val="171616">
                  <a:tint val="75000"/>
                </a:srgbClr>
              </a:solidFill>
              <a:effectLst/>
              <a:uLnTx/>
              <a:uFillTx/>
              <a:latin typeface="Calibri" panose="020F0502020204030204"/>
              <a:ea typeface="+mn-ea"/>
              <a:cs typeface="+mn-cs"/>
            </a:endParaRPr>
          </a:p>
        </p:txBody>
      </p:sp>
      <p:sp>
        <p:nvSpPr>
          <p:cNvPr id="12" name="Rectangle 11" descr="Rectangle box around the TEAL Role being requested.">
            <a:extLst>
              <a:ext uri="{FF2B5EF4-FFF2-40B4-BE49-F238E27FC236}">
                <a16:creationId xmlns:a16="http://schemas.microsoft.com/office/drawing/2014/main" id="{3E3F05A7-EF19-443E-9A02-87B70D213045}"/>
              </a:ext>
            </a:extLst>
          </p:cNvPr>
          <p:cNvSpPr/>
          <p:nvPr/>
        </p:nvSpPr>
        <p:spPr>
          <a:xfrm>
            <a:off x="1610725" y="2978321"/>
            <a:ext cx="1220581" cy="29119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descr="Rectangular box showing the Requested Organization ID field.">
            <a:extLst>
              <a:ext uri="{FF2B5EF4-FFF2-40B4-BE49-F238E27FC236}">
                <a16:creationId xmlns:a16="http://schemas.microsoft.com/office/drawing/2014/main" id="{B5D2CA71-D3F0-4C3F-A921-DF8E34EADAE5}"/>
              </a:ext>
            </a:extLst>
          </p:cNvPr>
          <p:cNvSpPr/>
          <p:nvPr/>
        </p:nvSpPr>
        <p:spPr>
          <a:xfrm>
            <a:off x="1735109" y="3999864"/>
            <a:ext cx="1552177" cy="26613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descr="Rectangular box showing the TEAL privilege.">
            <a:extLst>
              <a:ext uri="{FF2B5EF4-FFF2-40B4-BE49-F238E27FC236}">
                <a16:creationId xmlns:a16="http://schemas.microsoft.com/office/drawing/2014/main" id="{A5686A3E-E900-4ED3-8D09-30331F531903}"/>
              </a:ext>
            </a:extLst>
          </p:cNvPr>
          <p:cNvSpPr/>
          <p:nvPr/>
        </p:nvSpPr>
        <p:spPr>
          <a:xfrm>
            <a:off x="1771498" y="4409606"/>
            <a:ext cx="1552176" cy="100722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descr="Rectangle box showing where to click on Done.">
            <a:extLst>
              <a:ext uri="{FF2B5EF4-FFF2-40B4-BE49-F238E27FC236}">
                <a16:creationId xmlns:a16="http://schemas.microsoft.com/office/drawing/2014/main" id="{6F5015AE-1DCD-4C17-B12E-6E45AA47A6D2}"/>
              </a:ext>
            </a:extLst>
          </p:cNvPr>
          <p:cNvSpPr/>
          <p:nvPr/>
        </p:nvSpPr>
        <p:spPr>
          <a:xfrm>
            <a:off x="1514189" y="6035324"/>
            <a:ext cx="339596" cy="21961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57820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66850" y="282403"/>
            <a:ext cx="7498555" cy="575136"/>
          </a:xfrm>
          <a:prstGeom prst="rect">
            <a:avLst/>
          </a:prstGeom>
        </p:spPr>
        <p:txBody>
          <a:bodyPr>
            <a:noAutofit/>
          </a:bodyPr>
          <a:lstStyle/>
          <a:p>
            <a:pPr algn="ctr"/>
            <a:r>
              <a:rPr lang="en-US" sz="3800">
                <a:solidFill>
                  <a:srgbClr val="0070C0"/>
                </a:solidFill>
              </a:rPr>
              <a:t>ESC TEAL ROLES – CORE COLLECTION</a:t>
            </a:r>
          </a:p>
        </p:txBody>
      </p:sp>
      <p:sp>
        <p:nvSpPr>
          <p:cNvPr id="5" name="Text Placeholder 4">
            <a:extLst>
              <a:ext uri="{FF2B5EF4-FFF2-40B4-BE49-F238E27FC236}">
                <a16:creationId xmlns:a16="http://schemas.microsoft.com/office/drawing/2014/main" id="{DB4A4F56-FDA1-4604-926D-488210529375}"/>
              </a:ext>
            </a:extLst>
          </p:cNvPr>
          <p:cNvSpPr>
            <a:spLocks noGrp="1"/>
          </p:cNvSpPr>
          <p:nvPr>
            <p:ph type="body" sz="quarter" idx="4294967295"/>
          </p:nvPr>
        </p:nvSpPr>
        <p:spPr>
          <a:xfrm>
            <a:off x="1955223" y="1631450"/>
            <a:ext cx="3762375" cy="2271713"/>
          </a:xfrm>
          <a:prstGeom prst="rect">
            <a:avLst/>
          </a:prstGeom>
          <a:solidFill>
            <a:srgbClr val="FFC000"/>
          </a:solidFill>
        </p:spPr>
        <p:txBody>
          <a:bodyPr lIns="91440" tIns="45720" rIns="91440" bIns="45720" anchor="t"/>
          <a:lstStyle/>
          <a:p>
            <a:pPr marL="0" indent="0">
              <a:buNone/>
            </a:pPr>
            <a:r>
              <a:rPr lang="en-US" sz="2400">
                <a:solidFill>
                  <a:schemeClr val="tx1"/>
                </a:solidFill>
              </a:rPr>
              <a:t>Core ESC Data Viewer</a:t>
            </a:r>
          </a:p>
          <a:p>
            <a:pPr marL="0" indent="0">
              <a:buNone/>
            </a:pPr>
            <a:endParaRPr lang="en-US" sz="1000">
              <a:solidFill>
                <a:schemeClr val="accent1">
                  <a:lumMod val="75000"/>
                </a:schemeClr>
              </a:solidFill>
            </a:endParaRPr>
          </a:p>
          <a:p>
            <a:pPr marL="257175" lvl="1" indent="0">
              <a:buNone/>
            </a:pPr>
            <a:r>
              <a:rPr lang="en-US" sz="1800">
                <a:solidFill>
                  <a:schemeClr val="tx1"/>
                </a:solidFill>
              </a:rPr>
              <a:t>This role will be able to view and monitor activity for any Core Collection in TSDS for the LEAs the ESC supports. </a:t>
            </a:r>
            <a:r>
              <a:rPr lang="en-US" sz="1800">
                <a:solidFill>
                  <a:schemeClr val="tx1"/>
                </a:solidFill>
                <a:highlight>
                  <a:srgbClr val="FFFF00"/>
                </a:highlight>
              </a:rPr>
              <a:t>	</a:t>
            </a:r>
          </a:p>
        </p:txBody>
      </p:sp>
      <p:sp>
        <p:nvSpPr>
          <p:cNvPr id="2" name="Slide Number Placeholder 2">
            <a:extLst>
              <a:ext uri="{FF2B5EF4-FFF2-40B4-BE49-F238E27FC236}">
                <a16:creationId xmlns:a16="http://schemas.microsoft.com/office/drawing/2014/main" id="{A203B2AC-31A9-E25C-8F82-8857F27ED780}"/>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675"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675"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33536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92000"/>
          </a:schemeClr>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cstate="print">
            <a:extLst>
              <a:ext uri="{28A0092B-C50C-407E-A947-70E740481C1C}">
                <a14:useLocalDpi xmlns:a14="http://schemas.microsoft.com/office/drawing/2010/main" val="0"/>
              </a:ext>
            </a:extLst>
          </a:blip>
          <a:srcRect t="7896" b="7896"/>
          <a:stretch/>
        </p:blipFill>
        <p:spPr>
          <a:xfrm>
            <a:off x="5645" y="1"/>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7896" y="5078404"/>
            <a:ext cx="9144000" cy="1330511"/>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5645" y="5013461"/>
            <a:ext cx="9144000" cy="1754006"/>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800" b="1" i="0" u="none" strike="noStrike" kern="0" cap="none" spc="0" normalizeH="0" baseline="0" noProof="0" dirty="0">
                <a:ln>
                  <a:noFill/>
                </a:ln>
                <a:solidFill>
                  <a:srgbClr val="0D6CB8"/>
                </a:solidFill>
                <a:effectLst/>
                <a:uLnTx/>
                <a:uFillTx/>
                <a:latin typeface="Calibri"/>
                <a:ea typeface="+mn-ea"/>
                <a:cs typeface="Calibri"/>
              </a:rPr>
              <a:t>KEY CONCEPTS </a:t>
            </a:r>
          </a:p>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2800" b="0" i="0" u="none" strike="noStrike" kern="0" cap="none" spc="0" normalizeH="0" baseline="0" noProof="0" dirty="0">
                <a:ln>
                  <a:noFill/>
                </a:ln>
                <a:solidFill>
                  <a:srgbClr val="0D6CB8"/>
                </a:solidFill>
                <a:effectLst/>
                <a:uLnTx/>
                <a:uFillTx/>
                <a:latin typeface="Calibri"/>
                <a:ea typeface="+mn-ea"/>
                <a:cs typeface="Calibri"/>
              </a:rPr>
              <a:t>Core Application</a:t>
            </a:r>
            <a:endParaRPr kumimoji="0" lang="en-US" sz="2800" b="0" i="0" u="none" strike="noStrike" kern="0" cap="none" spc="0" normalizeH="0" baseline="0" noProof="0" dirty="0">
              <a:ln>
                <a:noFill/>
              </a:ln>
              <a:solidFill>
                <a:srgbClr val="FF0000"/>
              </a:solidFill>
              <a:effectLst/>
              <a:uLnTx/>
              <a:uFillTx/>
              <a:latin typeface="Calibri"/>
              <a:ea typeface="+mn-ea"/>
              <a:cs typeface="Calibri"/>
            </a:endParaRPr>
          </a:p>
          <a:p>
            <a:pPr marL="0" marR="0" lvl="0" indent="0" algn="ctr" defTabSz="685800" rtl="0" eaLnBrk="1" fontAlgn="auto" latinLnBrk="0" hangingPunct="1">
              <a:lnSpc>
                <a:spcPct val="100000"/>
              </a:lnSpc>
              <a:spcBef>
                <a:spcPts val="398"/>
              </a:spcBef>
              <a:spcAft>
                <a:spcPts val="0"/>
              </a:spcAft>
              <a:buClrTx/>
              <a:buSzTx/>
              <a:buFontTx/>
              <a:buNone/>
              <a:tabLst/>
              <a:defRPr/>
            </a:pPr>
            <a:endParaRPr kumimoji="0" lang="en-US" sz="2800" b="1"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29B088F4-DE52-BCA3-67EA-EA6D34D7B0C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40061" y="267394"/>
            <a:ext cx="2577179" cy="796709"/>
          </a:xfrm>
          <a:prstGeom prst="rect">
            <a:avLst/>
          </a:prstGeom>
        </p:spPr>
      </p:pic>
    </p:spTree>
    <p:custDataLst>
      <p:tags r:id="rId1"/>
    </p:custDataLst>
    <p:extLst>
      <p:ext uri="{BB962C8B-B14F-4D97-AF65-F5344CB8AC3E}">
        <p14:creationId xmlns:p14="http://schemas.microsoft.com/office/powerpoint/2010/main" val="1926894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cstate="print">
            <a:extLst>
              <a:ext uri="{28A0092B-C50C-407E-A947-70E740481C1C}">
                <a14:useLocalDpi xmlns:a14="http://schemas.microsoft.com/office/drawing/2010/main" val="0"/>
              </a:ext>
            </a:extLst>
          </a:blip>
          <a:srcRect t="7896" b="7896"/>
          <a:stretch/>
        </p:blipFill>
        <p:spPr>
          <a:xfrm>
            <a:off x="1143" y="0"/>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5645" y="5173139"/>
            <a:ext cx="914400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12433" y="5396548"/>
            <a:ext cx="9144000" cy="666529"/>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000" b="1" i="0" u="none" strike="noStrike" kern="0" cap="none" spc="0" normalizeH="0" baseline="0" noProof="0">
                <a:ln>
                  <a:noFill/>
                </a:ln>
                <a:solidFill>
                  <a:srgbClr val="0D6CB8"/>
                </a:solidFill>
                <a:effectLst/>
                <a:uLnTx/>
                <a:uFillTx/>
                <a:latin typeface="Calibri"/>
                <a:ea typeface="+mn-ea"/>
                <a:cs typeface="Calibri"/>
              </a:rPr>
              <a:t>CORE APPLICATION</a:t>
            </a:r>
            <a:endParaRPr kumimoji="0" lang="en-US" sz="4000" b="1"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1399" y="155427"/>
            <a:ext cx="2577179" cy="796709"/>
          </a:xfrm>
          <a:prstGeom prst="rect">
            <a:avLst/>
          </a:prstGeom>
        </p:spPr>
      </p:pic>
    </p:spTree>
    <p:custDataLst>
      <p:tags r:id="rId1"/>
    </p:custDataLst>
    <p:extLst>
      <p:ext uri="{BB962C8B-B14F-4D97-AF65-F5344CB8AC3E}">
        <p14:creationId xmlns:p14="http://schemas.microsoft.com/office/powerpoint/2010/main" val="866971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33501" y="176800"/>
            <a:ext cx="7810500" cy="751350"/>
          </a:xfrm>
        </p:spPr>
        <p:txBody>
          <a:bodyPr>
            <a:noAutofit/>
          </a:bodyPr>
          <a:lstStyle/>
          <a:p>
            <a:pPr algn="ctr">
              <a:defRPr/>
            </a:pPr>
            <a:r>
              <a:rPr lang="en-US" sz="3600" dirty="0">
                <a:solidFill>
                  <a:srgbClr val="0070C0"/>
                </a:solidFill>
              </a:rPr>
              <a:t>DEMONSTRATION</a:t>
            </a:r>
          </a:p>
        </p:txBody>
      </p:sp>
      <p:sp>
        <p:nvSpPr>
          <p:cNvPr id="3" name="Rectangle 2">
            <a:extLst>
              <a:ext uri="{FF2B5EF4-FFF2-40B4-BE49-F238E27FC236}">
                <a16:creationId xmlns:a16="http://schemas.microsoft.com/office/drawing/2014/main" id="{15B291DA-7ADE-4ADF-B46D-80A2EC6E830F}"/>
              </a:ext>
            </a:extLst>
          </p:cNvPr>
          <p:cNvSpPr/>
          <p:nvPr/>
        </p:nvSpPr>
        <p:spPr>
          <a:xfrm>
            <a:off x="1711921" y="1091374"/>
            <a:ext cx="6985405" cy="3877985"/>
          </a:xfrm>
          <a:prstGeom prst="rect">
            <a:avLst/>
          </a:prstGeom>
        </p:spPr>
        <p:txBody>
          <a:bodyPr wrap="square">
            <a:spAutoFit/>
          </a:bodyPr>
          <a:lstStyle/>
          <a:p>
            <a:pPr marL="457200" marR="0" lvl="1" indent="-457200" algn="l" defTabSz="685800" rtl="0" eaLnBrk="1" fontAlgn="auto" latinLnBrk="0" hangingPunct="1">
              <a:lnSpc>
                <a:spcPct val="100000"/>
              </a:lnSpc>
              <a:spcBef>
                <a:spcPts val="750"/>
              </a:spcBef>
              <a:spcAft>
                <a:spcPts val="0"/>
              </a:spcAft>
              <a:buClr>
                <a:srgbClr val="F16038"/>
              </a:buClr>
              <a:buSzPct val="100000"/>
              <a:buFont typeface="+mj-lt"/>
              <a:buAutoNum type="arabicPeriod"/>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Login to TEAL Account</a:t>
            </a:r>
          </a:p>
          <a:p>
            <a:pPr marL="228600" marR="0" lvl="1" indent="-228600" algn="l" defTabSz="685800" rtl="0" eaLnBrk="1" fontAlgn="auto" latinLnBrk="0" hangingPunct="1">
              <a:lnSpc>
                <a:spcPct val="100000"/>
              </a:lnSpc>
              <a:spcBef>
                <a:spcPts val="750"/>
              </a:spcBef>
              <a:spcAft>
                <a:spcPts val="0"/>
              </a:spcAft>
              <a:buClr>
                <a:srgbClr val="F16038"/>
              </a:buClr>
              <a:buSzPct val="100000"/>
              <a:buFont typeface="+mj-lt"/>
              <a:buAutoNum type="arabicPeriod"/>
              <a:tabLst/>
              <a:defRPr/>
            </a:pPr>
            <a:endParaRPr kumimoji="0" lang="en-US" sz="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457200" marR="0" lvl="1" indent="-457200" algn="l" defTabSz="685800" rtl="0" eaLnBrk="1" fontAlgn="auto" latinLnBrk="0" hangingPunct="1">
              <a:lnSpc>
                <a:spcPct val="100000"/>
              </a:lnSpc>
              <a:spcBef>
                <a:spcPts val="750"/>
              </a:spcBef>
              <a:spcAft>
                <a:spcPts val="0"/>
              </a:spcAft>
              <a:buClr>
                <a:srgbClr val="F16038"/>
              </a:buClr>
              <a:buSzPct val="100000"/>
              <a:buFont typeface="+mj-lt"/>
              <a:buAutoNum type="arabicPeriod"/>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Navigate to Core Collection Application:</a:t>
            </a:r>
          </a:p>
          <a:p>
            <a:pPr marL="228600" marR="0" lvl="0" indent="-228600" algn="l" defTabSz="685800" rtl="0" eaLnBrk="1" fontAlgn="auto" latinLnBrk="0" hangingPunct="1">
              <a:lnSpc>
                <a:spcPct val="100000"/>
              </a:lnSpc>
              <a:spcBef>
                <a:spcPts val="0"/>
              </a:spcBef>
              <a:spcAft>
                <a:spcPts val="0"/>
              </a:spcAft>
              <a:buClr>
                <a:srgbClr val="F16038"/>
              </a:buClr>
              <a:buSzPct val="100000"/>
              <a:buFont typeface="+mj-lt"/>
              <a:buAutoNum type="arabicPeriod"/>
              <a:tabLst/>
              <a:defRPr/>
            </a:pPr>
            <a:endParaRPr kumimoji="0" lang="en-US" sz="6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971550" marR="0" lvl="2" indent="-514350" algn="l" defTabSz="685800" rtl="0" eaLnBrk="1" fontAlgn="auto" latinLnBrk="0" hangingPunct="1">
              <a:lnSpc>
                <a:spcPct val="100000"/>
              </a:lnSpc>
              <a:spcBef>
                <a:spcPts val="750"/>
              </a:spcBef>
              <a:spcAft>
                <a:spcPts val="0"/>
              </a:spcAft>
              <a:buClr>
                <a:srgbClr val="F16038"/>
              </a:buClr>
              <a:buSzPct val="100000"/>
              <a:buFont typeface="+mj-lt"/>
              <a:buAutoNum type="romanLcPeriod"/>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Promote data</a:t>
            </a:r>
          </a:p>
          <a:p>
            <a:pPr marL="971550" marR="0" lvl="2" indent="-514350" algn="l" defTabSz="685800" rtl="0" eaLnBrk="1" fontAlgn="auto" latinLnBrk="0" hangingPunct="1">
              <a:lnSpc>
                <a:spcPct val="100000"/>
              </a:lnSpc>
              <a:spcBef>
                <a:spcPts val="750"/>
              </a:spcBef>
              <a:spcAft>
                <a:spcPts val="0"/>
              </a:spcAft>
              <a:buClr>
                <a:srgbClr val="F16038"/>
              </a:buClr>
              <a:buSzPct val="100000"/>
              <a:buFont typeface="+mj-lt"/>
              <a:buAutoNum type="romanLcPeriod"/>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Validate data</a:t>
            </a:r>
          </a:p>
          <a:p>
            <a:pPr marL="971550" marR="0" lvl="2" indent="-514350" algn="l" defTabSz="685800" rtl="0" eaLnBrk="1" fontAlgn="auto" latinLnBrk="0" hangingPunct="1">
              <a:lnSpc>
                <a:spcPct val="100000"/>
              </a:lnSpc>
              <a:spcBef>
                <a:spcPts val="750"/>
              </a:spcBef>
              <a:spcAft>
                <a:spcPts val="0"/>
              </a:spcAft>
              <a:buClr>
                <a:srgbClr val="F16038"/>
              </a:buClr>
              <a:buSzPct val="100000"/>
              <a:buFont typeface="+mj-lt"/>
              <a:buAutoNum type="romanLcPeriod"/>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Generate reports</a:t>
            </a:r>
          </a:p>
          <a:p>
            <a:pPr marL="971550" marR="0" lvl="2" indent="-514350" algn="l" defTabSz="685800" rtl="0" eaLnBrk="1" fontAlgn="auto" latinLnBrk="0" hangingPunct="1">
              <a:lnSpc>
                <a:spcPct val="100000"/>
              </a:lnSpc>
              <a:spcBef>
                <a:spcPts val="750"/>
              </a:spcBef>
              <a:spcAft>
                <a:spcPts val="0"/>
              </a:spcAft>
              <a:buClr>
                <a:srgbClr val="F16038"/>
              </a:buClr>
              <a:buSzPct val="100000"/>
              <a:buFont typeface="+mj-lt"/>
              <a:buAutoNum type="romanLcPeriod"/>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Request an extension</a:t>
            </a:r>
          </a:p>
          <a:p>
            <a:pPr marL="971550" marR="0" lvl="2" indent="-514350" algn="l" defTabSz="685800" rtl="0" eaLnBrk="1" fontAlgn="auto" latinLnBrk="0" hangingPunct="1">
              <a:lnSpc>
                <a:spcPct val="100000"/>
              </a:lnSpc>
              <a:spcBef>
                <a:spcPts val="750"/>
              </a:spcBef>
              <a:spcAft>
                <a:spcPts val="0"/>
              </a:spcAft>
              <a:buClr>
                <a:srgbClr val="F16038"/>
              </a:buClr>
              <a:buSzPct val="100000"/>
              <a:buFont typeface="+mj-lt"/>
              <a:buAutoNum type="romanLcPeriod"/>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Complete a submission</a:t>
            </a:r>
          </a:p>
          <a:p>
            <a:pPr marL="971550" marR="0" lvl="2" indent="-514350" algn="l" defTabSz="685800" rtl="0" eaLnBrk="1" fontAlgn="auto" latinLnBrk="0" hangingPunct="1">
              <a:lnSpc>
                <a:spcPct val="100000"/>
              </a:lnSpc>
              <a:spcBef>
                <a:spcPts val="750"/>
              </a:spcBef>
              <a:spcAft>
                <a:spcPts val="0"/>
              </a:spcAft>
              <a:buClr>
                <a:srgbClr val="F16038"/>
              </a:buClr>
              <a:buSzPct val="100000"/>
              <a:buFont typeface="+mj-lt"/>
              <a:buAutoNum type="romanLcPeriod"/>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Reset a Submission</a:t>
            </a:r>
          </a:p>
          <a:p>
            <a:pPr marL="457200" marR="0" lvl="2" indent="0" algn="l" defTabSz="685800" rtl="0" eaLnBrk="1" fontAlgn="auto" latinLnBrk="0" hangingPunct="1">
              <a:lnSpc>
                <a:spcPct val="100000"/>
              </a:lnSpc>
              <a:spcBef>
                <a:spcPts val="750"/>
              </a:spcBef>
              <a:spcAft>
                <a:spcPts val="0"/>
              </a:spcAft>
              <a:buClr>
                <a:srgbClr val="F16038"/>
              </a:buClr>
              <a:buSzPct val="100000"/>
              <a:buFontTx/>
              <a:buNone/>
              <a:tabLst/>
              <a:defRPr/>
            </a:pPr>
            <a:endParaRPr kumimoji="0" lang="en-US" sz="1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48FA64D-57D8-D20D-0C17-FD6A628B4129}"/>
              </a:ext>
            </a:extLst>
          </p:cNvPr>
          <p:cNvSpPr txBox="1"/>
          <p:nvPr/>
        </p:nvSpPr>
        <p:spPr>
          <a:xfrm>
            <a:off x="1711922" y="6231266"/>
            <a:ext cx="6985405" cy="523220"/>
          </a:xfrm>
          <a:prstGeom prst="rect">
            <a:avLst/>
          </a:prstGeom>
          <a:noFill/>
        </p:spPr>
        <p:txBody>
          <a:bodyPr wrap="square">
            <a:spAutoFit/>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Note: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Refer to the respective Reference Guides (RG) for each Core collection for detailed, step-by-step instructions on how to promote, validate, and complete each Core submission.</a:t>
            </a:r>
          </a:p>
        </p:txBody>
      </p:sp>
      <p:sp>
        <p:nvSpPr>
          <p:cNvPr id="4" name="Slide Number Placeholder 2">
            <a:extLst>
              <a:ext uri="{FF2B5EF4-FFF2-40B4-BE49-F238E27FC236}">
                <a16:creationId xmlns:a16="http://schemas.microsoft.com/office/drawing/2014/main" id="{6DDB76A1-204C-ACF0-BF80-7AF3854B3F4E}"/>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9009379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4D745B-5299-9D2E-3B00-1CBADAD2608B}"/>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1BA7ED16-EA21-89E2-E937-B2C42E14A38F}"/>
              </a:ext>
            </a:extLst>
          </p:cNvPr>
          <p:cNvSpPr>
            <a:spLocks noGrp="1"/>
          </p:cNvSpPr>
          <p:nvPr>
            <p:ph type="title"/>
          </p:nvPr>
        </p:nvSpPr>
        <p:spPr/>
        <p:txBody>
          <a:bodyPr vert="horz" lIns="91440" tIns="45720" rIns="91440" bIns="45720" rtlCol="0" anchor="ctr">
            <a:normAutofit/>
          </a:bodyPr>
          <a:lstStyle/>
          <a:p>
            <a:pPr algn="ctr"/>
            <a:r>
              <a:rPr lang="en-US" sz="4000" dirty="0"/>
              <a:t>CORE OVERVIEW</a:t>
            </a:r>
          </a:p>
        </p:txBody>
      </p:sp>
      <p:graphicFrame>
        <p:nvGraphicFramePr>
          <p:cNvPr id="15" name="TextBox 7">
            <a:extLst>
              <a:ext uri="{FF2B5EF4-FFF2-40B4-BE49-F238E27FC236}">
                <a16:creationId xmlns:a16="http://schemas.microsoft.com/office/drawing/2014/main" id="{1F4592E2-7909-0B0B-B8F0-CA6691AF6740}"/>
              </a:ext>
            </a:extLst>
          </p:cNvPr>
          <p:cNvGraphicFramePr/>
          <p:nvPr>
            <p:extLst>
              <p:ext uri="{D42A27DB-BD31-4B8C-83A1-F6EECF244321}">
                <p14:modId xmlns:p14="http://schemas.microsoft.com/office/powerpoint/2010/main" val="776610820"/>
              </p:ext>
            </p:extLst>
          </p:nvPr>
        </p:nvGraphicFramePr>
        <p:xfrm>
          <a:off x="3272052" y="1283192"/>
          <a:ext cx="398173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A1B0E865-AABF-58BE-12F6-A378FEEA9C89}"/>
              </a:ext>
            </a:extLst>
          </p:cNvPr>
          <p:cNvSpPr txBox="1"/>
          <p:nvPr/>
        </p:nvSpPr>
        <p:spPr>
          <a:xfrm>
            <a:off x="1618806" y="5999098"/>
            <a:ext cx="5013434" cy="523220"/>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DA3E26"/>
              </a:buClr>
              <a:buSzPct val="70000"/>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What is the Core Collection?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627287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025" y="252702"/>
            <a:ext cx="7800975" cy="575136"/>
          </a:xfrm>
        </p:spPr>
        <p:txBody>
          <a:bodyPr anchor="ctr">
            <a:noAutofit/>
          </a:bodyPr>
          <a:lstStyle/>
          <a:p>
            <a:pPr algn="ctr"/>
            <a:r>
              <a:rPr lang="en-US" sz="4000" dirty="0"/>
              <a:t>CORE COLLECTION APPLICATION</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16</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02208" y="1091174"/>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3796" y="1088574"/>
            <a:ext cx="7344992" cy="4305751"/>
          </a:xfrm>
          <a:prstGeom prst="rect">
            <a:avLst/>
          </a:prstGeom>
        </p:spPr>
        <p:txBody>
          <a:bodyPr lIns="91440" tIns="45720" rIns="91440" bIns="45720" anchor="t">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60000"/>
              <a:buFont typeface="Wingdings" panose="05000000000000000000" pitchFamily="2" charset="2"/>
              <a:buChar char="§"/>
              <a:tabLst/>
              <a:defRPr/>
            </a:pPr>
            <a:r>
              <a:rPr kumimoji="0" lang="en-US" sz="2200" b="0" i="0" u="none" strike="noStrike" kern="1200" cap="none" spc="0" normalizeH="0" baseline="0" noProof="0">
                <a:ln>
                  <a:noFill/>
                </a:ln>
                <a:solidFill>
                  <a:srgbClr val="0D6CB9"/>
                </a:solidFill>
                <a:effectLst/>
                <a:uLnTx/>
                <a:uFillTx/>
                <a:latin typeface="Calibri" panose="020F0502020204030204"/>
                <a:ea typeface="+mn-ea"/>
                <a:cs typeface="+mn-cs"/>
              </a:rPr>
              <a:t>In the ribbon near the top of the page, click on </a:t>
            </a:r>
            <a:r>
              <a:rPr kumimoji="0" lang="en-US" sz="2200" b="1" i="0" u="none" strike="noStrike" kern="1200" cap="none" spc="0" normalizeH="0" baseline="0" noProof="0">
                <a:ln>
                  <a:noFill/>
                </a:ln>
                <a:solidFill>
                  <a:srgbClr val="0D6CB9"/>
                </a:solidFill>
                <a:effectLst/>
                <a:uLnTx/>
                <a:uFillTx/>
                <a:latin typeface="Calibri" panose="020F0502020204030204"/>
                <a:ea typeface="+mn-ea"/>
                <a:cs typeface="+mn-cs"/>
              </a:rPr>
              <a:t>Core Collection.</a:t>
            </a: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9982394-071A-8DA7-A0A1-F48B10DDCCCB}"/>
              </a:ext>
            </a:extLst>
          </p:cNvPr>
          <p:cNvSpPr/>
          <p:nvPr/>
        </p:nvSpPr>
        <p:spPr>
          <a:xfrm>
            <a:off x="3656715" y="2935838"/>
            <a:ext cx="714374" cy="22941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pic>
        <p:nvPicPr>
          <p:cNvPr id="4" name="Picture 3">
            <a:extLst>
              <a:ext uri="{FF2B5EF4-FFF2-40B4-BE49-F238E27FC236}">
                <a16:creationId xmlns:a16="http://schemas.microsoft.com/office/drawing/2014/main" id="{39D90FF6-E535-06D9-7573-8D64A7E107F5}"/>
              </a:ext>
            </a:extLst>
          </p:cNvPr>
          <p:cNvPicPr>
            <a:picLocks noChangeAspect="1"/>
          </p:cNvPicPr>
          <p:nvPr/>
        </p:nvPicPr>
        <p:blipFill>
          <a:blip r:embed="rId4"/>
          <a:stretch>
            <a:fillRect/>
          </a:stretch>
        </p:blipFill>
        <p:spPr>
          <a:xfrm>
            <a:off x="2268784" y="1989128"/>
            <a:ext cx="5835015" cy="4616170"/>
          </a:xfrm>
          <a:prstGeom prst="rect">
            <a:avLst/>
          </a:prstGeom>
          <a:ln>
            <a:solidFill>
              <a:schemeClr val="accent1"/>
            </a:solidFill>
          </a:ln>
        </p:spPr>
      </p:pic>
      <p:sp>
        <p:nvSpPr>
          <p:cNvPr id="6" name="Rectangle 5">
            <a:extLst>
              <a:ext uri="{FF2B5EF4-FFF2-40B4-BE49-F238E27FC236}">
                <a16:creationId xmlns:a16="http://schemas.microsoft.com/office/drawing/2014/main" id="{E9982394-071A-8DA7-A0A1-F48B10DDCCCB}"/>
              </a:ext>
            </a:extLst>
          </p:cNvPr>
          <p:cNvSpPr/>
          <p:nvPr/>
        </p:nvSpPr>
        <p:spPr>
          <a:xfrm>
            <a:off x="4343657" y="2995679"/>
            <a:ext cx="714374" cy="22941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139592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400"/>
                            </p:stCondLst>
                            <p:childTnLst>
                              <p:par>
                                <p:cTn id="9" presetID="6" presetClass="entr" presetSubtype="16" fill="hold" grpId="0" nodeType="afterEffect">
                                  <p:stCondLst>
                                    <p:cond delay="40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2000"/>
                                        <p:tgtEl>
                                          <p:spTgt spid="16"/>
                                        </p:tgtEl>
                                      </p:cBhvr>
                                    </p:animEffect>
                                  </p:childTnLst>
                                </p:cTn>
                              </p:par>
                            </p:childTnLst>
                          </p:cTn>
                        </p:par>
                        <p:par>
                          <p:cTn id="12" fill="hold">
                            <p:stCondLst>
                              <p:cond delay="4800"/>
                            </p:stCondLst>
                            <p:childTnLst>
                              <p:par>
                                <p:cTn id="13" presetID="6" presetClass="entr" presetSubtype="16" fill="hold" grpId="0" nodeType="afterEffect">
                                  <p:stCondLst>
                                    <p:cond delay="40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dirty="0"/>
              <a:t>SUBMISSION DETAILS</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17</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3796" y="946413"/>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marR="0" lvl="1" indent="-274320" algn="l" defTabSz="685800" rtl="0" eaLnBrk="1" fontAlgn="auto" latinLnBrk="0" hangingPunct="1">
              <a:lnSpc>
                <a:spcPct val="90000"/>
              </a:lnSpc>
              <a:spcBef>
                <a:spcPts val="750"/>
              </a:spcBef>
              <a:spcAft>
                <a:spcPts val="0"/>
              </a:spcAft>
              <a:buClr>
                <a:srgbClr val="F16038"/>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Once inside the Core Collection, you will select the specific collection:</a:t>
            </a:r>
          </a:p>
          <a:p>
            <a:pPr marL="457200" marR="0" lvl="1" indent="-274320" algn="l" defTabSz="685800" rtl="0" eaLnBrk="1" fontAlgn="auto" latinLnBrk="0" hangingPunct="1">
              <a:lnSpc>
                <a:spcPct val="90000"/>
              </a:lnSpc>
              <a:spcBef>
                <a:spcPts val="750"/>
              </a:spcBef>
              <a:spcAft>
                <a:spcPts val="0"/>
              </a:spcAft>
              <a:buClr>
                <a:srgbClr val="F16038"/>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Select the </a:t>
            </a:r>
            <a:r>
              <a:rPr kumimoji="0" lang="en-US" sz="2000" b="1" i="0" u="none" strike="noStrike" kern="1200" cap="none" spc="0" normalizeH="0" baseline="0" noProof="0" dirty="0">
                <a:ln>
                  <a:noFill/>
                </a:ln>
                <a:solidFill>
                  <a:srgbClr val="0D6CB9"/>
                </a:solidFill>
                <a:effectLst/>
                <a:uLnTx/>
                <a:uFillTx/>
                <a:latin typeface="Calibri" panose="020F0502020204030204"/>
                <a:ea typeface="+mn-ea"/>
                <a:cs typeface="+mn-cs"/>
              </a:rPr>
              <a:t>collection</a:t>
            </a: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 from the collection drop down menu,</a:t>
            </a:r>
          </a:p>
          <a:p>
            <a:pPr marL="457200" marR="0" lvl="1" indent="-274320" algn="l" defTabSz="685800" rtl="0" eaLnBrk="1" fontAlgn="auto" latinLnBrk="0" hangingPunct="1">
              <a:lnSpc>
                <a:spcPct val="90000"/>
              </a:lnSpc>
              <a:spcBef>
                <a:spcPts val="750"/>
              </a:spcBef>
              <a:spcAft>
                <a:spcPts val="0"/>
              </a:spcAft>
              <a:buClr>
                <a:srgbClr val="F16038"/>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Select the </a:t>
            </a:r>
            <a:r>
              <a:rPr kumimoji="0" lang="en-US" sz="2000" b="1" i="0" u="none" strike="noStrike" kern="1200" cap="none" spc="0" normalizeH="0" baseline="0" noProof="0" dirty="0">
                <a:ln>
                  <a:noFill/>
                </a:ln>
                <a:solidFill>
                  <a:srgbClr val="0D6CB9"/>
                </a:solidFill>
                <a:effectLst/>
                <a:uLnTx/>
                <a:uFillTx/>
                <a:latin typeface="Calibri" panose="020F0502020204030204"/>
                <a:ea typeface="+mn-ea"/>
                <a:cs typeface="+mn-cs"/>
              </a:rPr>
              <a:t>School Year</a:t>
            </a: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a:t>
            </a:r>
          </a:p>
          <a:p>
            <a:pPr marL="457200" marR="0" lvl="1" indent="-274320" algn="l" defTabSz="685800" rtl="0" eaLnBrk="1" fontAlgn="auto" latinLnBrk="0" hangingPunct="1">
              <a:lnSpc>
                <a:spcPct val="90000"/>
              </a:lnSpc>
              <a:spcBef>
                <a:spcPts val="750"/>
              </a:spcBef>
              <a:spcAft>
                <a:spcPts val="0"/>
              </a:spcAft>
              <a:buClr>
                <a:srgbClr val="F16038"/>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Select the </a:t>
            </a:r>
            <a:r>
              <a:rPr kumimoji="0" lang="en-US" sz="2000" b="1" i="0" u="none" strike="noStrike" kern="1200" cap="none" spc="0" normalizeH="0" baseline="0" noProof="0" dirty="0">
                <a:ln>
                  <a:noFill/>
                </a:ln>
                <a:solidFill>
                  <a:srgbClr val="0D6CB9"/>
                </a:solidFill>
                <a:effectLst/>
                <a:uLnTx/>
                <a:uFillTx/>
                <a:latin typeface="Calibri" panose="020F0502020204030204"/>
                <a:ea typeface="+mn-ea"/>
                <a:cs typeface="+mn-cs"/>
              </a:rPr>
              <a:t>Submission</a:t>
            </a: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 and</a:t>
            </a:r>
          </a:p>
          <a:p>
            <a:pPr marL="457200" marR="0" lvl="1" indent="-274320" algn="l" defTabSz="685800" rtl="0" eaLnBrk="1" fontAlgn="auto" latinLnBrk="0" hangingPunct="1">
              <a:lnSpc>
                <a:spcPct val="90000"/>
              </a:lnSpc>
              <a:spcBef>
                <a:spcPts val="750"/>
              </a:spcBef>
              <a:spcAft>
                <a:spcPts val="0"/>
              </a:spcAft>
              <a:buClr>
                <a:srgbClr val="F16038"/>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Click </a:t>
            </a:r>
            <a:r>
              <a:rPr kumimoji="0" lang="en-US" sz="2000" b="1" i="0" u="none" strike="noStrike" kern="1200" cap="none" spc="0" normalizeH="0" baseline="0" noProof="0" dirty="0">
                <a:ln>
                  <a:noFill/>
                </a:ln>
                <a:solidFill>
                  <a:srgbClr val="0D6CB9"/>
                </a:solidFill>
                <a:effectLst/>
                <a:uLnTx/>
                <a:uFillTx/>
                <a:latin typeface="Calibri" panose="020F0502020204030204"/>
                <a:ea typeface="+mn-ea"/>
                <a:cs typeface="+mn-cs"/>
              </a:rPr>
              <a:t>Go</a:t>
            </a: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 (Note: There is no resubmissions for any Core collections, you will only see ‘Single’ instance.)</a:t>
            </a:r>
          </a:p>
          <a:p>
            <a:pPr marL="342900" marR="0" lvl="1" indent="0"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D48D394-0D4C-C719-B378-08765586FF3B}"/>
              </a:ext>
            </a:extLst>
          </p:cNvPr>
          <p:cNvSpPr/>
          <p:nvPr/>
        </p:nvSpPr>
        <p:spPr>
          <a:xfrm>
            <a:off x="7269933" y="4164594"/>
            <a:ext cx="1330859" cy="3440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53F0588-5F4C-C25C-07E3-A5E6EBA470F4}"/>
              </a:ext>
            </a:extLst>
          </p:cNvPr>
          <p:cNvSpPr/>
          <p:nvPr/>
        </p:nvSpPr>
        <p:spPr>
          <a:xfrm>
            <a:off x="5186292" y="4853335"/>
            <a:ext cx="1330859" cy="3440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05B1C158-3DC5-491B-7506-7D158272607A}"/>
              </a:ext>
            </a:extLst>
          </p:cNvPr>
          <p:cNvPicPr>
            <a:picLocks noChangeAspect="1"/>
          </p:cNvPicPr>
          <p:nvPr/>
        </p:nvPicPr>
        <p:blipFill>
          <a:blip r:embed="rId4"/>
          <a:stretch>
            <a:fillRect/>
          </a:stretch>
        </p:blipFill>
        <p:spPr>
          <a:xfrm>
            <a:off x="2068689" y="3557271"/>
            <a:ext cx="6790099" cy="2738753"/>
          </a:xfrm>
          <a:prstGeom prst="rect">
            <a:avLst/>
          </a:prstGeom>
          <a:ln>
            <a:solidFill>
              <a:schemeClr val="accent1"/>
            </a:solidFill>
          </a:ln>
        </p:spPr>
      </p:pic>
      <p:sp>
        <p:nvSpPr>
          <p:cNvPr id="8" name="Rectangle 7">
            <a:extLst>
              <a:ext uri="{FF2B5EF4-FFF2-40B4-BE49-F238E27FC236}">
                <a16:creationId xmlns:a16="http://schemas.microsoft.com/office/drawing/2014/main" id="{20C32539-088E-9D7B-1C2E-E4326248ECD5}"/>
              </a:ext>
            </a:extLst>
          </p:cNvPr>
          <p:cNvSpPr/>
          <p:nvPr/>
        </p:nvSpPr>
        <p:spPr>
          <a:xfrm>
            <a:off x="5605472" y="3875267"/>
            <a:ext cx="946796" cy="761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CF49BE4-3961-6F0D-8A12-28FBC9E51272}"/>
              </a:ext>
            </a:extLst>
          </p:cNvPr>
          <p:cNvPicPr>
            <a:picLocks noChangeAspect="1"/>
          </p:cNvPicPr>
          <p:nvPr/>
        </p:nvPicPr>
        <p:blipFill>
          <a:blip r:embed="rId5"/>
          <a:stretch>
            <a:fillRect/>
          </a:stretch>
        </p:blipFill>
        <p:spPr>
          <a:xfrm>
            <a:off x="5608315" y="3765351"/>
            <a:ext cx="927816" cy="109915"/>
          </a:xfrm>
          <a:prstGeom prst="rect">
            <a:avLst/>
          </a:prstGeom>
          <a:ln>
            <a:noFill/>
          </a:ln>
        </p:spPr>
      </p:pic>
    </p:spTree>
    <p:custDataLst>
      <p:tags r:id="rId1"/>
    </p:custDataLst>
    <p:extLst>
      <p:ext uri="{BB962C8B-B14F-4D97-AF65-F5344CB8AC3E}">
        <p14:creationId xmlns:p14="http://schemas.microsoft.com/office/powerpoint/2010/main" val="367920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a:xfrm>
            <a:off x="1659218" y="252702"/>
            <a:ext cx="7306188" cy="575136"/>
          </a:xfrm>
        </p:spPr>
        <p:txBody>
          <a:bodyPr anchor="ctr">
            <a:noAutofit/>
          </a:bodyPr>
          <a:lstStyle/>
          <a:p>
            <a:r>
              <a:rPr lang="en-US" sz="3200"/>
              <a:t>SUBMISSION STEPS IN CORE APPLICATION</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18</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620414" y="1018164"/>
            <a:ext cx="7344992" cy="2634673"/>
          </a:xfrm>
          <a:prstGeom prst="rect">
            <a:avLst/>
          </a:prstGeom>
        </p:spPr>
        <p:txBody>
          <a:bodyPr lIns="91440" tIns="45720" rIns="91440" bIns="45720">
            <a:normAutofit lnSpcReduction="10000"/>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mj-lt"/>
              <a:buAutoNum type="arabicPeriod"/>
              <a:tabLst/>
              <a:defRPr/>
            </a:pP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Promotion</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 – moves state reported data from the IODS to the Core Collection Data Mart.</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mj-lt"/>
              <a:buAutoNum type="arabicPeriod"/>
              <a:tabLst/>
              <a:defRPr/>
            </a:pP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Validation</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 – the LEA will verify the accuracy and completeness of data.</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AutoNum type="arabicPeriod"/>
              <a:tabLst/>
              <a:defRPr/>
            </a:pP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Reports</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 – reports should be reviewed to ensure the data promoted is accurate and complete. </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AutoNum type="arabicPeriod"/>
              <a:tabLst/>
              <a:defRPr/>
            </a:pP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Administration</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 – will allow the Approver to request an extension.</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AutoNum type="arabicPeriod"/>
              <a:tabLst/>
              <a:defRPr/>
            </a:pP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Prepare/Finalize </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 will complete the submission and send it to TEA. (Note: Collection can be ‘Reset’ before the submission due date if data corrections are required.)</a:t>
            </a: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F1B8F37-D18F-A9D6-148E-25B75BD187EA}"/>
              </a:ext>
            </a:extLst>
          </p:cNvPr>
          <p:cNvSpPr/>
          <p:nvPr/>
        </p:nvSpPr>
        <p:spPr>
          <a:xfrm>
            <a:off x="2521819" y="4292867"/>
            <a:ext cx="847024" cy="2680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2F7CC93-4257-B30E-08CE-EEA68BB1DA26}"/>
              </a:ext>
            </a:extLst>
          </p:cNvPr>
          <p:cNvPicPr>
            <a:picLocks noChangeAspect="1"/>
          </p:cNvPicPr>
          <p:nvPr/>
        </p:nvPicPr>
        <p:blipFill>
          <a:blip r:embed="rId4"/>
          <a:stretch>
            <a:fillRect/>
          </a:stretch>
        </p:blipFill>
        <p:spPr>
          <a:xfrm>
            <a:off x="1514475" y="3664674"/>
            <a:ext cx="7471385" cy="2536208"/>
          </a:xfrm>
          <a:prstGeom prst="rect">
            <a:avLst/>
          </a:prstGeom>
        </p:spPr>
      </p:pic>
      <p:sp>
        <p:nvSpPr>
          <p:cNvPr id="20" name="Rectangle 19">
            <a:extLst>
              <a:ext uri="{FF2B5EF4-FFF2-40B4-BE49-F238E27FC236}">
                <a16:creationId xmlns:a16="http://schemas.microsoft.com/office/drawing/2014/main" id="{455F3AEF-137C-A472-FC75-1F20CE2FC643}"/>
              </a:ext>
            </a:extLst>
          </p:cNvPr>
          <p:cNvSpPr/>
          <p:nvPr/>
        </p:nvSpPr>
        <p:spPr>
          <a:xfrm>
            <a:off x="2016355" y="4292867"/>
            <a:ext cx="4807958" cy="33023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1" name="Oval 20">
            <a:extLst>
              <a:ext uri="{FF2B5EF4-FFF2-40B4-BE49-F238E27FC236}">
                <a16:creationId xmlns:a16="http://schemas.microsoft.com/office/drawing/2014/main" id="{7B5A9914-F049-BAA7-81F7-885877C1B8A2}"/>
              </a:ext>
            </a:extLst>
          </p:cNvPr>
          <p:cNvSpPr/>
          <p:nvPr/>
        </p:nvSpPr>
        <p:spPr>
          <a:xfrm>
            <a:off x="2331697" y="4518205"/>
            <a:ext cx="240435" cy="225648"/>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w Cen MT"/>
                <a:ea typeface="+mn-ea"/>
                <a:cs typeface="+mn-cs"/>
              </a:rPr>
              <a:t>1</a:t>
            </a:r>
          </a:p>
        </p:txBody>
      </p:sp>
      <p:sp>
        <p:nvSpPr>
          <p:cNvPr id="22" name="Oval 21">
            <a:extLst>
              <a:ext uri="{FF2B5EF4-FFF2-40B4-BE49-F238E27FC236}">
                <a16:creationId xmlns:a16="http://schemas.microsoft.com/office/drawing/2014/main" id="{1E5516D8-C526-6B3F-38F3-BD5CDF7CDC65}"/>
              </a:ext>
            </a:extLst>
          </p:cNvPr>
          <p:cNvSpPr/>
          <p:nvPr/>
        </p:nvSpPr>
        <p:spPr>
          <a:xfrm>
            <a:off x="3166908" y="4518205"/>
            <a:ext cx="240435" cy="225648"/>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w Cen MT"/>
                <a:ea typeface="+mn-ea"/>
                <a:cs typeface="+mn-cs"/>
              </a:rPr>
              <a:t>2</a:t>
            </a:r>
          </a:p>
        </p:txBody>
      </p:sp>
      <p:sp>
        <p:nvSpPr>
          <p:cNvPr id="23" name="Oval 22">
            <a:extLst>
              <a:ext uri="{FF2B5EF4-FFF2-40B4-BE49-F238E27FC236}">
                <a16:creationId xmlns:a16="http://schemas.microsoft.com/office/drawing/2014/main" id="{B47715D2-7D74-A780-EE30-55FA09BE1124}"/>
              </a:ext>
            </a:extLst>
          </p:cNvPr>
          <p:cNvSpPr/>
          <p:nvPr/>
        </p:nvSpPr>
        <p:spPr>
          <a:xfrm>
            <a:off x="6297630" y="4518205"/>
            <a:ext cx="240435" cy="225648"/>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w Cen MT"/>
                <a:ea typeface="+mn-ea"/>
                <a:cs typeface="+mn-cs"/>
              </a:rPr>
              <a:t>4</a:t>
            </a:r>
          </a:p>
        </p:txBody>
      </p:sp>
      <p:sp>
        <p:nvSpPr>
          <p:cNvPr id="24" name="Oval 23">
            <a:extLst>
              <a:ext uri="{FF2B5EF4-FFF2-40B4-BE49-F238E27FC236}">
                <a16:creationId xmlns:a16="http://schemas.microsoft.com/office/drawing/2014/main" id="{48DC207F-B427-6CEC-8C5A-C681CACCDD71}"/>
              </a:ext>
            </a:extLst>
          </p:cNvPr>
          <p:cNvSpPr/>
          <p:nvPr/>
        </p:nvSpPr>
        <p:spPr>
          <a:xfrm>
            <a:off x="5476671" y="4518205"/>
            <a:ext cx="240435" cy="225648"/>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w Cen MT"/>
                <a:ea typeface="+mn-ea"/>
                <a:cs typeface="+mn-cs"/>
              </a:rPr>
              <a:t>3</a:t>
            </a:r>
          </a:p>
        </p:txBody>
      </p:sp>
      <p:sp>
        <p:nvSpPr>
          <p:cNvPr id="25" name="Oval 24">
            <a:extLst>
              <a:ext uri="{FF2B5EF4-FFF2-40B4-BE49-F238E27FC236}">
                <a16:creationId xmlns:a16="http://schemas.microsoft.com/office/drawing/2014/main" id="{3E53971A-67FD-4B38-1F72-08AA00DCD4B9}"/>
              </a:ext>
            </a:extLst>
          </p:cNvPr>
          <p:cNvSpPr/>
          <p:nvPr/>
        </p:nvSpPr>
        <p:spPr>
          <a:xfrm>
            <a:off x="4242554" y="4521279"/>
            <a:ext cx="240435" cy="225648"/>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w Cen MT"/>
                <a:ea typeface="+mn-ea"/>
                <a:cs typeface="+mn-cs"/>
              </a:rPr>
              <a:t>5</a:t>
            </a:r>
          </a:p>
        </p:txBody>
      </p:sp>
      <p:sp>
        <p:nvSpPr>
          <p:cNvPr id="26" name="Rectangle 25">
            <a:extLst>
              <a:ext uri="{FF2B5EF4-FFF2-40B4-BE49-F238E27FC236}">
                <a16:creationId xmlns:a16="http://schemas.microsoft.com/office/drawing/2014/main" id="{AD2DAA58-AB58-5ABE-BCE3-AADDBF24C011}"/>
              </a:ext>
            </a:extLst>
          </p:cNvPr>
          <p:cNvSpPr/>
          <p:nvPr/>
        </p:nvSpPr>
        <p:spPr>
          <a:xfrm>
            <a:off x="6908006" y="4292867"/>
            <a:ext cx="1080962" cy="268084"/>
          </a:xfrm>
          <a:prstGeom prst="rect">
            <a:avLst/>
          </a:prstGeom>
          <a:solidFill>
            <a:srgbClr val="E0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F0F2"/>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57FB62E-D89C-3828-DD44-B22A516DBE58}"/>
              </a:ext>
            </a:extLst>
          </p:cNvPr>
          <p:cNvSpPr/>
          <p:nvPr/>
        </p:nvSpPr>
        <p:spPr>
          <a:xfrm>
            <a:off x="7448486" y="3962543"/>
            <a:ext cx="1516919" cy="2680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F0F2"/>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261121DE-CCC4-15CE-9412-80693D0DEC25}"/>
              </a:ext>
            </a:extLst>
          </p:cNvPr>
          <p:cNvCxnSpPr/>
          <p:nvPr/>
        </p:nvCxnSpPr>
        <p:spPr>
          <a:xfrm>
            <a:off x="2016355" y="4292867"/>
            <a:ext cx="480795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6AA9B5F-EE35-A322-CE34-5DADBC2024FA}"/>
              </a:ext>
            </a:extLst>
          </p:cNvPr>
          <p:cNvCxnSpPr/>
          <p:nvPr/>
        </p:nvCxnSpPr>
        <p:spPr>
          <a:xfrm>
            <a:off x="6824313" y="4292867"/>
            <a:ext cx="0" cy="33023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99F5CB90-1AAA-2805-EF53-B3C7D5B405EC}"/>
              </a:ext>
            </a:extLst>
          </p:cNvPr>
          <p:cNvCxnSpPr/>
          <p:nvPr/>
        </p:nvCxnSpPr>
        <p:spPr>
          <a:xfrm>
            <a:off x="2016355" y="4292867"/>
            <a:ext cx="0" cy="33023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F21B9B72-5C9A-EAC3-96F7-7855C2FDAE29}"/>
              </a:ext>
            </a:extLst>
          </p:cNvPr>
          <p:cNvCxnSpPr/>
          <p:nvPr/>
        </p:nvCxnSpPr>
        <p:spPr>
          <a:xfrm>
            <a:off x="3407343" y="4623102"/>
            <a:ext cx="835211"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0DE13676-6316-2ABE-6A9A-7C3F747F6241}"/>
              </a:ext>
            </a:extLst>
          </p:cNvPr>
          <p:cNvCxnSpPr>
            <a:cxnSpLocks/>
          </p:cNvCxnSpPr>
          <p:nvPr/>
        </p:nvCxnSpPr>
        <p:spPr>
          <a:xfrm>
            <a:off x="4482989" y="4624585"/>
            <a:ext cx="993682"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660910C9-99F4-E8F5-291E-766A22F9D14E}"/>
              </a:ext>
            </a:extLst>
          </p:cNvPr>
          <p:cNvCxnSpPr>
            <a:cxnSpLocks/>
            <a:stCxn id="24" idx="6"/>
          </p:cNvCxnSpPr>
          <p:nvPr/>
        </p:nvCxnSpPr>
        <p:spPr>
          <a:xfrm flipV="1">
            <a:off x="5717106" y="4620396"/>
            <a:ext cx="580524" cy="10633"/>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748FB1FE-3456-3D82-11E3-337F22D6F004}"/>
              </a:ext>
            </a:extLst>
          </p:cNvPr>
          <p:cNvCxnSpPr>
            <a:cxnSpLocks/>
          </p:cNvCxnSpPr>
          <p:nvPr/>
        </p:nvCxnSpPr>
        <p:spPr>
          <a:xfrm>
            <a:off x="2572132" y="4629806"/>
            <a:ext cx="612756"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1BA6ACD-8859-C836-F957-1102E50F3F04}"/>
              </a:ext>
            </a:extLst>
          </p:cNvPr>
          <p:cNvCxnSpPr>
            <a:cxnSpLocks/>
          </p:cNvCxnSpPr>
          <p:nvPr/>
        </p:nvCxnSpPr>
        <p:spPr>
          <a:xfrm>
            <a:off x="6552317" y="4624585"/>
            <a:ext cx="271996"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34F0BD13-4690-9DE2-24FF-B75E9B41B7F4}"/>
              </a:ext>
            </a:extLst>
          </p:cNvPr>
          <p:cNvCxnSpPr>
            <a:cxnSpLocks/>
          </p:cNvCxnSpPr>
          <p:nvPr/>
        </p:nvCxnSpPr>
        <p:spPr>
          <a:xfrm>
            <a:off x="2016355" y="4620396"/>
            <a:ext cx="315342" cy="941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332531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par>
                          <p:cTn id="8" fill="hold">
                            <p:stCondLst>
                              <p:cond delay="2400"/>
                            </p:stCondLst>
                            <p:childTnLst>
                              <p:par>
                                <p:cTn id="9" presetID="42" presetClass="entr" presetSubtype="0" fill="hold" grpId="0" nodeType="afterEffect">
                                  <p:stCondLst>
                                    <p:cond delay="7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par>
                          <p:cTn id="14" fill="hold">
                            <p:stCondLst>
                              <p:cond delay="4100"/>
                            </p:stCondLst>
                            <p:childTnLst>
                              <p:par>
                                <p:cTn id="15" presetID="42" presetClass="entr" presetSubtype="0" fill="hold" grpId="0" nodeType="afterEffect">
                                  <p:stCondLst>
                                    <p:cond delay="10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6100"/>
                            </p:stCondLst>
                            <p:childTnLst>
                              <p:par>
                                <p:cTn id="21" presetID="42" presetClass="entr" presetSubtype="0" fill="hold" grpId="0" nodeType="afterEffect">
                                  <p:stCondLst>
                                    <p:cond delay="1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par>
                          <p:cTn id="26" fill="hold">
                            <p:stCondLst>
                              <p:cond delay="8100"/>
                            </p:stCondLst>
                            <p:childTnLst>
                              <p:par>
                                <p:cTn id="27" presetID="21" presetClass="entr" presetSubtype="1" fill="hold" grpId="0" nodeType="afterEffect">
                                  <p:stCondLst>
                                    <p:cond delay="1000"/>
                                  </p:stCondLst>
                                  <p:childTnLst>
                                    <p:set>
                                      <p:cBhvr>
                                        <p:cTn id="28" dur="1" fill="hold">
                                          <p:stCondLst>
                                            <p:cond delay="0"/>
                                          </p:stCondLst>
                                        </p:cTn>
                                        <p:tgtEl>
                                          <p:spTgt spid="23"/>
                                        </p:tgtEl>
                                        <p:attrNameLst>
                                          <p:attrName>style.visibility</p:attrName>
                                        </p:attrNameLst>
                                      </p:cBhvr>
                                      <p:to>
                                        <p:strVal val="visible"/>
                                      </p:to>
                                    </p:set>
                                    <p:animEffect transition="in" filter="wheel(1)">
                                      <p:cBhvr>
                                        <p:cTn id="29" dur="3000"/>
                                        <p:tgtEl>
                                          <p:spTgt spid="23"/>
                                        </p:tgtEl>
                                      </p:cBhvr>
                                    </p:animEffect>
                                  </p:childTnLst>
                                </p:cTn>
                              </p:par>
                            </p:childTnLst>
                          </p:cTn>
                        </p:par>
                        <p:par>
                          <p:cTn id="30" fill="hold">
                            <p:stCondLst>
                              <p:cond delay="12100"/>
                            </p:stCondLst>
                            <p:childTnLst>
                              <p:par>
                                <p:cTn id="31" presetID="21" presetClass="entr" presetSubtype="1" fill="hold" grpId="0" nodeType="afterEffect">
                                  <p:stCondLst>
                                    <p:cond delay="1000"/>
                                  </p:stCondLst>
                                  <p:childTnLst>
                                    <p:set>
                                      <p:cBhvr>
                                        <p:cTn id="32" dur="1" fill="hold">
                                          <p:stCondLst>
                                            <p:cond delay="0"/>
                                          </p:stCondLst>
                                        </p:cTn>
                                        <p:tgtEl>
                                          <p:spTgt spid="25"/>
                                        </p:tgtEl>
                                        <p:attrNameLst>
                                          <p:attrName>style.visibility</p:attrName>
                                        </p:attrNameLst>
                                      </p:cBhvr>
                                      <p:to>
                                        <p:strVal val="visible"/>
                                      </p:to>
                                    </p:set>
                                    <p:animEffect transition="in" filter="wheel(1)">
                                      <p:cBhvr>
                                        <p:cTn id="33" dur="3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cstate="print">
            <a:extLst>
              <a:ext uri="{28A0092B-C50C-407E-A947-70E740481C1C}">
                <a14:useLocalDpi xmlns:a14="http://schemas.microsoft.com/office/drawing/2010/main" val="0"/>
              </a:ext>
            </a:extLst>
          </a:blip>
          <a:srcRect t="7896" b="7896"/>
          <a:stretch/>
        </p:blipFill>
        <p:spPr>
          <a:xfrm>
            <a:off x="1143" y="0"/>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5645" y="5173139"/>
            <a:ext cx="914400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12433" y="5396548"/>
            <a:ext cx="9144000" cy="728084"/>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400" b="1" i="0" u="none" strike="noStrike" kern="0" cap="none" spc="0" normalizeH="0" baseline="0" noProof="0">
                <a:ln>
                  <a:noFill/>
                </a:ln>
                <a:solidFill>
                  <a:srgbClr val="0D6CB8"/>
                </a:solidFill>
                <a:effectLst/>
                <a:uLnTx/>
                <a:uFillTx/>
                <a:latin typeface="Calibri"/>
                <a:ea typeface="+mn-ea"/>
                <a:cs typeface="Calibri"/>
              </a:rPr>
              <a:t>PROMOTE LOADED DATA (STEP 1)</a:t>
            </a:r>
            <a:endParaRPr kumimoji="0" lang="en-US" sz="4400" b="1"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1399" y="155427"/>
            <a:ext cx="2577179" cy="796709"/>
          </a:xfrm>
          <a:prstGeom prst="rect">
            <a:avLst/>
          </a:prstGeom>
        </p:spPr>
      </p:pic>
    </p:spTree>
    <p:custDataLst>
      <p:tags r:id="rId1"/>
    </p:custDataLst>
    <p:extLst>
      <p:ext uri="{BB962C8B-B14F-4D97-AF65-F5344CB8AC3E}">
        <p14:creationId xmlns:p14="http://schemas.microsoft.com/office/powerpoint/2010/main" val="2522817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A5F378-5135-4C5C-9F84-26C058696DB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656"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65665" rtl="0" eaLnBrk="1" fontAlgn="auto" latinLnBrk="0" hangingPunct="1">
              <a:lnSpc>
                <a:spcPct val="100000"/>
              </a:lnSpc>
              <a:spcBef>
                <a:spcPts val="0"/>
              </a:spcBef>
              <a:spcAft>
                <a:spcPts val="0"/>
              </a:spcAft>
              <a:buClrTx/>
              <a:buSzTx/>
              <a:buFontTx/>
              <a:buNone/>
              <a:tabLst/>
              <a:defRPr/>
            </a:pPr>
            <a:fld id="{69C126A4-BD19-47E2-8A0E-0DE1B9D8C925}" type="slidenum">
              <a:rPr kumimoji="0" lang="en-US" sz="656"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65665" rtl="0" eaLnBrk="1" fontAlgn="auto" latinLnBrk="0" hangingPunct="1">
                <a:lnSpc>
                  <a:spcPct val="100000"/>
                </a:lnSpc>
                <a:spcBef>
                  <a:spcPts val="0"/>
                </a:spcBef>
                <a:spcAft>
                  <a:spcPts val="0"/>
                </a:spcAft>
                <a:buClrTx/>
                <a:buSzTx/>
                <a:buFontTx/>
                <a:buNone/>
                <a:tabLst/>
                <a:defRPr/>
              </a:pPr>
              <a:t>2</a:t>
            </a:fld>
            <a:endParaRPr kumimoji="0" lang="en-US" sz="1019"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p:txBody>
          <a:bodyPr>
            <a:noAutofit/>
          </a:bodyPr>
          <a:lstStyle/>
          <a:p>
            <a:pPr algn="ctr"/>
            <a:r>
              <a:rPr lang="en-US" sz="4000">
                <a:solidFill>
                  <a:srgbClr val="0070C0"/>
                </a:solidFill>
                <a:cs typeface="Calibri"/>
              </a:rPr>
              <a:t>KEY TERMS</a:t>
            </a:r>
          </a:p>
        </p:txBody>
      </p:sp>
      <p:graphicFrame>
        <p:nvGraphicFramePr>
          <p:cNvPr id="8" name="Table 8">
            <a:extLst>
              <a:ext uri="{FF2B5EF4-FFF2-40B4-BE49-F238E27FC236}">
                <a16:creationId xmlns:a16="http://schemas.microsoft.com/office/drawing/2014/main" id="{5F71A4F3-A49C-9447-0DF2-FF1995F47A6F}"/>
              </a:ext>
            </a:extLst>
          </p:cNvPr>
          <p:cNvGraphicFramePr>
            <a:graphicFrameLocks noGrp="1"/>
          </p:cNvGraphicFramePr>
          <p:nvPr>
            <p:extLst>
              <p:ext uri="{D42A27DB-BD31-4B8C-83A1-F6EECF244321}">
                <p14:modId xmlns:p14="http://schemas.microsoft.com/office/powerpoint/2010/main" val="2049614674"/>
              </p:ext>
            </p:extLst>
          </p:nvPr>
        </p:nvGraphicFramePr>
        <p:xfrm>
          <a:off x="2203357" y="1279641"/>
          <a:ext cx="6026243" cy="2170122"/>
        </p:xfrm>
        <a:graphic>
          <a:graphicData uri="http://schemas.openxmlformats.org/drawingml/2006/table">
            <a:tbl>
              <a:tblPr firstRow="1" bandRow="1">
                <a:tableStyleId>{16D9F66E-5EB9-4882-86FB-DCBF35E3C3E4}</a:tableStyleId>
              </a:tblPr>
              <a:tblGrid>
                <a:gridCol w="6026243">
                  <a:extLst>
                    <a:ext uri="{9D8B030D-6E8A-4147-A177-3AD203B41FA5}">
                      <a16:colId xmlns:a16="http://schemas.microsoft.com/office/drawing/2014/main" val="2503551537"/>
                    </a:ext>
                  </a:extLst>
                </a:gridCol>
              </a:tblGrid>
              <a:tr h="361687">
                <a:tc>
                  <a:txBody>
                    <a:bodyPr/>
                    <a:lstStyle/>
                    <a:p>
                      <a:r>
                        <a:rPr lang="en-US" sz="1400" b="0"/>
                        <a:t>Core Application</a:t>
                      </a:r>
                    </a:p>
                  </a:txBody>
                  <a:tcPr marL="66563" marR="66563" marT="33281" marB="33281"/>
                </a:tc>
                <a:extLst>
                  <a:ext uri="{0D108BD9-81ED-4DB2-BD59-A6C34878D82A}">
                    <a16:rowId xmlns:a16="http://schemas.microsoft.com/office/drawing/2014/main" val="566351946"/>
                  </a:ext>
                </a:extLst>
              </a:tr>
              <a:tr h="361687">
                <a:tc>
                  <a:txBody>
                    <a:bodyPr/>
                    <a:lstStyle/>
                    <a:p>
                      <a:r>
                        <a:rPr lang="en-US" sz="1400" b="0"/>
                        <a:t>Data Element</a:t>
                      </a:r>
                    </a:p>
                  </a:txBody>
                  <a:tcPr marL="66563" marR="66563" marT="33281" marB="33281"/>
                </a:tc>
                <a:extLst>
                  <a:ext uri="{0D108BD9-81ED-4DB2-BD59-A6C34878D82A}">
                    <a16:rowId xmlns:a16="http://schemas.microsoft.com/office/drawing/2014/main" val="1098142738"/>
                  </a:ext>
                </a:extLst>
              </a:tr>
              <a:tr h="361687">
                <a:tc>
                  <a:txBody>
                    <a:bodyPr/>
                    <a:lstStyle/>
                    <a:p>
                      <a:r>
                        <a:rPr lang="en-US" sz="1400" b="0"/>
                        <a:t>Data Promotion</a:t>
                      </a:r>
                    </a:p>
                  </a:txBody>
                  <a:tcPr marL="66563" marR="66563" marT="33281" marB="33281"/>
                </a:tc>
                <a:extLst>
                  <a:ext uri="{0D108BD9-81ED-4DB2-BD59-A6C34878D82A}">
                    <a16:rowId xmlns:a16="http://schemas.microsoft.com/office/drawing/2014/main" val="2221098767"/>
                  </a:ext>
                </a:extLst>
              </a:tr>
              <a:tr h="361687">
                <a:tc>
                  <a:txBody>
                    <a:bodyPr/>
                    <a:lstStyle/>
                    <a:p>
                      <a:r>
                        <a:rPr lang="en-US" sz="1400" b="0"/>
                        <a:t>Data Submission</a:t>
                      </a:r>
                    </a:p>
                  </a:txBody>
                  <a:tcPr marL="66563" marR="66563" marT="33281" marB="33281"/>
                </a:tc>
                <a:extLst>
                  <a:ext uri="{0D108BD9-81ED-4DB2-BD59-A6C34878D82A}">
                    <a16:rowId xmlns:a16="http://schemas.microsoft.com/office/drawing/2014/main" val="3268514718"/>
                  </a:ext>
                </a:extLst>
              </a:tr>
              <a:tr h="361687">
                <a:tc>
                  <a:txBody>
                    <a:bodyPr/>
                    <a:lstStyle/>
                    <a:p>
                      <a:r>
                        <a:rPr lang="en-US" sz="1400" b="0" dirty="0"/>
                        <a:t>Data Validation</a:t>
                      </a:r>
                    </a:p>
                  </a:txBody>
                  <a:tcPr marL="66563" marR="66563" marT="33281" marB="33281"/>
                </a:tc>
                <a:extLst>
                  <a:ext uri="{0D108BD9-81ED-4DB2-BD59-A6C34878D82A}">
                    <a16:rowId xmlns:a16="http://schemas.microsoft.com/office/drawing/2014/main" val="2272812879"/>
                  </a:ext>
                </a:extLst>
              </a:tr>
              <a:tr h="361687">
                <a:tc>
                  <a:txBody>
                    <a:bodyPr/>
                    <a:lstStyle/>
                    <a:p>
                      <a:r>
                        <a:rPr lang="en-US" sz="1400" b="0" dirty="0"/>
                        <a:t>Domain</a:t>
                      </a:r>
                    </a:p>
                  </a:txBody>
                  <a:tcPr marL="66563" marR="66563" marT="33281" marB="33281"/>
                </a:tc>
                <a:extLst>
                  <a:ext uri="{0D108BD9-81ED-4DB2-BD59-A6C34878D82A}">
                    <a16:rowId xmlns:a16="http://schemas.microsoft.com/office/drawing/2014/main" val="2379911339"/>
                  </a:ext>
                </a:extLst>
              </a:tr>
            </a:tbl>
          </a:graphicData>
        </a:graphic>
      </p:graphicFrame>
      <p:sp>
        <p:nvSpPr>
          <p:cNvPr id="5" name="TextBox 4">
            <a:extLst>
              <a:ext uri="{FF2B5EF4-FFF2-40B4-BE49-F238E27FC236}">
                <a16:creationId xmlns:a16="http://schemas.microsoft.com/office/drawing/2014/main" id="{71C03615-1A71-DA47-4883-BE24FCE099D7}"/>
              </a:ext>
            </a:extLst>
          </p:cNvPr>
          <p:cNvSpPr txBox="1"/>
          <p:nvPr/>
        </p:nvSpPr>
        <p:spPr>
          <a:xfrm>
            <a:off x="1902760" y="6031209"/>
            <a:ext cx="6498290" cy="861774"/>
          </a:xfrm>
          <a:prstGeom prst="rect">
            <a:avLst/>
          </a:prstGeom>
          <a:noFill/>
        </p:spPr>
        <p:txBody>
          <a:bodyPr wrap="square" rtlCol="0">
            <a:spAutoFit/>
          </a:bodyPr>
          <a:lstStyle/>
          <a:p>
            <a:pPr marL="208021"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rPr>
              <a:t>You can find the definitions to these key terms and more here: </a:t>
            </a:r>
          </a:p>
          <a:p>
            <a:pPr marL="208021"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0070C0"/>
                </a:solidFill>
                <a:effectLst/>
                <a:uLnTx/>
                <a:uFillTx/>
                <a:latin typeface="Calibri" panose="020F0502020204030204"/>
                <a:ea typeface="+mn-ea"/>
                <a:cs typeface="+mn-cs"/>
                <a:hlinkClick r:id="rId4"/>
              </a:rPr>
              <a:t>Key Terms and Definitions Document</a:t>
            </a:r>
            <a:endParaRPr kumimoji="0" lang="en-US" sz="1600" b="0" i="0" u="sng" strike="noStrike" kern="1200" cap="none" spc="0" normalizeH="0" baseline="0" noProof="0">
              <a:ln>
                <a:noFill/>
              </a:ln>
              <a:solidFill>
                <a:srgbClr val="0070C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02880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t>DATA</a:t>
            </a:r>
            <a:r>
              <a:rPr lang="en-US" sz="4400"/>
              <a:t> </a:t>
            </a:r>
            <a:r>
              <a:rPr lang="en-US" sz="4000"/>
              <a:t>PROMOTION</a:t>
            </a:r>
            <a:endParaRPr lang="en-US" sz="4400"/>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20</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3796" y="1127224"/>
            <a:ext cx="7344992" cy="4305751"/>
          </a:xfrm>
          <a:prstGeom prst="rect">
            <a:avLst/>
          </a:prstGeom>
        </p:spPr>
        <p:txBody>
          <a:bodyPr lIns="91440" tIns="45720" rIns="91440" bIns="45720" anchor="t">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To Promote data for a TSDS core collections (SPPI-14, RFT, Class Roster, ECDS, CSW, SELA or SPEDS Summer), hover over Data Promotions.</a:t>
            </a:r>
            <a:endPar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Calibri"/>
            </a:endParaRP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Click on </a:t>
            </a:r>
            <a:r>
              <a:rPr kumimoji="0" lang="en-US" sz="2000" b="1" i="0" u="none" strike="noStrike" kern="1200" cap="none" spc="0" normalizeH="0" baseline="0" noProof="0" dirty="0">
                <a:ln>
                  <a:noFill/>
                </a:ln>
                <a:solidFill>
                  <a:srgbClr val="0D6CB9"/>
                </a:solidFill>
                <a:effectLst/>
                <a:uLnTx/>
                <a:uFillTx/>
                <a:latin typeface="Calibri" panose="020F0502020204030204"/>
                <a:ea typeface="+mn-ea"/>
                <a:cs typeface="+mn-cs"/>
              </a:rPr>
              <a:t>Promote Loaded Data</a:t>
            </a: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Calibri"/>
            </a:endParaRPr>
          </a:p>
          <a:p>
            <a:pPr marL="342900" marR="0" lvl="1" indent="0"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715CEB7-CEFF-850B-86E4-88A418989FE4}"/>
              </a:ext>
            </a:extLst>
          </p:cNvPr>
          <p:cNvPicPr>
            <a:picLocks noChangeAspect="1"/>
          </p:cNvPicPr>
          <p:nvPr/>
        </p:nvPicPr>
        <p:blipFill>
          <a:blip r:embed="rId4"/>
          <a:stretch>
            <a:fillRect/>
          </a:stretch>
        </p:blipFill>
        <p:spPr>
          <a:xfrm>
            <a:off x="1514475" y="3061445"/>
            <a:ext cx="7509379" cy="2923066"/>
          </a:xfrm>
          <a:prstGeom prst="rect">
            <a:avLst/>
          </a:prstGeom>
          <a:ln>
            <a:solidFill>
              <a:schemeClr val="accent1"/>
            </a:solidFill>
          </a:ln>
        </p:spPr>
      </p:pic>
      <p:sp>
        <p:nvSpPr>
          <p:cNvPr id="16" name="Rectangle 15">
            <a:extLst>
              <a:ext uri="{FF2B5EF4-FFF2-40B4-BE49-F238E27FC236}">
                <a16:creationId xmlns:a16="http://schemas.microsoft.com/office/drawing/2014/main" id="{94ACA0B3-CBF0-48D8-3747-5351ECD8309D}"/>
              </a:ext>
            </a:extLst>
          </p:cNvPr>
          <p:cNvSpPr/>
          <p:nvPr/>
        </p:nvSpPr>
        <p:spPr>
          <a:xfrm>
            <a:off x="1981540" y="4382146"/>
            <a:ext cx="1123610" cy="21842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pic>
        <p:nvPicPr>
          <p:cNvPr id="4" name="Picture 3">
            <a:extLst>
              <a:ext uri="{FF2B5EF4-FFF2-40B4-BE49-F238E27FC236}">
                <a16:creationId xmlns:a16="http://schemas.microsoft.com/office/drawing/2014/main" id="{45C95A84-FB74-ABEE-F5F7-D37E2B1EAAEB}"/>
              </a:ext>
            </a:extLst>
          </p:cNvPr>
          <p:cNvPicPr>
            <a:picLocks noChangeAspect="1"/>
          </p:cNvPicPr>
          <p:nvPr/>
        </p:nvPicPr>
        <p:blipFill>
          <a:blip r:embed="rId5"/>
          <a:stretch>
            <a:fillRect/>
          </a:stretch>
        </p:blipFill>
        <p:spPr>
          <a:xfrm>
            <a:off x="2746126" y="3104623"/>
            <a:ext cx="6277728" cy="251626"/>
          </a:xfrm>
          <a:prstGeom prst="rect">
            <a:avLst/>
          </a:prstGeom>
        </p:spPr>
      </p:pic>
    </p:spTree>
    <p:custDataLst>
      <p:tags r:id="rId1"/>
    </p:custDataLst>
    <p:extLst>
      <p:ext uri="{BB962C8B-B14F-4D97-AF65-F5344CB8AC3E}">
        <p14:creationId xmlns:p14="http://schemas.microsoft.com/office/powerpoint/2010/main" val="30639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400"/>
                            </p:stCondLst>
                            <p:childTnLst>
                              <p:par>
                                <p:cTn id="9" presetID="6" presetClass="entr" presetSubtype="16" fill="hold" grpId="0" nodeType="afterEffect">
                                  <p:stCondLst>
                                    <p:cond delay="40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463" y="252702"/>
            <a:ext cx="7777537" cy="575136"/>
          </a:xfrm>
        </p:spPr>
        <p:txBody>
          <a:bodyPr anchor="ctr">
            <a:noAutofit/>
          </a:bodyPr>
          <a:lstStyle/>
          <a:p>
            <a:pPr algn="ctr"/>
            <a:r>
              <a:rPr lang="en-US" sz="3600" dirty="0">
                <a:solidFill>
                  <a:schemeClr val="accent1"/>
                </a:solidFill>
              </a:rPr>
              <a:t>SELECT</a:t>
            </a:r>
            <a:r>
              <a:rPr lang="en-US" sz="3600" dirty="0"/>
              <a:t> </a:t>
            </a:r>
            <a:r>
              <a:rPr lang="en-US" sz="3600" dirty="0">
                <a:solidFill>
                  <a:schemeClr val="accent1"/>
                </a:solidFill>
              </a:rPr>
              <a:t>THE CATEGORIES TO PROMOTE</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21</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Click on the dropdown arrow for </a:t>
            </a:r>
            <a:r>
              <a:rPr kumimoji="0" lang="en-US" sz="2000" b="1" i="0" u="none" strike="noStrike" kern="1200" cap="none" spc="0" normalizeH="0" baseline="0" noProof="0" dirty="0">
                <a:ln>
                  <a:noFill/>
                </a:ln>
                <a:solidFill>
                  <a:srgbClr val="0D6CB9"/>
                </a:solidFill>
                <a:effectLst/>
                <a:uLnTx/>
                <a:uFillTx/>
                <a:latin typeface="Calibri" panose="020F0502020204030204"/>
                <a:ea typeface="+mn-ea"/>
                <a:cs typeface="+mn-cs"/>
              </a:rPr>
              <a:t>Categories</a:t>
            </a: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Select the </a:t>
            </a:r>
            <a:r>
              <a:rPr kumimoji="0" lang="en-US" sz="2000" b="1" i="0" u="none" strike="noStrike" kern="1200" cap="none" spc="0" normalizeH="0" baseline="0" noProof="0" dirty="0">
                <a:ln>
                  <a:noFill/>
                </a:ln>
                <a:solidFill>
                  <a:srgbClr val="0D6CB9"/>
                </a:solidFill>
                <a:effectLst/>
                <a:uLnTx/>
                <a:uFillTx/>
                <a:latin typeface="Calibri" panose="020F0502020204030204"/>
                <a:ea typeface="+mn-ea"/>
                <a:cs typeface="+mn-cs"/>
              </a:rPr>
              <a:t>Categories</a:t>
            </a: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 you wish to promote.</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1" i="0" u="none" strike="noStrike" kern="1200" cap="none" spc="0" normalizeH="0" baseline="0" noProof="0" dirty="0">
                <a:ln>
                  <a:noFill/>
                </a:ln>
                <a:solidFill>
                  <a:srgbClr val="0D6CB9"/>
                </a:solidFill>
                <a:effectLst/>
                <a:uLnTx/>
                <a:uFillTx/>
                <a:latin typeface="Calibri" panose="020F0502020204030204"/>
                <a:ea typeface="+mn-ea"/>
                <a:cs typeface="+mn-cs"/>
              </a:rPr>
              <a:t>Highlight</a:t>
            </a: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 and double click your selection.</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Click on the </a:t>
            </a:r>
            <a:r>
              <a:rPr kumimoji="0" lang="en-US" sz="2000" b="1" i="0" u="none" strike="noStrike" kern="1200" cap="none" spc="0" normalizeH="0" baseline="0" noProof="0" dirty="0">
                <a:ln>
                  <a:noFill/>
                </a:ln>
                <a:solidFill>
                  <a:srgbClr val="0D6CB9"/>
                </a:solidFill>
                <a:effectLst/>
                <a:uLnTx/>
                <a:uFillTx/>
                <a:latin typeface="Calibri" panose="020F0502020204030204"/>
                <a:ea typeface="+mn-ea"/>
                <a:cs typeface="+mn-cs"/>
              </a:rPr>
              <a:t>Next</a:t>
            </a: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 button.</a:t>
            </a:r>
          </a:p>
          <a:p>
            <a:pPr marL="342900" marR="0" lvl="1" indent="0"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2D6699E-E90D-F68A-5377-182787750853}"/>
              </a:ext>
            </a:extLst>
          </p:cNvPr>
          <p:cNvPicPr>
            <a:picLocks noChangeAspect="1"/>
          </p:cNvPicPr>
          <p:nvPr/>
        </p:nvPicPr>
        <p:blipFill>
          <a:blip r:embed="rId4"/>
          <a:stretch>
            <a:fillRect/>
          </a:stretch>
        </p:blipFill>
        <p:spPr>
          <a:xfrm>
            <a:off x="1471612" y="2889839"/>
            <a:ext cx="7536656" cy="3254305"/>
          </a:xfrm>
          <a:prstGeom prst="rect">
            <a:avLst/>
          </a:prstGeom>
          <a:ln>
            <a:solidFill>
              <a:schemeClr val="accent1"/>
            </a:solidFill>
          </a:ln>
        </p:spPr>
      </p:pic>
      <p:sp>
        <p:nvSpPr>
          <p:cNvPr id="8" name="Rectangle 7">
            <a:extLst>
              <a:ext uri="{FF2B5EF4-FFF2-40B4-BE49-F238E27FC236}">
                <a16:creationId xmlns:a16="http://schemas.microsoft.com/office/drawing/2014/main" id="{713A2FB3-4891-1A39-D56D-8736FDCC0018}"/>
              </a:ext>
            </a:extLst>
          </p:cNvPr>
          <p:cNvSpPr/>
          <p:nvPr/>
        </p:nvSpPr>
        <p:spPr>
          <a:xfrm>
            <a:off x="1555571" y="5860650"/>
            <a:ext cx="822120" cy="29151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0" name="Arrow: Right 9">
            <a:extLst>
              <a:ext uri="{FF2B5EF4-FFF2-40B4-BE49-F238E27FC236}">
                <a16:creationId xmlns:a16="http://schemas.microsoft.com/office/drawing/2014/main" id="{59A40FF5-D751-F5D7-6EE6-7411354449C7}"/>
              </a:ext>
            </a:extLst>
          </p:cNvPr>
          <p:cNvSpPr/>
          <p:nvPr/>
        </p:nvSpPr>
        <p:spPr>
          <a:xfrm rot="13709721">
            <a:off x="1888220" y="6310573"/>
            <a:ext cx="441383" cy="217477"/>
          </a:xfrm>
          <a:prstGeom prst="rightArrow">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186436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t>CONFIRM DATA PROMOTION</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a:xfrm>
            <a:off x="7078454" y="6492874"/>
            <a:ext cx="2057400" cy="365125"/>
          </a:xfrm>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22</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3298158"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4" y="1017898"/>
            <a:ext cx="7621379"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The confirmation screen will show what you will be promoting.</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Confirm this is correct. Then, click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Submit</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a:t>
            </a:r>
          </a:p>
          <a:p>
            <a:pPr marL="342900" marR="0" lvl="1" indent="0"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CBED6FA-2E12-89FC-55D8-A0C91BE93AC1}"/>
              </a:ext>
            </a:extLst>
          </p:cNvPr>
          <p:cNvSpPr/>
          <p:nvPr/>
        </p:nvSpPr>
        <p:spPr>
          <a:xfrm>
            <a:off x="3021933" y="5953125"/>
            <a:ext cx="990599" cy="342899"/>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pic>
        <p:nvPicPr>
          <p:cNvPr id="8" name="Picture 7">
            <a:extLst>
              <a:ext uri="{FF2B5EF4-FFF2-40B4-BE49-F238E27FC236}">
                <a16:creationId xmlns:a16="http://schemas.microsoft.com/office/drawing/2014/main" id="{F6F41C54-5B20-DA91-41BB-8EB863443A01}"/>
              </a:ext>
            </a:extLst>
          </p:cNvPr>
          <p:cNvPicPr>
            <a:picLocks noChangeAspect="1"/>
          </p:cNvPicPr>
          <p:nvPr/>
        </p:nvPicPr>
        <p:blipFill>
          <a:blip r:embed="rId4"/>
          <a:stretch>
            <a:fillRect/>
          </a:stretch>
        </p:blipFill>
        <p:spPr>
          <a:xfrm>
            <a:off x="2719139" y="1924184"/>
            <a:ext cx="4705826" cy="4820602"/>
          </a:xfrm>
          <a:prstGeom prst="rect">
            <a:avLst/>
          </a:prstGeom>
          <a:ln>
            <a:solidFill>
              <a:schemeClr val="accent1"/>
            </a:solidFill>
          </a:ln>
        </p:spPr>
      </p:pic>
      <p:sp>
        <p:nvSpPr>
          <p:cNvPr id="10" name="Rectangle 9">
            <a:extLst>
              <a:ext uri="{FF2B5EF4-FFF2-40B4-BE49-F238E27FC236}">
                <a16:creationId xmlns:a16="http://schemas.microsoft.com/office/drawing/2014/main" id="{421ED072-BCBA-013D-10CA-79E3A447693C}"/>
              </a:ext>
            </a:extLst>
          </p:cNvPr>
          <p:cNvSpPr/>
          <p:nvPr/>
        </p:nvSpPr>
        <p:spPr>
          <a:xfrm>
            <a:off x="2784618" y="6411139"/>
            <a:ext cx="809903" cy="30752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968945FE-415B-8C9C-E5B0-EF70038AAD01}"/>
              </a:ext>
            </a:extLst>
          </p:cNvPr>
          <p:cNvSpPr/>
          <p:nvPr/>
        </p:nvSpPr>
        <p:spPr>
          <a:xfrm>
            <a:off x="4248987" y="3575154"/>
            <a:ext cx="2113253" cy="164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688423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solidFill>
                  <a:schemeClr val="accent1"/>
                </a:solidFill>
              </a:rPr>
              <a:t>MONITOR</a:t>
            </a:r>
            <a:r>
              <a:rPr lang="en-US" sz="4200">
                <a:solidFill>
                  <a:schemeClr val="accent1"/>
                </a:solidFill>
              </a:rPr>
              <a:t> DATA PROMOTION</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23</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481965" y="1285424"/>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a:solidFill>
            <a:schemeClr val="bg1"/>
          </a:solidFill>
        </p:spPr>
        <p:txBody>
          <a:bodyPr lIns="91440" tIns="45720" rIns="91440" bIns="45720" anchor="t">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To monitor promotions for a submission, hover over Data Promotions, then click on </a:t>
            </a:r>
            <a:r>
              <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rPr>
              <a:t>Monitor Data Promotions</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a:t>
            </a:r>
          </a:p>
          <a:p>
            <a:pPr marL="342900" marR="0" lvl="1" indent="0"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61E50019-3003-9523-A723-40E1B7F225DF}"/>
              </a:ext>
            </a:extLst>
          </p:cNvPr>
          <p:cNvPicPr>
            <a:picLocks noChangeAspect="1"/>
          </p:cNvPicPr>
          <p:nvPr/>
        </p:nvPicPr>
        <p:blipFill>
          <a:blip r:embed="rId4"/>
          <a:stretch>
            <a:fillRect/>
          </a:stretch>
        </p:blipFill>
        <p:spPr>
          <a:xfrm>
            <a:off x="1554089" y="2033769"/>
            <a:ext cx="7411317" cy="3538807"/>
          </a:xfrm>
          <a:prstGeom prst="rect">
            <a:avLst/>
          </a:prstGeom>
          <a:ln>
            <a:solidFill>
              <a:schemeClr val="accent1"/>
            </a:solidFill>
          </a:ln>
        </p:spPr>
      </p:pic>
      <p:sp>
        <p:nvSpPr>
          <p:cNvPr id="20" name="Rectangle 19">
            <a:extLst>
              <a:ext uri="{FF2B5EF4-FFF2-40B4-BE49-F238E27FC236}">
                <a16:creationId xmlns:a16="http://schemas.microsoft.com/office/drawing/2014/main" id="{A5B4CA5E-5317-996F-FA0E-F43CA78C8D56}"/>
              </a:ext>
            </a:extLst>
          </p:cNvPr>
          <p:cNvSpPr/>
          <p:nvPr/>
        </p:nvSpPr>
        <p:spPr>
          <a:xfrm>
            <a:off x="1965199" y="3245263"/>
            <a:ext cx="1318328" cy="22941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pic>
        <p:nvPicPr>
          <p:cNvPr id="23" name="Picture 22">
            <a:extLst>
              <a:ext uri="{FF2B5EF4-FFF2-40B4-BE49-F238E27FC236}">
                <a16:creationId xmlns:a16="http://schemas.microsoft.com/office/drawing/2014/main" id="{8327D341-54A0-0706-3C87-052FC746365C}"/>
              </a:ext>
            </a:extLst>
          </p:cNvPr>
          <p:cNvPicPr>
            <a:picLocks noChangeAspect="1"/>
          </p:cNvPicPr>
          <p:nvPr/>
        </p:nvPicPr>
        <p:blipFill>
          <a:blip r:embed="rId5"/>
          <a:stretch>
            <a:fillRect/>
          </a:stretch>
        </p:blipFill>
        <p:spPr>
          <a:xfrm>
            <a:off x="1622828" y="4744939"/>
            <a:ext cx="1554854" cy="222122"/>
          </a:xfrm>
          <a:prstGeom prst="rect">
            <a:avLst/>
          </a:prstGeom>
        </p:spPr>
      </p:pic>
      <p:sp>
        <p:nvSpPr>
          <p:cNvPr id="25" name="Rectangle 24">
            <a:extLst>
              <a:ext uri="{FF2B5EF4-FFF2-40B4-BE49-F238E27FC236}">
                <a16:creationId xmlns:a16="http://schemas.microsoft.com/office/drawing/2014/main" id="{5F2DE696-FB8E-BC6C-966C-485AEC7B74BB}"/>
              </a:ext>
            </a:extLst>
          </p:cNvPr>
          <p:cNvSpPr/>
          <p:nvPr/>
        </p:nvSpPr>
        <p:spPr>
          <a:xfrm>
            <a:off x="4502258" y="4808349"/>
            <a:ext cx="705173" cy="108488"/>
          </a:xfrm>
          <a:prstGeom prst="rect">
            <a:avLst/>
          </a:prstGeom>
          <a:solidFill>
            <a:srgbClr val="CCF0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BCB9471-938C-4692-7EDF-3C67C88030B0}"/>
              </a:ext>
            </a:extLst>
          </p:cNvPr>
          <p:cNvSpPr/>
          <p:nvPr/>
        </p:nvSpPr>
        <p:spPr>
          <a:xfrm>
            <a:off x="4502257" y="5084094"/>
            <a:ext cx="879529" cy="107197"/>
          </a:xfrm>
          <a:prstGeom prst="rect">
            <a:avLst/>
          </a:prstGeom>
          <a:solidFill>
            <a:srgbClr val="E5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68919C3F-D674-DF90-A2E5-5BB2C3D29C58}"/>
              </a:ext>
            </a:extLst>
          </p:cNvPr>
          <p:cNvPicPr>
            <a:picLocks noChangeAspect="1"/>
          </p:cNvPicPr>
          <p:nvPr/>
        </p:nvPicPr>
        <p:blipFill>
          <a:blip r:embed="rId6"/>
          <a:stretch>
            <a:fillRect/>
          </a:stretch>
        </p:blipFill>
        <p:spPr>
          <a:xfrm>
            <a:off x="1572421" y="4408951"/>
            <a:ext cx="7310504" cy="1126568"/>
          </a:xfrm>
          <a:prstGeom prst="rect">
            <a:avLst/>
          </a:prstGeom>
        </p:spPr>
      </p:pic>
      <p:pic>
        <p:nvPicPr>
          <p:cNvPr id="33" name="Picture 32">
            <a:extLst>
              <a:ext uri="{FF2B5EF4-FFF2-40B4-BE49-F238E27FC236}">
                <a16:creationId xmlns:a16="http://schemas.microsoft.com/office/drawing/2014/main" id="{D422FC53-D4A5-9027-2E80-FA8500AEB15B}"/>
              </a:ext>
            </a:extLst>
          </p:cNvPr>
          <p:cNvPicPr>
            <a:picLocks noChangeAspect="1"/>
          </p:cNvPicPr>
          <p:nvPr/>
        </p:nvPicPr>
        <p:blipFill>
          <a:blip r:embed="rId7"/>
          <a:stretch>
            <a:fillRect/>
          </a:stretch>
        </p:blipFill>
        <p:spPr>
          <a:xfrm>
            <a:off x="1565818" y="4382799"/>
            <a:ext cx="7305378" cy="880615"/>
          </a:xfrm>
          <a:prstGeom prst="rect">
            <a:avLst/>
          </a:prstGeom>
        </p:spPr>
      </p:pic>
    </p:spTree>
    <p:custDataLst>
      <p:tags r:id="rId1"/>
    </p:custDataLst>
    <p:extLst>
      <p:ext uri="{BB962C8B-B14F-4D97-AF65-F5344CB8AC3E}">
        <p14:creationId xmlns:p14="http://schemas.microsoft.com/office/powerpoint/2010/main" val="425096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400"/>
                            </p:stCondLst>
                            <p:childTnLst>
                              <p:par>
                                <p:cTn id="9" presetID="6" presetClass="entr" presetSubtype="16" fill="hold" grpId="0" nodeType="afterEffect">
                                  <p:stCondLst>
                                    <p:cond delay="400"/>
                                  </p:stCondLst>
                                  <p:childTnLst>
                                    <p:set>
                                      <p:cBhvr>
                                        <p:cTn id="10" dur="1" fill="hold">
                                          <p:stCondLst>
                                            <p:cond delay="0"/>
                                          </p:stCondLst>
                                        </p:cTn>
                                        <p:tgtEl>
                                          <p:spTgt spid="20"/>
                                        </p:tgtEl>
                                        <p:attrNameLst>
                                          <p:attrName>style.visibility</p:attrName>
                                        </p:attrNameLst>
                                      </p:cBhvr>
                                      <p:to>
                                        <p:strVal val="visible"/>
                                      </p:to>
                                    </p:set>
                                    <p:animEffect transition="in" filter="circle(in)">
                                      <p:cBhvr>
                                        <p:cTn id="1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93926" y="252702"/>
            <a:ext cx="7471479" cy="575136"/>
          </a:xfrm>
        </p:spPr>
        <p:txBody>
          <a:bodyPr anchor="ctr">
            <a:noAutofit/>
          </a:bodyPr>
          <a:lstStyle/>
          <a:p>
            <a:r>
              <a:rPr lang="en-US" sz="4000">
                <a:solidFill>
                  <a:schemeClr val="accent1"/>
                </a:solidFill>
              </a:rPr>
              <a:t>PROMOTION DETAILS AND STATUS</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24</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92853" y="1583863"/>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4" y="1017898"/>
            <a:ext cx="7450931" cy="1337375"/>
          </a:xfrm>
          <a:prstGeom prst="rect">
            <a:avLst/>
          </a:prstGeom>
          <a:solidFill>
            <a:schemeClr val="bg1"/>
          </a:solidFill>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The Monitor Promotions screen will show each data promotion for this collection.</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The Status column will indicate Failed, Completed, Completed with Errors, or In Progress for each promotion.</a:t>
            </a:r>
          </a:p>
          <a:p>
            <a:pPr marL="342900" marR="0" lvl="1" indent="0"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368494E1-816D-E25D-E84B-D92A31C85B56}"/>
              </a:ext>
            </a:extLst>
          </p:cNvPr>
          <p:cNvPicPr>
            <a:picLocks noChangeAspect="1"/>
          </p:cNvPicPr>
          <p:nvPr/>
        </p:nvPicPr>
        <p:blipFill>
          <a:blip r:embed="rId5"/>
          <a:stretch>
            <a:fillRect/>
          </a:stretch>
        </p:blipFill>
        <p:spPr>
          <a:xfrm>
            <a:off x="1493926" y="2989924"/>
            <a:ext cx="7607689" cy="2680088"/>
          </a:xfrm>
          <a:prstGeom prst="rect">
            <a:avLst/>
          </a:prstGeom>
          <a:ln>
            <a:solidFill>
              <a:schemeClr val="accent1"/>
            </a:solidFill>
          </a:ln>
        </p:spPr>
      </p:pic>
      <p:sp>
        <p:nvSpPr>
          <p:cNvPr id="26" name="Rectangle 25">
            <a:extLst>
              <a:ext uri="{FF2B5EF4-FFF2-40B4-BE49-F238E27FC236}">
                <a16:creationId xmlns:a16="http://schemas.microsoft.com/office/drawing/2014/main" id="{0E64B826-5873-2539-F8CE-A2C8EB29D073}"/>
              </a:ext>
            </a:extLst>
          </p:cNvPr>
          <p:cNvSpPr/>
          <p:nvPr/>
        </p:nvSpPr>
        <p:spPr>
          <a:xfrm>
            <a:off x="6938828" y="4763683"/>
            <a:ext cx="883966" cy="90214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4" name="Slide Number Placeholder 2">
            <a:extLst>
              <a:ext uri="{FF2B5EF4-FFF2-40B4-BE49-F238E27FC236}">
                <a16:creationId xmlns:a16="http://schemas.microsoft.com/office/drawing/2014/main" id="{CE871B83-D89A-5154-BC06-3C364B00E0B5}"/>
              </a:ext>
            </a:extLst>
          </p:cNvPr>
          <p:cNvSpPr txBox="1">
            <a:spLocks/>
          </p:cNvSpPr>
          <p:nvPr/>
        </p:nvSpPr>
        <p:spPr>
          <a:xfrm>
            <a:off x="6986384" y="6505112"/>
            <a:ext cx="20574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2"/>
    </p:custDataLst>
    <p:extLst>
      <p:ext uri="{BB962C8B-B14F-4D97-AF65-F5344CB8AC3E}">
        <p14:creationId xmlns:p14="http://schemas.microsoft.com/office/powerpoint/2010/main" val="3785753977"/>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915" y="252702"/>
            <a:ext cx="7798085" cy="575136"/>
          </a:xfrm>
        </p:spPr>
        <p:txBody>
          <a:bodyPr anchor="ctr">
            <a:noAutofit/>
          </a:bodyPr>
          <a:lstStyle/>
          <a:p>
            <a:pPr algn="ctr"/>
            <a:r>
              <a:rPr lang="en-US" sz="4000" dirty="0"/>
              <a:t>VIEWING PROMOTION DETAILS</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25</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p:spPr>
        <p:txBody>
          <a:bodyPr lIns="91440" tIns="45720" rIns="91440" bIns="45720" anchor="t">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Click on the </a:t>
            </a:r>
            <a:r>
              <a:rPr kumimoji="0" lang="en-US" sz="2000" b="1" i="0" u="none" strike="noStrike" kern="1200" cap="none" spc="0" normalizeH="0" baseline="0" noProof="0" dirty="0">
                <a:ln>
                  <a:noFill/>
                </a:ln>
                <a:solidFill>
                  <a:srgbClr val="0D6CB9"/>
                </a:solidFill>
                <a:effectLst/>
                <a:uLnTx/>
                <a:uFillTx/>
                <a:latin typeface="Calibri" panose="020F0502020204030204"/>
                <a:ea typeface="+mn-ea"/>
                <a:cs typeface="+mn-cs"/>
              </a:rPr>
              <a:t>Data Promotion Name </a:t>
            </a: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to view the details for this promotion.</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Click on </a:t>
            </a:r>
            <a:r>
              <a:rPr kumimoji="0" lang="en-US" sz="2000" b="1" i="0" u="none" strike="noStrike" kern="1200" cap="none" spc="0" normalizeH="0" baseline="0" noProof="0" dirty="0">
                <a:ln>
                  <a:noFill/>
                </a:ln>
                <a:solidFill>
                  <a:srgbClr val="0D6CB9"/>
                </a:solidFill>
                <a:effectLst/>
                <a:uLnTx/>
                <a:uFillTx/>
                <a:latin typeface="Calibri" panose="020F0502020204030204"/>
                <a:ea typeface="+mn-ea"/>
                <a:cs typeface="+mn-cs"/>
              </a:rPr>
              <a:t>View</a:t>
            </a: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 in the Error Report column to view all errors for this promotion.</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Click on </a:t>
            </a:r>
            <a:r>
              <a:rPr kumimoji="0" lang="en-US" sz="2000" b="1" i="0" u="none" strike="noStrike" kern="1200" cap="none" spc="0" normalizeH="0" baseline="0" noProof="0" dirty="0">
                <a:ln>
                  <a:noFill/>
                </a:ln>
                <a:solidFill>
                  <a:srgbClr val="0D6CB9"/>
                </a:solidFill>
                <a:effectLst/>
                <a:uLnTx/>
                <a:uFillTx/>
                <a:latin typeface="Calibri" panose="020F0502020204030204"/>
                <a:ea typeface="+mn-ea"/>
                <a:cs typeface="+mn-cs"/>
              </a:rPr>
              <a:t>LEA Data Promotion Errors </a:t>
            </a:r>
            <a:r>
              <a:rPr kumimoji="0" lang="en-US" sz="2000" b="0" i="0" u="none" strike="noStrike" kern="1200" cap="none" spc="0" normalizeH="0" baseline="0" noProof="0" dirty="0">
                <a:ln>
                  <a:noFill/>
                </a:ln>
                <a:solidFill>
                  <a:srgbClr val="0D6CB9"/>
                </a:solidFill>
                <a:effectLst/>
                <a:uLnTx/>
                <a:uFillTx/>
                <a:latin typeface="Calibri" panose="020F0502020204030204"/>
                <a:ea typeface="+mn-ea"/>
                <a:cs typeface="+mn-cs"/>
              </a:rPr>
              <a:t>to see errors for all promotions for this collection.</a:t>
            </a:r>
          </a:p>
          <a:p>
            <a:pPr marL="342900" marR="0" lvl="1" indent="0"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2F26921-A64A-10A3-385F-9723D13D0AFD}"/>
              </a:ext>
            </a:extLst>
          </p:cNvPr>
          <p:cNvPicPr>
            <a:picLocks noChangeAspect="1"/>
          </p:cNvPicPr>
          <p:nvPr/>
        </p:nvPicPr>
        <p:blipFill>
          <a:blip r:embed="rId4"/>
          <a:stretch>
            <a:fillRect/>
          </a:stretch>
        </p:blipFill>
        <p:spPr>
          <a:xfrm>
            <a:off x="1473379" y="3190002"/>
            <a:ext cx="7629525" cy="2687781"/>
          </a:xfrm>
          <a:prstGeom prst="rect">
            <a:avLst/>
          </a:prstGeom>
          <a:ln>
            <a:solidFill>
              <a:schemeClr val="accent1"/>
            </a:solidFill>
          </a:ln>
        </p:spPr>
      </p:pic>
      <p:sp>
        <p:nvSpPr>
          <p:cNvPr id="21" name="Rectangle 20">
            <a:extLst>
              <a:ext uri="{FF2B5EF4-FFF2-40B4-BE49-F238E27FC236}">
                <a16:creationId xmlns:a16="http://schemas.microsoft.com/office/drawing/2014/main" id="{88250867-C97F-76A6-B134-AD0693907B45}"/>
              </a:ext>
            </a:extLst>
          </p:cNvPr>
          <p:cNvSpPr/>
          <p:nvPr/>
        </p:nvSpPr>
        <p:spPr>
          <a:xfrm>
            <a:off x="8165633" y="5614291"/>
            <a:ext cx="342420" cy="23405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2" name="Rectangle 21">
            <a:extLst>
              <a:ext uri="{FF2B5EF4-FFF2-40B4-BE49-F238E27FC236}">
                <a16:creationId xmlns:a16="http://schemas.microsoft.com/office/drawing/2014/main" id="{950AC147-EF3A-4EAC-7C9D-9C44D8596E96}"/>
              </a:ext>
            </a:extLst>
          </p:cNvPr>
          <p:cNvSpPr/>
          <p:nvPr/>
        </p:nvSpPr>
        <p:spPr>
          <a:xfrm>
            <a:off x="1473379" y="5613917"/>
            <a:ext cx="1501772" cy="24900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3" name="Rectangle 22">
            <a:extLst>
              <a:ext uri="{FF2B5EF4-FFF2-40B4-BE49-F238E27FC236}">
                <a16:creationId xmlns:a16="http://schemas.microsoft.com/office/drawing/2014/main" id="{E5C3C3D7-6A88-E495-3769-D18712A00F79}"/>
              </a:ext>
            </a:extLst>
          </p:cNvPr>
          <p:cNvSpPr/>
          <p:nvPr/>
        </p:nvSpPr>
        <p:spPr>
          <a:xfrm>
            <a:off x="6977334" y="4112231"/>
            <a:ext cx="1601588" cy="3056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4" name="Arrow: Right 23">
            <a:extLst>
              <a:ext uri="{FF2B5EF4-FFF2-40B4-BE49-F238E27FC236}">
                <a16:creationId xmlns:a16="http://schemas.microsoft.com/office/drawing/2014/main" id="{7F2315D5-96DE-F209-D948-C17C26B7DC80}"/>
              </a:ext>
            </a:extLst>
          </p:cNvPr>
          <p:cNvSpPr/>
          <p:nvPr/>
        </p:nvSpPr>
        <p:spPr>
          <a:xfrm rot="10800000">
            <a:off x="3092907" y="5679488"/>
            <a:ext cx="356720" cy="117862"/>
          </a:xfrm>
          <a:prstGeom prst="rightArrow">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 name="Rectangle 2">
            <a:extLst>
              <a:ext uri="{FF2B5EF4-FFF2-40B4-BE49-F238E27FC236}">
                <a16:creationId xmlns:a16="http://schemas.microsoft.com/office/drawing/2014/main" id="{A69A976A-D6BA-97FD-51EF-BBA23F0BB0AC}"/>
              </a:ext>
            </a:extLst>
          </p:cNvPr>
          <p:cNvSpPr/>
          <p:nvPr/>
        </p:nvSpPr>
        <p:spPr>
          <a:xfrm>
            <a:off x="6908005" y="5606043"/>
            <a:ext cx="965459" cy="27174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766806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solidFill>
                  <a:schemeClr val="accent1"/>
                </a:solidFill>
              </a:rPr>
              <a:t>DATA PROMOTION DETAILS</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26</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This screen will show the details for each Promoted Category and Subcategory. </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Click </a:t>
            </a:r>
            <a:r>
              <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rPr>
              <a:t>View</a:t>
            </a: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 in the Error Report column to see the errors. </a:t>
            </a:r>
          </a:p>
          <a:p>
            <a:pPr marL="342900" marR="0" lvl="1" indent="0"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A0A6817-834F-B78F-198A-BD351D5E08B0}"/>
              </a:ext>
            </a:extLst>
          </p:cNvPr>
          <p:cNvPicPr>
            <a:picLocks noChangeAspect="1"/>
          </p:cNvPicPr>
          <p:nvPr/>
        </p:nvPicPr>
        <p:blipFill>
          <a:blip r:embed="rId4"/>
          <a:stretch>
            <a:fillRect/>
          </a:stretch>
        </p:blipFill>
        <p:spPr>
          <a:xfrm>
            <a:off x="1912317" y="2295634"/>
            <a:ext cx="6699071" cy="4098815"/>
          </a:xfrm>
          <a:prstGeom prst="rect">
            <a:avLst/>
          </a:prstGeom>
          <a:ln>
            <a:solidFill>
              <a:schemeClr val="accent1"/>
            </a:solidFill>
          </a:ln>
        </p:spPr>
      </p:pic>
      <p:sp>
        <p:nvSpPr>
          <p:cNvPr id="17" name="Rectangle 16">
            <a:extLst>
              <a:ext uri="{FF2B5EF4-FFF2-40B4-BE49-F238E27FC236}">
                <a16:creationId xmlns:a16="http://schemas.microsoft.com/office/drawing/2014/main" id="{522A9AC3-5F24-C934-D32B-5C17347D81DC}"/>
              </a:ext>
            </a:extLst>
          </p:cNvPr>
          <p:cNvSpPr/>
          <p:nvPr/>
        </p:nvSpPr>
        <p:spPr>
          <a:xfrm>
            <a:off x="7773433" y="6101276"/>
            <a:ext cx="320993" cy="23258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8" name="TextBox 17">
            <a:extLst>
              <a:ext uri="{FF2B5EF4-FFF2-40B4-BE49-F238E27FC236}">
                <a16:creationId xmlns:a16="http://schemas.microsoft.com/office/drawing/2014/main" id="{ABA5EB2E-93CC-B8CA-F467-BFD9567E873D}"/>
              </a:ext>
            </a:extLst>
          </p:cNvPr>
          <p:cNvSpPr txBox="1"/>
          <p:nvPr/>
        </p:nvSpPr>
        <p:spPr>
          <a:xfrm>
            <a:off x="3200400" y="4000500"/>
            <a:ext cx="90487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Arrow: Right 2">
            <a:extLst>
              <a:ext uri="{FF2B5EF4-FFF2-40B4-BE49-F238E27FC236}">
                <a16:creationId xmlns:a16="http://schemas.microsoft.com/office/drawing/2014/main" id="{3A4AD999-E2BF-2722-3C65-67736069ABBD}"/>
              </a:ext>
            </a:extLst>
          </p:cNvPr>
          <p:cNvSpPr/>
          <p:nvPr/>
        </p:nvSpPr>
        <p:spPr>
          <a:xfrm>
            <a:off x="7241055" y="6168444"/>
            <a:ext cx="356720" cy="117862"/>
          </a:xfrm>
          <a:prstGeom prst="rightArrow">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6" name="Rectangle 5">
            <a:extLst>
              <a:ext uri="{FF2B5EF4-FFF2-40B4-BE49-F238E27FC236}">
                <a16:creationId xmlns:a16="http://schemas.microsoft.com/office/drawing/2014/main" id="{371D0D4E-94CA-52CB-7D27-8ACFAB58F314}"/>
              </a:ext>
            </a:extLst>
          </p:cNvPr>
          <p:cNvSpPr/>
          <p:nvPr/>
        </p:nvSpPr>
        <p:spPr>
          <a:xfrm>
            <a:off x="3155950" y="3091418"/>
            <a:ext cx="1695450"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0F751D9-2B32-26F7-5507-DFBD6F6CCC3F}"/>
              </a:ext>
            </a:extLst>
          </p:cNvPr>
          <p:cNvPicPr>
            <a:picLocks noChangeAspect="1"/>
          </p:cNvPicPr>
          <p:nvPr/>
        </p:nvPicPr>
        <p:blipFill>
          <a:blip r:embed="rId5"/>
          <a:stretch>
            <a:fillRect/>
          </a:stretch>
        </p:blipFill>
        <p:spPr>
          <a:xfrm>
            <a:off x="1975401" y="2627880"/>
            <a:ext cx="2306779" cy="1173913"/>
          </a:xfrm>
          <a:prstGeom prst="rect">
            <a:avLst/>
          </a:prstGeom>
          <a:ln>
            <a:solidFill>
              <a:schemeClr val="bg1"/>
            </a:solidFill>
          </a:ln>
        </p:spPr>
      </p:pic>
    </p:spTree>
    <p:custDataLst>
      <p:tags r:id="rId1"/>
    </p:custDataLst>
    <p:extLst>
      <p:ext uri="{BB962C8B-B14F-4D97-AF65-F5344CB8AC3E}">
        <p14:creationId xmlns:p14="http://schemas.microsoft.com/office/powerpoint/2010/main" val="666706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400" y="274408"/>
            <a:ext cx="7829550" cy="575136"/>
          </a:xfrm>
        </p:spPr>
        <p:txBody>
          <a:bodyPr anchor="ctr">
            <a:noAutofit/>
          </a:bodyPr>
          <a:lstStyle/>
          <a:p>
            <a:r>
              <a:rPr lang="en-US" sz="3800"/>
              <a:t>VIEWING A DATA PROMOTION ERROR</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27</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p:spPr>
        <p:txBody>
          <a:bodyPr lIns="91440" tIns="45720" rIns="91440" bIns="45720" anchor="t">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We see ‘Teacher Class Assignment’ has duplicate records. The LEA or Vendor would need to determine why a duplicate record was submitted.</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Resolve the error in the vendor software and verify the duplicate record has been removed. </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Promote the data again to the Core Collection Data Mart and view the Promotion status and errors again.</a:t>
            </a:r>
          </a:p>
          <a:p>
            <a:pPr marL="342900" marR="0" lvl="1" indent="0"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B6B20E2B-DAA4-80FD-EB63-F21691F121D0}"/>
              </a:ext>
            </a:extLst>
          </p:cNvPr>
          <p:cNvPicPr>
            <a:picLocks noChangeAspect="1"/>
          </p:cNvPicPr>
          <p:nvPr/>
        </p:nvPicPr>
        <p:blipFill>
          <a:blip r:embed="rId4"/>
          <a:stretch>
            <a:fillRect/>
          </a:stretch>
        </p:blipFill>
        <p:spPr>
          <a:xfrm>
            <a:off x="1487406" y="4320671"/>
            <a:ext cx="7505067" cy="1519431"/>
          </a:xfrm>
          <a:prstGeom prst="rect">
            <a:avLst/>
          </a:prstGeom>
          <a:ln>
            <a:solidFill>
              <a:schemeClr val="accent1"/>
            </a:solidFill>
          </a:ln>
        </p:spPr>
      </p:pic>
      <p:sp>
        <p:nvSpPr>
          <p:cNvPr id="15" name="Rectangle 14">
            <a:extLst>
              <a:ext uri="{FF2B5EF4-FFF2-40B4-BE49-F238E27FC236}">
                <a16:creationId xmlns:a16="http://schemas.microsoft.com/office/drawing/2014/main" id="{E779AA9B-372E-30DA-360C-D1EB7393C0EA}"/>
              </a:ext>
            </a:extLst>
          </p:cNvPr>
          <p:cNvSpPr/>
          <p:nvPr/>
        </p:nvSpPr>
        <p:spPr>
          <a:xfrm>
            <a:off x="4188334" y="4568630"/>
            <a:ext cx="2719672" cy="16633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 name="Rectangle 2">
            <a:extLst>
              <a:ext uri="{FF2B5EF4-FFF2-40B4-BE49-F238E27FC236}">
                <a16:creationId xmlns:a16="http://schemas.microsoft.com/office/drawing/2014/main" id="{144037BC-2412-9F0A-C8D6-9C6E2FBF8899}"/>
              </a:ext>
            </a:extLst>
          </p:cNvPr>
          <p:cNvSpPr/>
          <p:nvPr/>
        </p:nvSpPr>
        <p:spPr>
          <a:xfrm>
            <a:off x="6527379" y="4826856"/>
            <a:ext cx="1132219" cy="16633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422219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400"/>
                            </p:stCondLst>
                            <p:childTnLst>
                              <p:par>
                                <p:cTn id="9" presetID="6" presetClass="entr" presetSubtype="16" fill="hold" grpId="0" nodeType="afterEffect">
                                  <p:stCondLst>
                                    <p:cond delay="40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2000"/>
                                        <p:tgtEl>
                                          <p:spTgt spid="15"/>
                                        </p:tgtEl>
                                      </p:cBhvr>
                                    </p:animEffect>
                                  </p:childTnLst>
                                </p:cTn>
                              </p:par>
                            </p:childTnLst>
                          </p:cTn>
                        </p:par>
                        <p:par>
                          <p:cTn id="12" fill="hold">
                            <p:stCondLst>
                              <p:cond delay="4800"/>
                            </p:stCondLst>
                            <p:childTnLst>
                              <p:par>
                                <p:cTn id="13" presetID="6" presetClass="entr" presetSubtype="16" fill="hold" grpId="0" nodeType="after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92000"/>
          </a:schemeClr>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cstate="print">
            <a:extLst>
              <a:ext uri="{28A0092B-C50C-407E-A947-70E740481C1C}">
                <a14:useLocalDpi xmlns:a14="http://schemas.microsoft.com/office/drawing/2010/main" val="0"/>
              </a:ext>
            </a:extLst>
          </a:blip>
          <a:srcRect t="7896" b="7896"/>
          <a:stretch/>
        </p:blipFill>
        <p:spPr>
          <a:xfrm>
            <a:off x="1143" y="0"/>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5645" y="5173139"/>
            <a:ext cx="914400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12433" y="5396548"/>
            <a:ext cx="9144000" cy="728084"/>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400" b="1" i="0" u="none" strike="noStrike" kern="0" cap="none" spc="0" normalizeH="0" baseline="0" noProof="0">
                <a:ln>
                  <a:noFill/>
                </a:ln>
                <a:solidFill>
                  <a:srgbClr val="0D6CB8"/>
                </a:solidFill>
                <a:effectLst/>
                <a:uLnTx/>
                <a:uFillTx/>
                <a:latin typeface="Calibri"/>
                <a:ea typeface="+mn-ea"/>
                <a:cs typeface="Calibri"/>
              </a:rPr>
              <a:t>VALIDATE DATA (STEP 2) </a:t>
            </a:r>
            <a:endParaRPr kumimoji="0" lang="en-US" sz="4400" b="1"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1399" y="155427"/>
            <a:ext cx="2577179" cy="796709"/>
          </a:xfrm>
          <a:prstGeom prst="rect">
            <a:avLst/>
          </a:prstGeom>
        </p:spPr>
      </p:pic>
    </p:spTree>
    <p:custDataLst>
      <p:tags r:id="rId1"/>
    </p:custDataLst>
    <p:extLst>
      <p:ext uri="{BB962C8B-B14F-4D97-AF65-F5344CB8AC3E}">
        <p14:creationId xmlns:p14="http://schemas.microsoft.com/office/powerpoint/2010/main" val="553793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t>VALIDATION PROCESS</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29</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Hover over Validations. Click on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Validate Submission Data</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The Validation screen is very similar to the Promotion screen.</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You will be able to check the type errors for which you wish to Validate. (Fatal and Special Warning,)</a:t>
            </a:r>
          </a:p>
          <a:p>
            <a:pPr marL="628650" marR="0" lvl="2" indent="-285750" algn="l" defTabSz="685800" rtl="0" eaLnBrk="1" fontAlgn="auto" latinLnBrk="0" hangingPunct="1">
              <a:lnSpc>
                <a:spcPct val="90000"/>
              </a:lnSpc>
              <a:spcBef>
                <a:spcPts val="750"/>
              </a:spcBef>
              <a:spcAft>
                <a:spcPts val="0"/>
              </a:spcAft>
              <a:buClr>
                <a:srgbClr val="DA3E26"/>
              </a:buClr>
              <a:buSzPct val="85000"/>
              <a:buFont typeface="Wingdings" panose="05000000000000000000" pitchFamily="2" charset="2"/>
              <a:buChar char="§"/>
              <a:tabLst/>
              <a:defRPr/>
            </a:pPr>
            <a:r>
              <a:rPr kumimoji="0" lang="en-US" sz="1500" b="0" i="0" u="none" strike="noStrike" kern="1200" cap="none" spc="0" normalizeH="0" baseline="0" noProof="0">
                <a:ln>
                  <a:noFill/>
                </a:ln>
                <a:solidFill>
                  <a:srgbClr val="0D6CB9"/>
                </a:solidFill>
                <a:effectLst/>
                <a:uLnTx/>
                <a:uFillTx/>
                <a:latin typeface="Calibri" panose="020F0502020204030204"/>
                <a:ea typeface="+mn-ea"/>
                <a:cs typeface="+mn-cs"/>
              </a:rPr>
              <a:t>Note: Warnings do not apply to any of the Core Collections.</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Enter Data Validation Name. Click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Next</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a:t>
            </a: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7746FD3-528B-4D85-566B-A15DD2570D55}"/>
              </a:ext>
            </a:extLst>
          </p:cNvPr>
          <p:cNvPicPr>
            <a:picLocks noChangeAspect="1"/>
          </p:cNvPicPr>
          <p:nvPr/>
        </p:nvPicPr>
        <p:blipFill>
          <a:blip r:embed="rId4"/>
          <a:stretch>
            <a:fillRect/>
          </a:stretch>
        </p:blipFill>
        <p:spPr>
          <a:xfrm>
            <a:off x="1716368" y="2922341"/>
            <a:ext cx="7218657" cy="3553099"/>
          </a:xfrm>
          <a:prstGeom prst="rect">
            <a:avLst/>
          </a:prstGeom>
          <a:ln>
            <a:solidFill>
              <a:schemeClr val="accent1"/>
            </a:solidFill>
          </a:ln>
        </p:spPr>
      </p:pic>
      <p:sp>
        <p:nvSpPr>
          <p:cNvPr id="15" name="Rectangle 14">
            <a:extLst>
              <a:ext uri="{FF2B5EF4-FFF2-40B4-BE49-F238E27FC236}">
                <a16:creationId xmlns:a16="http://schemas.microsoft.com/office/drawing/2014/main" id="{51A5597D-4500-58E6-0174-114637284596}"/>
              </a:ext>
            </a:extLst>
          </p:cNvPr>
          <p:cNvSpPr/>
          <p:nvPr/>
        </p:nvSpPr>
        <p:spPr>
          <a:xfrm>
            <a:off x="3055489" y="3223260"/>
            <a:ext cx="1367921" cy="26900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6" name="Arrow: Right 15">
            <a:extLst>
              <a:ext uri="{FF2B5EF4-FFF2-40B4-BE49-F238E27FC236}">
                <a16:creationId xmlns:a16="http://schemas.microsoft.com/office/drawing/2014/main" id="{B8F41D9B-E82A-CD9E-08EC-9BB07246D09E}"/>
              </a:ext>
            </a:extLst>
          </p:cNvPr>
          <p:cNvSpPr/>
          <p:nvPr/>
        </p:nvSpPr>
        <p:spPr>
          <a:xfrm rot="10800000">
            <a:off x="4514191" y="3311138"/>
            <a:ext cx="356720" cy="117862"/>
          </a:xfrm>
          <a:prstGeom prst="rightArrow">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7" name="Arrow: Right 16">
            <a:extLst>
              <a:ext uri="{FF2B5EF4-FFF2-40B4-BE49-F238E27FC236}">
                <a16:creationId xmlns:a16="http://schemas.microsoft.com/office/drawing/2014/main" id="{D134EFBE-C581-54B0-56AB-AD0063D968B5}"/>
              </a:ext>
            </a:extLst>
          </p:cNvPr>
          <p:cNvSpPr/>
          <p:nvPr/>
        </p:nvSpPr>
        <p:spPr>
          <a:xfrm rot="2439320">
            <a:off x="1365356" y="5589994"/>
            <a:ext cx="356720" cy="117862"/>
          </a:xfrm>
          <a:prstGeom prst="rightArrow">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9" name="Rectangle 18">
            <a:extLst>
              <a:ext uri="{FF2B5EF4-FFF2-40B4-BE49-F238E27FC236}">
                <a16:creationId xmlns:a16="http://schemas.microsoft.com/office/drawing/2014/main" id="{D5800517-E88E-613A-0087-2CC8BE3122C7}"/>
              </a:ext>
            </a:extLst>
          </p:cNvPr>
          <p:cNvSpPr/>
          <p:nvPr/>
        </p:nvSpPr>
        <p:spPr>
          <a:xfrm>
            <a:off x="1750659" y="6192431"/>
            <a:ext cx="769658" cy="27938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276406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p:txBody>
          <a:bodyPr>
            <a:normAutofit/>
          </a:bodyPr>
          <a:lstStyle/>
          <a:p>
            <a:pPr algn="ctr"/>
            <a:r>
              <a:rPr lang="en-US" sz="4000"/>
              <a:t>LEARNING OBJECTIVES</a:t>
            </a: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1616332" y="937675"/>
            <a:ext cx="7258127" cy="5235639"/>
          </a:xfrm>
        </p:spPr>
        <p:txBody>
          <a:bodyPr lIns="68580" tIns="34290" rIns="68580" bIns="34290" anchor="t"/>
          <a:lstStyle/>
          <a:p>
            <a:pPr marL="0" lvl="1" indent="0">
              <a:buNone/>
            </a:pPr>
            <a:r>
              <a:rPr lang="en-US" sz="2400" b="1" dirty="0">
                <a:solidFill>
                  <a:srgbClr val="0070C0"/>
                </a:solidFill>
              </a:rPr>
              <a:t>By the end of this course, the users will be able to explain:</a:t>
            </a:r>
            <a:endParaRPr lang="en-US" sz="900" b="1" dirty="0"/>
          </a:p>
          <a:p>
            <a:pPr marL="623570" indent="-280670">
              <a:lnSpc>
                <a:spcPct val="200000"/>
              </a:lnSpc>
            </a:pPr>
            <a:r>
              <a:rPr lang="en-US" sz="2000" dirty="0"/>
              <a:t>The TEAL roles for TSDS Core Submissions.</a:t>
            </a:r>
          </a:p>
          <a:p>
            <a:pPr marL="623570" indent="-280670">
              <a:lnSpc>
                <a:spcPct val="200000"/>
              </a:lnSpc>
            </a:pPr>
            <a:r>
              <a:rPr lang="en-US" sz="2000" dirty="0"/>
              <a:t>How to promote, validate and complete Core Submission.</a:t>
            </a:r>
            <a:endParaRPr lang="en-US" sz="1100" dirty="0">
              <a:cs typeface="Calibri" panose="020F0502020204030204"/>
            </a:endParaRPr>
          </a:p>
          <a:p>
            <a:pPr marL="623570" indent="-280670">
              <a:lnSpc>
                <a:spcPct val="200000"/>
              </a:lnSpc>
            </a:pPr>
            <a:r>
              <a:rPr lang="en-US" sz="2000" dirty="0"/>
              <a:t>How to run and view TSDS Reports for Core Submission.</a:t>
            </a:r>
          </a:p>
          <a:p>
            <a:pPr marL="623570" indent="-280670">
              <a:lnSpc>
                <a:spcPct val="200000"/>
              </a:lnSpc>
            </a:pPr>
            <a:r>
              <a:rPr lang="en-US" sz="2000" dirty="0"/>
              <a:t>How to reset a submission.</a:t>
            </a:r>
          </a:p>
          <a:p>
            <a:pPr marL="623570" indent="-280670">
              <a:lnSpc>
                <a:spcPct val="200000"/>
              </a:lnSpc>
            </a:pPr>
            <a:endParaRPr lang="en-US" sz="2000" dirty="0"/>
          </a:p>
          <a:p>
            <a:pPr marL="342900" indent="0" fontAlgn="base">
              <a:buNone/>
            </a:pPr>
            <a:endParaRPr lang="en-US" sz="2000" dirty="0"/>
          </a:p>
          <a:p>
            <a:pPr marL="623570" indent="-280670"/>
            <a:endParaRPr lang="en-US" sz="2000" dirty="0">
              <a:cs typeface="Calibri"/>
            </a:endParaRPr>
          </a:p>
        </p:txBody>
      </p:sp>
      <p:sp>
        <p:nvSpPr>
          <p:cNvPr id="2" name="Slide Number Placeholder 1">
            <a:extLst>
              <a:ext uri="{FF2B5EF4-FFF2-40B4-BE49-F238E27FC236}">
                <a16:creationId xmlns:a16="http://schemas.microsoft.com/office/drawing/2014/main" id="{79B48866-F5A5-FDDB-B394-B91A8AB99E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789398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8275" y="274408"/>
            <a:ext cx="7603330" cy="575136"/>
          </a:xfrm>
        </p:spPr>
        <p:txBody>
          <a:bodyPr anchor="ctr">
            <a:noAutofit/>
          </a:bodyPr>
          <a:lstStyle/>
          <a:p>
            <a:pPr algn="ctr"/>
            <a:r>
              <a:rPr lang="en-US" sz="3600"/>
              <a:t>SELECT THE CATEGORIES TO VALIDATE</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30</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C00000"/>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Click on the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dropdown arrow </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for Categories.</a:t>
            </a:r>
          </a:p>
          <a:p>
            <a:pPr marL="274320" marR="0" lvl="1" indent="-274320" algn="l" defTabSz="685800" rtl="0" eaLnBrk="1" fontAlgn="auto" latinLnBrk="0" hangingPunct="1">
              <a:lnSpc>
                <a:spcPct val="90000"/>
              </a:lnSpc>
              <a:spcBef>
                <a:spcPts val="750"/>
              </a:spcBef>
              <a:spcAft>
                <a:spcPts val="0"/>
              </a:spcAft>
              <a:buClr>
                <a:srgbClr val="C00000"/>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Select the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categories</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 you wish to validate.</a:t>
            </a:r>
          </a:p>
          <a:p>
            <a:pPr marL="274320" marR="0" lvl="1" indent="-274320" algn="l" defTabSz="685800" rtl="0" eaLnBrk="1" fontAlgn="auto" latinLnBrk="0" hangingPunct="1">
              <a:lnSpc>
                <a:spcPct val="90000"/>
              </a:lnSpc>
              <a:spcBef>
                <a:spcPts val="750"/>
              </a:spcBef>
              <a:spcAft>
                <a:spcPts val="0"/>
              </a:spcAft>
              <a:buClr>
                <a:srgbClr val="C00000"/>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Highlight and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double</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 click your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selection</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 </a:t>
            </a:r>
          </a:p>
          <a:p>
            <a:pPr marL="274320" marR="0" lvl="1" indent="-274320" algn="l" defTabSz="685800" rtl="0" eaLnBrk="1" fontAlgn="auto" latinLnBrk="0" hangingPunct="1">
              <a:lnSpc>
                <a:spcPct val="90000"/>
              </a:lnSpc>
              <a:spcBef>
                <a:spcPts val="750"/>
              </a:spcBef>
              <a:spcAft>
                <a:spcPts val="0"/>
              </a:spcAft>
              <a:buClr>
                <a:srgbClr val="C00000"/>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Click on the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Next</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 button.</a:t>
            </a: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3F77EB9-E06D-676D-0CA7-F7278C9F6773}"/>
              </a:ext>
            </a:extLst>
          </p:cNvPr>
          <p:cNvPicPr>
            <a:picLocks noChangeAspect="1"/>
          </p:cNvPicPr>
          <p:nvPr/>
        </p:nvPicPr>
        <p:blipFill>
          <a:blip r:embed="rId4"/>
          <a:stretch>
            <a:fillRect/>
          </a:stretch>
        </p:blipFill>
        <p:spPr>
          <a:xfrm>
            <a:off x="1613030" y="2641846"/>
            <a:ext cx="7246437" cy="3527148"/>
          </a:xfrm>
          <a:prstGeom prst="rect">
            <a:avLst/>
          </a:prstGeom>
          <a:ln>
            <a:solidFill>
              <a:schemeClr val="accent1"/>
            </a:solidFill>
          </a:ln>
        </p:spPr>
      </p:pic>
      <p:sp>
        <p:nvSpPr>
          <p:cNvPr id="11" name="Rectangle 10">
            <a:extLst>
              <a:ext uri="{FF2B5EF4-FFF2-40B4-BE49-F238E27FC236}">
                <a16:creationId xmlns:a16="http://schemas.microsoft.com/office/drawing/2014/main" id="{64F40FAD-AC70-CD8E-8E0D-01A88A4B106A}"/>
              </a:ext>
            </a:extLst>
          </p:cNvPr>
          <p:cNvSpPr/>
          <p:nvPr/>
        </p:nvSpPr>
        <p:spPr>
          <a:xfrm>
            <a:off x="1650608" y="5914658"/>
            <a:ext cx="769658" cy="27938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105169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400"/>
                            </p:stCondLst>
                            <p:childTnLst>
                              <p:par>
                                <p:cTn id="9" presetID="6" presetClass="entr" presetSubtype="16" fill="hold" grpId="0" nodeType="afterEffect">
                                  <p:stCondLst>
                                    <p:cond delay="40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solidFill>
                  <a:schemeClr val="accent1"/>
                </a:solidFill>
              </a:rPr>
              <a:t>CONFIRM DATA VALIDATION</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31</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Next, you will confirm this is the data you wish to Validate.</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Click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Submit</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a:t>
            </a: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5CB1104-709D-827D-1781-CD9FFB6D350E}"/>
              </a:ext>
            </a:extLst>
          </p:cNvPr>
          <p:cNvPicPr>
            <a:picLocks noChangeAspect="1"/>
          </p:cNvPicPr>
          <p:nvPr/>
        </p:nvPicPr>
        <p:blipFill>
          <a:blip r:embed="rId4"/>
          <a:stretch>
            <a:fillRect/>
          </a:stretch>
        </p:blipFill>
        <p:spPr>
          <a:xfrm>
            <a:off x="2854643" y="1843035"/>
            <a:ext cx="4483417" cy="4956351"/>
          </a:xfrm>
          <a:prstGeom prst="rect">
            <a:avLst/>
          </a:prstGeom>
          <a:ln>
            <a:solidFill>
              <a:schemeClr val="accent1"/>
            </a:solidFill>
          </a:ln>
        </p:spPr>
      </p:pic>
      <p:sp>
        <p:nvSpPr>
          <p:cNvPr id="11" name="Arrow: Right 10">
            <a:extLst>
              <a:ext uri="{FF2B5EF4-FFF2-40B4-BE49-F238E27FC236}">
                <a16:creationId xmlns:a16="http://schemas.microsoft.com/office/drawing/2014/main" id="{00E21639-3BEB-7ADF-0994-9CCDCA015E9D}"/>
              </a:ext>
            </a:extLst>
          </p:cNvPr>
          <p:cNvSpPr/>
          <p:nvPr/>
        </p:nvSpPr>
        <p:spPr>
          <a:xfrm rot="10800000">
            <a:off x="7492886" y="4766310"/>
            <a:ext cx="512779" cy="188245"/>
          </a:xfrm>
          <a:prstGeom prst="rightArrow">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4" name="Rectangle 13">
            <a:extLst>
              <a:ext uri="{FF2B5EF4-FFF2-40B4-BE49-F238E27FC236}">
                <a16:creationId xmlns:a16="http://schemas.microsoft.com/office/drawing/2014/main" id="{DEC22D6D-42C8-7492-23B3-8945490851A6}"/>
              </a:ext>
            </a:extLst>
          </p:cNvPr>
          <p:cNvSpPr/>
          <p:nvPr/>
        </p:nvSpPr>
        <p:spPr>
          <a:xfrm>
            <a:off x="2930171" y="6452314"/>
            <a:ext cx="967460" cy="3470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3944900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t>MONITOR DATA VALIDATION</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32</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p:spPr>
        <p:txBody>
          <a:bodyPr lIns="91440" tIns="45720" rIns="91440" bIns="45720" anchor="t">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Hover over Validations. </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Click on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Monitor Data Validations</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Just as with the Monitor Data Promotions, this will allow you to see your errors.</a:t>
            </a: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CEC924D-BA54-5430-078D-DBEF703A1C16}"/>
              </a:ext>
            </a:extLst>
          </p:cNvPr>
          <p:cNvPicPr>
            <a:picLocks noChangeAspect="1"/>
          </p:cNvPicPr>
          <p:nvPr/>
        </p:nvPicPr>
        <p:blipFill>
          <a:blip r:embed="rId4"/>
          <a:stretch>
            <a:fillRect/>
          </a:stretch>
        </p:blipFill>
        <p:spPr>
          <a:xfrm>
            <a:off x="1502208" y="2630242"/>
            <a:ext cx="7559114" cy="2547547"/>
          </a:xfrm>
          <a:prstGeom prst="rect">
            <a:avLst/>
          </a:prstGeom>
          <a:ln>
            <a:solidFill>
              <a:schemeClr val="accent1"/>
            </a:solidFill>
          </a:ln>
        </p:spPr>
      </p:pic>
      <p:sp>
        <p:nvSpPr>
          <p:cNvPr id="3" name="Rectangle 2">
            <a:extLst>
              <a:ext uri="{FF2B5EF4-FFF2-40B4-BE49-F238E27FC236}">
                <a16:creationId xmlns:a16="http://schemas.microsoft.com/office/drawing/2014/main" id="{D5769A7E-933E-29C0-BC0C-CC8B206DEC40}"/>
              </a:ext>
            </a:extLst>
          </p:cNvPr>
          <p:cNvSpPr/>
          <p:nvPr/>
        </p:nvSpPr>
        <p:spPr>
          <a:xfrm>
            <a:off x="2905844" y="2651657"/>
            <a:ext cx="714374" cy="22941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0" name="Rectangle 9">
            <a:extLst>
              <a:ext uri="{FF2B5EF4-FFF2-40B4-BE49-F238E27FC236}">
                <a16:creationId xmlns:a16="http://schemas.microsoft.com/office/drawing/2014/main" id="{D9EAC3CE-DF50-C651-0BAB-9E6A295B3AB4}"/>
              </a:ext>
            </a:extLst>
          </p:cNvPr>
          <p:cNvSpPr/>
          <p:nvPr/>
        </p:nvSpPr>
        <p:spPr>
          <a:xfrm>
            <a:off x="2905844" y="3214372"/>
            <a:ext cx="1298408" cy="22941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1483152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408"/>
            <a:ext cx="7896225" cy="575136"/>
          </a:xfrm>
        </p:spPr>
        <p:txBody>
          <a:bodyPr anchor="ctr">
            <a:noAutofit/>
          </a:bodyPr>
          <a:lstStyle/>
          <a:p>
            <a:r>
              <a:rPr lang="en-US" sz="3400">
                <a:solidFill>
                  <a:schemeClr val="accent1"/>
                </a:solidFill>
              </a:rPr>
              <a:t>MONITOR DATA VALIDATION (CONTINUED)</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33</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The Monitor Validations screen will show all data validation jobs processed for this collection.</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The Status column will indicate Completed, Completed with Errors, In Progress or Failed for each validation job.</a:t>
            </a: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CEC924D-BA54-5430-078D-DBEF703A1C16}"/>
              </a:ext>
            </a:extLst>
          </p:cNvPr>
          <p:cNvPicPr>
            <a:picLocks noChangeAspect="1"/>
          </p:cNvPicPr>
          <p:nvPr/>
        </p:nvPicPr>
        <p:blipFill>
          <a:blip r:embed="rId4"/>
          <a:stretch>
            <a:fillRect/>
          </a:stretch>
        </p:blipFill>
        <p:spPr>
          <a:xfrm>
            <a:off x="1502208" y="2630242"/>
            <a:ext cx="7559114" cy="2547547"/>
          </a:xfrm>
          <a:prstGeom prst="rect">
            <a:avLst/>
          </a:prstGeom>
          <a:ln>
            <a:solidFill>
              <a:schemeClr val="accent1"/>
            </a:solidFill>
          </a:ln>
        </p:spPr>
      </p:pic>
      <p:sp>
        <p:nvSpPr>
          <p:cNvPr id="6" name="Rectangle 5">
            <a:extLst>
              <a:ext uri="{FF2B5EF4-FFF2-40B4-BE49-F238E27FC236}">
                <a16:creationId xmlns:a16="http://schemas.microsoft.com/office/drawing/2014/main" id="{1E5D1EA0-32A0-8990-972D-4823C08C5D38}"/>
              </a:ext>
            </a:extLst>
          </p:cNvPr>
          <p:cNvSpPr/>
          <p:nvPr/>
        </p:nvSpPr>
        <p:spPr>
          <a:xfrm>
            <a:off x="2905133" y="3211831"/>
            <a:ext cx="1335397" cy="24003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8" name="Rectangle 7">
            <a:extLst>
              <a:ext uri="{FF2B5EF4-FFF2-40B4-BE49-F238E27FC236}">
                <a16:creationId xmlns:a16="http://schemas.microsoft.com/office/drawing/2014/main" id="{1B4347ED-EC33-41FC-75EB-CEA3EAA1264B}"/>
              </a:ext>
            </a:extLst>
          </p:cNvPr>
          <p:cNvSpPr/>
          <p:nvPr/>
        </p:nvSpPr>
        <p:spPr>
          <a:xfrm>
            <a:off x="7007437" y="4758055"/>
            <a:ext cx="1062143" cy="39687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1054569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solidFill>
                  <a:schemeClr val="accent1"/>
                </a:solidFill>
              </a:rPr>
              <a:t>VIEWING VALIDATION DETAILS</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34</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7900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Click on the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Data Validation Name </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to view the details by Category and Subcategory for this validation job.</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Click on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View</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 in the Error Report column to view all errors for the validation job.</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Click on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LEA Validation Errors </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to see errors for all validations for this collection.</a:t>
            </a: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CEC924D-BA54-5430-078D-DBEF703A1C16}"/>
              </a:ext>
            </a:extLst>
          </p:cNvPr>
          <p:cNvPicPr>
            <a:picLocks noChangeAspect="1"/>
          </p:cNvPicPr>
          <p:nvPr/>
        </p:nvPicPr>
        <p:blipFill>
          <a:blip r:embed="rId4"/>
          <a:stretch>
            <a:fillRect/>
          </a:stretch>
        </p:blipFill>
        <p:spPr>
          <a:xfrm>
            <a:off x="1502208" y="3201742"/>
            <a:ext cx="7559114" cy="2547547"/>
          </a:xfrm>
          <a:prstGeom prst="rect">
            <a:avLst/>
          </a:prstGeom>
          <a:ln>
            <a:solidFill>
              <a:schemeClr val="accent1"/>
            </a:solidFill>
          </a:ln>
        </p:spPr>
      </p:pic>
      <p:sp>
        <p:nvSpPr>
          <p:cNvPr id="6" name="Rectangle 5">
            <a:extLst>
              <a:ext uri="{FF2B5EF4-FFF2-40B4-BE49-F238E27FC236}">
                <a16:creationId xmlns:a16="http://schemas.microsoft.com/office/drawing/2014/main" id="{1E5D1EA0-32A0-8990-972D-4823C08C5D38}"/>
              </a:ext>
            </a:extLst>
          </p:cNvPr>
          <p:cNvSpPr/>
          <p:nvPr/>
        </p:nvSpPr>
        <p:spPr>
          <a:xfrm>
            <a:off x="7344683" y="4132701"/>
            <a:ext cx="1299142" cy="32628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 name="Rectangle 2">
            <a:extLst>
              <a:ext uri="{FF2B5EF4-FFF2-40B4-BE49-F238E27FC236}">
                <a16:creationId xmlns:a16="http://schemas.microsoft.com/office/drawing/2014/main" id="{C705BB33-F3BA-5F73-0B6C-613755593587}"/>
              </a:ext>
            </a:extLst>
          </p:cNvPr>
          <p:cNvSpPr/>
          <p:nvPr/>
        </p:nvSpPr>
        <p:spPr>
          <a:xfrm>
            <a:off x="1525069" y="5407058"/>
            <a:ext cx="360882" cy="21586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0" name="Arrow: Right 9">
            <a:extLst>
              <a:ext uri="{FF2B5EF4-FFF2-40B4-BE49-F238E27FC236}">
                <a16:creationId xmlns:a16="http://schemas.microsoft.com/office/drawing/2014/main" id="{315CCBEB-038B-D958-AD0A-4A6F4EF88518}"/>
              </a:ext>
            </a:extLst>
          </p:cNvPr>
          <p:cNvSpPr/>
          <p:nvPr/>
        </p:nvSpPr>
        <p:spPr>
          <a:xfrm rot="10800000">
            <a:off x="2006945" y="5465585"/>
            <a:ext cx="356720" cy="117862"/>
          </a:xfrm>
          <a:prstGeom prst="rightArrow">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57D87B40-99CC-05C9-3398-A46CC8CE4213}"/>
              </a:ext>
            </a:extLst>
          </p:cNvPr>
          <p:cNvSpPr/>
          <p:nvPr/>
        </p:nvSpPr>
        <p:spPr>
          <a:xfrm>
            <a:off x="8223708" y="5376448"/>
            <a:ext cx="430391" cy="29043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1361026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69412"/>
            <a:ext cx="7715250" cy="575136"/>
          </a:xfrm>
        </p:spPr>
        <p:txBody>
          <a:bodyPr anchor="ctr">
            <a:noAutofit/>
          </a:bodyPr>
          <a:lstStyle/>
          <a:p>
            <a:r>
              <a:rPr lang="en-US" sz="3200">
                <a:solidFill>
                  <a:schemeClr val="accent1"/>
                </a:solidFill>
              </a:rPr>
              <a:t>VIEWING VALIDATION DETAILS (CONTINUED)</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35</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14475" y="1009650"/>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Each Category/Subcategory will show the status of Completed or Completed with Errors.</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Click </a:t>
            </a:r>
            <a:r>
              <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rPr>
              <a:t>View</a:t>
            </a: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 in the Error Report column to see error details.</a:t>
            </a: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5E8A30B-CA88-96DF-CB7E-835023756302}"/>
              </a:ext>
            </a:extLst>
          </p:cNvPr>
          <p:cNvPicPr>
            <a:picLocks noChangeAspect="1"/>
          </p:cNvPicPr>
          <p:nvPr/>
        </p:nvPicPr>
        <p:blipFill>
          <a:blip r:embed="rId4"/>
          <a:stretch>
            <a:fillRect/>
          </a:stretch>
        </p:blipFill>
        <p:spPr>
          <a:xfrm>
            <a:off x="2038938" y="2666303"/>
            <a:ext cx="6819850" cy="4083812"/>
          </a:xfrm>
          <a:prstGeom prst="rect">
            <a:avLst/>
          </a:prstGeom>
          <a:ln>
            <a:solidFill>
              <a:schemeClr val="accent1"/>
            </a:solidFill>
          </a:ln>
        </p:spPr>
      </p:pic>
      <p:sp>
        <p:nvSpPr>
          <p:cNvPr id="14" name="Rectangle 13">
            <a:extLst>
              <a:ext uri="{FF2B5EF4-FFF2-40B4-BE49-F238E27FC236}">
                <a16:creationId xmlns:a16="http://schemas.microsoft.com/office/drawing/2014/main" id="{7BCC0425-B4CA-6A27-DE38-CF036E44E4D5}"/>
              </a:ext>
            </a:extLst>
          </p:cNvPr>
          <p:cNvSpPr/>
          <p:nvPr/>
        </p:nvSpPr>
        <p:spPr>
          <a:xfrm>
            <a:off x="7408180" y="6461126"/>
            <a:ext cx="335645" cy="19717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 name="Arrow: Right 2">
            <a:extLst>
              <a:ext uri="{FF2B5EF4-FFF2-40B4-BE49-F238E27FC236}">
                <a16:creationId xmlns:a16="http://schemas.microsoft.com/office/drawing/2014/main" id="{55D364A9-065A-F136-170D-D4EAC08BE109}"/>
              </a:ext>
            </a:extLst>
          </p:cNvPr>
          <p:cNvSpPr/>
          <p:nvPr/>
        </p:nvSpPr>
        <p:spPr>
          <a:xfrm>
            <a:off x="6948499" y="6514402"/>
            <a:ext cx="356720" cy="117862"/>
          </a:xfrm>
          <a:prstGeom prst="rightArrow">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132936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400"/>
                            </p:stCondLst>
                            <p:childTnLst>
                              <p:par>
                                <p:cTn id="9" presetID="6" presetClass="entr" presetSubtype="16" fill="hold" grpId="0" nodeType="afterEffect">
                                  <p:stCondLst>
                                    <p:cond delay="40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solidFill>
                  <a:schemeClr val="accent1"/>
                </a:solidFill>
              </a:rPr>
              <a:t>VALIDATION ERRORS</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36</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62100" y="1221238"/>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Evaluate the errors and determine what actions should be taken to correct the errors.</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Correct the errors in your vendor software.</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Once the correct data is published via the API, promote and validate the data again to verify the errors have cleared.</a:t>
            </a: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0172E88-D0E9-B3C6-3308-4B3AAEC18A37}"/>
              </a:ext>
            </a:extLst>
          </p:cNvPr>
          <p:cNvPicPr>
            <a:picLocks noChangeAspect="1"/>
          </p:cNvPicPr>
          <p:nvPr/>
        </p:nvPicPr>
        <p:blipFill>
          <a:blip r:embed="rId4"/>
          <a:stretch>
            <a:fillRect/>
          </a:stretch>
        </p:blipFill>
        <p:spPr>
          <a:xfrm>
            <a:off x="1514475" y="2674871"/>
            <a:ext cx="7450931" cy="3863678"/>
          </a:xfrm>
          <a:prstGeom prst="rect">
            <a:avLst/>
          </a:prstGeom>
          <a:ln>
            <a:solidFill>
              <a:schemeClr val="accent1"/>
            </a:solidFill>
          </a:ln>
        </p:spPr>
      </p:pic>
      <p:sp>
        <p:nvSpPr>
          <p:cNvPr id="6" name="Rectangle 5">
            <a:extLst>
              <a:ext uri="{FF2B5EF4-FFF2-40B4-BE49-F238E27FC236}">
                <a16:creationId xmlns:a16="http://schemas.microsoft.com/office/drawing/2014/main" id="{EA0644C1-1EC4-85BF-F146-7DA79A740A89}"/>
              </a:ext>
            </a:extLst>
          </p:cNvPr>
          <p:cNvSpPr/>
          <p:nvPr/>
        </p:nvSpPr>
        <p:spPr>
          <a:xfrm>
            <a:off x="3741055" y="4508120"/>
            <a:ext cx="335645" cy="19717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8" name="Rectangle 7">
            <a:extLst>
              <a:ext uri="{FF2B5EF4-FFF2-40B4-BE49-F238E27FC236}">
                <a16:creationId xmlns:a16="http://schemas.microsoft.com/office/drawing/2014/main" id="{DB14D32B-3F5C-2D52-19BD-BED0D6E43A3D}"/>
              </a:ext>
            </a:extLst>
          </p:cNvPr>
          <p:cNvSpPr/>
          <p:nvPr/>
        </p:nvSpPr>
        <p:spPr>
          <a:xfrm>
            <a:off x="3741055" y="5859508"/>
            <a:ext cx="335645" cy="19717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2622649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92000"/>
          </a:schemeClr>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cstate="print">
            <a:extLst>
              <a:ext uri="{28A0092B-C50C-407E-A947-70E740481C1C}">
                <a14:useLocalDpi xmlns:a14="http://schemas.microsoft.com/office/drawing/2010/main" val="0"/>
              </a:ext>
            </a:extLst>
          </a:blip>
          <a:srcRect t="7896" b="7896"/>
          <a:stretch/>
        </p:blipFill>
        <p:spPr>
          <a:xfrm>
            <a:off x="1143" y="0"/>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5645" y="5173139"/>
            <a:ext cx="914400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12433" y="5396548"/>
            <a:ext cx="9144000" cy="728084"/>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400" b="1" i="0" u="none" strike="noStrike" kern="0" cap="none" spc="0" normalizeH="0" baseline="0" noProof="0">
                <a:ln>
                  <a:noFill/>
                </a:ln>
                <a:solidFill>
                  <a:srgbClr val="0D6CB8"/>
                </a:solidFill>
                <a:effectLst/>
                <a:uLnTx/>
                <a:uFillTx/>
                <a:latin typeface="Calibri"/>
                <a:ea typeface="+mn-ea"/>
                <a:cs typeface="Calibri"/>
              </a:rPr>
              <a:t>VERIFY REPORTS (STEP 3)</a:t>
            </a:r>
            <a:endParaRPr kumimoji="0" lang="en-US" sz="4400" b="1"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1399" y="155427"/>
            <a:ext cx="2577179" cy="796709"/>
          </a:xfrm>
          <a:prstGeom prst="rect">
            <a:avLst/>
          </a:prstGeom>
        </p:spPr>
      </p:pic>
    </p:spTree>
    <p:custDataLst>
      <p:tags r:id="rId1"/>
    </p:custDataLst>
    <p:extLst>
      <p:ext uri="{BB962C8B-B14F-4D97-AF65-F5344CB8AC3E}">
        <p14:creationId xmlns:p14="http://schemas.microsoft.com/office/powerpoint/2010/main" val="1339426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252702"/>
            <a:ext cx="7109899" cy="575136"/>
          </a:xfrm>
        </p:spPr>
        <p:txBody>
          <a:bodyPr anchor="ctr">
            <a:noAutofit/>
          </a:bodyPr>
          <a:lstStyle/>
          <a:p>
            <a:r>
              <a:rPr lang="en-US" sz="4000"/>
              <a:t>RUN &amp; DOWNLOAD REPORTS</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38</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62100" y="1221238"/>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Click on </a:t>
            </a:r>
            <a:r>
              <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rPr>
              <a:t>View Reports</a:t>
            </a: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Click the </a:t>
            </a:r>
            <a:r>
              <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rPr>
              <a:t>Run</a:t>
            </a: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 icon to generate the report.</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Click </a:t>
            </a:r>
            <a:r>
              <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rPr>
              <a:t>Download</a:t>
            </a: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 to view the reports.</a:t>
            </a: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1B9DFA5-E057-11B5-F682-61719ED38D61}"/>
              </a:ext>
            </a:extLst>
          </p:cNvPr>
          <p:cNvPicPr>
            <a:picLocks noChangeAspect="1"/>
          </p:cNvPicPr>
          <p:nvPr/>
        </p:nvPicPr>
        <p:blipFill>
          <a:blip r:embed="rId4"/>
          <a:stretch>
            <a:fillRect/>
          </a:stretch>
        </p:blipFill>
        <p:spPr>
          <a:xfrm>
            <a:off x="1562100" y="2535479"/>
            <a:ext cx="7384671" cy="3570918"/>
          </a:xfrm>
          <a:prstGeom prst="rect">
            <a:avLst/>
          </a:prstGeom>
          <a:ln>
            <a:solidFill>
              <a:schemeClr val="accent1"/>
            </a:solidFill>
          </a:ln>
        </p:spPr>
      </p:pic>
      <p:sp>
        <p:nvSpPr>
          <p:cNvPr id="11" name="Rectangle 10">
            <a:extLst>
              <a:ext uri="{FF2B5EF4-FFF2-40B4-BE49-F238E27FC236}">
                <a16:creationId xmlns:a16="http://schemas.microsoft.com/office/drawing/2014/main" id="{AE10F6CF-AC7C-AB10-B2FB-DFC6B4BAA1C9}"/>
              </a:ext>
            </a:extLst>
          </p:cNvPr>
          <p:cNvSpPr/>
          <p:nvPr/>
        </p:nvSpPr>
        <p:spPr>
          <a:xfrm>
            <a:off x="5227674" y="2535479"/>
            <a:ext cx="744501" cy="24465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4" name="Rectangle 13">
            <a:extLst>
              <a:ext uri="{FF2B5EF4-FFF2-40B4-BE49-F238E27FC236}">
                <a16:creationId xmlns:a16="http://schemas.microsoft.com/office/drawing/2014/main" id="{14ADBAAB-370D-DC42-EA1E-1618CE322483}"/>
              </a:ext>
            </a:extLst>
          </p:cNvPr>
          <p:cNvSpPr/>
          <p:nvPr/>
        </p:nvSpPr>
        <p:spPr>
          <a:xfrm>
            <a:off x="6798580" y="4849684"/>
            <a:ext cx="764270" cy="22597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5" name="Arrow: Right 14">
            <a:extLst>
              <a:ext uri="{FF2B5EF4-FFF2-40B4-BE49-F238E27FC236}">
                <a16:creationId xmlns:a16="http://schemas.microsoft.com/office/drawing/2014/main" id="{8F16A20B-0E04-E14D-F2D3-AE47E352A739}"/>
              </a:ext>
            </a:extLst>
          </p:cNvPr>
          <p:cNvSpPr/>
          <p:nvPr/>
        </p:nvSpPr>
        <p:spPr>
          <a:xfrm>
            <a:off x="6307346" y="4922434"/>
            <a:ext cx="356720" cy="117862"/>
          </a:xfrm>
          <a:prstGeom prst="rightArrow">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6" name="Rectangle 15">
            <a:extLst>
              <a:ext uri="{FF2B5EF4-FFF2-40B4-BE49-F238E27FC236}">
                <a16:creationId xmlns:a16="http://schemas.microsoft.com/office/drawing/2014/main" id="{60E1C8AB-DE0B-D96B-9DC2-B682B893B893}"/>
              </a:ext>
            </a:extLst>
          </p:cNvPr>
          <p:cNvSpPr/>
          <p:nvPr/>
        </p:nvSpPr>
        <p:spPr>
          <a:xfrm>
            <a:off x="7658101" y="4849684"/>
            <a:ext cx="323850" cy="24465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358571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400"/>
                            </p:stCondLst>
                            <p:childTnLst>
                              <p:par>
                                <p:cTn id="9" presetID="6" presetClass="entr" presetSubtype="16" fill="hold" grpId="0" nodeType="afterEffect">
                                  <p:stCondLst>
                                    <p:cond delay="40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p:stCondLst>
                              <p:cond delay="4800"/>
                            </p:stCondLst>
                            <p:childTnLst>
                              <p:par>
                                <p:cTn id="13" presetID="6" presetClass="entr" presetSubtype="16" fill="hold" grpId="0" nodeType="afterEffect">
                                  <p:stCondLst>
                                    <p:cond delay="40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par>
                          <p:cTn id="16" fill="hold">
                            <p:stCondLst>
                              <p:cond delay="7200"/>
                            </p:stCondLst>
                            <p:childTnLst>
                              <p:par>
                                <p:cTn id="17" presetID="6" presetClass="entr" presetSubtype="16" fill="hold" grpId="0" nodeType="afterEffect">
                                  <p:stCondLst>
                                    <p:cond delay="40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solidFill>
                  <a:schemeClr val="accent1"/>
                </a:solidFill>
              </a:rPr>
              <a:t>REPORT PARAMETERS</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39</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562100" y="1221238"/>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4475" y="1017898"/>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You may be redirected to the parameter screen after clicking the </a:t>
            </a:r>
            <a:r>
              <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rPr>
              <a:t>Run</a:t>
            </a: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 icon.</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Select the parameters for the report you are running.</a:t>
            </a:r>
          </a:p>
          <a:p>
            <a:pPr marL="274320" marR="0" lvl="1" indent="-274320" algn="l" defTabSz="685800" rtl="0" eaLnBrk="1" fontAlgn="auto" latinLnBrk="0" hangingPunct="1">
              <a:lnSpc>
                <a:spcPct val="90000"/>
              </a:lnSpc>
              <a:spcBef>
                <a:spcPts val="750"/>
              </a:spcBef>
              <a:spcAft>
                <a:spcPts val="0"/>
              </a:spcAft>
              <a:buClr>
                <a:srgbClr val="DA3E26"/>
              </a:buClr>
              <a:buSzPct val="85000"/>
              <a:buFont typeface="+mj-lt"/>
              <a:buAutoNum type="arabicPeriod"/>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Click </a:t>
            </a:r>
            <a:r>
              <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rPr>
              <a:t>Run</a:t>
            </a: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 after parameters are set.</a:t>
            </a:r>
          </a:p>
          <a:p>
            <a:pPr marL="514350" marR="0" lvl="1" indent="-457200" algn="l" defTabSz="685800" rtl="0" eaLnBrk="1" fontAlgn="auto" latinLnBrk="0" hangingPunct="1">
              <a:lnSpc>
                <a:spcPct val="90000"/>
              </a:lnSpc>
              <a:spcBef>
                <a:spcPts val="1000"/>
              </a:spcBef>
              <a:spcAft>
                <a:spcPts val="0"/>
              </a:spcAft>
              <a:buClr>
                <a:srgbClr val="0D6CB9"/>
              </a:buClr>
              <a:buSzPct val="60000"/>
              <a:buFont typeface="+mj-lt"/>
              <a:buAutoNum type="arabicPeriod"/>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984C694-F11B-470B-DC3C-29BF21D5368E}"/>
              </a:ext>
            </a:extLst>
          </p:cNvPr>
          <p:cNvPicPr>
            <a:picLocks noChangeAspect="1"/>
          </p:cNvPicPr>
          <p:nvPr/>
        </p:nvPicPr>
        <p:blipFill>
          <a:blip r:embed="rId4"/>
          <a:stretch>
            <a:fillRect/>
          </a:stretch>
        </p:blipFill>
        <p:spPr>
          <a:xfrm>
            <a:off x="3112371" y="2435035"/>
            <a:ext cx="4345704" cy="4275329"/>
          </a:xfrm>
          <a:prstGeom prst="rect">
            <a:avLst/>
          </a:prstGeom>
          <a:ln>
            <a:solidFill>
              <a:schemeClr val="accent1"/>
            </a:solidFill>
          </a:ln>
        </p:spPr>
      </p:pic>
      <p:sp>
        <p:nvSpPr>
          <p:cNvPr id="18" name="Rectangle 17">
            <a:extLst>
              <a:ext uri="{FF2B5EF4-FFF2-40B4-BE49-F238E27FC236}">
                <a16:creationId xmlns:a16="http://schemas.microsoft.com/office/drawing/2014/main" id="{1C62F395-7A91-9E91-4BB1-7972A0210D6E}"/>
              </a:ext>
            </a:extLst>
          </p:cNvPr>
          <p:cNvSpPr/>
          <p:nvPr/>
        </p:nvSpPr>
        <p:spPr>
          <a:xfrm>
            <a:off x="4295775" y="6438900"/>
            <a:ext cx="714375" cy="29475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79996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Title 1"/>
          <p:cNvSpPr>
            <a:spLocks noGrp="1"/>
          </p:cNvSpPr>
          <p:nvPr>
            <p:ph type="title"/>
          </p:nvPr>
        </p:nvSpPr>
        <p:spPr>
          <a:xfrm>
            <a:off x="1376822" y="167274"/>
            <a:ext cx="7588584" cy="751350"/>
          </a:xfrm>
          <a:prstGeom prst="rect">
            <a:avLst/>
          </a:prstGeom>
        </p:spPr>
        <p:txBody>
          <a:bodyPr>
            <a:noAutofit/>
          </a:bodyPr>
          <a:lstStyle/>
          <a:p>
            <a:pPr algn="ctr"/>
            <a:r>
              <a:rPr lang="en-US" sz="4000" dirty="0">
                <a:solidFill>
                  <a:srgbClr val="0070C0"/>
                </a:solidFill>
                <a:cs typeface="Calibri"/>
              </a:rPr>
              <a:t>WHY IS THIS COURSE IMPORTANT</a:t>
            </a:r>
          </a:p>
        </p:txBody>
      </p:sp>
      <p:sp>
        <p:nvSpPr>
          <p:cNvPr id="2" name="Content Placeholder 2">
            <a:extLst>
              <a:ext uri="{FF2B5EF4-FFF2-40B4-BE49-F238E27FC236}">
                <a16:creationId xmlns:a16="http://schemas.microsoft.com/office/drawing/2014/main" id="{419912CB-8808-6B07-83A8-1D9979F8973E}"/>
              </a:ext>
            </a:extLst>
          </p:cNvPr>
          <p:cNvSpPr>
            <a:spLocks noGrp="1"/>
          </p:cNvSpPr>
          <p:nvPr/>
        </p:nvSpPr>
        <p:spPr>
          <a:xfrm>
            <a:off x="1698307" y="1000124"/>
            <a:ext cx="6708973" cy="5248275"/>
          </a:xfrm>
          <a:prstGeom prst="rect">
            <a:avLst/>
          </a:prstGeom>
        </p:spPr>
        <p:txBody>
          <a:bodyPr/>
          <a:lstStyle>
            <a:lvl1pPr marL="171450" indent="-171450" algn="l" defTabSz="685800" rtl="0" eaLnBrk="1" latinLnBrk="0" hangingPunct="1">
              <a:lnSpc>
                <a:spcPct val="90000"/>
              </a:lnSpc>
              <a:spcBef>
                <a:spcPts val="750"/>
              </a:spcBef>
              <a:buClr>
                <a:schemeClr val="accent2"/>
              </a:buClr>
              <a:buFont typeface="Wingdings" panose="05000000000000000000" pitchFamily="2" charset="2"/>
              <a:buChar char="§"/>
              <a:defRPr sz="21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Wingdings" panose="05000000000000000000" pitchFamily="2" charset="2"/>
              <a:buChar char="§"/>
              <a:defRPr sz="180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Wingdings" panose="05000000000000000000" pitchFamily="2" charset="2"/>
              <a:buChar char="§"/>
              <a:defRPr sz="13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Wingdings" panose="05000000000000000000" pitchFamily="2" charset="2"/>
              <a:buChar char="§"/>
              <a:defRPr sz="13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1" indent="0" algn="l" defTabSz="685800" rtl="0" eaLnBrk="1" fontAlgn="auto" latinLnBrk="0" hangingPunct="1">
              <a:lnSpc>
                <a:spcPct val="90000"/>
              </a:lnSpc>
              <a:spcBef>
                <a:spcPts val="375"/>
              </a:spcBef>
              <a:spcAft>
                <a:spcPts val="0"/>
              </a:spcAft>
              <a:buClr>
                <a:srgbClr val="F16038"/>
              </a:buClr>
              <a:buSzTx/>
              <a:buFont typeface="Wingdings" panose="05000000000000000000" pitchFamily="2" charset="2"/>
              <a:buNone/>
              <a:tabLst/>
              <a:defRPr/>
            </a:pPr>
            <a:endParaRPr kumimoji="0" lang="en-US" sz="1050" b="0" i="0" u="none" strike="noStrike" kern="1200" cap="none" spc="0" normalizeH="0" baseline="0" noProof="0" dirty="0">
              <a:ln>
                <a:noFill/>
              </a:ln>
              <a:solidFill>
                <a:srgbClr val="0D6CB9"/>
              </a:solidFill>
              <a:effectLst/>
              <a:uLnTx/>
              <a:uFillTx/>
              <a:latin typeface="Calibri" panose="020F0502020204030204"/>
              <a:ea typeface="+mn-ea"/>
              <a:cs typeface="+mn-cs"/>
            </a:endParaRPr>
          </a:p>
          <a:p>
            <a:pPr marL="280670" indent="-280670">
              <a:lnSpc>
                <a:spcPct val="200000"/>
              </a:lnSpc>
              <a:defRPr/>
            </a:pPr>
            <a:r>
              <a:rPr lang="en-US" sz="2000" dirty="0"/>
              <a:t>To understand the common process for completing your TSDS Core submissions.</a:t>
            </a:r>
          </a:p>
          <a:p>
            <a:pPr marL="280670" indent="-280670">
              <a:lnSpc>
                <a:spcPct val="200000"/>
              </a:lnSpc>
              <a:defRPr/>
            </a:pPr>
            <a:r>
              <a:rPr lang="en-US" sz="2000" dirty="0"/>
              <a:t>To be able to view and correct your data prior to promoting.</a:t>
            </a:r>
          </a:p>
          <a:p>
            <a:pPr marL="280670" indent="-280670">
              <a:lnSpc>
                <a:spcPct val="200000"/>
              </a:lnSpc>
              <a:defRPr/>
            </a:pPr>
            <a:r>
              <a:rPr lang="en-US" sz="2000" dirty="0"/>
              <a:t>To be more self-sufficient in all the above.</a:t>
            </a:r>
          </a:p>
          <a:p>
            <a:pPr marL="617220" marR="0" lvl="1" indent="-274320" algn="l" defTabSz="685800" rtl="0" eaLnBrk="1" fontAlgn="auto" latinLnBrk="0" hangingPunct="1">
              <a:lnSpc>
                <a:spcPct val="90000"/>
              </a:lnSpc>
              <a:spcBef>
                <a:spcPts val="375"/>
              </a:spcBef>
              <a:spcAft>
                <a:spcPts val="0"/>
              </a:spcAft>
              <a:buClr>
                <a:srgbClr val="F16038"/>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617220" marR="0" lvl="1" indent="-274320" algn="l" defTabSz="685800" rtl="0" eaLnBrk="1" fontAlgn="auto" latinLnBrk="0" hangingPunct="1">
              <a:lnSpc>
                <a:spcPct val="90000"/>
              </a:lnSpc>
              <a:spcBef>
                <a:spcPts val="375"/>
              </a:spcBef>
              <a:spcAft>
                <a:spcPts val="0"/>
              </a:spcAft>
              <a:buClr>
                <a:srgbClr val="F16038"/>
              </a:buClr>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617220" marR="0" lvl="1" indent="-274320" algn="l" defTabSz="685800" rtl="0" eaLnBrk="1" fontAlgn="auto" latinLnBrk="0" hangingPunct="1">
              <a:lnSpc>
                <a:spcPct val="90000"/>
              </a:lnSpc>
              <a:spcBef>
                <a:spcPts val="375"/>
              </a:spcBef>
              <a:spcAft>
                <a:spcPts val="0"/>
              </a:spcAft>
              <a:buClr>
                <a:srgbClr val="F16038"/>
              </a:buClr>
              <a:buSzTx/>
              <a:buFont typeface="Wingdings" panose="05000000000000000000" pitchFamily="2" charset="2"/>
              <a:buChar char="§"/>
              <a:tabLst/>
              <a:defRPr/>
            </a:pPr>
            <a:endParaRPr kumimoji="0" lang="en-US" sz="27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endParaRPr kumimoji="0" lang="en-US" sz="2100" b="0" i="0" u="none" strike="noStrike" kern="1200" cap="none" spc="0" normalizeH="0" baseline="0" noProof="0" dirty="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7094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solidFill>
                  <a:schemeClr val="accent1"/>
                </a:solidFill>
              </a:rPr>
              <a:t>VERIFY DATA IN REPORTS</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40</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659218" y="1017898"/>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480624" y="1188667"/>
            <a:ext cx="7629525"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800" b="0" i="0" u="none" strike="noStrike" kern="1200" cap="none" spc="0" normalizeH="0" baseline="0" noProof="0">
                <a:ln>
                  <a:noFill/>
                </a:ln>
                <a:solidFill>
                  <a:srgbClr val="0D6CB9"/>
                </a:solidFill>
                <a:effectLst/>
                <a:uLnTx/>
                <a:uFillTx/>
                <a:latin typeface="Calibri" panose="020F0502020204030204"/>
                <a:ea typeface="+mn-ea"/>
                <a:cs typeface="+mn-cs"/>
              </a:rPr>
              <a:t>Verify the data before you complete the collection.</a:t>
            </a:r>
          </a:p>
          <a:p>
            <a:pPr marL="514350" marR="0" lvl="1" indent="-457200" algn="l" defTabSz="685800" rtl="0" eaLnBrk="1" fontAlgn="auto" latinLnBrk="0" hangingPunct="1">
              <a:lnSpc>
                <a:spcPct val="90000"/>
              </a:lnSpc>
              <a:spcBef>
                <a:spcPts val="1000"/>
              </a:spcBef>
              <a:spcAft>
                <a:spcPts val="0"/>
              </a:spcAft>
              <a:buClr>
                <a:srgbClr val="DA3E26"/>
              </a:buClr>
              <a:buSzPct val="70000"/>
              <a:buFont typeface="Wingdings" panose="05000000000000000000" pitchFamily="2" charset="2"/>
              <a:buChar char="§"/>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57150" marR="0" lvl="1" indent="0" algn="l" defTabSz="685800" rtl="0" eaLnBrk="1" fontAlgn="auto" latinLnBrk="0" hangingPunct="1">
              <a:lnSpc>
                <a:spcPct val="90000"/>
              </a:lnSpc>
              <a:spcBef>
                <a:spcPts val="1000"/>
              </a:spcBef>
              <a:spcAft>
                <a:spcPts val="0"/>
              </a:spcAft>
              <a:buClr>
                <a:srgbClr val="0D6CB9"/>
              </a:buClr>
              <a:buSzPct val="60000"/>
              <a:buFont typeface="Wingdings" panose="05000000000000000000" pitchFamily="2" charset="2"/>
              <a:buNone/>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AEF6066-64F5-B90A-EEAB-8E6CAFF06C1D}"/>
              </a:ext>
            </a:extLst>
          </p:cNvPr>
          <p:cNvSpPr/>
          <p:nvPr/>
        </p:nvSpPr>
        <p:spPr>
          <a:xfrm>
            <a:off x="3237271" y="3170903"/>
            <a:ext cx="235974" cy="317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0CB397C4-2F53-73E5-91AC-33051DB1B9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0745" y="2218515"/>
            <a:ext cx="7629526" cy="2721776"/>
          </a:xfrm>
          <a:prstGeom prst="rect">
            <a:avLst/>
          </a:prstGeom>
          <a:ln w="19050">
            <a:solidFill>
              <a:schemeClr val="accent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77557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cstate="print">
            <a:extLst>
              <a:ext uri="{28A0092B-C50C-407E-A947-70E740481C1C}">
                <a14:useLocalDpi xmlns:a14="http://schemas.microsoft.com/office/drawing/2010/main" val="0"/>
              </a:ext>
            </a:extLst>
          </a:blip>
          <a:srcRect t="7896" b="7896"/>
          <a:stretch/>
        </p:blipFill>
        <p:spPr>
          <a:xfrm>
            <a:off x="1143" y="0"/>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5645" y="5173139"/>
            <a:ext cx="914400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12433" y="5396548"/>
            <a:ext cx="9144000" cy="666529"/>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000" b="1" i="0" u="none" strike="noStrike" kern="0" cap="none" spc="0" normalizeH="0" baseline="0" noProof="0">
                <a:ln>
                  <a:noFill/>
                </a:ln>
                <a:solidFill>
                  <a:srgbClr val="0D6CB8"/>
                </a:solidFill>
                <a:effectLst/>
                <a:uLnTx/>
                <a:uFillTx/>
                <a:latin typeface="Calibri"/>
                <a:ea typeface="+mn-ea"/>
                <a:cs typeface="Calibri"/>
              </a:rPr>
              <a:t>REQUEST EXTENSION (STEP 4 - OPTIONAL)</a:t>
            </a:r>
            <a:endParaRPr kumimoji="0" lang="en-US" sz="4000" b="1"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1399" y="155427"/>
            <a:ext cx="2577179" cy="796709"/>
          </a:xfrm>
          <a:prstGeom prst="rect">
            <a:avLst/>
          </a:prstGeom>
        </p:spPr>
      </p:pic>
    </p:spTree>
    <p:custDataLst>
      <p:tags r:id="rId1"/>
    </p:custDataLst>
    <p:extLst>
      <p:ext uri="{BB962C8B-B14F-4D97-AF65-F5344CB8AC3E}">
        <p14:creationId xmlns:p14="http://schemas.microsoft.com/office/powerpoint/2010/main" val="2136903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t>ADMINISTRATION TAB</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42</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659218" y="1017898"/>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3796" y="1017898"/>
            <a:ext cx="7344992" cy="4305751"/>
          </a:xfrm>
          <a:prstGeom prst="rect">
            <a:avLst/>
          </a:prstGeom>
        </p:spPr>
        <p:txBody>
          <a:bodyPr lIns="91440" tIns="45720" rIns="91440" bIns="45720" anchor="t">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400" b="0" i="0" u="none" strike="noStrike" kern="1200" cap="none" spc="0" normalizeH="0" baseline="0" noProof="0" dirty="0">
                <a:ln>
                  <a:noFill/>
                </a:ln>
                <a:solidFill>
                  <a:srgbClr val="0D6CB9"/>
                </a:solidFill>
                <a:effectLst/>
                <a:uLnTx/>
                <a:uFillTx/>
                <a:latin typeface="Calibri" panose="020F0502020204030204"/>
                <a:ea typeface="+mn-ea"/>
                <a:cs typeface="+mn-cs"/>
              </a:rPr>
              <a:t>The Approver at the LEA can request an extension in extreme situations (except for RF Tracker). </a:t>
            </a:r>
          </a:p>
          <a:p>
            <a:pPr marL="274320" lvl="1" indent="-274320">
              <a:spcBef>
                <a:spcPts val="750"/>
              </a:spcBef>
              <a:buClr>
                <a:srgbClr val="F16038"/>
              </a:buClr>
              <a:buSzPct val="70000"/>
              <a:defRPr/>
            </a:pPr>
            <a:r>
              <a:rPr kumimoji="0" lang="en-US" sz="2400" b="0" i="0" u="none" strike="noStrike" kern="1200" cap="none" spc="0" normalizeH="0" baseline="0" noProof="0" dirty="0">
                <a:ln>
                  <a:noFill/>
                </a:ln>
                <a:solidFill>
                  <a:srgbClr val="0D6CB9"/>
                </a:solidFill>
                <a:effectLst/>
                <a:uLnTx/>
                <a:uFillTx/>
                <a:latin typeface="Calibri" panose="020F0502020204030204"/>
                <a:ea typeface="+mn-ea"/>
                <a:cs typeface="+mn-cs"/>
              </a:rPr>
              <a:t>The request should be submitted prior to completing the data</a:t>
            </a:r>
            <a:r>
              <a:rPr lang="en-US" sz="2400" dirty="0">
                <a:solidFill>
                  <a:srgbClr val="0D6CB9"/>
                </a:solidFill>
                <a:latin typeface="Calibri" panose="020F0502020204030204"/>
              </a:rPr>
              <a:t> submission</a:t>
            </a:r>
            <a:r>
              <a:rPr kumimoji="0" lang="en-US" sz="2400" b="0" i="0" u="none" strike="noStrike" kern="1200" cap="none" spc="0" normalizeH="0" baseline="0" noProof="0" dirty="0">
                <a:ln>
                  <a:noFill/>
                </a:ln>
                <a:solidFill>
                  <a:srgbClr val="0D6CB9"/>
                </a:solidFill>
                <a:effectLst/>
                <a:uLnTx/>
                <a:uFillTx/>
                <a:latin typeface="Calibri" panose="020F0502020204030204"/>
                <a:ea typeface="+mn-ea"/>
                <a:cs typeface="+mn-cs"/>
              </a:rPr>
              <a:t>.</a:t>
            </a:r>
            <a:endParaRPr lang="en-US" sz="2400" b="0" i="0" u="none" strike="noStrike" kern="1200" cap="none" spc="0" normalizeH="0" baseline="0" noProof="0" dirty="0">
              <a:ln>
                <a:noFill/>
              </a:ln>
              <a:solidFill>
                <a:srgbClr val="0D6CB9"/>
              </a:solidFill>
              <a:effectLst/>
              <a:uLnTx/>
              <a:uFillTx/>
              <a:latin typeface="Calibri" panose="020F0502020204030204"/>
              <a:ea typeface="Calibri"/>
              <a:cs typeface="Calibri"/>
            </a:endParaRP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400" b="0" i="0" u="none" strike="noStrike" kern="1200" cap="none" spc="0" normalizeH="0" baseline="0" noProof="0" dirty="0">
                <a:ln>
                  <a:noFill/>
                </a:ln>
                <a:solidFill>
                  <a:srgbClr val="0D6CB9"/>
                </a:solidFill>
                <a:effectLst/>
                <a:uLnTx/>
                <a:uFillTx/>
                <a:latin typeface="Calibri" panose="020F0502020204030204"/>
                <a:ea typeface="+mn-ea"/>
                <a:cs typeface="+mn-cs"/>
              </a:rPr>
              <a:t>The Administration tab will only be available to the individual at the LEA who has the Core Data Approver role.</a:t>
            </a:r>
            <a:endParaRPr lang="en-US" sz="2400" b="0" i="0" u="none" strike="noStrike" kern="1200" cap="none" spc="0" normalizeH="0" baseline="0" noProof="0" dirty="0">
              <a:ln>
                <a:noFill/>
              </a:ln>
              <a:solidFill>
                <a:srgbClr val="0D6CB9"/>
              </a:solidFill>
              <a:effectLst/>
              <a:uLnTx/>
              <a:uFillTx/>
              <a:latin typeface="Calibri" panose="020F0502020204030204"/>
              <a:ea typeface="Calibri"/>
              <a:cs typeface="Calibri"/>
            </a:endParaRPr>
          </a:p>
          <a:p>
            <a:pPr marL="57150" marR="0" lvl="1" indent="0" algn="l" defTabSz="685800" rtl="0" eaLnBrk="1" fontAlgn="auto" latinLnBrk="0" hangingPunct="1">
              <a:lnSpc>
                <a:spcPct val="90000"/>
              </a:lnSpc>
              <a:spcBef>
                <a:spcPts val="1000"/>
              </a:spcBef>
              <a:spcAft>
                <a:spcPts val="0"/>
              </a:spcAft>
              <a:buClr>
                <a:srgbClr val="0D6CB9"/>
              </a:buClr>
              <a:buSzPct val="60000"/>
              <a:buFont typeface="Wingdings" panose="05000000000000000000" pitchFamily="2" charset="2"/>
              <a:buNone/>
              <a:tabLst/>
              <a:defRPr/>
            </a:pPr>
            <a:endParaRPr kumimoji="0" lang="en-US" sz="1200" b="0" i="0" u="none" strike="noStrike" kern="1200" cap="none" spc="0" normalizeH="0" baseline="0" noProof="0">
              <a:ln>
                <a:noFill/>
              </a:ln>
              <a:solidFill>
                <a:srgbClr val="0D6CB9"/>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2D2FDA-1CA8-7716-44E9-0B6AE0A4BF40}"/>
              </a:ext>
            </a:extLst>
          </p:cNvPr>
          <p:cNvPicPr>
            <a:picLocks noChangeAspect="1"/>
          </p:cNvPicPr>
          <p:nvPr/>
        </p:nvPicPr>
        <p:blipFill>
          <a:blip r:embed="rId4"/>
          <a:stretch>
            <a:fillRect/>
          </a:stretch>
        </p:blipFill>
        <p:spPr>
          <a:xfrm>
            <a:off x="1513796" y="3780311"/>
            <a:ext cx="7494345" cy="1982314"/>
          </a:xfrm>
          <a:prstGeom prst="rect">
            <a:avLst/>
          </a:prstGeom>
          <a:ln>
            <a:solidFill>
              <a:schemeClr val="accent1"/>
            </a:solidFill>
          </a:ln>
        </p:spPr>
      </p:pic>
      <p:sp>
        <p:nvSpPr>
          <p:cNvPr id="8" name="Rectangle 7">
            <a:extLst>
              <a:ext uri="{FF2B5EF4-FFF2-40B4-BE49-F238E27FC236}">
                <a16:creationId xmlns:a16="http://schemas.microsoft.com/office/drawing/2014/main" id="{20FC5562-1447-335E-9FBE-9CC3E2E648D0}"/>
              </a:ext>
            </a:extLst>
          </p:cNvPr>
          <p:cNvSpPr/>
          <p:nvPr/>
        </p:nvSpPr>
        <p:spPr>
          <a:xfrm>
            <a:off x="6123024" y="3827936"/>
            <a:ext cx="820701" cy="24465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114490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400"/>
                            </p:stCondLst>
                            <p:childTnLst>
                              <p:par>
                                <p:cTn id="9" presetID="6" presetClass="entr" presetSubtype="16" fill="hold" grpId="0" nodeType="after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t>REQUEST EXTENSION</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43</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3796" y="1017898"/>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The Approver of the LEA will enter the Proposed Extension Date and Extension Reason. Then click Submit.</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3D6D649-D0A2-01DD-8A0E-D422F9EABF03}"/>
              </a:ext>
            </a:extLst>
          </p:cNvPr>
          <p:cNvPicPr>
            <a:picLocks noChangeAspect="1"/>
          </p:cNvPicPr>
          <p:nvPr/>
        </p:nvPicPr>
        <p:blipFill>
          <a:blip r:embed="rId4"/>
          <a:stretch>
            <a:fillRect/>
          </a:stretch>
        </p:blipFill>
        <p:spPr>
          <a:xfrm>
            <a:off x="1410279" y="2104956"/>
            <a:ext cx="7632532" cy="2648088"/>
          </a:xfrm>
          <a:prstGeom prst="rect">
            <a:avLst/>
          </a:prstGeom>
          <a:ln>
            <a:solidFill>
              <a:schemeClr val="accent1"/>
            </a:solidFill>
          </a:ln>
        </p:spPr>
      </p:pic>
      <p:sp>
        <p:nvSpPr>
          <p:cNvPr id="17" name="Rectangle 16">
            <a:extLst>
              <a:ext uri="{FF2B5EF4-FFF2-40B4-BE49-F238E27FC236}">
                <a16:creationId xmlns:a16="http://schemas.microsoft.com/office/drawing/2014/main" id="{BA9E3830-8E27-5D23-FAFF-81691FDD98A6}"/>
              </a:ext>
            </a:extLst>
          </p:cNvPr>
          <p:cNvSpPr/>
          <p:nvPr/>
        </p:nvSpPr>
        <p:spPr>
          <a:xfrm>
            <a:off x="6065874" y="3099110"/>
            <a:ext cx="1296951" cy="24465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8" name="Rectangle 17">
            <a:extLst>
              <a:ext uri="{FF2B5EF4-FFF2-40B4-BE49-F238E27FC236}">
                <a16:creationId xmlns:a16="http://schemas.microsoft.com/office/drawing/2014/main" id="{65E11A06-7C8F-7514-A1FA-60B0B91C08B1}"/>
              </a:ext>
            </a:extLst>
          </p:cNvPr>
          <p:cNvSpPr/>
          <p:nvPr/>
        </p:nvSpPr>
        <p:spPr>
          <a:xfrm>
            <a:off x="1406244" y="4156385"/>
            <a:ext cx="1794155" cy="23470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9" name="Rectangle 18">
            <a:extLst>
              <a:ext uri="{FF2B5EF4-FFF2-40B4-BE49-F238E27FC236}">
                <a16:creationId xmlns:a16="http://schemas.microsoft.com/office/drawing/2014/main" id="{48F9222D-C6A0-FB9B-6CD3-1952B6FE22EF}"/>
              </a:ext>
            </a:extLst>
          </p:cNvPr>
          <p:cNvSpPr/>
          <p:nvPr/>
        </p:nvSpPr>
        <p:spPr>
          <a:xfrm>
            <a:off x="1482620" y="4427253"/>
            <a:ext cx="820701" cy="31626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0" name="Arrow: Right 19">
            <a:extLst>
              <a:ext uri="{FF2B5EF4-FFF2-40B4-BE49-F238E27FC236}">
                <a16:creationId xmlns:a16="http://schemas.microsoft.com/office/drawing/2014/main" id="{575791AF-909B-895B-CD44-98A87C7C4B28}"/>
              </a:ext>
            </a:extLst>
          </p:cNvPr>
          <p:cNvSpPr/>
          <p:nvPr/>
        </p:nvSpPr>
        <p:spPr>
          <a:xfrm rot="16200000">
            <a:off x="1655679" y="4969374"/>
            <a:ext cx="356720" cy="117862"/>
          </a:xfrm>
          <a:prstGeom prst="rightArrow">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186705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par>
                          <p:cTn id="8" fill="hold">
                            <p:stCondLst>
                              <p:cond delay="2400"/>
                            </p:stCondLst>
                            <p:childTnLst>
                              <p:par>
                                <p:cTn id="9" presetID="6" presetClass="entr" presetSubtype="16" fill="hold" grpId="0" nodeType="afterEffect">
                                  <p:stCondLst>
                                    <p:cond delay="400"/>
                                  </p:stCondLst>
                                  <p:childTnLst>
                                    <p:set>
                                      <p:cBhvr>
                                        <p:cTn id="10" dur="1" fill="hold">
                                          <p:stCondLst>
                                            <p:cond delay="0"/>
                                          </p:stCondLst>
                                        </p:cTn>
                                        <p:tgtEl>
                                          <p:spTgt spid="18"/>
                                        </p:tgtEl>
                                        <p:attrNameLst>
                                          <p:attrName>style.visibility</p:attrName>
                                        </p:attrNameLst>
                                      </p:cBhvr>
                                      <p:to>
                                        <p:strVal val="visible"/>
                                      </p:to>
                                    </p:set>
                                    <p:animEffect transition="in" filter="circle(in)">
                                      <p:cBhvr>
                                        <p:cTn id="11" dur="2000"/>
                                        <p:tgtEl>
                                          <p:spTgt spid="18"/>
                                        </p:tgtEl>
                                      </p:cBhvr>
                                    </p:animEffect>
                                  </p:childTnLst>
                                </p:cTn>
                              </p:par>
                            </p:childTnLst>
                          </p:cTn>
                        </p:par>
                        <p:par>
                          <p:cTn id="12" fill="hold">
                            <p:stCondLst>
                              <p:cond delay="4800"/>
                            </p:stCondLst>
                            <p:childTnLst>
                              <p:par>
                                <p:cTn id="13" presetID="6" presetClass="entr" presetSubtype="16" fill="hold" grpId="0" nodeType="afterEffect">
                                  <p:stCondLst>
                                    <p:cond delay="40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1" y="252702"/>
            <a:ext cx="7820024" cy="575136"/>
          </a:xfrm>
        </p:spPr>
        <p:txBody>
          <a:bodyPr anchor="ctr">
            <a:noAutofit/>
          </a:bodyPr>
          <a:lstStyle/>
          <a:p>
            <a:r>
              <a:rPr lang="en-US" sz="4000"/>
              <a:t>REQUEST EXTENSION (CONTINUED)</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44</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2362" y="1005438"/>
            <a:ext cx="7344992" cy="1620087"/>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Extension requests will be reviewed by TEA and approved or denied.</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LEAs must monitor the status of their extension requests directly; no email notification will be sent regarding approval or denial.</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TEA staff may adjust the extension date based on program area guidance, even after an extension is approved.</a:t>
            </a:r>
          </a:p>
        </p:txBody>
      </p:sp>
      <p:pic>
        <p:nvPicPr>
          <p:cNvPr id="6" name="Picture 5">
            <a:extLst>
              <a:ext uri="{FF2B5EF4-FFF2-40B4-BE49-F238E27FC236}">
                <a16:creationId xmlns:a16="http://schemas.microsoft.com/office/drawing/2014/main" id="{E163F941-92C4-F267-2BBF-3DB1634D7F51}"/>
              </a:ext>
            </a:extLst>
          </p:cNvPr>
          <p:cNvPicPr>
            <a:picLocks noChangeAspect="1"/>
          </p:cNvPicPr>
          <p:nvPr/>
        </p:nvPicPr>
        <p:blipFill>
          <a:blip r:embed="rId4"/>
          <a:stretch>
            <a:fillRect/>
          </a:stretch>
        </p:blipFill>
        <p:spPr>
          <a:xfrm>
            <a:off x="1721876" y="2538154"/>
            <a:ext cx="7136912" cy="4067144"/>
          </a:xfrm>
          <a:prstGeom prst="rect">
            <a:avLst/>
          </a:prstGeom>
          <a:ln>
            <a:solidFill>
              <a:schemeClr val="accent1"/>
            </a:solidFill>
          </a:ln>
        </p:spPr>
      </p:pic>
      <p:sp>
        <p:nvSpPr>
          <p:cNvPr id="10" name="Rectangle 9">
            <a:extLst>
              <a:ext uri="{FF2B5EF4-FFF2-40B4-BE49-F238E27FC236}">
                <a16:creationId xmlns:a16="http://schemas.microsoft.com/office/drawing/2014/main" id="{74EFD3BA-29BF-9D92-3B27-A443B74D6FDC}"/>
              </a:ext>
            </a:extLst>
          </p:cNvPr>
          <p:cNvSpPr/>
          <p:nvPr/>
        </p:nvSpPr>
        <p:spPr>
          <a:xfrm>
            <a:off x="6758612" y="6082122"/>
            <a:ext cx="575638" cy="23315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78644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92000"/>
          </a:schemeClr>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cstate="print">
            <a:extLst>
              <a:ext uri="{28A0092B-C50C-407E-A947-70E740481C1C}">
                <a14:useLocalDpi xmlns:a14="http://schemas.microsoft.com/office/drawing/2010/main" val="0"/>
              </a:ext>
            </a:extLst>
          </a:blip>
          <a:srcRect t="7896" b="7896"/>
          <a:stretch/>
        </p:blipFill>
        <p:spPr>
          <a:xfrm>
            <a:off x="1143" y="0"/>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5645" y="5173139"/>
            <a:ext cx="914400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12433" y="5396548"/>
            <a:ext cx="9144000" cy="697307"/>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200" b="1" i="0" u="none" strike="noStrike" kern="0" cap="none" spc="0" normalizeH="0" baseline="0" noProof="0">
                <a:ln>
                  <a:noFill/>
                </a:ln>
                <a:solidFill>
                  <a:srgbClr val="0D6CB8"/>
                </a:solidFill>
                <a:effectLst/>
                <a:uLnTx/>
                <a:uFillTx/>
                <a:latin typeface="Calibri"/>
                <a:ea typeface="+mn-ea"/>
                <a:cs typeface="Calibri"/>
              </a:rPr>
              <a:t>COMPLETING THE COLLECTION (STEP 5)</a:t>
            </a:r>
            <a:endParaRPr kumimoji="0" lang="en-US" sz="4200" b="1"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1399" y="155427"/>
            <a:ext cx="2577179" cy="796709"/>
          </a:xfrm>
          <a:prstGeom prst="rect">
            <a:avLst/>
          </a:prstGeom>
        </p:spPr>
      </p:pic>
    </p:spTree>
    <p:custDataLst>
      <p:tags r:id="rId1"/>
    </p:custDataLst>
    <p:extLst>
      <p:ext uri="{BB962C8B-B14F-4D97-AF65-F5344CB8AC3E}">
        <p14:creationId xmlns:p14="http://schemas.microsoft.com/office/powerpoint/2010/main" val="296712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t>FINALIZE THE SUBMISSION</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46</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659218" y="1017898"/>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3796" y="952254"/>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Finalize the Collection only when:</a:t>
            </a:r>
          </a:p>
          <a:p>
            <a:pPr marL="960120" marR="0" lvl="3"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1550" b="0" i="0" u="none" strike="noStrike" kern="1200" cap="none" spc="0" normalizeH="0" baseline="0" noProof="0">
                <a:ln>
                  <a:noFill/>
                </a:ln>
                <a:solidFill>
                  <a:srgbClr val="0D6CB9"/>
                </a:solidFill>
                <a:effectLst/>
                <a:uLnTx/>
                <a:uFillTx/>
                <a:latin typeface="Calibri" panose="020F0502020204030204"/>
                <a:ea typeface="+mn-ea"/>
                <a:cs typeface="+mn-cs"/>
              </a:rPr>
              <a:t>The Collection is Fatal free,</a:t>
            </a:r>
          </a:p>
          <a:p>
            <a:pPr marL="960120" marR="0" lvl="3"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1550" b="0" i="0" u="none" strike="noStrike" kern="1200" cap="none" spc="0" normalizeH="0" baseline="0" noProof="0">
                <a:ln>
                  <a:noFill/>
                </a:ln>
                <a:solidFill>
                  <a:srgbClr val="0D6CB9"/>
                </a:solidFill>
                <a:effectLst/>
                <a:uLnTx/>
                <a:uFillTx/>
                <a:latin typeface="Calibri" panose="020F0502020204030204"/>
                <a:ea typeface="+mn-ea"/>
                <a:cs typeface="+mn-cs"/>
              </a:rPr>
              <a:t>All Special Warnings have been verified, and</a:t>
            </a:r>
          </a:p>
          <a:p>
            <a:pPr marL="960120" marR="0" lvl="3"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1550" b="0" i="0" u="none" strike="noStrike" kern="1200" cap="none" spc="0" normalizeH="0" baseline="0" noProof="0">
                <a:ln>
                  <a:noFill/>
                </a:ln>
                <a:solidFill>
                  <a:srgbClr val="0D6CB9"/>
                </a:solidFill>
                <a:effectLst/>
                <a:uLnTx/>
                <a:uFillTx/>
                <a:latin typeface="Calibri" panose="020F0502020204030204"/>
                <a:ea typeface="+mn-ea"/>
                <a:cs typeface="+mn-cs"/>
              </a:rPr>
              <a:t>All Reports have been reviewed for completeness, reasonableness and accuracy.</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From the Home Page, click on Prepare/Finalize Submission.</a:t>
            </a:r>
          </a:p>
          <a:p>
            <a:pPr marL="171450" marR="0" lvl="0" indent="-171450" algn="l" defTabSz="685800" rtl="0" eaLnBrk="1" fontAlgn="auto" latinLnBrk="0" hangingPunct="1">
              <a:lnSpc>
                <a:spcPct val="90000"/>
              </a:lnSpc>
              <a:spcBef>
                <a:spcPts val="750"/>
              </a:spcBef>
              <a:spcAft>
                <a:spcPts val="0"/>
              </a:spcAft>
              <a:buClr>
                <a:srgbClr val="DA3E26"/>
              </a:buClr>
              <a:buSzPct val="70000"/>
              <a:buFont typeface="Arial" panose="020B0604020202020204" pitchFamily="34" charset="0"/>
              <a:buChar char="•"/>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A3E26"/>
              </a:buClr>
              <a:buSzPct val="70000"/>
              <a:buFont typeface="Arial" panose="020B0604020202020204" pitchFamily="34" charset="0"/>
              <a:buChar char="•"/>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342900" marR="0" lvl="0" indent="-342900" algn="l" defTabSz="685800" rtl="0" eaLnBrk="1" fontAlgn="auto" latinLnBrk="0" hangingPunct="1">
              <a:lnSpc>
                <a:spcPct val="90000"/>
              </a:lnSpc>
              <a:spcBef>
                <a:spcPts val="750"/>
              </a:spcBef>
              <a:spcAft>
                <a:spcPts val="0"/>
              </a:spcAft>
              <a:buClr>
                <a:srgbClr val="C5EEF3">
                  <a:lumMod val="50000"/>
                </a:srgbClr>
              </a:buClr>
              <a:buSzPct val="70000"/>
              <a:buFont typeface="Wingdings" panose="05000000000000000000" pitchFamily="2" charset="2"/>
              <a:buChar char="q"/>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4D08564-2815-E643-0CEC-93AD1B64856D}"/>
              </a:ext>
            </a:extLst>
          </p:cNvPr>
          <p:cNvPicPr>
            <a:picLocks noChangeAspect="1"/>
          </p:cNvPicPr>
          <p:nvPr/>
        </p:nvPicPr>
        <p:blipFill>
          <a:blip r:embed="rId4"/>
          <a:stretch>
            <a:fillRect/>
          </a:stretch>
        </p:blipFill>
        <p:spPr>
          <a:xfrm>
            <a:off x="2212311" y="2859880"/>
            <a:ext cx="6007764" cy="3941184"/>
          </a:xfrm>
          <a:prstGeom prst="rect">
            <a:avLst/>
          </a:prstGeom>
          <a:ln>
            <a:solidFill>
              <a:schemeClr val="accent1"/>
            </a:solidFill>
          </a:ln>
        </p:spPr>
      </p:pic>
      <p:sp>
        <p:nvSpPr>
          <p:cNvPr id="8" name="Rectangle 7">
            <a:extLst>
              <a:ext uri="{FF2B5EF4-FFF2-40B4-BE49-F238E27FC236}">
                <a16:creationId xmlns:a16="http://schemas.microsoft.com/office/drawing/2014/main" id="{2B45383D-26B6-72D6-1E0A-AF6402B68931}"/>
              </a:ext>
            </a:extLst>
          </p:cNvPr>
          <p:cNvSpPr/>
          <p:nvPr/>
        </p:nvSpPr>
        <p:spPr>
          <a:xfrm>
            <a:off x="3958116" y="2897980"/>
            <a:ext cx="1192599" cy="20897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186099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400"/>
                            </p:stCondLst>
                            <p:childTnLst>
                              <p:par>
                                <p:cTn id="9" presetID="6" presetClass="entr" presetSubtype="16" fill="hold" grpId="0" nodeType="after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52702"/>
            <a:ext cx="7848600" cy="575136"/>
          </a:xfrm>
        </p:spPr>
        <p:txBody>
          <a:bodyPr anchor="ctr">
            <a:noAutofit/>
          </a:bodyPr>
          <a:lstStyle/>
          <a:p>
            <a:pPr algn="ctr"/>
            <a:r>
              <a:rPr lang="en-US" sz="4000"/>
              <a:t>MARK SUBMISSION AS COMPLETE</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47</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659218" y="1017898"/>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09106" y="1001917"/>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On the Prepare/Finalize screen</a:t>
            </a:r>
          </a:p>
          <a:p>
            <a:pPr marL="617220" marR="0" lvl="2"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1700" b="0" i="0" u="none" strike="noStrike" kern="1200" cap="none" spc="0" normalizeH="0" baseline="0" noProof="0">
                <a:ln>
                  <a:noFill/>
                </a:ln>
                <a:solidFill>
                  <a:srgbClr val="0D6CB9"/>
                </a:solidFill>
                <a:effectLst/>
                <a:uLnTx/>
                <a:uFillTx/>
                <a:latin typeface="Calibri" panose="020F0502020204030204"/>
                <a:ea typeface="+mn-ea"/>
                <a:cs typeface="+mn-cs"/>
              </a:rPr>
              <a:t>You will see summary of the Categories and Subcategories you have Promoted and Validated. </a:t>
            </a:r>
          </a:p>
          <a:p>
            <a:pPr marL="617220" marR="0" lvl="2"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1700" b="0" i="0" u="none" strike="noStrike" kern="1200" cap="none" spc="0" normalizeH="0" baseline="0" noProof="0">
                <a:ln>
                  <a:noFill/>
                </a:ln>
                <a:solidFill>
                  <a:srgbClr val="0D6CB9"/>
                </a:solidFill>
                <a:effectLst/>
                <a:uLnTx/>
                <a:uFillTx/>
                <a:latin typeface="Calibri" panose="020F0502020204030204"/>
                <a:ea typeface="+mn-ea"/>
                <a:cs typeface="+mn-cs"/>
              </a:rPr>
              <a:t>You will also see the error counts for the Collection. (If you have any </a:t>
            </a:r>
            <a:r>
              <a:rPr kumimoji="0" lang="en-US" sz="1700" b="0" i="0" u="none" strike="noStrike" kern="1200" cap="none" spc="0" normalizeH="0" baseline="0" noProof="0" err="1">
                <a:ln>
                  <a:noFill/>
                </a:ln>
                <a:solidFill>
                  <a:srgbClr val="0D6CB9"/>
                </a:solidFill>
                <a:effectLst/>
                <a:uLnTx/>
                <a:uFillTx/>
                <a:latin typeface="Calibri" panose="020F0502020204030204"/>
                <a:ea typeface="+mn-ea"/>
                <a:cs typeface="+mn-cs"/>
              </a:rPr>
              <a:t>Fatals</a:t>
            </a:r>
            <a:r>
              <a:rPr kumimoji="0" lang="en-US" sz="1700" b="0" i="0" u="none" strike="noStrike" kern="1200" cap="none" spc="0" normalizeH="0" baseline="0" noProof="0">
                <a:ln>
                  <a:noFill/>
                </a:ln>
                <a:solidFill>
                  <a:srgbClr val="0D6CB9"/>
                </a:solidFill>
                <a:effectLst/>
                <a:uLnTx/>
                <a:uFillTx/>
                <a:latin typeface="Calibri" panose="020F0502020204030204"/>
                <a:ea typeface="+mn-ea"/>
                <a:cs typeface="+mn-cs"/>
              </a:rPr>
              <a:t>, you will not be able to Complete the Submission.)</a:t>
            </a:r>
            <a:endPar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endParaRP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Continue working through all errors until each has been resolved or verified. Review each report carefully.</a:t>
            </a:r>
          </a:p>
        </p:txBody>
      </p:sp>
      <p:pic>
        <p:nvPicPr>
          <p:cNvPr id="6" name="Picture 5">
            <a:extLst>
              <a:ext uri="{FF2B5EF4-FFF2-40B4-BE49-F238E27FC236}">
                <a16:creationId xmlns:a16="http://schemas.microsoft.com/office/drawing/2014/main" id="{6E41DFF0-46B2-B2F5-EC5C-077B7CBCFB66}"/>
              </a:ext>
            </a:extLst>
          </p:cNvPr>
          <p:cNvPicPr>
            <a:picLocks noChangeAspect="1"/>
          </p:cNvPicPr>
          <p:nvPr/>
        </p:nvPicPr>
        <p:blipFill>
          <a:blip r:embed="rId4"/>
          <a:stretch>
            <a:fillRect/>
          </a:stretch>
        </p:blipFill>
        <p:spPr>
          <a:xfrm>
            <a:off x="1466171" y="3579128"/>
            <a:ext cx="7506655" cy="2899506"/>
          </a:xfrm>
          <a:prstGeom prst="rect">
            <a:avLst/>
          </a:prstGeom>
          <a:ln>
            <a:solidFill>
              <a:schemeClr val="accent1"/>
            </a:solidFill>
          </a:ln>
        </p:spPr>
      </p:pic>
      <p:sp>
        <p:nvSpPr>
          <p:cNvPr id="11" name="Rectangle 10">
            <a:extLst>
              <a:ext uri="{FF2B5EF4-FFF2-40B4-BE49-F238E27FC236}">
                <a16:creationId xmlns:a16="http://schemas.microsoft.com/office/drawing/2014/main" id="{94B98884-C249-AEDD-3D9B-FEF990EF2B79}"/>
              </a:ext>
            </a:extLst>
          </p:cNvPr>
          <p:cNvSpPr/>
          <p:nvPr/>
        </p:nvSpPr>
        <p:spPr>
          <a:xfrm>
            <a:off x="1529242" y="4829175"/>
            <a:ext cx="2433158" cy="156003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4" name="Rectangle 13">
            <a:extLst>
              <a:ext uri="{FF2B5EF4-FFF2-40B4-BE49-F238E27FC236}">
                <a16:creationId xmlns:a16="http://schemas.microsoft.com/office/drawing/2014/main" id="{5B8360D0-958E-0E25-99D7-146B6FBA4D91}"/>
              </a:ext>
            </a:extLst>
          </p:cNvPr>
          <p:cNvSpPr/>
          <p:nvPr/>
        </p:nvSpPr>
        <p:spPr>
          <a:xfrm>
            <a:off x="6962775" y="4865325"/>
            <a:ext cx="1028700" cy="156003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5" name="Rectangle 14">
            <a:extLst>
              <a:ext uri="{FF2B5EF4-FFF2-40B4-BE49-F238E27FC236}">
                <a16:creationId xmlns:a16="http://schemas.microsoft.com/office/drawing/2014/main" id="{6B1A009B-F4FA-41F8-670A-9F70B979CD3E}"/>
              </a:ext>
            </a:extLst>
          </p:cNvPr>
          <p:cNvSpPr/>
          <p:nvPr/>
        </p:nvSpPr>
        <p:spPr>
          <a:xfrm>
            <a:off x="7038975" y="5687210"/>
            <a:ext cx="180975" cy="2342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6" name="Rectangle 15">
            <a:extLst>
              <a:ext uri="{FF2B5EF4-FFF2-40B4-BE49-F238E27FC236}">
                <a16:creationId xmlns:a16="http://schemas.microsoft.com/office/drawing/2014/main" id="{F3085952-82EF-2000-C27E-B6215E0960BE}"/>
              </a:ext>
            </a:extLst>
          </p:cNvPr>
          <p:cNvSpPr/>
          <p:nvPr/>
        </p:nvSpPr>
        <p:spPr>
          <a:xfrm>
            <a:off x="7038974" y="6119346"/>
            <a:ext cx="180975" cy="23427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51671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400"/>
                            </p:stCondLst>
                            <p:childTnLst>
                              <p:par>
                                <p:cTn id="9" presetID="6" presetClass="entr" presetSubtype="16" fill="hold" grpId="0" nodeType="afterEffect">
                                  <p:stCondLst>
                                    <p:cond delay="40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p:stCondLst>
                              <p:cond delay="4800"/>
                            </p:stCondLst>
                            <p:childTnLst>
                              <p:par>
                                <p:cTn id="13" presetID="6" presetClass="entr" presetSubtype="16" fill="hold" grpId="0" nodeType="afterEffect">
                                  <p:stCondLst>
                                    <p:cond delay="40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par>
                          <p:cTn id="16" fill="hold">
                            <p:stCondLst>
                              <p:cond delay="7200"/>
                            </p:stCondLst>
                            <p:childTnLst>
                              <p:par>
                                <p:cTn id="17" presetID="6" presetClass="entr" presetSubtype="16" fill="hold" grpId="0" nodeType="after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par>
                          <p:cTn id="20" fill="hold">
                            <p:stCondLst>
                              <p:cond delay="9600"/>
                            </p:stCondLst>
                            <p:childTnLst>
                              <p:par>
                                <p:cTn id="21" presetID="6" presetClass="entr" presetSubtype="16" fill="hold" grpId="0" nodeType="afterEffect">
                                  <p:stCondLst>
                                    <p:cond delay="40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304" y="226574"/>
            <a:ext cx="8046757" cy="575136"/>
          </a:xfrm>
        </p:spPr>
        <p:txBody>
          <a:bodyPr anchor="ctr">
            <a:noAutofit/>
          </a:bodyPr>
          <a:lstStyle/>
          <a:p>
            <a:r>
              <a:rPr lang="en-US" sz="3000"/>
              <a:t>MARK SUBMISSION AS COMPLETE (CONTINUED)</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48</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659218" y="1017898"/>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3796" y="952254"/>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0"/>
              </a:spcBef>
              <a:spcAft>
                <a:spcPts val="0"/>
              </a:spcAft>
              <a:buClr>
                <a:srgbClr val="DA3E26"/>
              </a:buClr>
              <a:buSzPct val="70000"/>
              <a:buFont typeface="Arial" panose="020B0604020202020204" pitchFamily="34" charset="0"/>
              <a:buChar char="•"/>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When Fatal free, click the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Complete</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 button, read the acknowledgement, and check the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box</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 </a:t>
            </a:r>
          </a:p>
          <a:p>
            <a:pPr marL="171450" marR="0" lvl="0" indent="-171450" algn="l" defTabSz="685800" rtl="0" eaLnBrk="1" fontAlgn="auto" latinLnBrk="0" hangingPunct="1">
              <a:lnSpc>
                <a:spcPct val="90000"/>
              </a:lnSpc>
              <a:spcBef>
                <a:spcPts val="0"/>
              </a:spcBef>
              <a:spcAft>
                <a:spcPts val="0"/>
              </a:spcAft>
              <a:buClr>
                <a:srgbClr val="DA3E26"/>
              </a:buClr>
              <a:buSzPct val="70000"/>
              <a:buFont typeface="Arial" panose="020B0604020202020204" pitchFamily="34" charset="0"/>
              <a:buChar char="•"/>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0"/>
              </a:spcBef>
              <a:spcAft>
                <a:spcPts val="0"/>
              </a:spcAft>
              <a:buClr>
                <a:srgbClr val="DA3E26"/>
              </a:buClr>
              <a:buSzPct val="70000"/>
              <a:buFont typeface="Arial" panose="020B0604020202020204" pitchFamily="34" charset="0"/>
              <a:buChar char="•"/>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Click </a:t>
            </a:r>
            <a:r>
              <a:rPr kumimoji="0" lang="en-US" sz="1800" b="1" i="0" u="none" strike="noStrike" kern="1200" cap="none" spc="0" normalizeH="0" baseline="0" noProof="0">
                <a:ln>
                  <a:noFill/>
                </a:ln>
                <a:solidFill>
                  <a:srgbClr val="0D6CB9"/>
                </a:solidFill>
                <a:effectLst/>
                <a:uLnTx/>
                <a:uFillTx/>
                <a:latin typeface="Calibri" panose="020F0502020204030204"/>
                <a:ea typeface="+mn-ea"/>
                <a:cs typeface="+mn-cs"/>
              </a:rPr>
              <a:t>Confirm</a:t>
            </a: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 Your Collection has now been submitted to TEA and is final.</a:t>
            </a:r>
          </a:p>
        </p:txBody>
      </p:sp>
      <p:pic>
        <p:nvPicPr>
          <p:cNvPr id="4" name="Picture 3">
            <a:extLst>
              <a:ext uri="{FF2B5EF4-FFF2-40B4-BE49-F238E27FC236}">
                <a16:creationId xmlns:a16="http://schemas.microsoft.com/office/drawing/2014/main" id="{8B184F32-B6E9-27DA-11C8-45E36FA32008}"/>
              </a:ext>
            </a:extLst>
          </p:cNvPr>
          <p:cNvPicPr>
            <a:picLocks noChangeAspect="1"/>
          </p:cNvPicPr>
          <p:nvPr/>
        </p:nvPicPr>
        <p:blipFill>
          <a:blip r:embed="rId4"/>
          <a:stretch>
            <a:fillRect/>
          </a:stretch>
        </p:blipFill>
        <p:spPr>
          <a:xfrm>
            <a:off x="1513796" y="2644439"/>
            <a:ext cx="7596353" cy="2934153"/>
          </a:xfrm>
          <a:prstGeom prst="rect">
            <a:avLst/>
          </a:prstGeom>
          <a:ln>
            <a:solidFill>
              <a:schemeClr val="accent1"/>
            </a:solidFill>
          </a:ln>
        </p:spPr>
      </p:pic>
      <p:sp>
        <p:nvSpPr>
          <p:cNvPr id="8" name="Rectangle 7">
            <a:extLst>
              <a:ext uri="{FF2B5EF4-FFF2-40B4-BE49-F238E27FC236}">
                <a16:creationId xmlns:a16="http://schemas.microsoft.com/office/drawing/2014/main" id="{C5CB2755-981B-F369-83A2-083DD7FF92E5}"/>
              </a:ext>
            </a:extLst>
          </p:cNvPr>
          <p:cNvSpPr/>
          <p:nvPr/>
        </p:nvSpPr>
        <p:spPr>
          <a:xfrm>
            <a:off x="7113949" y="3960211"/>
            <a:ext cx="269863" cy="149430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pic>
        <p:nvPicPr>
          <p:cNvPr id="3" name="Picture 2">
            <a:extLst>
              <a:ext uri="{FF2B5EF4-FFF2-40B4-BE49-F238E27FC236}">
                <a16:creationId xmlns:a16="http://schemas.microsoft.com/office/drawing/2014/main" id="{FEADA21C-A961-D4AA-171A-8FDE5169968A}"/>
              </a:ext>
            </a:extLst>
          </p:cNvPr>
          <p:cNvPicPr>
            <a:picLocks noChangeAspect="1"/>
          </p:cNvPicPr>
          <p:nvPr/>
        </p:nvPicPr>
        <p:blipFill>
          <a:blip r:embed="rId5"/>
          <a:stretch>
            <a:fillRect/>
          </a:stretch>
        </p:blipFill>
        <p:spPr>
          <a:xfrm>
            <a:off x="1485663" y="2224130"/>
            <a:ext cx="7479743" cy="316342"/>
          </a:xfrm>
          <a:prstGeom prst="rect">
            <a:avLst/>
          </a:prstGeom>
          <a:ln>
            <a:solidFill>
              <a:schemeClr val="accent1"/>
            </a:solidFill>
          </a:ln>
        </p:spPr>
      </p:pic>
      <p:sp>
        <p:nvSpPr>
          <p:cNvPr id="6" name="Rectangle 5">
            <a:extLst>
              <a:ext uri="{FF2B5EF4-FFF2-40B4-BE49-F238E27FC236}">
                <a16:creationId xmlns:a16="http://schemas.microsoft.com/office/drawing/2014/main" id="{B83C186D-6EBE-F360-74A4-C2A279EF188E}"/>
              </a:ext>
            </a:extLst>
          </p:cNvPr>
          <p:cNvSpPr/>
          <p:nvPr/>
        </p:nvSpPr>
        <p:spPr>
          <a:xfrm>
            <a:off x="7062037" y="2270826"/>
            <a:ext cx="843713" cy="26964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pic>
        <p:nvPicPr>
          <p:cNvPr id="15" name="Picture 14">
            <a:extLst>
              <a:ext uri="{FF2B5EF4-FFF2-40B4-BE49-F238E27FC236}">
                <a16:creationId xmlns:a16="http://schemas.microsoft.com/office/drawing/2014/main" id="{6048D86E-E73C-2F37-AFAF-B15E5B4CD3B4}"/>
              </a:ext>
            </a:extLst>
          </p:cNvPr>
          <p:cNvPicPr>
            <a:picLocks noChangeAspect="1"/>
          </p:cNvPicPr>
          <p:nvPr/>
        </p:nvPicPr>
        <p:blipFill>
          <a:blip r:embed="rId6"/>
          <a:stretch>
            <a:fillRect/>
          </a:stretch>
        </p:blipFill>
        <p:spPr>
          <a:xfrm>
            <a:off x="1799533" y="5674636"/>
            <a:ext cx="6852002" cy="723937"/>
          </a:xfrm>
          <a:prstGeom prst="rect">
            <a:avLst/>
          </a:prstGeom>
        </p:spPr>
      </p:pic>
      <p:sp>
        <p:nvSpPr>
          <p:cNvPr id="10" name="Rectangle 9">
            <a:extLst>
              <a:ext uri="{FF2B5EF4-FFF2-40B4-BE49-F238E27FC236}">
                <a16:creationId xmlns:a16="http://schemas.microsoft.com/office/drawing/2014/main" id="{7A8B60BB-0373-4E55-84CE-E76C36BB6958}"/>
              </a:ext>
            </a:extLst>
          </p:cNvPr>
          <p:cNvSpPr/>
          <p:nvPr/>
        </p:nvSpPr>
        <p:spPr>
          <a:xfrm>
            <a:off x="4178595" y="6092457"/>
            <a:ext cx="754912" cy="27746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0828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400"/>
                            </p:stCondLst>
                            <p:childTnLst>
                              <p:par>
                                <p:cTn id="9" presetID="6" presetClass="entr" presetSubtype="16" fill="hold" grpId="0" nodeType="afterEffect">
                                  <p:stCondLst>
                                    <p:cond delay="40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4800"/>
                            </p:stCondLst>
                            <p:childTnLst>
                              <p:par>
                                <p:cTn id="13" presetID="6" presetClass="entr" presetSubtype="16" fill="hold" grpId="0" nodeType="afterEffect">
                                  <p:stCondLst>
                                    <p:cond delay="40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alpha val="92000"/>
          </a:schemeClr>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cstate="print">
            <a:extLst>
              <a:ext uri="{28A0092B-C50C-407E-A947-70E740481C1C}">
                <a14:useLocalDpi xmlns:a14="http://schemas.microsoft.com/office/drawing/2010/main" val="0"/>
              </a:ext>
            </a:extLst>
          </a:blip>
          <a:srcRect t="7896" b="7896"/>
          <a:stretch/>
        </p:blipFill>
        <p:spPr>
          <a:xfrm>
            <a:off x="1143" y="0"/>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5645" y="5173139"/>
            <a:ext cx="914400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12433" y="5396548"/>
            <a:ext cx="9144000" cy="666529"/>
          </a:xfrm>
          <a:prstGeom prst="rect">
            <a:avLst/>
          </a:prstGeom>
        </p:spPr>
        <p:txBody>
          <a:bodyPr vert="horz" wrap="square" lIns="0" tIns="50483" rIns="0" bIns="0" rtlCol="0" anchor="t">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000" b="1" i="0" u="none" strike="noStrike" kern="0" cap="none" spc="0" normalizeH="0" baseline="0" noProof="0">
                <a:ln>
                  <a:noFill/>
                </a:ln>
                <a:solidFill>
                  <a:srgbClr val="0D6CB8"/>
                </a:solidFill>
                <a:effectLst/>
                <a:uLnTx/>
                <a:uFillTx/>
                <a:latin typeface="Calibri"/>
                <a:ea typeface="+mn-ea"/>
                <a:cs typeface="Calibri"/>
              </a:rPr>
              <a:t>RESETTING SUBMISSION (OPTIONAL STEP)</a:t>
            </a:r>
            <a:endParaRPr kumimoji="0" lang="en-US" sz="4000" b="1"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1399" y="155427"/>
            <a:ext cx="2577179" cy="796709"/>
          </a:xfrm>
          <a:prstGeom prst="rect">
            <a:avLst/>
          </a:prstGeom>
        </p:spPr>
      </p:pic>
    </p:spTree>
    <p:custDataLst>
      <p:tags r:id="rId1"/>
    </p:custDataLst>
    <p:extLst>
      <p:ext uri="{BB962C8B-B14F-4D97-AF65-F5344CB8AC3E}">
        <p14:creationId xmlns:p14="http://schemas.microsoft.com/office/powerpoint/2010/main" val="2428272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54E55F-610C-CA78-6E87-D185B7B5BCA1}"/>
              </a:ext>
            </a:extLst>
          </p:cNvPr>
          <p:cNvSpPr>
            <a:spLocks noGrp="1"/>
          </p:cNvSpPr>
          <p:nvPr>
            <p:ph type="title"/>
          </p:nvPr>
        </p:nvSpPr>
        <p:spPr/>
        <p:txBody>
          <a:bodyPr>
            <a:noAutofit/>
          </a:bodyPr>
          <a:lstStyle/>
          <a:p>
            <a:pPr algn="ctr"/>
            <a:r>
              <a:rPr lang="en-US" sz="4000">
                <a:solidFill>
                  <a:srgbClr val="0070C0"/>
                </a:solidFill>
              </a:rPr>
              <a:t>COURSE AGENDA</a:t>
            </a:r>
          </a:p>
        </p:txBody>
      </p:sp>
      <p:sp>
        <p:nvSpPr>
          <p:cNvPr id="6" name="Rectangle: Rounded Corners 5">
            <a:extLst>
              <a:ext uri="{FF2B5EF4-FFF2-40B4-BE49-F238E27FC236}">
                <a16:creationId xmlns:a16="http://schemas.microsoft.com/office/drawing/2014/main" id="{F4DE7492-7228-B2CA-ED13-692CCCF44114}"/>
              </a:ext>
            </a:extLst>
          </p:cNvPr>
          <p:cNvSpPr/>
          <p:nvPr/>
        </p:nvSpPr>
        <p:spPr>
          <a:xfrm>
            <a:off x="1659216" y="3848804"/>
            <a:ext cx="3848614" cy="1156278"/>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prstClr val="white"/>
                </a:solidFill>
                <a:effectLst/>
                <a:uLnTx/>
                <a:uFillTx/>
                <a:latin typeface="Calibri"/>
                <a:ea typeface="+mn-ea"/>
                <a:cs typeface="+mn-cs"/>
              </a:rPr>
              <a:t>Training Activity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25" b="0" i="0" u="none" strike="noStrike" kern="1200" cap="none" spc="0" normalizeH="0" baseline="0" noProof="0">
                <a:ln>
                  <a:noFill/>
                </a:ln>
                <a:solidFill>
                  <a:prstClr val="white"/>
                </a:solidFill>
                <a:effectLst/>
                <a:uLnTx/>
                <a:uFillTx/>
                <a:latin typeface="Calibri"/>
                <a:ea typeface="+mn-ea"/>
                <a:cs typeface="Calibri"/>
              </a:rPr>
              <a:t>Practice, Troubleshooting, Knowledge Checks</a:t>
            </a:r>
          </a:p>
        </p:txBody>
      </p:sp>
      <p:sp>
        <p:nvSpPr>
          <p:cNvPr id="7" name="Rectangle: Rounded Corners 6">
            <a:extLst>
              <a:ext uri="{FF2B5EF4-FFF2-40B4-BE49-F238E27FC236}">
                <a16:creationId xmlns:a16="http://schemas.microsoft.com/office/drawing/2014/main" id="{63A33EAF-5673-107F-F1AB-7A7D82570900}"/>
              </a:ext>
            </a:extLst>
          </p:cNvPr>
          <p:cNvSpPr/>
          <p:nvPr/>
        </p:nvSpPr>
        <p:spPr>
          <a:xfrm>
            <a:off x="1659217" y="2572947"/>
            <a:ext cx="3848613" cy="1232165"/>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prstClr val="white"/>
                </a:solidFill>
                <a:effectLst/>
                <a:uLnTx/>
                <a:uFillTx/>
                <a:latin typeface="Calibri"/>
                <a:ea typeface="+mn-ea"/>
                <a:cs typeface="+mn-cs"/>
              </a:rPr>
              <a:t>Key Concepts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25" b="0" i="0" u="none" strike="noStrike" kern="1200" cap="none" spc="0" normalizeH="0" baseline="0" noProof="0" dirty="0">
                <a:ln>
                  <a:noFill/>
                </a:ln>
                <a:solidFill>
                  <a:prstClr val="white"/>
                </a:solidFill>
                <a:effectLst/>
                <a:uLnTx/>
                <a:uFillTx/>
                <a:latin typeface="Calibri"/>
                <a:ea typeface="+mn-ea"/>
                <a:cs typeface="+mn-cs"/>
              </a:rPr>
              <a:t>Core Application</a:t>
            </a:r>
          </a:p>
        </p:txBody>
      </p:sp>
      <p:sp>
        <p:nvSpPr>
          <p:cNvPr id="8" name="Rectangle: Rounded Corners 7">
            <a:extLst>
              <a:ext uri="{FF2B5EF4-FFF2-40B4-BE49-F238E27FC236}">
                <a16:creationId xmlns:a16="http://schemas.microsoft.com/office/drawing/2014/main" id="{B26605D0-E9AD-3AE3-1217-D60AF4EBED2F}"/>
              </a:ext>
            </a:extLst>
          </p:cNvPr>
          <p:cNvSpPr/>
          <p:nvPr/>
        </p:nvSpPr>
        <p:spPr>
          <a:xfrm>
            <a:off x="1659218" y="1359124"/>
            <a:ext cx="3848613" cy="1156278"/>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prstClr val="white"/>
                </a:solidFill>
                <a:effectLst/>
                <a:uLnTx/>
                <a:uFillTx/>
                <a:latin typeface="Calibri"/>
                <a:ea typeface="+mn-ea"/>
                <a:cs typeface="+mn-cs"/>
              </a:rPr>
              <a:t>Getting Started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Calibri"/>
              </a:rPr>
              <a:t>TSDS Architecture and TEAL Roles </a:t>
            </a:r>
          </a:p>
        </p:txBody>
      </p:sp>
      <p:pic>
        <p:nvPicPr>
          <p:cNvPr id="9" name="Picture 8" descr="A picture containing text, clipart&#10;&#10;Description automatically generated">
            <a:extLst>
              <a:ext uri="{FF2B5EF4-FFF2-40B4-BE49-F238E27FC236}">
                <a16:creationId xmlns:a16="http://schemas.microsoft.com/office/drawing/2014/main" id="{DD62E46C-ACD8-F173-1FF6-9421989B44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998" b="-1393"/>
          <a:stretch/>
        </p:blipFill>
        <p:spPr>
          <a:xfrm>
            <a:off x="5787907" y="2589962"/>
            <a:ext cx="3011544" cy="1850835"/>
          </a:xfrm>
          <a:prstGeom prst="rect">
            <a:avLst/>
          </a:prstGeom>
        </p:spPr>
      </p:pic>
      <p:sp>
        <p:nvSpPr>
          <p:cNvPr id="2" name="Rectangle: Rounded Corners 1">
            <a:extLst>
              <a:ext uri="{FF2B5EF4-FFF2-40B4-BE49-F238E27FC236}">
                <a16:creationId xmlns:a16="http://schemas.microsoft.com/office/drawing/2014/main" id="{6B70DB80-CCC9-AE4F-FD57-FCB35C71305F}"/>
              </a:ext>
            </a:extLst>
          </p:cNvPr>
          <p:cNvSpPr/>
          <p:nvPr/>
        </p:nvSpPr>
        <p:spPr>
          <a:xfrm>
            <a:off x="1659217" y="5047269"/>
            <a:ext cx="3848613" cy="1156278"/>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Wrap</a:t>
            </a:r>
            <a:r>
              <a:rPr kumimoji="0" lang="en" sz="2400" b="1" i="0" u="none" strike="noStrike" kern="1200" cap="none" spc="0" normalizeH="0" baseline="0" noProof="0">
                <a:ln>
                  <a:noFill/>
                </a:ln>
                <a:solidFill>
                  <a:prstClr val="white"/>
                </a:solidFill>
                <a:effectLst/>
                <a:uLnTx/>
                <a:uFillTx/>
                <a:latin typeface="Calibri"/>
                <a:ea typeface="+mn-ea"/>
                <a:cs typeface="+mn-cs"/>
              </a:rPr>
              <a:t> Up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25" b="0" i="0" u="none" strike="noStrike" kern="1200" cap="none" spc="0" normalizeH="0" baseline="0" noProof="0">
                <a:ln>
                  <a:noFill/>
                </a:ln>
                <a:solidFill>
                  <a:prstClr val="white"/>
                </a:solidFill>
                <a:effectLst/>
                <a:uLnTx/>
                <a:uFillTx/>
                <a:latin typeface="Calibri"/>
                <a:ea typeface="+mn-ea"/>
                <a:cs typeface="+mn-cs"/>
              </a:rPr>
              <a:t>Key Takeaways, Resources, and Next Steps</a:t>
            </a:r>
          </a:p>
        </p:txBody>
      </p:sp>
    </p:spTree>
    <p:custDataLst>
      <p:tags r:id="rId1"/>
    </p:custDataLst>
    <p:extLst>
      <p:ext uri="{BB962C8B-B14F-4D97-AF65-F5344CB8AC3E}">
        <p14:creationId xmlns:p14="http://schemas.microsoft.com/office/powerpoint/2010/main" val="3654762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4000"/>
              <a:t>RESETTING SUBMISSION</a:t>
            </a:r>
          </a:p>
        </p:txBody>
      </p:sp>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25037DA4-2335-4A87-8586-64B2BAB08211}"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50</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8AF934-2F4B-9C76-3143-0E4744BD5FC4}"/>
              </a:ext>
            </a:extLst>
          </p:cNvPr>
          <p:cNvSpPr/>
          <p:nvPr/>
        </p:nvSpPr>
        <p:spPr>
          <a:xfrm>
            <a:off x="2486026" y="2218514"/>
            <a:ext cx="714374" cy="22941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a:extLst>
              <a:ext uri="{FF2B5EF4-FFF2-40B4-BE49-F238E27FC236}">
                <a16:creationId xmlns:a16="http://schemas.microsoft.com/office/drawing/2014/main" id="{714C9C9B-EC29-AE02-5601-1607816758CA}"/>
              </a:ext>
            </a:extLst>
          </p:cNvPr>
          <p:cNvSpPr txBox="1"/>
          <p:nvPr/>
        </p:nvSpPr>
        <p:spPr>
          <a:xfrm>
            <a:off x="1659218" y="1017898"/>
            <a:ext cx="7450931" cy="52863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DD2837B-D69A-18E3-7EDB-D762C104FA8D}"/>
              </a:ext>
            </a:extLst>
          </p:cNvPr>
          <p:cNvSpPr txBox="1">
            <a:spLocks/>
          </p:cNvSpPr>
          <p:nvPr/>
        </p:nvSpPr>
        <p:spPr>
          <a:xfrm>
            <a:off x="1513796" y="952254"/>
            <a:ext cx="7344992" cy="4305751"/>
          </a:xfrm>
          <a:prstGeom prst="rect">
            <a:avLst/>
          </a:prstGeom>
        </p:spPr>
        <p:txBody>
          <a:bodyPr lIns="91440" tIns="45720" rIns="91440" bIns="45720">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Click the </a:t>
            </a:r>
            <a:r>
              <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rPr>
              <a:t>Reset</a:t>
            </a: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 button, read the acknowledgement statement and check the </a:t>
            </a:r>
            <a:r>
              <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rPr>
              <a:t>box</a:t>
            </a: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a:t>
            </a:r>
          </a:p>
          <a:p>
            <a:pPr marL="274320" marR="0" lvl="1" indent="-274320" algn="l" defTabSz="685800" rtl="0" eaLnBrk="1" fontAlgn="auto" latinLnBrk="0" hangingPunct="1">
              <a:lnSpc>
                <a:spcPct val="90000"/>
              </a:lnSpc>
              <a:spcBef>
                <a:spcPts val="750"/>
              </a:spcBef>
              <a:spcAft>
                <a:spcPts val="0"/>
              </a:spcAft>
              <a:buClr>
                <a:srgbClr val="F16038"/>
              </a:buClr>
              <a:buSzPct val="70000"/>
              <a:buFont typeface="Wingdings" panose="05000000000000000000" pitchFamily="2" charset="2"/>
              <a:buChar char="§"/>
              <a:tabLst/>
              <a:defRPr/>
            </a:pP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Then, click the </a:t>
            </a:r>
            <a:r>
              <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rPr>
              <a:t>Confirm</a:t>
            </a:r>
            <a:r>
              <a:rPr kumimoji="0" lang="en-US" sz="2000" b="0" i="0" u="none" strike="noStrike" kern="1200" cap="none" spc="0" normalizeH="0" baseline="0" noProof="0">
                <a:ln>
                  <a:noFill/>
                </a:ln>
                <a:solidFill>
                  <a:srgbClr val="0D6CB9"/>
                </a:solidFill>
                <a:effectLst/>
                <a:uLnTx/>
                <a:uFillTx/>
                <a:latin typeface="Calibri" panose="020F0502020204030204"/>
                <a:ea typeface="+mn-ea"/>
                <a:cs typeface="+mn-cs"/>
              </a:rPr>
              <a:t> button. </a:t>
            </a:r>
          </a:p>
        </p:txBody>
      </p:sp>
      <p:pic>
        <p:nvPicPr>
          <p:cNvPr id="16" name="Picture 15">
            <a:extLst>
              <a:ext uri="{FF2B5EF4-FFF2-40B4-BE49-F238E27FC236}">
                <a16:creationId xmlns:a16="http://schemas.microsoft.com/office/drawing/2014/main" id="{E2CC7A1E-1E1C-24E0-3029-1D40030E9E1B}"/>
              </a:ext>
            </a:extLst>
          </p:cNvPr>
          <p:cNvPicPr>
            <a:picLocks noChangeAspect="1"/>
          </p:cNvPicPr>
          <p:nvPr/>
        </p:nvPicPr>
        <p:blipFill>
          <a:blip r:embed="rId4"/>
          <a:stretch>
            <a:fillRect/>
          </a:stretch>
        </p:blipFill>
        <p:spPr>
          <a:xfrm>
            <a:off x="1582463" y="5547279"/>
            <a:ext cx="7421747" cy="695496"/>
          </a:xfrm>
          <a:prstGeom prst="rect">
            <a:avLst/>
          </a:prstGeom>
          <a:ln w="22225">
            <a:solidFill>
              <a:schemeClr val="accent1"/>
            </a:solidFill>
          </a:ln>
        </p:spPr>
      </p:pic>
      <p:pic>
        <p:nvPicPr>
          <p:cNvPr id="20" name="Picture 19">
            <a:extLst>
              <a:ext uri="{FF2B5EF4-FFF2-40B4-BE49-F238E27FC236}">
                <a16:creationId xmlns:a16="http://schemas.microsoft.com/office/drawing/2014/main" id="{4817BE6A-D339-F645-8929-DD9043DE388C}"/>
              </a:ext>
            </a:extLst>
          </p:cNvPr>
          <p:cNvPicPr>
            <a:picLocks noChangeAspect="1"/>
          </p:cNvPicPr>
          <p:nvPr/>
        </p:nvPicPr>
        <p:blipFill>
          <a:blip r:embed="rId5"/>
          <a:stretch>
            <a:fillRect/>
          </a:stretch>
        </p:blipFill>
        <p:spPr>
          <a:xfrm>
            <a:off x="1553279" y="2231060"/>
            <a:ext cx="7450931" cy="3263284"/>
          </a:xfrm>
          <a:prstGeom prst="rect">
            <a:avLst/>
          </a:prstGeom>
          <a:ln>
            <a:solidFill>
              <a:schemeClr val="accent1"/>
            </a:solidFill>
          </a:ln>
        </p:spPr>
      </p:pic>
      <p:sp>
        <p:nvSpPr>
          <p:cNvPr id="21" name="Rectangle 20">
            <a:extLst>
              <a:ext uri="{FF2B5EF4-FFF2-40B4-BE49-F238E27FC236}">
                <a16:creationId xmlns:a16="http://schemas.microsoft.com/office/drawing/2014/main" id="{3A606C90-C643-7A49-5F5F-82D7DE810981}"/>
              </a:ext>
            </a:extLst>
          </p:cNvPr>
          <p:cNvSpPr/>
          <p:nvPr/>
        </p:nvSpPr>
        <p:spPr>
          <a:xfrm>
            <a:off x="8047818" y="3537030"/>
            <a:ext cx="775173" cy="30241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2" name="Rectangle 21">
            <a:extLst>
              <a:ext uri="{FF2B5EF4-FFF2-40B4-BE49-F238E27FC236}">
                <a16:creationId xmlns:a16="http://schemas.microsoft.com/office/drawing/2014/main" id="{4E62A8C5-BF08-75A2-E522-FBE5A44C0E67}"/>
              </a:ext>
            </a:extLst>
          </p:cNvPr>
          <p:cNvSpPr/>
          <p:nvPr/>
        </p:nvSpPr>
        <p:spPr>
          <a:xfrm>
            <a:off x="3702730" y="2272821"/>
            <a:ext cx="1501567" cy="2734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3" name="Rectangle 22">
            <a:extLst>
              <a:ext uri="{FF2B5EF4-FFF2-40B4-BE49-F238E27FC236}">
                <a16:creationId xmlns:a16="http://schemas.microsoft.com/office/drawing/2014/main" id="{76822DE1-484D-3DB3-C180-117C8D57D5AD}"/>
              </a:ext>
            </a:extLst>
          </p:cNvPr>
          <p:cNvSpPr/>
          <p:nvPr/>
        </p:nvSpPr>
        <p:spPr>
          <a:xfrm>
            <a:off x="4226528" y="5978573"/>
            <a:ext cx="783217" cy="26420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5" name="Arrow: Right 24">
            <a:extLst>
              <a:ext uri="{FF2B5EF4-FFF2-40B4-BE49-F238E27FC236}">
                <a16:creationId xmlns:a16="http://schemas.microsoft.com/office/drawing/2014/main" id="{9B1F9759-FBD7-34D3-3971-F044244256BE}"/>
              </a:ext>
            </a:extLst>
          </p:cNvPr>
          <p:cNvSpPr/>
          <p:nvPr/>
        </p:nvSpPr>
        <p:spPr>
          <a:xfrm>
            <a:off x="3763869" y="6060295"/>
            <a:ext cx="356720" cy="117862"/>
          </a:xfrm>
          <a:prstGeom prst="rightArrow">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22081047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4">
            <a:extLst>
              <a:ext uri="{FF2B5EF4-FFF2-40B4-BE49-F238E27FC236}">
                <a16:creationId xmlns:a16="http://schemas.microsoft.com/office/drawing/2014/main" id="{9BC29465-0266-53B9-FA36-1A5D16C2E084}"/>
              </a:ext>
            </a:extLst>
          </p:cNvPr>
          <p:cNvPicPr/>
          <p:nvPr/>
        </p:nvPicPr>
        <p:blipFill rotWithShape="1">
          <a:blip r:embed="rId4" cstate="print">
            <a:alphaModFix amt="70000"/>
            <a:extLst>
              <a:ext uri="{28A0092B-C50C-407E-A947-70E740481C1C}">
                <a14:useLocalDpi xmlns:a14="http://schemas.microsoft.com/office/drawing/2010/main" val="0"/>
              </a:ext>
            </a:extLst>
          </a:blip>
          <a:srcRect b="15562"/>
          <a:stretch/>
        </p:blipFill>
        <p:spPr>
          <a:xfrm>
            <a:off x="1143" y="0"/>
            <a:ext cx="9148502" cy="6858000"/>
          </a:xfrm>
          <a:prstGeom prst="rect">
            <a:avLst/>
          </a:prstGeom>
        </p:spPr>
      </p:pic>
      <p:sp>
        <p:nvSpPr>
          <p:cNvPr id="10" name="object 5">
            <a:extLst>
              <a:ext uri="{FF2B5EF4-FFF2-40B4-BE49-F238E27FC236}">
                <a16:creationId xmlns:a16="http://schemas.microsoft.com/office/drawing/2014/main" id="{C308AD4B-CE95-6928-946F-1FAD797EC909}"/>
              </a:ext>
            </a:extLst>
          </p:cNvPr>
          <p:cNvSpPr/>
          <p:nvPr/>
        </p:nvSpPr>
        <p:spPr>
          <a:xfrm>
            <a:off x="0" y="5017330"/>
            <a:ext cx="916658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685800" rtl="0" eaLnBrk="1" fontAlgn="auto" latinLnBrk="0" hangingPunct="1">
              <a:lnSpc>
                <a:spcPct val="100000"/>
              </a:lnSpc>
              <a:spcBef>
                <a:spcPts val="398"/>
              </a:spcBef>
              <a:spcAft>
                <a:spcPts val="0"/>
              </a:spcAft>
              <a:buClrTx/>
              <a:buSzTx/>
              <a:buFontTx/>
              <a:buNone/>
              <a:tabLst/>
              <a:defRPr/>
            </a:pPr>
            <a:endParaRPr kumimoji="0" lang="en-US" sz="3600" b="1" i="0" u="none" strike="noStrike" kern="0" cap="none" spc="0" normalizeH="0" baseline="0" noProof="0">
              <a:ln>
                <a:noFill/>
              </a:ln>
              <a:solidFill>
                <a:srgbClr val="0D6CB8"/>
              </a:solidFill>
              <a:effectLst/>
              <a:uLnTx/>
              <a:uFillTx/>
              <a:latin typeface="Calibri"/>
              <a:ea typeface="+mn-ea"/>
              <a:cs typeface="Calibri"/>
            </a:endParaRPr>
          </a:p>
        </p:txBody>
      </p:sp>
      <p:sp>
        <p:nvSpPr>
          <p:cNvPr id="11" name="object 6">
            <a:extLst>
              <a:ext uri="{FF2B5EF4-FFF2-40B4-BE49-F238E27FC236}">
                <a16:creationId xmlns:a16="http://schemas.microsoft.com/office/drawing/2014/main" id="{6D505C29-093D-8301-B2BE-0CD8B0B31FF2}"/>
              </a:ext>
            </a:extLst>
          </p:cNvPr>
          <p:cNvSpPr txBox="1"/>
          <p:nvPr/>
        </p:nvSpPr>
        <p:spPr>
          <a:xfrm>
            <a:off x="31982" y="5023125"/>
            <a:ext cx="9144000" cy="1223092"/>
          </a:xfrm>
          <a:prstGeom prst="rect">
            <a:avLst/>
          </a:prstGeom>
        </p:spPr>
        <p:txBody>
          <a:bodyPr vert="horz" wrap="square" lIns="0" tIns="50483" rIns="0" bIns="0" rtlCol="0">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400" b="1" i="0" u="none" strike="noStrike" kern="0" cap="none" spc="0" normalizeH="0" baseline="0" noProof="0">
                <a:ln>
                  <a:noFill/>
                </a:ln>
                <a:solidFill>
                  <a:srgbClr val="0070C0"/>
                </a:solidFill>
                <a:effectLst/>
                <a:uLnTx/>
                <a:uFillTx/>
                <a:latin typeface="Calibri"/>
                <a:ea typeface="+mn-ea"/>
                <a:cs typeface="Calibri"/>
              </a:rPr>
              <a:t>TRAINING ACTIVITIES</a:t>
            </a:r>
          </a:p>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2800" b="0" i="0" u="none" strike="noStrike" kern="0" cap="none" spc="0" normalizeH="0" baseline="0" noProof="0">
                <a:ln>
                  <a:noFill/>
                </a:ln>
                <a:solidFill>
                  <a:srgbClr val="0D6CB8"/>
                </a:solidFill>
                <a:effectLst/>
                <a:uLnTx/>
                <a:uFillTx/>
                <a:latin typeface="Calibri"/>
                <a:ea typeface="+mn-ea"/>
                <a:cs typeface="Calibri"/>
              </a:rPr>
              <a:t>Practice, Troubleshooting, Knowledge Checks</a:t>
            </a:r>
          </a:p>
        </p:txBody>
      </p:sp>
      <p:pic>
        <p:nvPicPr>
          <p:cNvPr id="9" name="Picture 8" descr="A picture containing logo&#10;&#10;Description automatically generated">
            <a:extLst>
              <a:ext uri="{FF2B5EF4-FFF2-40B4-BE49-F238E27FC236}">
                <a16:creationId xmlns:a16="http://schemas.microsoft.com/office/drawing/2014/main" id="{649B4FF2-3807-1CB0-8621-4ABFF229D8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88" y="102297"/>
            <a:ext cx="2577179" cy="796709"/>
          </a:xfrm>
          <a:prstGeom prst="rect">
            <a:avLst/>
          </a:prstGeom>
        </p:spPr>
      </p:pic>
    </p:spTree>
    <p:custDataLst>
      <p:tags r:id="rId1"/>
    </p:custDataLst>
    <p:extLst>
      <p:ext uri="{BB962C8B-B14F-4D97-AF65-F5344CB8AC3E}">
        <p14:creationId xmlns:p14="http://schemas.microsoft.com/office/powerpoint/2010/main" val="593520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a:xfrm>
            <a:off x="1352550" y="167275"/>
            <a:ext cx="7791450" cy="751350"/>
          </a:xfrm>
        </p:spPr>
        <p:txBody>
          <a:bodyPr>
            <a:noAutofit/>
          </a:bodyPr>
          <a:lstStyle/>
          <a:p>
            <a:pPr algn="ctr"/>
            <a:r>
              <a:rPr lang="en-US" sz="3400">
                <a:solidFill>
                  <a:srgbClr val="0070C0"/>
                </a:solidFill>
                <a:cs typeface="Calibri"/>
              </a:rPr>
              <a:t>PRACTICE EXERCISE (CORE APPLICATION)</a:t>
            </a:r>
          </a:p>
        </p:txBody>
      </p:sp>
      <p:sp>
        <p:nvSpPr>
          <p:cNvPr id="3" name="Slide Number Placeholder 2">
            <a:extLst>
              <a:ext uri="{FF2B5EF4-FFF2-40B4-BE49-F238E27FC236}">
                <a16:creationId xmlns:a16="http://schemas.microsoft.com/office/drawing/2014/main" id="{2CA5F378-5135-4C5C-9F84-26C058696DBA}"/>
              </a:ext>
            </a:extLst>
          </p:cNvPr>
          <p:cNvSpPr>
            <a:spLocks noGrp="1"/>
          </p:cNvSpPr>
          <p:nvPr>
            <p:ph type="sldNum" sz="quarter" idx="12"/>
          </p:nvPr>
        </p:nvSpPr>
        <p:spPr>
          <a:xfrm>
            <a:off x="7019127" y="6553803"/>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graphicFrame>
        <p:nvGraphicFramePr>
          <p:cNvPr id="5" name="Content Placeholder 4" descr="Three tiered image illustrating Ready, Set, Go.">
            <a:extLst>
              <a:ext uri="{FF2B5EF4-FFF2-40B4-BE49-F238E27FC236}">
                <a16:creationId xmlns:a16="http://schemas.microsoft.com/office/drawing/2014/main" id="{C98CEA4B-0148-B4F5-DF56-624FA3E9DF84}"/>
              </a:ext>
            </a:extLst>
          </p:cNvPr>
          <p:cNvGraphicFramePr>
            <a:graphicFrameLocks noGrp="1"/>
          </p:cNvGraphicFramePr>
          <p:nvPr>
            <p:ph idx="1"/>
          </p:nvPr>
        </p:nvGraphicFramePr>
        <p:xfrm>
          <a:off x="1760220" y="2853929"/>
          <a:ext cx="6828235" cy="28844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133A80FC-A638-36BB-43FF-55C350D0B940}"/>
              </a:ext>
            </a:extLst>
          </p:cNvPr>
          <p:cNvSpPr txBox="1"/>
          <p:nvPr/>
        </p:nvSpPr>
        <p:spPr>
          <a:xfrm>
            <a:off x="1535941" y="1119628"/>
            <a:ext cx="7453958" cy="131574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Calibri" panose="020F0502020204030204"/>
                <a:ea typeface="+mn-ea"/>
                <a:cs typeface="+mn-cs"/>
              </a:rPr>
              <a:t>Task 1: Promote, Validate data and Generate reports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Calibri" panose="020F0502020204030204"/>
                <a:ea typeface="+mn-ea"/>
                <a:cs typeface="+mn-cs"/>
              </a:rPr>
              <a:t>Task 2: Monitor the promotion.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305247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chor="ctr">
            <a:noAutofit/>
          </a:bodyPr>
          <a:lstStyle/>
          <a:p>
            <a:pPr algn="ctr"/>
            <a:r>
              <a:rPr lang="en-US" sz="4000">
                <a:solidFill>
                  <a:srgbClr val="0070C0"/>
                </a:solidFill>
              </a:rPr>
              <a:t>TROUBLESHOOTING 1</a:t>
            </a:r>
          </a:p>
        </p:txBody>
      </p:sp>
      <p:sp>
        <p:nvSpPr>
          <p:cNvPr id="33" name="Rectangle 32" descr="Green text box with the Scenario description.">
            <a:extLst>
              <a:ext uri="{FF2B5EF4-FFF2-40B4-BE49-F238E27FC236}">
                <a16:creationId xmlns:a16="http://schemas.microsoft.com/office/drawing/2014/main" id="{398F5AA3-8514-3ABB-4DB7-F3E647DA9FBD}"/>
              </a:ext>
            </a:extLst>
          </p:cNvPr>
          <p:cNvSpPr/>
          <p:nvPr/>
        </p:nvSpPr>
        <p:spPr>
          <a:xfrm>
            <a:off x="1602691" y="1157451"/>
            <a:ext cx="3243288" cy="1323439"/>
          </a:xfrm>
          <a:prstGeom prst="rect">
            <a:avLst/>
          </a:prstGeom>
          <a:solidFill>
            <a:srgbClr val="72C6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highlight>
                <a:srgbClr val="00B4CB"/>
              </a:highligh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D5499CBB-59CE-F95F-175A-81BFDC88A604}"/>
              </a:ext>
            </a:extLst>
          </p:cNvPr>
          <p:cNvSpPr txBox="1"/>
          <p:nvPr/>
        </p:nvSpPr>
        <p:spPr>
          <a:xfrm>
            <a:off x="1583029" y="1161468"/>
            <a:ext cx="3199576" cy="101566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Scenario 1</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Why don’t I see the Core Collection tab in the TSDS Portal?</a:t>
            </a:r>
          </a:p>
        </p:txBody>
      </p:sp>
      <p:sp>
        <p:nvSpPr>
          <p:cNvPr id="10" name="Rectangle 9" descr="Rectangle box around the Scenario details.">
            <a:extLst>
              <a:ext uri="{FF2B5EF4-FFF2-40B4-BE49-F238E27FC236}">
                <a16:creationId xmlns:a16="http://schemas.microsoft.com/office/drawing/2014/main" id="{BCD955FC-77A7-EA7F-51A0-B5AA9F2CD351}"/>
              </a:ext>
            </a:extLst>
          </p:cNvPr>
          <p:cNvSpPr/>
          <p:nvPr/>
        </p:nvSpPr>
        <p:spPr>
          <a:xfrm>
            <a:off x="1583029" y="2703112"/>
            <a:ext cx="3243288" cy="406073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E52AA8A-343F-0C75-BE73-60642B25EB88}"/>
              </a:ext>
            </a:extLst>
          </p:cNvPr>
          <p:cNvSpPr/>
          <p:nvPr/>
        </p:nvSpPr>
        <p:spPr>
          <a:xfrm>
            <a:off x="5304089" y="1157450"/>
            <a:ext cx="3366783" cy="1323440"/>
          </a:xfrm>
          <a:prstGeom prst="rect">
            <a:avLst/>
          </a:prstGeom>
          <a:solidFill>
            <a:srgbClr val="FAA4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Resolution Steps:</a:t>
            </a:r>
          </a:p>
        </p:txBody>
      </p:sp>
      <p:sp>
        <p:nvSpPr>
          <p:cNvPr id="11" name="Content Placeholder 10">
            <a:extLst>
              <a:ext uri="{FF2B5EF4-FFF2-40B4-BE49-F238E27FC236}">
                <a16:creationId xmlns:a16="http://schemas.microsoft.com/office/drawing/2014/main" id="{EABC980F-92E1-08F2-A844-58570C48D08B}"/>
              </a:ext>
            </a:extLst>
          </p:cNvPr>
          <p:cNvSpPr>
            <a:spLocks noGrp="1"/>
          </p:cNvSpPr>
          <p:nvPr>
            <p:ph idx="1"/>
          </p:nvPr>
        </p:nvSpPr>
        <p:spPr>
          <a:xfrm>
            <a:off x="5304090" y="2887303"/>
            <a:ext cx="3366783" cy="3371983"/>
          </a:xfrm>
          <a:prstGeom prst="rect">
            <a:avLst/>
          </a:prstGeom>
        </p:spPr>
        <p:txBody>
          <a:bodyPr lIns="68580" tIns="34290" rIns="68580" bIns="34290" anchor="t"/>
          <a:lstStyle/>
          <a:p>
            <a:endParaRPr lang="en-US" sz="1800">
              <a:solidFill>
                <a:srgbClr val="0070C0"/>
              </a:solidFill>
            </a:endParaRPr>
          </a:p>
          <a:p>
            <a:pPr marL="0" indent="0">
              <a:buNone/>
            </a:pPr>
            <a:endParaRPr lang="en-US" sz="1200">
              <a:solidFill>
                <a:srgbClr val="0070C0"/>
              </a:solidFill>
            </a:endParaRPr>
          </a:p>
        </p:txBody>
      </p:sp>
      <p:sp>
        <p:nvSpPr>
          <p:cNvPr id="22" name="Rectangle 21" descr="Rectangle box around Resolution Steps.">
            <a:extLst>
              <a:ext uri="{FF2B5EF4-FFF2-40B4-BE49-F238E27FC236}">
                <a16:creationId xmlns:a16="http://schemas.microsoft.com/office/drawing/2014/main" id="{A136E53E-42D2-E30F-8619-C56D5F84B928}"/>
              </a:ext>
            </a:extLst>
          </p:cNvPr>
          <p:cNvSpPr/>
          <p:nvPr/>
        </p:nvSpPr>
        <p:spPr>
          <a:xfrm>
            <a:off x="5304089" y="2703112"/>
            <a:ext cx="3366783" cy="406073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10125F07-C546-5714-1972-A625C21387E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12D5F88-7C26-337F-C936-17F9806E3447}"/>
              </a:ext>
            </a:extLst>
          </p:cNvPr>
          <p:cNvSpPr txBox="1"/>
          <p:nvPr/>
        </p:nvSpPr>
        <p:spPr>
          <a:xfrm>
            <a:off x="1602691" y="2733761"/>
            <a:ext cx="3179914" cy="35855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The Core Collection tab will only appear in the TSDS Portal if you have one of the following roles and appropriate privileges:</a:t>
            </a:r>
          </a:p>
          <a:p>
            <a:pPr marL="0" marR="0" lvl="0"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 LEA roles:</a:t>
            </a:r>
          </a:p>
          <a:p>
            <a:pPr marL="742950" marR="0" lvl="2"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Core LEA Data Viewer</a:t>
            </a:r>
          </a:p>
          <a:p>
            <a:pPr marL="742950" marR="0" lvl="2"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Core LEA Data Promoter</a:t>
            </a:r>
          </a:p>
          <a:p>
            <a:pPr marL="742950" marR="0" lvl="2"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Core LEA Data Completer</a:t>
            </a:r>
          </a:p>
          <a:p>
            <a:pPr marL="742950" marR="0" lvl="2"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Core LEA Data Approver</a:t>
            </a:r>
          </a:p>
          <a:p>
            <a:pPr marL="742950" marR="0" lvl="1"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ESC roles:</a:t>
            </a:r>
          </a:p>
          <a:p>
            <a:pPr marL="742950" marR="0" lvl="2"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Core ESC Data Viewer</a:t>
            </a: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E428D8-0E27-6B7A-C790-05BF6D8AAB5B}"/>
              </a:ext>
            </a:extLst>
          </p:cNvPr>
          <p:cNvSpPr txBox="1"/>
          <p:nvPr/>
        </p:nvSpPr>
        <p:spPr>
          <a:xfrm>
            <a:off x="5490958" y="2714478"/>
            <a:ext cx="3179914"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F16038"/>
              </a:buClr>
              <a:buSzTx/>
              <a:buFontTx/>
              <a:buNone/>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To add a LEA/ESC Core role:</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Log into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TEAL</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 with your username and password. </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Select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rPr>
              <a:t>Add/Modify </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Access in the Texas Student Data System Portal.</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Enter your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rPr>
              <a:t>Employing Organization </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and select the appropriate Core LEA/ESC role.</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Enter the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rPr>
              <a:t>Requested Organization</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Review the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rPr>
              <a:t>Privileges</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 and check those that are appropriate for your job function. </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Click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rPr>
              <a:t>Done</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 Click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rPr>
              <a:t>Save Changes</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269564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chor="ctr">
            <a:noAutofit/>
          </a:bodyPr>
          <a:lstStyle/>
          <a:p>
            <a:pPr algn="ctr"/>
            <a:r>
              <a:rPr lang="en-US" sz="4000">
                <a:solidFill>
                  <a:srgbClr val="0070C0"/>
                </a:solidFill>
              </a:rPr>
              <a:t>TROUBLESHOOTING 2</a:t>
            </a:r>
          </a:p>
        </p:txBody>
      </p:sp>
      <p:sp>
        <p:nvSpPr>
          <p:cNvPr id="33" name="Rectangle 32" descr="Green text box with the Scenario description.">
            <a:extLst>
              <a:ext uri="{FF2B5EF4-FFF2-40B4-BE49-F238E27FC236}">
                <a16:creationId xmlns:a16="http://schemas.microsoft.com/office/drawing/2014/main" id="{398F5AA3-8514-3ABB-4DB7-F3E647DA9FBD}"/>
              </a:ext>
            </a:extLst>
          </p:cNvPr>
          <p:cNvSpPr/>
          <p:nvPr/>
        </p:nvSpPr>
        <p:spPr>
          <a:xfrm>
            <a:off x="1602691" y="1157451"/>
            <a:ext cx="3243288" cy="1323439"/>
          </a:xfrm>
          <a:prstGeom prst="rect">
            <a:avLst/>
          </a:prstGeom>
          <a:solidFill>
            <a:srgbClr val="72C6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highlight>
                <a:srgbClr val="00B4CB"/>
              </a:highligh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D5499CBB-59CE-F95F-175A-81BFDC88A604}"/>
              </a:ext>
            </a:extLst>
          </p:cNvPr>
          <p:cNvSpPr txBox="1"/>
          <p:nvPr/>
        </p:nvSpPr>
        <p:spPr>
          <a:xfrm>
            <a:off x="1583029" y="1161468"/>
            <a:ext cx="3199576" cy="123110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Scenario 2</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Why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don’t I see the Administration tab in the Core Collection application to request an extension for ECDS?</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descr="Rectangle box around the Scenario details.">
            <a:extLst>
              <a:ext uri="{FF2B5EF4-FFF2-40B4-BE49-F238E27FC236}">
                <a16:creationId xmlns:a16="http://schemas.microsoft.com/office/drawing/2014/main" id="{BCD955FC-77A7-EA7F-51A0-B5AA9F2CD351}"/>
              </a:ext>
            </a:extLst>
          </p:cNvPr>
          <p:cNvSpPr/>
          <p:nvPr/>
        </p:nvSpPr>
        <p:spPr>
          <a:xfrm>
            <a:off x="1583029" y="2703112"/>
            <a:ext cx="3243288" cy="1891464"/>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E52AA8A-343F-0C75-BE73-60642B25EB88}"/>
              </a:ext>
            </a:extLst>
          </p:cNvPr>
          <p:cNvSpPr/>
          <p:nvPr/>
        </p:nvSpPr>
        <p:spPr>
          <a:xfrm>
            <a:off x="5304089" y="1157450"/>
            <a:ext cx="3366783" cy="1323440"/>
          </a:xfrm>
          <a:prstGeom prst="rect">
            <a:avLst/>
          </a:prstGeom>
          <a:solidFill>
            <a:srgbClr val="FAA4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Resolution Steps:</a:t>
            </a:r>
          </a:p>
        </p:txBody>
      </p:sp>
      <p:sp>
        <p:nvSpPr>
          <p:cNvPr id="11" name="Content Placeholder 10">
            <a:extLst>
              <a:ext uri="{FF2B5EF4-FFF2-40B4-BE49-F238E27FC236}">
                <a16:creationId xmlns:a16="http://schemas.microsoft.com/office/drawing/2014/main" id="{EABC980F-92E1-08F2-A844-58570C48D08B}"/>
              </a:ext>
            </a:extLst>
          </p:cNvPr>
          <p:cNvSpPr>
            <a:spLocks noGrp="1"/>
          </p:cNvSpPr>
          <p:nvPr>
            <p:ph idx="1"/>
          </p:nvPr>
        </p:nvSpPr>
        <p:spPr>
          <a:xfrm>
            <a:off x="5304090" y="2887303"/>
            <a:ext cx="3366783" cy="3371983"/>
          </a:xfrm>
          <a:prstGeom prst="rect">
            <a:avLst/>
          </a:prstGeom>
        </p:spPr>
        <p:txBody>
          <a:bodyPr lIns="68580" tIns="34290" rIns="68580" bIns="34290" anchor="t"/>
          <a:lstStyle/>
          <a:p>
            <a:endParaRPr lang="en-US" sz="1800">
              <a:solidFill>
                <a:srgbClr val="0070C0"/>
              </a:solidFill>
            </a:endParaRPr>
          </a:p>
          <a:p>
            <a:pPr marL="0" indent="0">
              <a:buNone/>
            </a:pPr>
            <a:endParaRPr lang="en-US" sz="1200">
              <a:solidFill>
                <a:srgbClr val="0070C0"/>
              </a:solidFill>
            </a:endParaRPr>
          </a:p>
        </p:txBody>
      </p:sp>
      <p:sp>
        <p:nvSpPr>
          <p:cNvPr id="22" name="Rectangle 21" descr="Rectangle box around Resolution Steps.">
            <a:extLst>
              <a:ext uri="{FF2B5EF4-FFF2-40B4-BE49-F238E27FC236}">
                <a16:creationId xmlns:a16="http://schemas.microsoft.com/office/drawing/2014/main" id="{A136E53E-42D2-E30F-8619-C56D5F84B928}"/>
              </a:ext>
            </a:extLst>
          </p:cNvPr>
          <p:cNvSpPr/>
          <p:nvPr/>
        </p:nvSpPr>
        <p:spPr>
          <a:xfrm>
            <a:off x="5304089" y="2703112"/>
            <a:ext cx="3366783" cy="406073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10125F07-C546-5714-1972-A625C21387E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54</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12D5F88-7C26-337F-C936-17F9806E3447}"/>
              </a:ext>
            </a:extLst>
          </p:cNvPr>
          <p:cNvSpPr txBox="1"/>
          <p:nvPr/>
        </p:nvSpPr>
        <p:spPr>
          <a:xfrm>
            <a:off x="1614716" y="2770161"/>
            <a:ext cx="3179914"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The Administration tab will only appear in the Core Collection application for ECDS if you have added the ECDS Access privilege to the Core LEA Data Approver role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E428D8-0E27-6B7A-C790-05BF6D8AAB5B}"/>
              </a:ext>
            </a:extLst>
          </p:cNvPr>
          <p:cNvSpPr txBox="1"/>
          <p:nvPr/>
        </p:nvSpPr>
        <p:spPr>
          <a:xfrm>
            <a:off x="5490958" y="2714478"/>
            <a:ext cx="3179914"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F16038"/>
              </a:buClr>
              <a:buSzTx/>
              <a:buFontTx/>
              <a:buNone/>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To modify a LEA/ESC Core role:</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Log into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TEAL</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 with your username and password. </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Select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rPr>
              <a:t>Add/Modify </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Access in the Texas Student Data System Portal.</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Select the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rPr>
              <a:t>Core LEA Data Approver</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 role and select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rPr>
              <a:t>Modify Access. </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From the list of roles, find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rPr>
              <a:t>Core LEA Data Approver</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 and click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rPr>
              <a:t>Modify</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In the privileges section, ensure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rPr>
              <a:t>ECDS Access</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 is selected.</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Click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rPr>
              <a:t>Done</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 Click </a:t>
            </a:r>
            <a:r>
              <a:rPr kumimoji="0" lang="en-US" sz="1600" b="1" i="0" u="none" strike="noStrike" kern="1200" cap="none" spc="0" normalizeH="0" baseline="0" noProof="0">
                <a:ln>
                  <a:noFill/>
                </a:ln>
                <a:solidFill>
                  <a:srgbClr val="0D6CB9"/>
                </a:solidFill>
                <a:effectLst/>
                <a:uLnTx/>
                <a:uFillTx/>
                <a:latin typeface="Calibri" panose="020F0502020204030204"/>
                <a:ea typeface="+mn-ea"/>
                <a:cs typeface="+mn-cs"/>
              </a:rPr>
              <a:t>Save Changes</a:t>
            </a: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368207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chor="ctr">
            <a:noAutofit/>
          </a:bodyPr>
          <a:lstStyle/>
          <a:p>
            <a:pPr algn="ctr"/>
            <a:r>
              <a:rPr lang="en-US" sz="4000">
                <a:solidFill>
                  <a:srgbClr val="0070C0"/>
                </a:solidFill>
              </a:rPr>
              <a:t>TROUBLESHOOTING 3</a:t>
            </a:r>
          </a:p>
        </p:txBody>
      </p:sp>
      <p:sp>
        <p:nvSpPr>
          <p:cNvPr id="33" name="Rectangle 32" descr="Green text box with the Scenario description.">
            <a:extLst>
              <a:ext uri="{FF2B5EF4-FFF2-40B4-BE49-F238E27FC236}">
                <a16:creationId xmlns:a16="http://schemas.microsoft.com/office/drawing/2014/main" id="{398F5AA3-8514-3ABB-4DB7-F3E647DA9FBD}"/>
              </a:ext>
            </a:extLst>
          </p:cNvPr>
          <p:cNvSpPr/>
          <p:nvPr/>
        </p:nvSpPr>
        <p:spPr>
          <a:xfrm>
            <a:off x="1602691" y="1157451"/>
            <a:ext cx="3243288" cy="1323439"/>
          </a:xfrm>
          <a:prstGeom prst="rect">
            <a:avLst/>
          </a:prstGeom>
          <a:solidFill>
            <a:srgbClr val="72C6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highlight>
                <a:srgbClr val="00B4CB"/>
              </a:highligh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D5499CBB-59CE-F95F-175A-81BFDC88A604}"/>
              </a:ext>
            </a:extLst>
          </p:cNvPr>
          <p:cNvSpPr txBox="1"/>
          <p:nvPr/>
        </p:nvSpPr>
        <p:spPr>
          <a:xfrm>
            <a:off x="1583029" y="1161468"/>
            <a:ext cx="3199576" cy="101566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Scenario 3</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Why can’t I reset a submission after the Submission due date?</a:t>
            </a:r>
          </a:p>
        </p:txBody>
      </p:sp>
      <p:sp>
        <p:nvSpPr>
          <p:cNvPr id="10" name="Rectangle 9" descr="Rectangle box around the Scenario details.">
            <a:extLst>
              <a:ext uri="{FF2B5EF4-FFF2-40B4-BE49-F238E27FC236}">
                <a16:creationId xmlns:a16="http://schemas.microsoft.com/office/drawing/2014/main" id="{BCD955FC-77A7-EA7F-51A0-B5AA9F2CD351}"/>
              </a:ext>
            </a:extLst>
          </p:cNvPr>
          <p:cNvSpPr/>
          <p:nvPr/>
        </p:nvSpPr>
        <p:spPr>
          <a:xfrm>
            <a:off x="1583029" y="2714478"/>
            <a:ext cx="3243288" cy="1463447"/>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E52AA8A-343F-0C75-BE73-60642B25EB88}"/>
              </a:ext>
            </a:extLst>
          </p:cNvPr>
          <p:cNvSpPr/>
          <p:nvPr/>
        </p:nvSpPr>
        <p:spPr>
          <a:xfrm>
            <a:off x="5304089" y="1157450"/>
            <a:ext cx="3366783" cy="1323440"/>
          </a:xfrm>
          <a:prstGeom prst="rect">
            <a:avLst/>
          </a:prstGeom>
          <a:solidFill>
            <a:srgbClr val="FAA4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Resolution Steps:</a:t>
            </a:r>
          </a:p>
        </p:txBody>
      </p:sp>
      <p:sp>
        <p:nvSpPr>
          <p:cNvPr id="11" name="Content Placeholder 10">
            <a:extLst>
              <a:ext uri="{FF2B5EF4-FFF2-40B4-BE49-F238E27FC236}">
                <a16:creationId xmlns:a16="http://schemas.microsoft.com/office/drawing/2014/main" id="{EABC980F-92E1-08F2-A844-58570C48D08B}"/>
              </a:ext>
            </a:extLst>
          </p:cNvPr>
          <p:cNvSpPr>
            <a:spLocks noGrp="1"/>
          </p:cNvSpPr>
          <p:nvPr>
            <p:ph idx="1"/>
          </p:nvPr>
        </p:nvSpPr>
        <p:spPr>
          <a:xfrm>
            <a:off x="5304090" y="2887303"/>
            <a:ext cx="3366783" cy="3371983"/>
          </a:xfrm>
          <a:prstGeom prst="rect">
            <a:avLst/>
          </a:prstGeom>
        </p:spPr>
        <p:txBody>
          <a:bodyPr lIns="68580" tIns="34290" rIns="68580" bIns="34290" anchor="t"/>
          <a:lstStyle/>
          <a:p>
            <a:endParaRPr lang="en-US" sz="1800">
              <a:solidFill>
                <a:srgbClr val="0070C0"/>
              </a:solidFill>
            </a:endParaRPr>
          </a:p>
          <a:p>
            <a:pPr marL="0" indent="0">
              <a:buNone/>
            </a:pPr>
            <a:endParaRPr lang="en-US" sz="1200">
              <a:solidFill>
                <a:srgbClr val="0070C0"/>
              </a:solidFill>
            </a:endParaRPr>
          </a:p>
        </p:txBody>
      </p:sp>
      <p:sp>
        <p:nvSpPr>
          <p:cNvPr id="22" name="Rectangle 21" descr="Rectangle box around Resolution Steps.">
            <a:extLst>
              <a:ext uri="{FF2B5EF4-FFF2-40B4-BE49-F238E27FC236}">
                <a16:creationId xmlns:a16="http://schemas.microsoft.com/office/drawing/2014/main" id="{A136E53E-42D2-E30F-8619-C56D5F84B928}"/>
              </a:ext>
            </a:extLst>
          </p:cNvPr>
          <p:cNvSpPr/>
          <p:nvPr/>
        </p:nvSpPr>
        <p:spPr>
          <a:xfrm>
            <a:off x="5304089" y="2703112"/>
            <a:ext cx="3366783" cy="4060731"/>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10125F07-C546-5714-1972-A625C21387E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55</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12D5F88-7C26-337F-C936-17F9806E3447}"/>
              </a:ext>
            </a:extLst>
          </p:cNvPr>
          <p:cNvSpPr txBox="1"/>
          <p:nvPr/>
        </p:nvSpPr>
        <p:spPr>
          <a:xfrm>
            <a:off x="1614716" y="2887304"/>
            <a:ext cx="3179914"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rPr>
              <a:t>Core submissions can only be reset during the submission open window period.</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endParaRPr kumimoji="0" lang="en-US" sz="18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E428D8-0E27-6B7A-C790-05BF6D8AAB5B}"/>
              </a:ext>
            </a:extLst>
          </p:cNvPr>
          <p:cNvSpPr txBox="1"/>
          <p:nvPr/>
        </p:nvSpPr>
        <p:spPr>
          <a:xfrm>
            <a:off x="5304088" y="2714478"/>
            <a:ext cx="3366784" cy="37702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It is best practice to promote, validate and review all Fatal and Special Warning errors.</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Run report and verify information on the reports is accurate. </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Once all Fatal errors are resolved and the data is validated, mark the submission as Complete.</a:t>
            </a:r>
          </a:p>
          <a:p>
            <a:pPr marL="285750" marR="0" lvl="0" indent="-28575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Char char="§"/>
              <a:tabLst/>
              <a:defRPr/>
            </a:pPr>
            <a:r>
              <a:rPr kumimoji="0" lang="en-US" sz="1600" b="0" i="0" u="none" strike="noStrike" kern="1200" cap="none" spc="0" normalizeH="0" baseline="0" noProof="0">
                <a:ln>
                  <a:noFill/>
                </a:ln>
                <a:solidFill>
                  <a:srgbClr val="0D6CB9"/>
                </a:solidFill>
                <a:effectLst/>
                <a:uLnTx/>
                <a:uFillTx/>
                <a:latin typeface="Calibri" panose="020F0502020204030204"/>
                <a:ea typeface="+mn-ea"/>
                <a:cs typeface="+mn-cs"/>
              </a:rPr>
              <a:t>If discrepancies or missing information are discovered after marking the submission as Complete, LEAs can reset their submission during the submission open window period.</a:t>
            </a:r>
          </a:p>
          <a:p>
            <a:pPr marL="0" marR="0" lvl="0" indent="0" algn="l" defTabSz="914400" rtl="0" eaLnBrk="1" fontAlgn="auto" latinLnBrk="0" hangingPunct="1">
              <a:lnSpc>
                <a:spcPct val="100000"/>
              </a:lnSpc>
              <a:spcBef>
                <a:spcPts val="0"/>
              </a:spcBef>
              <a:spcAft>
                <a:spcPts val="0"/>
              </a:spcAft>
              <a:buClr>
                <a:srgbClr val="F16038"/>
              </a:buClr>
              <a:buSzTx/>
              <a:buFontTx/>
              <a:buNone/>
              <a:tabLst/>
              <a:defRPr/>
            </a:pPr>
            <a:endParaRPr kumimoji="0" lang="en-US" sz="15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96321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000"/>
              <a:t>KNOWLEDGE CHECK 1</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marR="0" lvl="0" indent="-457200">
              <a:spcAft>
                <a:spcPts val="0"/>
              </a:spcAft>
              <a:buFont typeface="+mj-lt"/>
              <a:buAutoNum type="arabicPeriod"/>
            </a:pPr>
            <a:r>
              <a:rPr lang="en-US" sz="2400" b="1" dirty="0"/>
              <a:t>Which TSDS tab should be used to prepare and finalize the RF Tracker, Class Roster, ECDS, SELA, CSW, SPPI-14 and SPEDS Submissions?</a:t>
            </a:r>
          </a:p>
          <a:p>
            <a:pPr marL="960120" lvl="3" indent="-274320">
              <a:spcBef>
                <a:spcPts val="750"/>
              </a:spcBef>
              <a:buFont typeface="+mj-lt"/>
              <a:buAutoNum type="alphaUcPeriod"/>
            </a:pPr>
            <a:r>
              <a:rPr lang="en-US" sz="2000" dirty="0">
                <a:solidFill>
                  <a:srgbClr val="0D6CB9"/>
                </a:solidFill>
              </a:rPr>
              <a:t>TSDS PEIMS</a:t>
            </a:r>
          </a:p>
          <a:p>
            <a:pPr marL="960120" lvl="3" indent="-274320">
              <a:spcBef>
                <a:spcPts val="750"/>
              </a:spcBef>
              <a:buFont typeface="+mj-lt"/>
              <a:buAutoNum type="alphaUcPeriod"/>
            </a:pPr>
            <a:r>
              <a:rPr lang="en-US" sz="2000" dirty="0">
                <a:solidFill>
                  <a:srgbClr val="0D6CB9"/>
                </a:solidFill>
              </a:rPr>
              <a:t>TSDS Core Collection</a:t>
            </a:r>
          </a:p>
          <a:p>
            <a:pPr marL="960120" lvl="3" indent="-274320">
              <a:spcBef>
                <a:spcPts val="750"/>
              </a:spcBef>
              <a:buFont typeface="+mj-lt"/>
              <a:buAutoNum type="alphaUcPeriod"/>
            </a:pPr>
            <a:r>
              <a:rPr lang="en-US" sz="2000" dirty="0">
                <a:solidFill>
                  <a:srgbClr val="0D6CB9"/>
                </a:solidFill>
              </a:rPr>
              <a:t>TSDS Unique ID</a:t>
            </a:r>
          </a:p>
          <a:p>
            <a:pPr marL="795338" lvl="1">
              <a:buNone/>
            </a:pPr>
            <a:endParaRPr lang="en-US" dirty="0">
              <a:solidFill>
                <a:srgbClr val="0D6CB9"/>
              </a:solidFill>
            </a:endParaRPr>
          </a:p>
          <a:p>
            <a:pPr marL="342900" lvl="1" indent="0">
              <a:buNone/>
            </a:pPr>
            <a:endParaRPr lang="en-US" sz="2000" dirty="0">
              <a:solidFill>
                <a:srgbClr val="0D6CB9"/>
              </a:solidFill>
            </a:endParaRPr>
          </a:p>
          <a:p>
            <a:pPr marL="342900" lvl="1" indent="0">
              <a:buClr>
                <a:schemeClr val="accent3"/>
              </a:buClr>
              <a:buNone/>
            </a:pPr>
            <a:endParaRPr lang="en-US" dirty="0">
              <a:solidFill>
                <a:srgbClr val="0D6CB9"/>
              </a:solidFill>
            </a:endParaRPr>
          </a:p>
          <a:p>
            <a:pPr marL="342900" lvl="1" indent="0">
              <a:buClr>
                <a:schemeClr val="accent3"/>
              </a:buClr>
              <a:buNone/>
            </a:pPr>
            <a:endParaRPr lang="en-US" dirty="0">
              <a:solidFill>
                <a:srgbClr val="0D6CB9"/>
              </a:solidFill>
              <a:cs typeface="Calibri"/>
            </a:endParaRPr>
          </a:p>
          <a:p>
            <a:pPr marL="342900" lvl="1" indent="0">
              <a:buClr>
                <a:schemeClr val="accent3"/>
              </a:buClr>
              <a:buNone/>
            </a:pPr>
            <a:endParaRPr lang="en-US" dirty="0"/>
          </a:p>
        </p:txBody>
      </p:sp>
      <p:sp>
        <p:nvSpPr>
          <p:cNvPr id="2" name="Slide Number Placeholder 1">
            <a:extLst>
              <a:ext uri="{FF2B5EF4-FFF2-40B4-BE49-F238E27FC236}">
                <a16:creationId xmlns:a16="http://schemas.microsoft.com/office/drawing/2014/main" id="{B5ED6705-6F94-719B-F2A2-0C19E7810DA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56</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9887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000"/>
              <a:t>KNOWLEDGE CHECK 2</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indent="-457200">
              <a:buFont typeface="+mj-lt"/>
              <a:buAutoNum type="arabicPeriod" startAt="2"/>
            </a:pPr>
            <a:r>
              <a:rPr lang="en-US" sz="2400" b="1" dirty="0"/>
              <a:t>The ‘Promote’ function promotes the TSDS Core Collection data from the IODS to the Core Collection Data Mart.</a:t>
            </a:r>
          </a:p>
          <a:p>
            <a:pPr marL="960120" lvl="3" indent="-274320">
              <a:spcBef>
                <a:spcPts val="750"/>
              </a:spcBef>
              <a:buFont typeface="+mj-lt"/>
              <a:buAutoNum type="alphaUcPeriod"/>
            </a:pPr>
            <a:r>
              <a:rPr lang="en-US" sz="2000" dirty="0">
                <a:solidFill>
                  <a:srgbClr val="0D6CB9"/>
                </a:solidFill>
              </a:rPr>
              <a:t>True</a:t>
            </a:r>
          </a:p>
          <a:p>
            <a:pPr marL="960120" lvl="3" indent="-274320">
              <a:spcBef>
                <a:spcPts val="750"/>
              </a:spcBef>
              <a:buFont typeface="+mj-lt"/>
              <a:buAutoNum type="alphaUcPeriod"/>
            </a:pPr>
            <a:r>
              <a:rPr lang="en-US" sz="2000" dirty="0">
                <a:solidFill>
                  <a:srgbClr val="0D6CB9"/>
                </a:solidFill>
              </a:rPr>
              <a:t>False</a:t>
            </a:r>
          </a:p>
          <a:p>
            <a:pPr marL="795338" lvl="1">
              <a:buNone/>
            </a:pPr>
            <a:endParaRPr lang="en-US" dirty="0">
              <a:solidFill>
                <a:srgbClr val="0D6CB9"/>
              </a:solidFill>
            </a:endParaRPr>
          </a:p>
          <a:p>
            <a:pPr marL="342900" lvl="1" indent="0">
              <a:buNone/>
            </a:pPr>
            <a:endParaRPr lang="en-US" sz="2000" dirty="0">
              <a:solidFill>
                <a:srgbClr val="0D6CB9"/>
              </a:solidFill>
            </a:endParaRPr>
          </a:p>
          <a:p>
            <a:pPr marL="342900" lvl="1" indent="0">
              <a:buClr>
                <a:schemeClr val="accent3"/>
              </a:buClr>
              <a:buNone/>
            </a:pPr>
            <a:endParaRPr lang="en-US" dirty="0">
              <a:solidFill>
                <a:srgbClr val="0D6CB9"/>
              </a:solidFill>
            </a:endParaRPr>
          </a:p>
          <a:p>
            <a:pPr marL="342900" lvl="1" indent="0">
              <a:buClr>
                <a:schemeClr val="accent3"/>
              </a:buClr>
              <a:buNone/>
            </a:pPr>
            <a:endParaRPr lang="en-US" dirty="0">
              <a:solidFill>
                <a:srgbClr val="0D6CB9"/>
              </a:solidFill>
              <a:cs typeface="Calibri"/>
            </a:endParaRPr>
          </a:p>
          <a:p>
            <a:pPr marL="342900" lvl="1" indent="0">
              <a:buClr>
                <a:schemeClr val="accent3"/>
              </a:buClr>
              <a:buNone/>
            </a:pPr>
            <a:endParaRPr lang="en-US" dirty="0"/>
          </a:p>
        </p:txBody>
      </p:sp>
      <p:sp>
        <p:nvSpPr>
          <p:cNvPr id="2" name="Slide Number Placeholder 1">
            <a:extLst>
              <a:ext uri="{FF2B5EF4-FFF2-40B4-BE49-F238E27FC236}">
                <a16:creationId xmlns:a16="http://schemas.microsoft.com/office/drawing/2014/main" id="{B5ED6705-6F94-719B-F2A2-0C19E7810DA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57</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9502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000"/>
              <a:t>KNOWLEDGE CHECK 3</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indent="-457200">
              <a:spcBef>
                <a:spcPts val="600"/>
              </a:spcBef>
              <a:buFont typeface="+mj-lt"/>
              <a:buAutoNum type="arabicPeriod" startAt="3"/>
            </a:pPr>
            <a:r>
              <a:rPr lang="en-US" sz="2400" b="1" dirty="0"/>
              <a:t>In the Core Collection, the Administration tab should be used for which of the following tasks?</a:t>
            </a:r>
          </a:p>
          <a:p>
            <a:pPr marL="960120" marR="0" lvl="3" indent="-274320">
              <a:spcBef>
                <a:spcPts val="750"/>
              </a:spcBef>
              <a:spcAft>
                <a:spcPts val="0"/>
              </a:spcAft>
              <a:buFont typeface="+mj-lt"/>
              <a:buAutoNum type="alphaUcPeriod"/>
            </a:pPr>
            <a:r>
              <a:rPr lang="en-US" sz="2000" dirty="0">
                <a:solidFill>
                  <a:srgbClr val="0D6CB9"/>
                </a:solidFill>
              </a:rPr>
              <a:t>Promote data</a:t>
            </a:r>
          </a:p>
          <a:p>
            <a:pPr marL="960120" marR="0" lvl="3" indent="-274320">
              <a:spcBef>
                <a:spcPts val="750"/>
              </a:spcBef>
              <a:spcAft>
                <a:spcPts val="0"/>
              </a:spcAft>
              <a:buFont typeface="+mj-lt"/>
              <a:buAutoNum type="alphaUcPeriod"/>
            </a:pPr>
            <a:r>
              <a:rPr lang="en-US" sz="2000" dirty="0">
                <a:solidFill>
                  <a:srgbClr val="0D6CB9"/>
                </a:solidFill>
              </a:rPr>
              <a:t>Request an extension</a:t>
            </a:r>
          </a:p>
          <a:p>
            <a:pPr marL="960120" marR="0" lvl="3" indent="-274320">
              <a:spcBef>
                <a:spcPts val="750"/>
              </a:spcBef>
              <a:spcAft>
                <a:spcPts val="0"/>
              </a:spcAft>
              <a:buFont typeface="+mj-lt"/>
              <a:buAutoNum type="alphaUcPeriod"/>
            </a:pPr>
            <a:r>
              <a:rPr lang="en-US" sz="2000" dirty="0">
                <a:solidFill>
                  <a:srgbClr val="0D6CB9"/>
                </a:solidFill>
              </a:rPr>
              <a:t>Run Reports</a:t>
            </a:r>
          </a:p>
          <a:p>
            <a:pPr marL="795338" lvl="1">
              <a:buNone/>
            </a:pPr>
            <a:endParaRPr lang="en-US" dirty="0">
              <a:solidFill>
                <a:srgbClr val="0D6CB9"/>
              </a:solidFill>
            </a:endParaRPr>
          </a:p>
          <a:p>
            <a:pPr marL="342900" lvl="1" indent="0">
              <a:buNone/>
            </a:pPr>
            <a:endParaRPr lang="en-US" sz="2000" dirty="0">
              <a:solidFill>
                <a:srgbClr val="0D6CB9"/>
              </a:solidFill>
            </a:endParaRPr>
          </a:p>
          <a:p>
            <a:pPr marL="342900" lvl="1" indent="0">
              <a:buClr>
                <a:schemeClr val="accent3"/>
              </a:buClr>
              <a:buNone/>
            </a:pPr>
            <a:endParaRPr lang="en-US" dirty="0">
              <a:solidFill>
                <a:srgbClr val="0D6CB9"/>
              </a:solidFill>
            </a:endParaRPr>
          </a:p>
          <a:p>
            <a:pPr marL="342900" lvl="1" indent="0">
              <a:buClr>
                <a:schemeClr val="accent3"/>
              </a:buClr>
              <a:buNone/>
            </a:pPr>
            <a:endParaRPr lang="en-US" dirty="0">
              <a:solidFill>
                <a:srgbClr val="0D6CB9"/>
              </a:solidFill>
              <a:cs typeface="Calibri"/>
            </a:endParaRPr>
          </a:p>
          <a:p>
            <a:pPr marL="342900" lvl="1" indent="0">
              <a:buClr>
                <a:schemeClr val="accent3"/>
              </a:buClr>
              <a:buNone/>
            </a:pPr>
            <a:endParaRPr lang="en-US" dirty="0"/>
          </a:p>
        </p:txBody>
      </p:sp>
      <p:sp>
        <p:nvSpPr>
          <p:cNvPr id="2" name="Slide Number Placeholder 1">
            <a:extLst>
              <a:ext uri="{FF2B5EF4-FFF2-40B4-BE49-F238E27FC236}">
                <a16:creationId xmlns:a16="http://schemas.microsoft.com/office/drawing/2014/main" id="{B5ED6705-6F94-719B-F2A2-0C19E7810DA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58</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0853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000"/>
              <a:t>KNOWLEDGE CHECK 4</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marR="0" lvl="0" indent="-457200">
              <a:spcBef>
                <a:spcPts val="600"/>
              </a:spcBef>
              <a:spcAft>
                <a:spcPts val="0"/>
              </a:spcAft>
              <a:buFont typeface="+mj-lt"/>
              <a:buAutoNum type="arabicPeriod" startAt="4"/>
            </a:pPr>
            <a:r>
              <a:rPr lang="en-US" sz="2400" b="1" dirty="0"/>
              <a:t>Once users have identified data errors or incomplete data records they should:</a:t>
            </a:r>
          </a:p>
          <a:p>
            <a:pPr marL="960120" lvl="3" indent="-274320">
              <a:spcBef>
                <a:spcPts val="750"/>
              </a:spcBef>
              <a:buFont typeface="+mj-lt"/>
              <a:buAutoNum type="alphaUcPeriod"/>
            </a:pPr>
            <a:r>
              <a:rPr lang="en-US" sz="2000" dirty="0">
                <a:solidFill>
                  <a:srgbClr val="0D6CB9"/>
                </a:solidFill>
              </a:rPr>
              <a:t>Click the acknowledgement checkbox and click complete even though the data is incorrect</a:t>
            </a:r>
          </a:p>
          <a:p>
            <a:pPr marL="960120" lvl="3" indent="-274320">
              <a:spcBef>
                <a:spcPts val="750"/>
              </a:spcBef>
              <a:buFont typeface="+mj-lt"/>
              <a:buAutoNum type="alphaUcPeriod"/>
            </a:pPr>
            <a:r>
              <a:rPr lang="en-US" sz="2000" dirty="0">
                <a:solidFill>
                  <a:srgbClr val="0D6CB9"/>
                </a:solidFill>
              </a:rPr>
              <a:t>Research the data errors in the vendor software and make the necessary corrections.</a:t>
            </a:r>
          </a:p>
          <a:p>
            <a:pPr marL="960120" lvl="3" indent="-274320">
              <a:spcBef>
                <a:spcPts val="750"/>
              </a:spcBef>
              <a:buFont typeface="+mj-lt"/>
              <a:buAutoNum type="alphaUcPeriod"/>
            </a:pPr>
            <a:r>
              <a:rPr lang="en-US" sz="2000" dirty="0">
                <a:solidFill>
                  <a:srgbClr val="0D6CB9"/>
                </a:solidFill>
              </a:rPr>
              <a:t>Click prepare to finalize the data submission</a:t>
            </a:r>
          </a:p>
          <a:p>
            <a:pPr marL="960120" lvl="3" indent="-274320">
              <a:spcBef>
                <a:spcPts val="750"/>
              </a:spcBef>
              <a:buFont typeface="+mj-lt"/>
              <a:buAutoNum type="alphaUcPeriod"/>
            </a:pPr>
            <a:r>
              <a:rPr lang="en-US" sz="2000" dirty="0">
                <a:solidFill>
                  <a:srgbClr val="0D6CB9"/>
                </a:solidFill>
              </a:rPr>
              <a:t>All of the Above</a:t>
            </a:r>
          </a:p>
          <a:p>
            <a:pPr marL="457200" marR="0" lvl="0" indent="-457200">
              <a:spcBef>
                <a:spcPts val="600"/>
              </a:spcBef>
              <a:spcAft>
                <a:spcPts val="0"/>
              </a:spcAft>
              <a:buFont typeface="+mj-lt"/>
              <a:buAutoNum type="arabicPeriod" startAt="4"/>
            </a:pPr>
            <a:endParaRPr lang="en-US" sz="2400" b="1" dirty="0"/>
          </a:p>
          <a:p>
            <a:pPr marL="1033463" lvl="1" indent="-344488">
              <a:buFont typeface="+mj-lt"/>
              <a:buAutoNum type="alphaUcPeriod"/>
            </a:pPr>
            <a:endParaRPr lang="en-US" sz="2200" dirty="0">
              <a:solidFill>
                <a:srgbClr val="0D6CB9"/>
              </a:solidFill>
            </a:endParaRPr>
          </a:p>
          <a:p>
            <a:pPr marL="688975" lvl="1" indent="0">
              <a:buNone/>
            </a:pPr>
            <a:endParaRPr lang="en-US" sz="2200" dirty="0">
              <a:solidFill>
                <a:srgbClr val="0D6CB9"/>
              </a:solidFill>
            </a:endParaRPr>
          </a:p>
          <a:p>
            <a:pPr marL="688975" lvl="1" indent="0">
              <a:buNone/>
            </a:pPr>
            <a:endParaRPr lang="en-US" sz="800" dirty="0">
              <a:solidFill>
                <a:srgbClr val="0D6CB9"/>
              </a:solidFill>
            </a:endParaRPr>
          </a:p>
          <a:p>
            <a:pPr marL="342900" lvl="1" indent="0">
              <a:buNone/>
            </a:pPr>
            <a:endParaRPr lang="en-US" dirty="0">
              <a:solidFill>
                <a:srgbClr val="0D6CB9"/>
              </a:solidFill>
            </a:endParaRPr>
          </a:p>
          <a:p>
            <a:pPr marL="342900" lvl="1" indent="0">
              <a:buClr>
                <a:schemeClr val="accent3"/>
              </a:buClr>
              <a:buNone/>
            </a:pPr>
            <a:endParaRPr lang="en-US" dirty="0">
              <a:solidFill>
                <a:srgbClr val="0D6CB9"/>
              </a:solidFill>
            </a:endParaRPr>
          </a:p>
          <a:p>
            <a:pPr marL="342900" lvl="1" indent="0">
              <a:buClr>
                <a:schemeClr val="accent3"/>
              </a:buClr>
              <a:buNone/>
            </a:pPr>
            <a:endParaRPr lang="en-US" dirty="0">
              <a:solidFill>
                <a:srgbClr val="0D6CB9"/>
              </a:solidFill>
              <a:cs typeface="Calibri"/>
            </a:endParaRPr>
          </a:p>
          <a:p>
            <a:pPr marL="342900" lvl="1" indent="0">
              <a:buClr>
                <a:schemeClr val="accent3"/>
              </a:buClr>
              <a:buNone/>
            </a:pPr>
            <a:endParaRPr lang="en-US" dirty="0"/>
          </a:p>
        </p:txBody>
      </p:sp>
      <p:sp>
        <p:nvSpPr>
          <p:cNvPr id="2" name="Slide Number Placeholder 1">
            <a:extLst>
              <a:ext uri="{FF2B5EF4-FFF2-40B4-BE49-F238E27FC236}">
                <a16:creationId xmlns:a16="http://schemas.microsoft.com/office/drawing/2014/main" id="{B5ED6705-6F94-719B-F2A2-0C19E7810DA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792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grpSp>
        <p:nvGrpSpPr>
          <p:cNvPr id="7" name="object 3">
            <a:extLst>
              <a:ext uri="{FF2B5EF4-FFF2-40B4-BE49-F238E27FC236}">
                <a16:creationId xmlns:a16="http://schemas.microsoft.com/office/drawing/2014/main" id="{84535AE4-1C5D-FDFA-49FC-EE8E6C3EBE86}"/>
              </a:ext>
              <a:ext uri="{C183D7F6-B498-43B3-948B-1728B52AA6E4}">
                <adec:decorative xmlns:adec="http://schemas.microsoft.com/office/drawing/2017/decorative" val="1"/>
              </a:ext>
            </a:extLst>
          </p:cNvPr>
          <p:cNvGrpSpPr/>
          <p:nvPr/>
        </p:nvGrpSpPr>
        <p:grpSpPr>
          <a:xfrm>
            <a:off x="0" y="0"/>
            <a:ext cx="9149645" cy="6858000"/>
            <a:chOff x="0" y="0"/>
            <a:chExt cx="12199526" cy="6858000"/>
          </a:xfrm>
        </p:grpSpPr>
        <p:pic>
          <p:nvPicPr>
            <p:cNvPr id="8" name="object 4">
              <a:extLst>
                <a:ext uri="{FF2B5EF4-FFF2-40B4-BE49-F238E27FC236}">
                  <a16:creationId xmlns:a16="http://schemas.microsoft.com/office/drawing/2014/main" id="{994DD433-ADD1-7A7D-3C84-7E2848B224EC}"/>
                </a:ext>
              </a:extLst>
            </p:cNvPr>
            <p:cNvPicPr/>
            <p:nvPr/>
          </p:nvPicPr>
          <p:blipFill rotWithShape="1">
            <a:blip r:embed="rId4" cstate="print">
              <a:alphaModFix amt="85000"/>
              <a:extLst>
                <a:ext uri="{28A0092B-C50C-407E-A947-70E740481C1C}">
                  <a14:useLocalDpi xmlns:a14="http://schemas.microsoft.com/office/drawing/2010/main" val="0"/>
                </a:ext>
              </a:extLst>
            </a:blip>
            <a:srcRect t="11316" b="4414"/>
            <a:stretch/>
          </p:blipFill>
          <p:spPr>
            <a:xfrm>
              <a:off x="0" y="0"/>
              <a:ext cx="12199526" cy="6858000"/>
            </a:xfrm>
            <a:prstGeom prst="rect">
              <a:avLst/>
            </a:prstGeom>
          </p:spPr>
        </p:pic>
        <p:sp>
          <p:nvSpPr>
            <p:cNvPr id="9" name="object 5">
              <a:extLst>
                <a:ext uri="{FF2B5EF4-FFF2-40B4-BE49-F238E27FC236}">
                  <a16:creationId xmlns:a16="http://schemas.microsoft.com/office/drawing/2014/main" id="{4CF8BB7C-58D7-63BC-F41D-F11A47185CEB}"/>
                </a:ext>
              </a:extLst>
            </p:cNvPr>
            <p:cNvSpPr/>
            <p:nvPr/>
          </p:nvSpPr>
          <p:spPr>
            <a:xfrm>
              <a:off x="0" y="5051685"/>
              <a:ext cx="12192000"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885C9"/>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6" name="object 6"/>
          <p:cNvSpPr txBox="1"/>
          <p:nvPr/>
        </p:nvSpPr>
        <p:spPr>
          <a:xfrm>
            <a:off x="8468" y="5049876"/>
            <a:ext cx="9144000" cy="1271823"/>
          </a:xfrm>
          <a:prstGeom prst="rect">
            <a:avLst/>
          </a:prstGeom>
        </p:spPr>
        <p:txBody>
          <a:bodyPr vert="horz" wrap="square" lIns="0" tIns="50483" rIns="0" bIns="0" rtlCol="0">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800" b="1" i="0" u="none" strike="noStrike" kern="0" cap="none" spc="0" normalizeH="0" baseline="0" noProof="0">
                <a:ln>
                  <a:noFill/>
                </a:ln>
                <a:solidFill>
                  <a:srgbClr val="0D6CB8"/>
                </a:solidFill>
                <a:effectLst/>
                <a:uLnTx/>
                <a:uFillTx/>
                <a:latin typeface="Calibri"/>
                <a:ea typeface="+mn-ea"/>
                <a:cs typeface="Calibri"/>
              </a:rPr>
              <a:t>GETTING STARTED</a:t>
            </a:r>
          </a:p>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2800" b="0" i="0" u="none" strike="noStrike" kern="0" cap="none" spc="0" normalizeH="0" baseline="0" noProof="0">
                <a:ln>
                  <a:noFill/>
                </a:ln>
                <a:solidFill>
                  <a:srgbClr val="0D6CB8"/>
                </a:solidFill>
                <a:effectLst/>
                <a:uLnTx/>
                <a:uFillTx/>
                <a:latin typeface="Calibri"/>
                <a:ea typeface="+mn-ea"/>
                <a:cs typeface="Calibri"/>
              </a:rPr>
              <a:t>TSDS Architecture &amp; TEAL Roles </a:t>
            </a:r>
          </a:p>
        </p:txBody>
      </p:sp>
      <p:pic>
        <p:nvPicPr>
          <p:cNvPr id="3" name="Picture 2" descr="A picture containing logo&#10;&#10;Description automatically generated">
            <a:extLst>
              <a:ext uri="{FF2B5EF4-FFF2-40B4-BE49-F238E27FC236}">
                <a16:creationId xmlns:a16="http://schemas.microsoft.com/office/drawing/2014/main" id="{2D53F140-B2BD-E438-A6F4-357A25AC3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7737" y="183909"/>
            <a:ext cx="2577179" cy="796709"/>
          </a:xfrm>
          <a:prstGeom prst="rect">
            <a:avLst/>
          </a:prstGeom>
        </p:spPr>
      </p:pic>
    </p:spTree>
    <p:custDataLst>
      <p:tags r:id="rId1"/>
    </p:custDataLst>
    <p:extLst>
      <p:ext uri="{BB962C8B-B14F-4D97-AF65-F5344CB8AC3E}">
        <p14:creationId xmlns:p14="http://schemas.microsoft.com/office/powerpoint/2010/main" val="4175272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000"/>
              <a:t>KNOWLEDGE CHECK 5</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lvl="0" indent="-457200">
              <a:spcBef>
                <a:spcPts val="600"/>
              </a:spcBef>
              <a:buFont typeface="+mj-lt"/>
              <a:buAutoNum type="arabicPeriod" startAt="5"/>
            </a:pPr>
            <a:r>
              <a:rPr lang="en-US" sz="2400" b="1" dirty="0"/>
              <a:t>The TSDS Core Collections cannot be completed if there are:</a:t>
            </a:r>
          </a:p>
          <a:p>
            <a:pPr marL="960120" lvl="3" indent="-274320">
              <a:spcBef>
                <a:spcPts val="750"/>
              </a:spcBef>
              <a:buFont typeface="+mj-lt"/>
              <a:buAutoNum type="alphaUcPeriod"/>
            </a:pPr>
            <a:r>
              <a:rPr lang="en-US" sz="2000" dirty="0">
                <a:solidFill>
                  <a:srgbClr val="0D6CB9"/>
                </a:solidFill>
              </a:rPr>
              <a:t>Special Warnings</a:t>
            </a:r>
          </a:p>
          <a:p>
            <a:pPr marL="960120" lvl="3" indent="-274320">
              <a:spcBef>
                <a:spcPts val="750"/>
              </a:spcBef>
              <a:buFont typeface="+mj-lt"/>
              <a:buAutoNum type="alphaUcPeriod"/>
            </a:pPr>
            <a:r>
              <a:rPr lang="en-US" sz="2000" dirty="0">
                <a:solidFill>
                  <a:srgbClr val="0D6CB9"/>
                </a:solidFill>
              </a:rPr>
              <a:t>Fatal errors</a:t>
            </a:r>
          </a:p>
          <a:p>
            <a:pPr marL="1033463" lvl="1" indent="-344488">
              <a:buFont typeface="+mj-lt"/>
              <a:buAutoNum type="alphaUcPeriod"/>
            </a:pPr>
            <a:endParaRPr lang="en-US" sz="2200" dirty="0">
              <a:solidFill>
                <a:srgbClr val="0D6CB9"/>
              </a:solidFill>
            </a:endParaRPr>
          </a:p>
          <a:p>
            <a:pPr marL="688975" lvl="1" indent="0">
              <a:buNone/>
            </a:pPr>
            <a:endParaRPr lang="en-US" sz="2200" dirty="0">
              <a:solidFill>
                <a:srgbClr val="0D6CB9"/>
              </a:solidFill>
            </a:endParaRPr>
          </a:p>
          <a:p>
            <a:pPr marL="688975" lvl="1" indent="0">
              <a:buNone/>
            </a:pPr>
            <a:endParaRPr lang="en-US" sz="800" dirty="0">
              <a:solidFill>
                <a:srgbClr val="0D6CB9"/>
              </a:solidFill>
            </a:endParaRPr>
          </a:p>
          <a:p>
            <a:pPr marL="342900" lvl="1" indent="0">
              <a:buClr>
                <a:schemeClr val="accent3"/>
              </a:buClr>
              <a:buNone/>
            </a:pPr>
            <a:endParaRPr lang="en-US" dirty="0"/>
          </a:p>
        </p:txBody>
      </p:sp>
      <p:sp>
        <p:nvSpPr>
          <p:cNvPr id="2" name="Slide Number Placeholder 1">
            <a:extLst>
              <a:ext uri="{FF2B5EF4-FFF2-40B4-BE49-F238E27FC236}">
                <a16:creationId xmlns:a16="http://schemas.microsoft.com/office/drawing/2014/main" id="{B5ED6705-6F94-719B-F2A2-0C19E7810DA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3492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000"/>
              <a:t>KNOWLEDGE CHECK 6</a:t>
            </a:r>
            <a:endParaRPr lang="en-US" sz="3600"/>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92147" y="1463422"/>
            <a:ext cx="6741545" cy="3648382"/>
          </a:xfrm>
        </p:spPr>
        <p:txBody>
          <a:bodyPr lIns="68580" tIns="34290" rIns="68580" bIns="34290" anchor="t"/>
          <a:lstStyle/>
          <a:p>
            <a:pPr marL="257175" indent="-257175">
              <a:buNone/>
            </a:pPr>
            <a:r>
              <a:rPr lang="en-US" sz="2400" b="1" dirty="0">
                <a:solidFill>
                  <a:schemeClr val="accent2"/>
                </a:solidFill>
              </a:rPr>
              <a:t>6. </a:t>
            </a:r>
            <a:r>
              <a:rPr lang="en-US" sz="2400" b="1" dirty="0"/>
              <a:t>L2 Validations in the DMC can be scheduled and viewed:</a:t>
            </a:r>
            <a:endParaRPr lang="en-US" dirty="0"/>
          </a:p>
          <a:p>
            <a:pPr marL="728663" lvl="1" indent="-385763">
              <a:buAutoNum type="alphaUcPeriod"/>
            </a:pPr>
            <a:r>
              <a:rPr lang="en-US" sz="2000" dirty="0"/>
              <a:t>One week before the submission is due to TEA.</a:t>
            </a:r>
          </a:p>
          <a:p>
            <a:pPr marL="728663" lvl="1" indent="-385763">
              <a:buFont typeface="+mj-lt"/>
              <a:buAutoNum type="alphaUcPeriod"/>
            </a:pPr>
            <a:r>
              <a:rPr lang="en-US" sz="2000" dirty="0"/>
              <a:t>Only on Tuesdays.</a:t>
            </a:r>
          </a:p>
          <a:p>
            <a:pPr marL="728663" lvl="1" indent="-385763">
              <a:buFont typeface="+mj-lt"/>
              <a:buAutoNum type="alphaUcPeriod"/>
            </a:pPr>
            <a:r>
              <a:rPr lang="en-US" sz="2000" dirty="0"/>
              <a:t>At any time after the collection opens and prior to when the specific collection closes. </a:t>
            </a:r>
            <a:endParaRPr lang="en-US" sz="2000" dirty="0">
              <a:cs typeface="Calibri"/>
            </a:endParaRPr>
          </a:p>
          <a:p>
            <a:pPr marL="728663" lvl="1" indent="-385763">
              <a:buFont typeface="+mj-lt"/>
              <a:buAutoNum type="alphaUcPeriod"/>
            </a:pPr>
            <a:r>
              <a:rPr lang="en-US" sz="2000" dirty="0"/>
              <a:t>Only after the data has been promoted to TSDS.</a:t>
            </a:r>
          </a:p>
          <a:p>
            <a:pPr marL="342900" lvl="1" indent="0">
              <a:buNone/>
            </a:pPr>
            <a:endParaRPr lang="en-US" dirty="0"/>
          </a:p>
          <a:p>
            <a:pPr marL="342900" lvl="1" indent="0">
              <a:buNone/>
            </a:pPr>
            <a:r>
              <a:rPr lang="en-US" sz="1600" dirty="0"/>
              <a:t>Note: Running L2 Validations in the DMC will allow the LEA to begin clearing up errors before they promote the data to the Data Marts. </a:t>
            </a:r>
            <a:endParaRPr lang="en-US" sz="2000" dirty="0"/>
          </a:p>
        </p:txBody>
      </p:sp>
      <p:sp>
        <p:nvSpPr>
          <p:cNvPr id="2" name="Slide Number Placeholder 1">
            <a:extLst>
              <a:ext uri="{FF2B5EF4-FFF2-40B4-BE49-F238E27FC236}">
                <a16:creationId xmlns:a16="http://schemas.microsoft.com/office/drawing/2014/main" id="{B411ECB9-370D-32A5-7C8D-2CB29FF763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2228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4">
            <a:extLst>
              <a:ext uri="{FF2B5EF4-FFF2-40B4-BE49-F238E27FC236}">
                <a16:creationId xmlns:a16="http://schemas.microsoft.com/office/drawing/2014/main" id="{9BC29465-0266-53B9-FA36-1A5D16C2E084}"/>
              </a:ext>
            </a:extLst>
          </p:cNvPr>
          <p:cNvPicPr/>
          <p:nvPr/>
        </p:nvPicPr>
        <p:blipFill>
          <a:blip r:embed="rId4" cstate="print">
            <a:alphaModFix amt="70000"/>
            <a:extLst>
              <a:ext uri="{28A0092B-C50C-407E-A947-70E740481C1C}">
                <a14:useLocalDpi xmlns:a14="http://schemas.microsoft.com/office/drawing/2010/main" val="0"/>
              </a:ext>
            </a:extLst>
          </a:blip>
          <a:srcRect t="7854" b="7854"/>
          <a:stretch/>
        </p:blipFill>
        <p:spPr>
          <a:xfrm>
            <a:off x="18078" y="0"/>
            <a:ext cx="9148502" cy="6858000"/>
          </a:xfrm>
          <a:prstGeom prst="rect">
            <a:avLst/>
          </a:prstGeom>
        </p:spPr>
      </p:pic>
      <p:sp>
        <p:nvSpPr>
          <p:cNvPr id="10" name="object 5">
            <a:extLst>
              <a:ext uri="{FF2B5EF4-FFF2-40B4-BE49-F238E27FC236}">
                <a16:creationId xmlns:a16="http://schemas.microsoft.com/office/drawing/2014/main" id="{C308AD4B-CE95-6928-946F-1FAD797EC909}"/>
              </a:ext>
            </a:extLst>
          </p:cNvPr>
          <p:cNvSpPr/>
          <p:nvPr/>
        </p:nvSpPr>
        <p:spPr>
          <a:xfrm>
            <a:off x="9039" y="5161945"/>
            <a:ext cx="916658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685800" rtl="0" eaLnBrk="1" fontAlgn="auto" latinLnBrk="0" hangingPunct="1">
              <a:lnSpc>
                <a:spcPct val="100000"/>
              </a:lnSpc>
              <a:spcBef>
                <a:spcPts val="398"/>
              </a:spcBef>
              <a:spcAft>
                <a:spcPts val="0"/>
              </a:spcAft>
              <a:buClrTx/>
              <a:buSzTx/>
              <a:buFontTx/>
              <a:buNone/>
              <a:tabLst/>
              <a:defRPr/>
            </a:pPr>
            <a:endParaRPr kumimoji="0" lang="en-US" sz="3600" b="1" i="0" u="none" strike="noStrike" kern="0" cap="none" spc="0" normalizeH="0" baseline="0" noProof="0">
              <a:ln>
                <a:noFill/>
              </a:ln>
              <a:solidFill>
                <a:srgbClr val="0D6CB8"/>
              </a:solidFill>
              <a:effectLst/>
              <a:uLnTx/>
              <a:uFillTx/>
              <a:latin typeface="Calibri"/>
              <a:ea typeface="+mn-ea"/>
              <a:cs typeface="Calibri"/>
            </a:endParaRPr>
          </a:p>
        </p:txBody>
      </p:sp>
      <p:sp>
        <p:nvSpPr>
          <p:cNvPr id="11" name="object 6">
            <a:extLst>
              <a:ext uri="{FF2B5EF4-FFF2-40B4-BE49-F238E27FC236}">
                <a16:creationId xmlns:a16="http://schemas.microsoft.com/office/drawing/2014/main" id="{6D505C29-093D-8301-B2BE-0CD8B0B31FF2}"/>
              </a:ext>
            </a:extLst>
          </p:cNvPr>
          <p:cNvSpPr txBox="1"/>
          <p:nvPr/>
        </p:nvSpPr>
        <p:spPr>
          <a:xfrm>
            <a:off x="22580" y="5161945"/>
            <a:ext cx="9144000" cy="1117935"/>
          </a:xfrm>
          <a:prstGeom prst="rect">
            <a:avLst/>
          </a:prstGeom>
        </p:spPr>
        <p:txBody>
          <a:bodyPr vert="horz" wrap="square" lIns="0" tIns="50483" rIns="0" bIns="0" rtlCol="0">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400" b="1" i="0" u="none" strike="noStrike" kern="0" cap="none" spc="0" normalizeH="0" baseline="0" noProof="0">
                <a:ln>
                  <a:noFill/>
                </a:ln>
                <a:solidFill>
                  <a:srgbClr val="0070C0"/>
                </a:solidFill>
                <a:effectLst/>
                <a:uLnTx/>
                <a:uFillTx/>
                <a:latin typeface="Calibri"/>
                <a:ea typeface="+mn-ea"/>
                <a:cs typeface="Calibri"/>
              </a:rPr>
              <a:t>WRAP UP</a:t>
            </a:r>
          </a:p>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2200" b="0" i="0" u="none" strike="noStrike" kern="0" cap="none" spc="0" normalizeH="0" baseline="0" noProof="0">
                <a:ln>
                  <a:noFill/>
                </a:ln>
                <a:solidFill>
                  <a:srgbClr val="0D6CB8"/>
                </a:solidFill>
                <a:effectLst/>
                <a:uLnTx/>
                <a:uFillTx/>
                <a:latin typeface="Calibri"/>
                <a:ea typeface="+mn-ea"/>
                <a:cs typeface="Calibri"/>
              </a:rPr>
              <a:t>Key Takeaways, Resources, and Next Steps</a:t>
            </a:r>
          </a:p>
        </p:txBody>
      </p:sp>
      <p:pic>
        <p:nvPicPr>
          <p:cNvPr id="9" name="Picture 8" descr="A picture containing logo&#10;&#10;Description automatically generated">
            <a:extLst>
              <a:ext uri="{FF2B5EF4-FFF2-40B4-BE49-F238E27FC236}">
                <a16:creationId xmlns:a16="http://schemas.microsoft.com/office/drawing/2014/main" id="{649B4FF2-3807-1CB0-8621-4ABFF229D8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628" y="202079"/>
            <a:ext cx="2577179" cy="796709"/>
          </a:xfrm>
          <a:prstGeom prst="rect">
            <a:avLst/>
          </a:prstGeom>
        </p:spPr>
      </p:pic>
    </p:spTree>
    <p:custDataLst>
      <p:tags r:id="rId1"/>
    </p:custDataLst>
    <p:extLst>
      <p:ext uri="{BB962C8B-B14F-4D97-AF65-F5344CB8AC3E}">
        <p14:creationId xmlns:p14="http://schemas.microsoft.com/office/powerpoint/2010/main" val="8815358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1346509" y="297046"/>
            <a:ext cx="7797491" cy="431352"/>
          </a:xfrm>
        </p:spPr>
        <p:txBody>
          <a:bodyPr vert="horz" lIns="68580" tIns="34290" rIns="68580" bIns="34290" rtlCol="0" anchor="ctr">
            <a:noAutofit/>
          </a:bodyPr>
          <a:lstStyle/>
          <a:p>
            <a:pPr algn="ctr"/>
            <a:r>
              <a:rPr lang="en-US" sz="4000"/>
              <a:t>KEY TAKEAWAYS</a:t>
            </a:r>
            <a:endParaRPr lang="en-US" sz="4000">
              <a:solidFill>
                <a:schemeClr val="tx1"/>
              </a:solidFill>
            </a:endParaRPr>
          </a:p>
        </p:txBody>
      </p:sp>
      <p:graphicFrame>
        <p:nvGraphicFramePr>
          <p:cNvPr id="16" name="TextBox 5" descr="List of Key Takeaways ">
            <a:extLst>
              <a:ext uri="{FF2B5EF4-FFF2-40B4-BE49-F238E27FC236}">
                <a16:creationId xmlns:a16="http://schemas.microsoft.com/office/drawing/2014/main" id="{CCE7152F-A890-4108-A008-C0B645EA3716}"/>
              </a:ext>
            </a:extLst>
          </p:cNvPr>
          <p:cNvGraphicFramePr/>
          <p:nvPr>
            <p:extLst>
              <p:ext uri="{D42A27DB-BD31-4B8C-83A1-F6EECF244321}">
                <p14:modId xmlns:p14="http://schemas.microsoft.com/office/powerpoint/2010/main" val="2444733320"/>
              </p:ext>
            </p:extLst>
          </p:nvPr>
        </p:nvGraphicFramePr>
        <p:xfrm>
          <a:off x="1886134" y="1602769"/>
          <a:ext cx="3713282" cy="4404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9C1F6E02-4C53-7846-057E-9928E5B27512}"/>
              </a:ext>
              <a:ext uri="{C183D7F6-B498-43B3-948B-1728B52AA6E4}">
                <adec:decorative xmlns:adec="http://schemas.microsoft.com/office/drawing/2017/decorative" val="1"/>
              </a:ext>
            </a:extLst>
          </p:cNvPr>
          <p:cNvSpPr/>
          <p:nvPr/>
        </p:nvSpPr>
        <p:spPr>
          <a:xfrm>
            <a:off x="6064473" y="1293470"/>
            <a:ext cx="2996374" cy="50318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65665" rtl="0" eaLnBrk="1" fontAlgn="auto" latinLnBrk="0" hangingPunct="1">
              <a:lnSpc>
                <a:spcPct val="100000"/>
              </a:lnSpc>
              <a:spcBef>
                <a:spcPts val="0"/>
              </a:spcBef>
              <a:spcAft>
                <a:spcPts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13" descr="DATA COLLECTION &#10;&#10;TSDS snapshot and collection due dates will not change.  Effective dating will be utilized to promote data to respective TSDS data submissions. &#10;&#10;Negative attendance will be collected at granular student and cumulative levels for initial rollout.&#10;&#10;LEAs will no longer need to load student enrollment and withdrawal data into Unique ID application. This will be collected via ODS 3.x transactions. &#10;">
            <a:extLst>
              <a:ext uri="{FF2B5EF4-FFF2-40B4-BE49-F238E27FC236}">
                <a16:creationId xmlns:a16="http://schemas.microsoft.com/office/drawing/2014/main" id="{3A1BB83C-780B-6E9D-6033-DB3597ADF377}"/>
              </a:ext>
            </a:extLst>
          </p:cNvPr>
          <p:cNvSpPr txBox="1">
            <a:spLocks/>
          </p:cNvSpPr>
          <p:nvPr/>
        </p:nvSpPr>
        <p:spPr>
          <a:xfrm>
            <a:off x="5971032" y="1514160"/>
            <a:ext cx="2977998" cy="3829680"/>
          </a:xfrm>
          <a:prstGeom prst="rect">
            <a:avLst/>
          </a:prstGeom>
        </p:spPr>
        <p:txBody>
          <a:bodyPr>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r>
              <a:rPr kumimoji="0" lang="en-US" sz="2100" b="1" i="0" u="sng" strike="noStrike" kern="1200" cap="none" spc="0" normalizeH="0" baseline="0" noProof="0" dirty="0">
                <a:ln>
                  <a:noFill/>
                </a:ln>
                <a:solidFill>
                  <a:prstClr val="white"/>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TRAINING </a:t>
            </a:r>
            <a:r>
              <a:rPr kumimoji="0" lang="en-US" sz="2100" b="1" i="0" u="sng" strike="noStrike" kern="1200" cap="none" spc="0" normalizeH="0" baseline="0" noProof="0" dirty="0">
                <a:ln>
                  <a:noFill/>
                </a:ln>
                <a:solidFill>
                  <a:prstClr val="white"/>
                </a:solidFill>
                <a:effectLst/>
                <a:uLnTx/>
                <a:uFillTx/>
                <a:latin typeface="Calibri" panose="020F0502020204030204"/>
                <a:ea typeface="+mn-ea"/>
                <a:cs typeface="+mn-cs"/>
              </a:rPr>
              <a:t>RESOURCES</a:t>
            </a:r>
            <a:endParaRPr kumimoji="0" lang="en-US" sz="1456"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747" b="0" i="0" u="none" strike="noStrike" kern="1200" cap="none" spc="0" normalizeH="0" baseline="0" noProof="0" dirty="0">
              <a:ln>
                <a:noFill/>
              </a:ln>
              <a:solidFill>
                <a:srgbClr val="F16038"/>
              </a:solidFill>
              <a:effectLst/>
              <a:uLnTx/>
              <a:uFillTx/>
              <a:latin typeface="Calibri" panose="020F0502020204030204"/>
              <a:ea typeface="+mn-ea"/>
              <a:cs typeface="+mn-cs"/>
            </a:endParaRPr>
          </a:p>
          <a:p>
            <a:pPr marL="1168381" marR="0" lvl="4" indent="-213799"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Char char="§"/>
              <a:tabLst/>
              <a:defRPr/>
            </a:pPr>
            <a:r>
              <a:rPr kumimoji="0" lang="en-US" sz="1747" b="0" i="0" u="none" strike="noStrike" kern="1200" cap="none" spc="0" normalizeH="0" baseline="0" noProof="0" dirty="0">
                <a:ln>
                  <a:noFill/>
                </a:ln>
                <a:solidFill>
                  <a:prstClr val="white"/>
                </a:solidFill>
                <a:effectLst/>
                <a:uLnTx/>
                <a:uFillTx/>
                <a:latin typeface="Calibri" panose="020F0502020204030204"/>
                <a:ea typeface="+mn-ea"/>
                <a:cs typeface="+mn-cs"/>
                <a:hlinkClick r:id="rId10">
                  <a:extLst>
                    <a:ext uri="{A12FA001-AC4F-418D-AE19-62706E023703}">
                      <ahyp:hlinkClr xmlns:ahyp="http://schemas.microsoft.com/office/drawing/2018/hyperlinkcolor" val="tx"/>
                    </a:ext>
                  </a:extLst>
                </a:hlinkClick>
              </a:rPr>
              <a:t>Key Terms and Definitions</a:t>
            </a:r>
            <a:endParaRPr kumimoji="0" lang="en-US" sz="1747"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54582" marR="0" lvl="4" indent="0"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None/>
              <a:tabLst/>
              <a:defRPr/>
            </a:pPr>
            <a:endParaRPr kumimoji="0" lang="en-US" sz="1747" b="0" i="0" u="none" strike="noStrike" kern="1200" cap="none" spc="0" normalizeH="0" baseline="0" noProof="0" dirty="0">
              <a:ln>
                <a:noFill/>
              </a:ln>
              <a:solidFill>
                <a:srgbClr val="F16038"/>
              </a:solidFill>
              <a:effectLst/>
              <a:highlight>
                <a:srgbClr val="FFFF00"/>
              </a:highlight>
              <a:uLnTx/>
              <a:uFillTx/>
              <a:latin typeface="Calibri" panose="020F0502020204030204"/>
              <a:ea typeface="+mn-ea"/>
              <a:cs typeface="+mn-cs"/>
            </a:endParaRPr>
          </a:p>
          <a:p>
            <a:pPr marL="499249" marR="0" lvl="2" indent="0" algn="l" defTabSz="685800" rtl="0" eaLnBrk="1" fontAlgn="auto" latinLnBrk="0" hangingPunct="1">
              <a:lnSpc>
                <a:spcPct val="90000"/>
              </a:lnSpc>
              <a:spcBef>
                <a:spcPts val="375"/>
              </a:spcBef>
              <a:spcAft>
                <a:spcPts val="0"/>
              </a:spcAft>
              <a:buClr>
                <a:srgbClr val="D8D8D8"/>
              </a:buClr>
              <a:buSzTx/>
              <a:buFont typeface="Wingdings" panose="05000000000000000000" pitchFamily="2" charset="2"/>
              <a:buNone/>
              <a:tabLst/>
              <a:defRPr/>
            </a:pPr>
            <a:endParaRPr kumimoji="0" lang="en-US" sz="116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raphic 5" descr="Internet with solid fill">
            <a:extLst>
              <a:ext uri="{FF2B5EF4-FFF2-40B4-BE49-F238E27FC236}">
                <a16:creationId xmlns:a16="http://schemas.microsoft.com/office/drawing/2014/main" id="{CB6414BA-DF41-52DA-BDD1-15EB9FD308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68748" y="2198988"/>
            <a:ext cx="538750" cy="538750"/>
          </a:xfrm>
          <a:prstGeom prst="rect">
            <a:avLst/>
          </a:prstGeom>
        </p:spPr>
      </p:pic>
      <p:sp>
        <p:nvSpPr>
          <p:cNvPr id="3" name="Slide Number Placeholder 1">
            <a:extLst>
              <a:ext uri="{FF2B5EF4-FFF2-40B4-BE49-F238E27FC236}">
                <a16:creationId xmlns:a16="http://schemas.microsoft.com/office/drawing/2014/main" id="{B0E027FC-0CB4-68E3-76BF-B912A1C61F02}"/>
              </a:ext>
            </a:extLst>
          </p:cNvPr>
          <p:cNvSpPr>
            <a:spLocks noGrp="1"/>
          </p:cNvSpPr>
          <p:nvPr>
            <p:ph type="sldNum" sz="quarter" idx="12"/>
          </p:nvPr>
        </p:nvSpPr>
        <p:spPr>
          <a:xfrm>
            <a:off x="6908006" y="6492874"/>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8392193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9794" y="158365"/>
            <a:ext cx="7223078" cy="751350"/>
          </a:xfrm>
          <a:prstGeom prst="rect">
            <a:avLst/>
          </a:prstGeom>
        </p:spPr>
        <p:txBody>
          <a:bodyPr>
            <a:noAutofit/>
          </a:bodyPr>
          <a:lstStyle/>
          <a:p>
            <a:pPr algn="ctr"/>
            <a:r>
              <a:rPr lang="en-US" sz="4000">
                <a:solidFill>
                  <a:schemeClr val="accent1">
                    <a:lumMod val="75000"/>
                  </a:schemeClr>
                </a:solidFill>
              </a:rPr>
              <a:t> </a:t>
            </a:r>
            <a:r>
              <a:rPr lang="en-US" sz="4000">
                <a:solidFill>
                  <a:srgbClr val="0070C0"/>
                </a:solidFill>
              </a:rPr>
              <a:t>TECHNICAL RESOURCES</a:t>
            </a:r>
          </a:p>
        </p:txBody>
      </p:sp>
      <p:sp>
        <p:nvSpPr>
          <p:cNvPr id="5" name="Rectangle 4">
            <a:extLst>
              <a:ext uri="{FF2B5EF4-FFF2-40B4-BE49-F238E27FC236}">
                <a16:creationId xmlns:a16="http://schemas.microsoft.com/office/drawing/2014/main" id="{125F9FA8-8F36-4C62-97BC-737367A8B7E5}"/>
              </a:ext>
            </a:extLst>
          </p:cNvPr>
          <p:cNvSpPr/>
          <p:nvPr/>
        </p:nvSpPr>
        <p:spPr>
          <a:xfrm>
            <a:off x="1519794" y="1328428"/>
            <a:ext cx="7543800" cy="4544962"/>
          </a:xfrm>
          <a:prstGeom prst="rect">
            <a:avLst/>
          </a:prstGeom>
        </p:spPr>
        <p:txBody>
          <a:bodyPr wrap="square">
            <a:spAutoFit/>
          </a:bodyPr>
          <a:lstStyle/>
          <a:p>
            <a:pPr marL="0" marR="0" lvl="0" indent="0" defTabSz="914400" fontAlgn="auto">
              <a:lnSpc>
                <a:spcPct val="106000"/>
              </a:lnSpc>
              <a:spcBef>
                <a:spcPts val="600"/>
              </a:spcBef>
              <a:spcAft>
                <a:spcPts val="300"/>
              </a:spcAft>
              <a:buClr>
                <a:srgbClr val="C5EEF3">
                  <a:lumMod val="50000"/>
                </a:srgbClr>
              </a:buClr>
              <a:buSzPct val="100000"/>
              <a:buFontTx/>
              <a:buNone/>
              <a:tabLst/>
              <a:defRPr/>
            </a:pPr>
            <a:r>
              <a:rPr lang="en-US" sz="2800" b="1" dirty="0">
                <a:solidFill>
                  <a:srgbClr val="0070C0"/>
                </a:solidFill>
                <a:cs typeface="Arial" pitchFamily="34" charset="0"/>
              </a:rPr>
              <a:t>TEA Website and Communication Resources</a:t>
            </a:r>
            <a:endParaRPr lang="en-US" sz="2800" b="1" dirty="0">
              <a:solidFill>
                <a:srgbClr val="0070C0"/>
              </a:solidFill>
              <a:cs typeface="Arial" pitchFamily="34" charset="0"/>
              <a:hlinkClick r:id="rId4">
                <a:extLst>
                  <a:ext uri="{A12FA001-AC4F-418D-AE19-62706E023703}">
                    <ahyp:hlinkClr xmlns:ahyp="http://schemas.microsoft.com/office/drawing/2018/hyperlinkcolor" val="tx"/>
                  </a:ext>
                </a:extLst>
              </a:hlinkClick>
            </a:endParaRPr>
          </a:p>
          <a:p>
            <a:pPr marL="800100" marR="0" lvl="2" indent="-342900" defTabSz="914400" fontAlgn="auto">
              <a:lnSpc>
                <a:spcPct val="106000"/>
              </a:lnSpc>
              <a:spcBef>
                <a:spcPts val="600"/>
              </a:spcBef>
              <a:spcAft>
                <a:spcPts val="300"/>
              </a:spcAft>
              <a:buClr>
                <a:srgbClr val="F16038"/>
              </a:buClr>
              <a:buSzPct val="70000"/>
              <a:buFont typeface="Wingdings" panose="05000000000000000000" pitchFamily="2" charset="2"/>
              <a:buChar char="§"/>
              <a:tabLst/>
              <a:defRPr/>
            </a:pPr>
            <a:r>
              <a:rPr lang="en-US" sz="2400" dirty="0">
                <a:solidFill>
                  <a:srgbClr val="0070C0"/>
                </a:solidFill>
                <a:hlinkClick r:id="rId4">
                  <a:extLst>
                    <a:ext uri="{A12FA001-AC4F-418D-AE19-62706E023703}">
                      <ahyp:hlinkClr xmlns:ahyp="http://schemas.microsoft.com/office/drawing/2018/hyperlinkcolor" val="tx"/>
                    </a:ext>
                  </a:extLst>
                </a:hlinkClick>
              </a:rPr>
              <a:t>Texas Student Data System</a:t>
            </a:r>
            <a:endParaRPr lang="en-US" sz="2400" dirty="0">
              <a:solidFill>
                <a:srgbClr val="0070C0"/>
              </a:solidFill>
            </a:endParaRPr>
          </a:p>
          <a:p>
            <a:pPr marL="800100" marR="0" lvl="2" indent="-342900" defTabSz="914400" fontAlgn="auto">
              <a:lnSpc>
                <a:spcPct val="106000"/>
              </a:lnSpc>
              <a:spcBef>
                <a:spcPts val="600"/>
              </a:spcBef>
              <a:spcAft>
                <a:spcPts val="300"/>
              </a:spcAft>
              <a:buClr>
                <a:srgbClr val="F16038"/>
              </a:buClr>
              <a:buSzPct val="70000"/>
              <a:buFont typeface="Wingdings" panose="05000000000000000000" pitchFamily="2" charset="2"/>
              <a:buChar char="§"/>
              <a:tabLst/>
              <a:defRPr/>
            </a:pPr>
            <a:r>
              <a:rPr lang="en-US" sz="2400" dirty="0">
                <a:solidFill>
                  <a:srgbClr val="0070C0"/>
                </a:solidFill>
                <a:hlinkClick r:id="rId5">
                  <a:extLst>
                    <a:ext uri="{A12FA001-AC4F-418D-AE19-62706E023703}">
                      <ahyp:hlinkClr xmlns:ahyp="http://schemas.microsoft.com/office/drawing/2018/hyperlinkcolor" val="tx"/>
                    </a:ext>
                  </a:extLst>
                </a:hlinkClick>
              </a:rPr>
              <a:t>What is the Core Collection?</a:t>
            </a:r>
            <a:endParaRPr lang="en-US" sz="2400" dirty="0">
              <a:solidFill>
                <a:srgbClr val="0070C0"/>
              </a:solidFill>
            </a:endParaRPr>
          </a:p>
          <a:p>
            <a:pPr marL="800100" marR="0" lvl="2" indent="-342900" defTabSz="914400" fontAlgn="auto">
              <a:lnSpc>
                <a:spcPct val="106000"/>
              </a:lnSpc>
              <a:spcBef>
                <a:spcPts val="600"/>
              </a:spcBef>
              <a:spcAft>
                <a:spcPts val="300"/>
              </a:spcAft>
              <a:buClr>
                <a:srgbClr val="F16038"/>
              </a:buClr>
              <a:buSzPct val="70000"/>
              <a:buFont typeface="Wingdings" panose="05000000000000000000" pitchFamily="2" charset="2"/>
              <a:buChar char="§"/>
              <a:tabLst/>
              <a:defRPr/>
            </a:pPr>
            <a:r>
              <a:rPr lang="en-US" sz="2400" dirty="0">
                <a:solidFill>
                  <a:srgbClr val="0070C0"/>
                </a:solidFill>
                <a:hlinkClick r:id="rId6">
                  <a:extLst>
                    <a:ext uri="{A12FA001-AC4F-418D-AE19-62706E023703}">
                      <ahyp:hlinkClr xmlns:ahyp="http://schemas.microsoft.com/office/drawing/2018/hyperlinkcolor" val="tx"/>
                    </a:ext>
                  </a:extLst>
                </a:hlinkClick>
              </a:rPr>
              <a:t>Link to Key Terms Document</a:t>
            </a:r>
            <a:endParaRPr lang="en-US" sz="2400" dirty="0">
              <a:solidFill>
                <a:srgbClr val="0070C0"/>
              </a:solidFill>
            </a:endParaRPr>
          </a:p>
          <a:p>
            <a:pPr marL="342900" marR="0" lvl="0" indent="-342900" algn="l" defTabSz="914400" rtl="0" eaLnBrk="1" fontAlgn="auto" latinLnBrk="0" hangingPunct="1">
              <a:lnSpc>
                <a:spcPct val="106000"/>
              </a:lnSpc>
              <a:spcBef>
                <a:spcPts val="600"/>
              </a:spcBef>
              <a:spcAft>
                <a:spcPts val="300"/>
              </a:spcAft>
              <a:buClr>
                <a:schemeClr val="accent2"/>
              </a:buClr>
              <a:buSzPct val="100000"/>
              <a:buFont typeface="Wingdings" panose="05000000000000000000" pitchFamily="2" charset="2"/>
              <a:buChar char="§"/>
              <a:tabLst/>
              <a:defRPr/>
            </a:pPr>
            <a:endParaRPr lang="en-US" sz="2400" dirty="0">
              <a:solidFill>
                <a:srgbClr val="0070C0"/>
              </a:solidFill>
              <a:latin typeface="Calibri" panose="020F0502020204030204"/>
            </a:endParaRPr>
          </a:p>
          <a:p>
            <a:pPr marL="0" lvl="1" defTabSz="914400">
              <a:lnSpc>
                <a:spcPct val="106000"/>
              </a:lnSpc>
              <a:spcBef>
                <a:spcPts val="600"/>
              </a:spcBef>
              <a:spcAft>
                <a:spcPts val="300"/>
              </a:spcAft>
              <a:buClr>
                <a:srgbClr val="C5EEF3">
                  <a:lumMod val="50000"/>
                </a:srgbClr>
              </a:buClr>
              <a:buSzPct val="100000"/>
              <a:defRPr/>
            </a:pPr>
            <a:r>
              <a:rPr lang="en-US" sz="2800" b="1" dirty="0">
                <a:solidFill>
                  <a:srgbClr val="0070C0"/>
                </a:solidFill>
                <a:cs typeface="Arial" pitchFamily="34" charset="0"/>
              </a:rPr>
              <a:t>Texas Education Data Standards Resources</a:t>
            </a:r>
          </a:p>
          <a:p>
            <a:pPr marL="800100" lvl="2" indent="-342900" defTabSz="914400">
              <a:lnSpc>
                <a:spcPct val="106000"/>
              </a:lnSpc>
              <a:spcBef>
                <a:spcPts val="600"/>
              </a:spcBef>
              <a:spcAft>
                <a:spcPts val="300"/>
              </a:spcAft>
              <a:buClr>
                <a:srgbClr val="F16038"/>
              </a:buClr>
              <a:buSzPct val="70000"/>
              <a:buFont typeface="Wingdings" panose="05000000000000000000" pitchFamily="2" charset="2"/>
              <a:buChar char="§"/>
              <a:defRPr/>
            </a:pPr>
            <a:r>
              <a:rPr lang="en-US" sz="2400" dirty="0">
                <a:solidFill>
                  <a:srgbClr val="0070C0"/>
                </a:solidFill>
                <a:hlinkClick r:id="rId7">
                  <a:extLst>
                    <a:ext uri="{A12FA001-AC4F-418D-AE19-62706E023703}">
                      <ahyp:hlinkClr xmlns:ahyp="http://schemas.microsoft.com/office/drawing/2018/hyperlinkcolor" val="tx"/>
                    </a:ext>
                  </a:extLst>
                </a:hlinkClick>
              </a:rPr>
              <a:t>TSDS Web-Enabled Data Standards (TWEDS) </a:t>
            </a:r>
            <a:endParaRPr lang="en-US" sz="2400" dirty="0">
              <a:solidFill>
                <a:srgbClr val="0070C0"/>
              </a:solidFill>
            </a:endParaRPr>
          </a:p>
          <a:p>
            <a:pPr marL="800100" lvl="1" indent="-342900" defTabSz="914400">
              <a:lnSpc>
                <a:spcPct val="106000"/>
              </a:lnSpc>
              <a:spcBef>
                <a:spcPts val="600"/>
              </a:spcBef>
              <a:spcAft>
                <a:spcPts val="300"/>
              </a:spcAft>
              <a:buClr>
                <a:schemeClr val="accent2"/>
              </a:buClr>
              <a:buSzPct val="100000"/>
              <a:buFont typeface="Arial" panose="020B0604020202020204" pitchFamily="34" charset="0"/>
              <a:buChar char="•"/>
              <a:defRPr/>
            </a:pPr>
            <a:endPar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457200" marR="0" lvl="2" indent="0" algn="l" defTabSz="914400" rtl="0" eaLnBrk="1" fontAlgn="auto" latinLnBrk="0" hangingPunct="1">
              <a:lnSpc>
                <a:spcPct val="106000"/>
              </a:lnSpc>
              <a:spcBef>
                <a:spcPts val="0"/>
              </a:spcBef>
              <a:spcAft>
                <a:spcPts val="300"/>
              </a:spcAft>
              <a:buClr>
                <a:srgbClr val="F16038"/>
              </a:buClr>
              <a:buSzPct val="70000"/>
              <a:buFontTx/>
              <a:buNone/>
              <a:tabLst/>
              <a:defRPr/>
            </a:pPr>
            <a:endParaRPr kumimoji="0" lang="en-US" sz="2200" b="0" i="0" u="none" strike="noStrike" kern="1200" cap="none" spc="0" normalizeH="0" baseline="0" noProof="0" dirty="0">
              <a:ln>
                <a:noFill/>
              </a:ln>
              <a:solidFill>
                <a:srgbClr val="0070C0"/>
              </a:solidFill>
              <a:effectLst/>
              <a:uLnTx/>
              <a:uFillTx/>
              <a:latin typeface="Calibri" panose="020F0502020204030204"/>
              <a:ea typeface="+mn-ea"/>
              <a:cs typeface="Arial" pitchFamily="34" charset="0"/>
            </a:endParaRPr>
          </a:p>
        </p:txBody>
      </p:sp>
      <p:sp>
        <p:nvSpPr>
          <p:cNvPr id="3" name="Slide Number Placeholder 1">
            <a:extLst>
              <a:ext uri="{FF2B5EF4-FFF2-40B4-BE49-F238E27FC236}">
                <a16:creationId xmlns:a16="http://schemas.microsoft.com/office/drawing/2014/main" id="{26DEC8FE-A478-FB3F-5C7A-44E504876965}"/>
              </a:ext>
            </a:extLst>
          </p:cNvPr>
          <p:cNvSpPr>
            <a:spLocks noGrp="1"/>
          </p:cNvSpPr>
          <p:nvPr>
            <p:ph type="sldNum" sz="quarter" idx="12"/>
          </p:nvPr>
        </p:nvSpPr>
        <p:spPr>
          <a:xfrm>
            <a:off x="6908006" y="6492874"/>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6643351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a:xfrm>
            <a:off x="1550186" y="240428"/>
            <a:ext cx="7223078" cy="563513"/>
          </a:xfrm>
        </p:spPr>
        <p:txBody>
          <a:bodyPr>
            <a:noAutofit/>
          </a:bodyPr>
          <a:lstStyle/>
          <a:p>
            <a:pPr algn="ctr"/>
            <a:r>
              <a:rPr lang="en-US" sz="4000"/>
              <a:t>NEXT STEPS</a:t>
            </a:r>
            <a:endParaRPr lang="en-US" sz="4000">
              <a:ea typeface="Calibri" panose="020F0502020204030204"/>
              <a:cs typeface="Calibri" panose="020F0502020204030204"/>
            </a:endParaRPr>
          </a:p>
        </p:txBody>
      </p:sp>
      <p:sp>
        <p:nvSpPr>
          <p:cNvPr id="2" name="Slide Number Placeholder 1">
            <a:extLst>
              <a:ext uri="{FF2B5EF4-FFF2-40B4-BE49-F238E27FC236}">
                <a16:creationId xmlns:a16="http://schemas.microsoft.com/office/drawing/2014/main" id="{ED570A73-7318-C9F6-F40B-4AF05AF7288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dirty="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65</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3" name="Content Placeholder 6">
            <a:extLst>
              <a:ext uri="{FF2B5EF4-FFF2-40B4-BE49-F238E27FC236}">
                <a16:creationId xmlns:a16="http://schemas.microsoft.com/office/drawing/2014/main" id="{D8EADFE7-926D-C136-350C-4372A164A3F7}"/>
              </a:ext>
            </a:extLst>
          </p:cNvPr>
          <p:cNvSpPr txBox="1">
            <a:spLocks/>
          </p:cNvSpPr>
          <p:nvPr/>
        </p:nvSpPr>
        <p:spPr>
          <a:xfrm>
            <a:off x="1622376" y="1336585"/>
            <a:ext cx="7423473" cy="4427534"/>
          </a:xfrm>
          <a:prstGeom prst="rect">
            <a:avLst/>
          </a:prstGeom>
        </p:spPr>
        <p:txBody>
          <a:bodyPr lIns="68580" tIns="34290" rIns="68580" bIns="34290" anchor="t"/>
          <a:lstStyle>
            <a:lvl1pPr marL="171450" indent="-171450" algn="l" defTabSz="685800" rtl="0" eaLnBrk="1" latinLnBrk="0" hangingPunct="1">
              <a:lnSpc>
                <a:spcPct val="90000"/>
              </a:lnSpc>
              <a:spcBef>
                <a:spcPts val="750"/>
              </a:spcBef>
              <a:buClr>
                <a:schemeClr val="accent2"/>
              </a:buClr>
              <a:buFont typeface="Wingdings" panose="05000000000000000000" pitchFamily="2" charset="2"/>
              <a:buChar char="§"/>
              <a:defRPr sz="21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Wingdings" panose="05000000000000000000" pitchFamily="2" charset="2"/>
              <a:buChar char="§"/>
              <a:defRPr sz="180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Wingdings" panose="05000000000000000000" pitchFamily="2" charset="2"/>
              <a:buChar char="§"/>
              <a:defRPr sz="13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Wingdings" panose="05000000000000000000" pitchFamily="2" charset="2"/>
              <a:buChar char="§"/>
              <a:defRPr sz="13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9062" marR="0" lvl="0" indent="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None/>
              <a:tabLst/>
              <a:defRPr/>
            </a:pPr>
            <a:endParaRPr kumimoji="0" lang="en-US" sz="800" b="0" i="0" u="none" strike="noStrike" kern="1200" cap="none" spc="0" normalizeH="0" baseline="0" noProof="0">
              <a:ln>
                <a:noFill/>
              </a:ln>
              <a:solidFill>
                <a:srgbClr val="0D6CB9"/>
              </a:solidFill>
              <a:effectLst/>
              <a:uLnTx/>
              <a:uFillTx/>
              <a:latin typeface="Calibri" panose="020F0502020204030204"/>
              <a:ea typeface="Calibri" panose="020F0502020204030204"/>
              <a:cs typeface="Calibri" panose="020F0502020204030204"/>
            </a:endParaRPr>
          </a:p>
          <a:p>
            <a:pPr marL="461963" marR="0" lvl="1" indent="-342900" algn="l" defTabSz="685800" rtl="0" eaLnBrk="1" fontAlgn="auto" latinLnBrk="0" hangingPunct="1">
              <a:lnSpc>
                <a:spcPct val="90000"/>
              </a:lnSpc>
              <a:spcBef>
                <a:spcPts val="375"/>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Calibri"/>
              </a:rPr>
              <a:t>Complete a Teach Back Exercise</a:t>
            </a:r>
          </a:p>
          <a:p>
            <a:pPr marL="119063" marR="0" lvl="1" indent="0" algn="l" defTabSz="685800" rtl="0" eaLnBrk="1" fontAlgn="auto" latinLnBrk="0" hangingPunct="1">
              <a:lnSpc>
                <a:spcPct val="90000"/>
              </a:lnSpc>
              <a:spcBef>
                <a:spcPts val="375"/>
              </a:spcBef>
              <a:spcAft>
                <a:spcPts val="0"/>
              </a:spcAft>
              <a:buClr>
                <a:srgbClr val="F16038"/>
              </a:buClr>
              <a:buSzTx/>
              <a:buFont typeface="Wingdings" panose="05000000000000000000" pitchFamily="2" charset="2"/>
              <a:buNone/>
              <a:tabLst/>
              <a:defRPr/>
            </a:pPr>
            <a:endParaRPr kumimoji="0" lang="en-US" sz="800" b="0" i="0" u="none" strike="noStrike" kern="1200" cap="none" spc="0" normalizeH="0" baseline="0" noProof="0">
              <a:ln>
                <a:noFill/>
              </a:ln>
              <a:solidFill>
                <a:srgbClr val="0D6CB9"/>
              </a:solidFill>
              <a:effectLst/>
              <a:uLnTx/>
              <a:uFillTx/>
              <a:latin typeface="Calibri" panose="020F0502020204030204"/>
              <a:ea typeface="+mn-ea"/>
              <a:cs typeface="Calibri"/>
            </a:endParaRPr>
          </a:p>
          <a:p>
            <a:pPr marL="461963" marR="0" lvl="1" indent="-342900" algn="l" defTabSz="685800" rtl="0" eaLnBrk="1" fontAlgn="auto" latinLnBrk="0" hangingPunct="1">
              <a:lnSpc>
                <a:spcPct val="90000"/>
              </a:lnSpc>
              <a:spcBef>
                <a:spcPts val="375"/>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Calibri"/>
              </a:rPr>
              <a:t>Complete Core Collection Certification Test</a:t>
            </a:r>
          </a:p>
          <a:p>
            <a:pPr marL="119063" marR="0" lvl="1" indent="0" algn="l" defTabSz="685800" rtl="0" eaLnBrk="1" fontAlgn="auto" latinLnBrk="0" hangingPunct="1">
              <a:lnSpc>
                <a:spcPct val="90000"/>
              </a:lnSpc>
              <a:spcBef>
                <a:spcPts val="375"/>
              </a:spcBef>
              <a:spcAft>
                <a:spcPts val="0"/>
              </a:spcAft>
              <a:buClr>
                <a:srgbClr val="F16038"/>
              </a:buClr>
              <a:buSzTx/>
              <a:buFont typeface="Wingdings" panose="05000000000000000000" pitchFamily="2" charset="2"/>
              <a:buNone/>
              <a:tabLst/>
              <a:defRPr/>
            </a:pPr>
            <a:endParaRPr kumimoji="0" lang="en-US" sz="800" b="0" i="0" u="none" strike="noStrike" kern="1200" cap="none" spc="0" normalizeH="0" baseline="0" noProof="0">
              <a:ln>
                <a:noFill/>
              </a:ln>
              <a:solidFill>
                <a:srgbClr val="0D6CB9"/>
              </a:solidFill>
              <a:effectLst/>
              <a:uLnTx/>
              <a:uFillTx/>
              <a:latin typeface="Calibri" panose="020F0502020204030204"/>
              <a:ea typeface="+mn-ea"/>
              <a:cs typeface="Calibri"/>
            </a:endParaRPr>
          </a:p>
          <a:p>
            <a:pPr marL="398463" marR="0" lvl="0" indent="-27940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Calibri"/>
              </a:rPr>
              <a:t> Attend TSDS Continuing Education Trainings (CET)</a:t>
            </a:r>
          </a:p>
          <a:p>
            <a:pPr marL="119063" marR="0" lvl="0" indent="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None/>
              <a:tabLst/>
              <a:defRPr/>
            </a:pPr>
            <a:endParaRPr kumimoji="0" lang="en-US" sz="800" b="0" i="0" u="none" strike="noStrike" kern="1200" cap="none" spc="0" normalizeH="0" baseline="0" noProof="0">
              <a:ln>
                <a:noFill/>
              </a:ln>
              <a:solidFill>
                <a:srgbClr val="0D6CB9"/>
              </a:solidFill>
              <a:effectLst/>
              <a:uLnTx/>
              <a:uFillTx/>
              <a:latin typeface="Calibri" panose="020F0502020204030204"/>
              <a:ea typeface="+mn-ea"/>
              <a:cs typeface="Calibri"/>
            </a:endParaRPr>
          </a:p>
          <a:p>
            <a:pPr marL="398463" marR="0" lvl="0" indent="-27940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Calibri"/>
              </a:rPr>
              <a:t> Participate in TSDS Just-in-Time Trainings (JIT)</a:t>
            </a:r>
          </a:p>
          <a:p>
            <a:pPr marL="119063" marR="0" lvl="0" indent="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None/>
              <a:tabLst/>
              <a:defRPr/>
            </a:pPr>
            <a:endParaRPr kumimoji="0" lang="en-US" sz="800" b="0" i="0" u="none" strike="noStrike" kern="1200" cap="none" spc="0" normalizeH="0" baseline="0" noProof="0">
              <a:ln>
                <a:noFill/>
              </a:ln>
              <a:solidFill>
                <a:srgbClr val="0D6CB9"/>
              </a:solidFill>
              <a:effectLst/>
              <a:uLnTx/>
              <a:uFillTx/>
              <a:latin typeface="Calibri" panose="020F0502020204030204"/>
              <a:ea typeface="+mn-ea"/>
              <a:cs typeface="Calibri"/>
            </a:endParaRPr>
          </a:p>
          <a:p>
            <a:pPr marL="398463" marR="0" lvl="0" indent="-36576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Calibri"/>
              </a:rPr>
              <a:t>Attend Field Coordination Network (FCN) webinars for  updates and changes</a:t>
            </a:r>
          </a:p>
          <a:p>
            <a:pPr marL="398463" marR="0" lvl="0" indent="-27940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Char char="§"/>
              <a:tabLst/>
              <a:defRPr/>
            </a:pPr>
            <a:endParaRPr kumimoji="0" lang="en-US" sz="2400" b="1" i="0" u="none" strike="noStrike" kern="1200" cap="none" spc="0" normalizeH="0" baseline="0" noProof="0">
              <a:ln>
                <a:noFill/>
              </a:ln>
              <a:solidFill>
                <a:srgbClr val="0D6CB9"/>
              </a:solidFill>
              <a:effectLst/>
              <a:uLnTx/>
              <a:uFillTx/>
              <a:latin typeface="Calibri" panose="020F0502020204030204"/>
              <a:ea typeface="+mn-ea"/>
              <a:cs typeface="Calibri"/>
            </a:endParaRPr>
          </a:p>
          <a:p>
            <a:pPr marL="119063" marR="0" lvl="0" indent="0" algn="l" defTabSz="685800" rtl="0" eaLnBrk="1" fontAlgn="auto" latinLnBrk="0" hangingPunct="1">
              <a:lnSpc>
                <a:spcPct val="90000"/>
              </a:lnSpc>
              <a:spcBef>
                <a:spcPts val="750"/>
              </a:spcBef>
              <a:spcAft>
                <a:spcPts val="0"/>
              </a:spcAft>
              <a:buClr>
                <a:srgbClr val="F16038"/>
              </a:buClr>
              <a:buSzTx/>
              <a:buFont typeface="Wingdings" panose="05000000000000000000" pitchFamily="2" charset="2"/>
              <a:buNone/>
              <a:tabLst/>
              <a:defRPr/>
            </a:pPr>
            <a:endParaRPr kumimoji="0" lang="en-US" sz="2400" b="1" i="0" u="none" strike="noStrike" kern="1200" cap="none" spc="0" normalizeH="0" baseline="0" noProof="0">
              <a:ln>
                <a:noFill/>
              </a:ln>
              <a:solidFill>
                <a:srgbClr val="0D6CB9"/>
              </a:solidFill>
              <a:effectLst/>
              <a:uLnTx/>
              <a:uFillTx/>
              <a:latin typeface="Calibri" panose="020F0502020204030204"/>
              <a:ea typeface="+mn-ea"/>
              <a:cs typeface="Calibri"/>
            </a:endParaRPr>
          </a:p>
        </p:txBody>
      </p:sp>
    </p:spTree>
    <p:custDataLst>
      <p:tags r:id="rId1"/>
    </p:custDataLst>
    <p:extLst>
      <p:ext uri="{BB962C8B-B14F-4D97-AF65-F5344CB8AC3E}">
        <p14:creationId xmlns:p14="http://schemas.microsoft.com/office/powerpoint/2010/main" val="734249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p:txBody>
          <a:bodyPr>
            <a:normAutofit/>
          </a:bodyPr>
          <a:lstStyle/>
          <a:p>
            <a:pPr algn="ctr"/>
            <a:r>
              <a:rPr lang="en-US" sz="4000" dirty="0"/>
              <a:t>WRAP UP </a:t>
            </a: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1532757" y="1027302"/>
            <a:ext cx="7223078" cy="4803396"/>
          </a:xfrm>
        </p:spPr>
        <p:txBody>
          <a:bodyPr lIns="68580" tIns="34290" rIns="68580" bIns="34290" anchor="t"/>
          <a:lstStyle/>
          <a:p>
            <a:pPr marL="0" lvl="1" indent="0">
              <a:buNone/>
            </a:pPr>
            <a:r>
              <a:rPr lang="en-US" sz="2400" b="1" dirty="0">
                <a:solidFill>
                  <a:srgbClr val="0070C0"/>
                </a:solidFill>
              </a:rPr>
              <a:t>In this training we talked about:</a:t>
            </a:r>
          </a:p>
          <a:p>
            <a:pPr marL="0" lvl="1" indent="0">
              <a:buNone/>
            </a:pPr>
            <a:endParaRPr lang="en-US" sz="1600" b="1" dirty="0">
              <a:solidFill>
                <a:srgbClr val="0070C0"/>
              </a:solidFill>
            </a:endParaRPr>
          </a:p>
          <a:p>
            <a:pPr marL="623570" indent="-280670">
              <a:lnSpc>
                <a:spcPct val="200000"/>
              </a:lnSpc>
            </a:pPr>
            <a:r>
              <a:rPr lang="en-US" sz="2000" dirty="0"/>
              <a:t>The TEAL roles for TSDS Core Submissions.</a:t>
            </a:r>
          </a:p>
          <a:p>
            <a:pPr marL="623570" indent="-280670">
              <a:lnSpc>
                <a:spcPct val="200000"/>
              </a:lnSpc>
            </a:pPr>
            <a:r>
              <a:rPr lang="en-US" sz="2000" dirty="0"/>
              <a:t>How to promote, validate and complete Core Submission.</a:t>
            </a:r>
            <a:endParaRPr lang="en-US" sz="1100" dirty="0">
              <a:cs typeface="Calibri" panose="020F0502020204030204"/>
            </a:endParaRPr>
          </a:p>
          <a:p>
            <a:pPr marL="623570" indent="-280670">
              <a:lnSpc>
                <a:spcPct val="200000"/>
              </a:lnSpc>
            </a:pPr>
            <a:r>
              <a:rPr lang="en-US" sz="2000" dirty="0"/>
              <a:t>How to run and view TSDS Reports for Core Submission.</a:t>
            </a:r>
          </a:p>
          <a:p>
            <a:pPr marL="623570" indent="-280670">
              <a:lnSpc>
                <a:spcPct val="200000"/>
              </a:lnSpc>
            </a:pPr>
            <a:r>
              <a:rPr lang="en-US" sz="2000" dirty="0"/>
              <a:t>How to reset a submission.</a:t>
            </a:r>
          </a:p>
          <a:p>
            <a:pPr marL="860425" lvl="1" indent="-493713" defTabSz="914400">
              <a:lnSpc>
                <a:spcPct val="200000"/>
              </a:lnSpc>
              <a:spcBef>
                <a:spcPts val="600"/>
              </a:spcBef>
              <a:spcAft>
                <a:spcPts val="300"/>
              </a:spcAft>
              <a:buSzPct val="100000"/>
              <a:defRPr/>
            </a:pPr>
            <a:endParaRPr lang="en-US" sz="2400" dirty="0"/>
          </a:p>
        </p:txBody>
      </p:sp>
      <p:sp>
        <p:nvSpPr>
          <p:cNvPr id="2" name="Slide Number Placeholder 1">
            <a:extLst>
              <a:ext uri="{FF2B5EF4-FFF2-40B4-BE49-F238E27FC236}">
                <a16:creationId xmlns:a16="http://schemas.microsoft.com/office/drawing/2014/main" id="{CE0FFDB3-54A1-2BD4-ECE1-5F56AC638E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9012035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923FE8-9232-9AEC-A886-616D507B4629}"/>
              </a:ext>
            </a:extLst>
          </p:cNvPr>
          <p:cNvSpPr>
            <a:spLocks noGrp="1"/>
          </p:cNvSpPr>
          <p:nvPr>
            <p:ph type="title"/>
          </p:nvPr>
        </p:nvSpPr>
        <p:spPr/>
        <p:txBody>
          <a:bodyPr>
            <a:noAutofit/>
          </a:bodyPr>
          <a:lstStyle/>
          <a:p>
            <a:pPr algn="ctr"/>
            <a:r>
              <a:rPr lang="en-US" sz="4000" dirty="0"/>
              <a:t>QUESTIONS</a:t>
            </a:r>
          </a:p>
        </p:txBody>
      </p:sp>
      <p:pic>
        <p:nvPicPr>
          <p:cNvPr id="2" name="object 4">
            <a:extLst>
              <a:ext uri="{FF2B5EF4-FFF2-40B4-BE49-F238E27FC236}">
                <a16:creationId xmlns:a16="http://schemas.microsoft.com/office/drawing/2014/main" id="{B06A1E3C-8FBD-FC63-D8FE-7A82E2E22311}"/>
              </a:ext>
            </a:extLst>
          </p:cNvPr>
          <p:cNvPicPr/>
          <p:nvPr/>
        </p:nvPicPr>
        <p:blipFill rotWithShape="1">
          <a:blip r:embed="rId4">
            <a:extLst>
              <a:ext uri="{28A0092B-C50C-407E-A947-70E740481C1C}">
                <a14:useLocalDpi xmlns:a14="http://schemas.microsoft.com/office/drawing/2010/main" val="0"/>
              </a:ext>
            </a:extLst>
          </a:blip>
          <a:srcRect l="31544" t="7187" r="12927" b="54185"/>
          <a:stretch/>
        </p:blipFill>
        <p:spPr>
          <a:xfrm>
            <a:off x="1368532" y="1543935"/>
            <a:ext cx="7775468" cy="4232848"/>
          </a:xfrm>
          <a:prstGeom prst="rect">
            <a:avLst/>
          </a:prstGeom>
        </p:spPr>
      </p:pic>
    </p:spTree>
    <p:custDataLst>
      <p:tags r:id="rId1"/>
    </p:custDataLst>
    <p:extLst>
      <p:ext uri="{BB962C8B-B14F-4D97-AF65-F5344CB8AC3E}">
        <p14:creationId xmlns:p14="http://schemas.microsoft.com/office/powerpoint/2010/main" val="54704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000"/>
              <a:t>HIGH-LEVEL ARCHITECTURE</a:t>
            </a:r>
          </a:p>
        </p:txBody>
      </p:sp>
      <p:sp>
        <p:nvSpPr>
          <p:cNvPr id="4" name="Content Placeholder 3">
            <a:extLst>
              <a:ext uri="{FF2B5EF4-FFF2-40B4-BE49-F238E27FC236}">
                <a16:creationId xmlns:a16="http://schemas.microsoft.com/office/drawing/2014/main" id="{0E86B501-4F05-3B69-DDDC-040006DC939B}"/>
              </a:ext>
            </a:extLst>
          </p:cNvPr>
          <p:cNvSpPr>
            <a:spLocks noGrp="1"/>
          </p:cNvSpPr>
          <p:nvPr>
            <p:ph idx="1"/>
          </p:nvPr>
        </p:nvSpPr>
        <p:spPr/>
        <p:txBody>
          <a:bodyPr/>
          <a:lstStyle/>
          <a:p>
            <a:endParaRPr lang="en-US"/>
          </a:p>
        </p:txBody>
      </p:sp>
      <p:pic>
        <p:nvPicPr>
          <p:cNvPr id="2" name="Picture 1" descr="Diagram showing the TSDS Architecture with the different components within TSDS.">
            <a:extLst>
              <a:ext uri="{FF2B5EF4-FFF2-40B4-BE49-F238E27FC236}">
                <a16:creationId xmlns:a16="http://schemas.microsoft.com/office/drawing/2014/main" id="{300803E0-7647-EB82-A16C-8D8745797438}"/>
              </a:ext>
            </a:extLst>
          </p:cNvPr>
          <p:cNvPicPr>
            <a:picLocks noChangeAspect="1"/>
          </p:cNvPicPr>
          <p:nvPr/>
        </p:nvPicPr>
        <p:blipFill>
          <a:blip r:embed="rId4"/>
          <a:stretch>
            <a:fillRect/>
          </a:stretch>
        </p:blipFill>
        <p:spPr>
          <a:xfrm>
            <a:off x="1488916" y="918625"/>
            <a:ext cx="7548008" cy="5939375"/>
          </a:xfrm>
          <a:prstGeom prst="rect">
            <a:avLst/>
          </a:prstGeom>
        </p:spPr>
      </p:pic>
    </p:spTree>
    <p:custDataLst>
      <p:tags r:id="rId1"/>
    </p:custDataLst>
    <p:extLst>
      <p:ext uri="{BB962C8B-B14F-4D97-AF65-F5344CB8AC3E}">
        <p14:creationId xmlns:p14="http://schemas.microsoft.com/office/powerpoint/2010/main" val="2204046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14450" y="242624"/>
            <a:ext cx="7829549" cy="575136"/>
          </a:xfrm>
          <a:prstGeom prst="rect">
            <a:avLst/>
          </a:prstGeom>
        </p:spPr>
        <p:txBody>
          <a:bodyPr>
            <a:noAutofit/>
          </a:bodyPr>
          <a:lstStyle/>
          <a:p>
            <a:pPr algn="ctr"/>
            <a:r>
              <a:rPr lang="en-US" sz="3800" dirty="0">
                <a:solidFill>
                  <a:srgbClr val="0070C0"/>
                </a:solidFill>
              </a:rPr>
              <a:t>LEA TEAL ROLES – CORE COLLECTION</a:t>
            </a:r>
          </a:p>
        </p:txBody>
      </p:sp>
      <p:sp>
        <p:nvSpPr>
          <p:cNvPr id="5" name="Text Placeholder 4">
            <a:extLst>
              <a:ext uri="{FF2B5EF4-FFF2-40B4-BE49-F238E27FC236}">
                <a16:creationId xmlns:a16="http://schemas.microsoft.com/office/drawing/2014/main" id="{DB4A4F56-FDA1-4604-926D-488210529375}"/>
              </a:ext>
            </a:extLst>
          </p:cNvPr>
          <p:cNvSpPr>
            <a:spLocks noGrp="1"/>
          </p:cNvSpPr>
          <p:nvPr>
            <p:ph type="body" sz="quarter" idx="4294967295"/>
          </p:nvPr>
        </p:nvSpPr>
        <p:spPr>
          <a:xfrm>
            <a:off x="1871831" y="1288433"/>
            <a:ext cx="3346450" cy="2140565"/>
          </a:xfrm>
          <a:prstGeom prst="rect">
            <a:avLst/>
          </a:prstGeom>
          <a:solidFill>
            <a:srgbClr val="FFC000"/>
          </a:solidFill>
        </p:spPr>
        <p:txBody>
          <a:bodyPr/>
          <a:lstStyle/>
          <a:p>
            <a:pPr marL="0" indent="0">
              <a:buNone/>
            </a:pPr>
            <a:r>
              <a:rPr lang="en-US" sz="2400">
                <a:solidFill>
                  <a:schemeClr val="tx1"/>
                </a:solidFill>
              </a:rPr>
              <a:t>Core LEA Data Viewer</a:t>
            </a:r>
          </a:p>
          <a:p>
            <a:pPr marL="0" indent="0">
              <a:buNone/>
            </a:pPr>
            <a:endParaRPr lang="en-US" sz="1000">
              <a:solidFill>
                <a:schemeClr val="tx1"/>
              </a:solidFill>
              <a:latin typeface="Tw Cen MT" panose="020B0602020104020603" pitchFamily="34" charset="0"/>
            </a:endParaRPr>
          </a:p>
          <a:p>
            <a:pPr marL="228600" indent="0">
              <a:buNone/>
            </a:pPr>
            <a:r>
              <a:rPr lang="en-US" sz="1700">
                <a:solidFill>
                  <a:schemeClr val="bg2">
                    <a:lumMod val="10000"/>
                  </a:schemeClr>
                </a:solidFill>
              </a:rPr>
              <a:t>This role monitors data promotions and data validations and generates reports.</a:t>
            </a:r>
          </a:p>
        </p:txBody>
      </p:sp>
      <p:sp>
        <p:nvSpPr>
          <p:cNvPr id="7" name="Text Placeholder 6">
            <a:extLst>
              <a:ext uri="{FF2B5EF4-FFF2-40B4-BE49-F238E27FC236}">
                <a16:creationId xmlns:a16="http://schemas.microsoft.com/office/drawing/2014/main" id="{69E5294B-664D-497D-B27F-A0928794E140}"/>
              </a:ext>
            </a:extLst>
          </p:cNvPr>
          <p:cNvSpPr>
            <a:spLocks noGrp="1"/>
          </p:cNvSpPr>
          <p:nvPr>
            <p:ph type="body" sz="quarter" idx="4294967295"/>
          </p:nvPr>
        </p:nvSpPr>
        <p:spPr>
          <a:xfrm>
            <a:off x="1871831" y="3795208"/>
            <a:ext cx="3346450" cy="2697668"/>
          </a:xfrm>
          <a:prstGeom prst="rect">
            <a:avLst/>
          </a:prstGeom>
          <a:solidFill>
            <a:srgbClr val="00BFD7"/>
          </a:solidFill>
        </p:spPr>
        <p:txBody>
          <a:bodyPr/>
          <a:lstStyle/>
          <a:p>
            <a:pPr marL="0" indent="0">
              <a:buNone/>
            </a:pPr>
            <a:r>
              <a:rPr lang="en-US" sz="2400">
                <a:solidFill>
                  <a:schemeClr val="tx1"/>
                </a:solidFill>
              </a:rPr>
              <a:t>Core LEA Data Completer</a:t>
            </a:r>
          </a:p>
          <a:p>
            <a:pPr marL="0" indent="0">
              <a:buNone/>
            </a:pPr>
            <a:endParaRPr lang="en-US" sz="800">
              <a:solidFill>
                <a:schemeClr val="accent1">
                  <a:lumMod val="75000"/>
                </a:schemeClr>
              </a:solidFill>
              <a:latin typeface="Tw Cen MT" panose="020B0602020104020603" pitchFamily="34" charset="0"/>
            </a:endParaRPr>
          </a:p>
          <a:p>
            <a:pPr marL="257175" lvl="1" indent="0">
              <a:buClr>
                <a:schemeClr val="accent2">
                  <a:lumMod val="50000"/>
                </a:schemeClr>
              </a:buClr>
              <a:buSzPct val="70000"/>
              <a:buNone/>
            </a:pPr>
            <a:r>
              <a:rPr lang="en-US" sz="1700">
                <a:solidFill>
                  <a:schemeClr val="bg2">
                    <a:lumMod val="10000"/>
                  </a:schemeClr>
                </a:solidFill>
              </a:rPr>
              <a:t>This role formally certifies the completeness and accuracy of the data and finalizes the submission. In addition, this role also schedules and monitors promotions, schedules and monitors validations, and generates reports.</a:t>
            </a:r>
          </a:p>
          <a:p>
            <a:pPr marL="0" indent="0">
              <a:buNone/>
            </a:pPr>
            <a:endParaRPr lang="en-US"/>
          </a:p>
        </p:txBody>
      </p:sp>
      <p:sp>
        <p:nvSpPr>
          <p:cNvPr id="9" name="Text Placeholder 8">
            <a:extLst>
              <a:ext uri="{FF2B5EF4-FFF2-40B4-BE49-F238E27FC236}">
                <a16:creationId xmlns:a16="http://schemas.microsoft.com/office/drawing/2014/main" id="{CCE31DF8-A895-4FD2-B3D9-6EE2E0F21AB1}"/>
              </a:ext>
            </a:extLst>
          </p:cNvPr>
          <p:cNvSpPr>
            <a:spLocks noGrp="1"/>
          </p:cNvSpPr>
          <p:nvPr>
            <p:ph type="body" sz="quarter" idx="4294967295"/>
          </p:nvPr>
        </p:nvSpPr>
        <p:spPr>
          <a:xfrm>
            <a:off x="5598944" y="1288434"/>
            <a:ext cx="3346450" cy="2140566"/>
          </a:xfrm>
          <a:prstGeom prst="rect">
            <a:avLst/>
          </a:prstGeom>
          <a:solidFill>
            <a:srgbClr val="75CBA6"/>
          </a:solidFill>
        </p:spPr>
        <p:txBody>
          <a:bodyPr/>
          <a:lstStyle/>
          <a:p>
            <a:pPr marL="0" indent="0">
              <a:buNone/>
            </a:pPr>
            <a:r>
              <a:rPr lang="en-US" sz="2400">
                <a:solidFill>
                  <a:schemeClr val="tx1"/>
                </a:solidFill>
              </a:rPr>
              <a:t>Core LEA Data Promoter</a:t>
            </a:r>
          </a:p>
          <a:p>
            <a:pPr marL="0" indent="0">
              <a:buNone/>
            </a:pPr>
            <a:endParaRPr lang="en-US" sz="800">
              <a:solidFill>
                <a:schemeClr val="accent1">
                  <a:lumMod val="75000"/>
                </a:schemeClr>
              </a:solidFill>
            </a:endParaRPr>
          </a:p>
          <a:p>
            <a:pPr marL="257175" lvl="1" indent="0">
              <a:buClr>
                <a:schemeClr val="accent2">
                  <a:lumMod val="50000"/>
                </a:schemeClr>
              </a:buClr>
              <a:buSzPct val="70000"/>
              <a:buNone/>
            </a:pPr>
            <a:r>
              <a:rPr lang="en-US" sz="1700">
                <a:solidFill>
                  <a:schemeClr val="bg2">
                    <a:lumMod val="10000"/>
                  </a:schemeClr>
                </a:solidFill>
              </a:rPr>
              <a:t>This role schedules and monitors promotions, schedules and monitors validations, and generates reports.</a:t>
            </a:r>
          </a:p>
          <a:p>
            <a:pPr marL="0" indent="0">
              <a:buNone/>
            </a:pPr>
            <a:endParaRPr lang="en-US"/>
          </a:p>
        </p:txBody>
      </p:sp>
      <p:sp>
        <p:nvSpPr>
          <p:cNvPr id="13" name="Text Placeholder 12">
            <a:extLst>
              <a:ext uri="{FF2B5EF4-FFF2-40B4-BE49-F238E27FC236}">
                <a16:creationId xmlns:a16="http://schemas.microsoft.com/office/drawing/2014/main" id="{65A4A574-FF8C-43E8-B961-2DEA97DCF839}"/>
              </a:ext>
            </a:extLst>
          </p:cNvPr>
          <p:cNvSpPr>
            <a:spLocks noGrp="1"/>
          </p:cNvSpPr>
          <p:nvPr>
            <p:ph type="body" sz="quarter" idx="4294967295"/>
          </p:nvPr>
        </p:nvSpPr>
        <p:spPr>
          <a:xfrm>
            <a:off x="5617369" y="3795207"/>
            <a:ext cx="3348037" cy="2697668"/>
          </a:xfrm>
          <a:prstGeom prst="rect">
            <a:avLst/>
          </a:prstGeom>
          <a:solidFill>
            <a:srgbClr val="F9A451"/>
          </a:solidFill>
        </p:spPr>
        <p:txBody>
          <a:bodyPr/>
          <a:lstStyle/>
          <a:p>
            <a:pPr marL="0" indent="0">
              <a:buNone/>
            </a:pPr>
            <a:r>
              <a:rPr lang="en-US" sz="2400">
                <a:solidFill>
                  <a:schemeClr val="tx1"/>
                </a:solidFill>
              </a:rPr>
              <a:t>Core LEA Data Approver</a:t>
            </a:r>
          </a:p>
          <a:p>
            <a:pPr marL="0" indent="0">
              <a:buNone/>
            </a:pPr>
            <a:endParaRPr lang="en-US"/>
          </a:p>
          <a:p>
            <a:pPr marL="228600" indent="0">
              <a:buNone/>
            </a:pPr>
            <a:r>
              <a:rPr lang="en-US" sz="1700">
                <a:solidFill>
                  <a:schemeClr val="bg2">
                    <a:lumMod val="10000"/>
                  </a:schemeClr>
                </a:solidFill>
              </a:rPr>
              <a:t>This role will be for the superintendent or his/her designee at the LEA. This role requests an extension if needed.</a:t>
            </a:r>
          </a:p>
          <a:p>
            <a:pPr marL="0" indent="0">
              <a:buNone/>
            </a:pPr>
            <a:endParaRPr lang="en-US"/>
          </a:p>
        </p:txBody>
      </p:sp>
      <p:sp>
        <p:nvSpPr>
          <p:cNvPr id="3" name="Slide Number Placeholder 2">
            <a:extLst>
              <a:ext uri="{FF2B5EF4-FFF2-40B4-BE49-F238E27FC236}">
                <a16:creationId xmlns:a16="http://schemas.microsoft.com/office/drawing/2014/main" id="{C3312BEB-036C-74FB-51F7-2F2316BDFA24}"/>
              </a:ext>
            </a:extLst>
          </p:cNvPr>
          <p:cNvSpPr>
            <a:spLocks noGrp="1"/>
          </p:cNvSpPr>
          <p:nvPr>
            <p:ph type="sldNum" sz="quarter" idx="12"/>
          </p:nvPr>
        </p:nvSpPr>
        <p:spPr>
          <a:xfrm>
            <a:off x="6908006" y="6492874"/>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675"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675"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95112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10E53F-C128-A869-F509-87C2D95B4F2A}"/>
              </a:ext>
            </a:extLst>
          </p:cNvPr>
          <p:cNvPicPr>
            <a:picLocks noChangeAspect="1"/>
          </p:cNvPicPr>
          <p:nvPr/>
        </p:nvPicPr>
        <p:blipFill>
          <a:blip r:embed="rId4"/>
          <a:stretch>
            <a:fillRect/>
          </a:stretch>
        </p:blipFill>
        <p:spPr>
          <a:xfrm>
            <a:off x="1597683" y="3020665"/>
            <a:ext cx="3164320" cy="1400000"/>
          </a:xfrm>
          <a:prstGeom prst="rect">
            <a:avLst/>
          </a:prstGeom>
        </p:spPr>
      </p:pic>
      <p:pic>
        <p:nvPicPr>
          <p:cNvPr id="9" name="Picture 8">
            <a:extLst>
              <a:ext uri="{FF2B5EF4-FFF2-40B4-BE49-F238E27FC236}">
                <a16:creationId xmlns:a16="http://schemas.microsoft.com/office/drawing/2014/main" id="{8EB05D71-F127-E9C8-F28E-89C0F188B646}"/>
              </a:ext>
            </a:extLst>
          </p:cNvPr>
          <p:cNvPicPr>
            <a:picLocks noChangeAspect="1"/>
          </p:cNvPicPr>
          <p:nvPr/>
        </p:nvPicPr>
        <p:blipFill>
          <a:blip r:embed="rId5"/>
          <a:stretch>
            <a:fillRect/>
          </a:stretch>
        </p:blipFill>
        <p:spPr>
          <a:xfrm>
            <a:off x="5465389" y="2998450"/>
            <a:ext cx="3009524" cy="2630754"/>
          </a:xfrm>
          <a:prstGeom prst="rect">
            <a:avLst/>
          </a:prstGeom>
        </p:spPr>
      </p:pic>
      <p:sp>
        <p:nvSpPr>
          <p:cNvPr id="8" name="Slide Number Placeholder 7">
            <a:extLst>
              <a:ext uri="{FF2B5EF4-FFF2-40B4-BE49-F238E27FC236}">
                <a16:creationId xmlns:a16="http://schemas.microsoft.com/office/drawing/2014/main" id="{8F86D9B7-1E34-FD07-8FDB-DD3ED76CAA8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E5B58FD-9402-0D77-4984-3D95FE074819}"/>
              </a:ext>
            </a:extLst>
          </p:cNvPr>
          <p:cNvSpPr>
            <a:spLocks noGrp="1"/>
          </p:cNvSpPr>
          <p:nvPr>
            <p:ph type="title"/>
          </p:nvPr>
        </p:nvSpPr>
        <p:spPr/>
        <p:txBody>
          <a:bodyPr>
            <a:normAutofit/>
          </a:bodyPr>
          <a:lstStyle/>
          <a:p>
            <a:pPr algn="ctr"/>
            <a:r>
              <a:rPr lang="en-US" sz="4000"/>
              <a:t>APPLY FOR CORE ROLE</a:t>
            </a:r>
          </a:p>
        </p:txBody>
      </p:sp>
      <p:sp>
        <p:nvSpPr>
          <p:cNvPr id="5" name="Content Placeholder 4">
            <a:extLst>
              <a:ext uri="{FF2B5EF4-FFF2-40B4-BE49-F238E27FC236}">
                <a16:creationId xmlns:a16="http://schemas.microsoft.com/office/drawing/2014/main" id="{6F3EA3A4-4865-8151-850A-6E51990FBA8A}"/>
              </a:ext>
            </a:extLst>
          </p:cNvPr>
          <p:cNvSpPr>
            <a:spLocks noGrp="1"/>
          </p:cNvSpPr>
          <p:nvPr>
            <p:ph idx="1"/>
          </p:nvPr>
        </p:nvSpPr>
        <p:spPr>
          <a:xfrm>
            <a:off x="5307808" y="1523058"/>
            <a:ext cx="3347114" cy="4351338"/>
          </a:xfrm>
        </p:spPr>
        <p:txBody>
          <a:bodyPr/>
          <a:lstStyle/>
          <a:p>
            <a:pPr marL="0" indent="0">
              <a:buNone/>
            </a:pPr>
            <a:r>
              <a:rPr lang="en-US" sz="2200" dirty="0"/>
              <a:t>Enter your </a:t>
            </a:r>
            <a:r>
              <a:rPr lang="en-US" sz="2200" b="1" dirty="0"/>
              <a:t>Employing Organization</a:t>
            </a:r>
            <a:r>
              <a:rPr lang="en-US" sz="2200" dirty="0"/>
              <a:t> and select the appropriated </a:t>
            </a:r>
            <a:r>
              <a:rPr lang="en-US" sz="2200" b="1" dirty="0"/>
              <a:t>Core LEA TEAL </a:t>
            </a:r>
            <a:r>
              <a:rPr lang="en-US" sz="2200" dirty="0"/>
              <a:t>role.</a:t>
            </a:r>
          </a:p>
        </p:txBody>
      </p:sp>
      <p:sp>
        <p:nvSpPr>
          <p:cNvPr id="20" name="TextBox 19">
            <a:extLst>
              <a:ext uri="{FF2B5EF4-FFF2-40B4-BE49-F238E27FC236}">
                <a16:creationId xmlns:a16="http://schemas.microsoft.com/office/drawing/2014/main" id="{D7F101C9-29E3-19E4-CF4D-DE505E210184}"/>
              </a:ext>
            </a:extLst>
          </p:cNvPr>
          <p:cNvSpPr txBox="1"/>
          <p:nvPr/>
        </p:nvSpPr>
        <p:spPr>
          <a:xfrm>
            <a:off x="1601543" y="1569238"/>
            <a:ext cx="3347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D6CB9"/>
                </a:solidFill>
                <a:effectLst/>
                <a:uLnTx/>
                <a:uFillTx/>
                <a:latin typeface="Calibri" panose="020F0502020204030204"/>
                <a:ea typeface="+mn-ea"/>
                <a:cs typeface="+mn-cs"/>
              </a:rPr>
              <a:t>Login to your TEAL account; Click Add/Modify Access.</a:t>
            </a:r>
          </a:p>
        </p:txBody>
      </p:sp>
      <p:cxnSp>
        <p:nvCxnSpPr>
          <p:cNvPr id="24" name="Straight Arrow Connector 23" descr="Arrow pointing to the Add/Modify Access link.">
            <a:extLst>
              <a:ext uri="{FF2B5EF4-FFF2-40B4-BE49-F238E27FC236}">
                <a16:creationId xmlns:a16="http://schemas.microsoft.com/office/drawing/2014/main" id="{72CB13F1-A65B-CEDD-922D-F7861780694E}"/>
              </a:ext>
            </a:extLst>
          </p:cNvPr>
          <p:cNvCxnSpPr>
            <a:cxnSpLocks/>
          </p:cNvCxnSpPr>
          <p:nvPr/>
        </p:nvCxnSpPr>
        <p:spPr>
          <a:xfrm>
            <a:off x="3619784" y="4002330"/>
            <a:ext cx="308478" cy="251506"/>
          </a:xfrm>
          <a:prstGeom prst="straightConnector1">
            <a:avLst/>
          </a:prstGeom>
          <a:ln w="38100">
            <a:solidFill>
              <a:srgbClr val="0D6CB9"/>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8733786-DF1B-BD7C-BF92-0B9800EA2BB4}"/>
              </a:ext>
              <a:ext uri="{C183D7F6-B498-43B3-948B-1728B52AA6E4}">
                <adec:decorative xmlns:adec="http://schemas.microsoft.com/office/drawing/2017/decorative" val="1"/>
              </a:ext>
            </a:extLst>
          </p:cNvPr>
          <p:cNvSpPr/>
          <p:nvPr/>
        </p:nvSpPr>
        <p:spPr>
          <a:xfrm>
            <a:off x="1502427" y="2972561"/>
            <a:ext cx="3354833" cy="282339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19309F3-42BF-96DC-C690-8633FC33C8DA}"/>
              </a:ext>
              <a:ext uri="{C183D7F6-B498-43B3-948B-1728B52AA6E4}">
                <adec:decorative xmlns:adec="http://schemas.microsoft.com/office/drawing/2017/decorative" val="1"/>
              </a:ext>
            </a:extLst>
          </p:cNvPr>
          <p:cNvSpPr/>
          <p:nvPr/>
        </p:nvSpPr>
        <p:spPr>
          <a:xfrm>
            <a:off x="5390386" y="2964386"/>
            <a:ext cx="3181957" cy="282184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F85730F-8F14-AC2A-BC21-9EEC22B9A778}"/>
              </a:ext>
              <a:ext uri="{C183D7F6-B498-43B3-948B-1728B52AA6E4}">
                <adec:decorative xmlns:adec="http://schemas.microsoft.com/office/drawing/2017/decorative" val="1"/>
              </a:ext>
            </a:extLst>
          </p:cNvPr>
          <p:cNvSpPr txBox="1"/>
          <p:nvPr/>
        </p:nvSpPr>
        <p:spPr>
          <a:xfrm>
            <a:off x="5653955" y="3213683"/>
            <a:ext cx="2862248" cy="914400"/>
          </a:xfrm>
          <a:prstGeom prst="rect">
            <a:avLst/>
          </a:prstGeom>
          <a:noFill/>
          <a:ln w="38100">
            <a:solidFill>
              <a:srgbClr val="0070C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 name="Straight Arrow Connector 1" descr="Arrow pointing to the Roles and Parameters needed for RF Tracker.">
            <a:extLst>
              <a:ext uri="{FF2B5EF4-FFF2-40B4-BE49-F238E27FC236}">
                <a16:creationId xmlns:a16="http://schemas.microsoft.com/office/drawing/2014/main" id="{F4215210-D1FD-EBE3-A2DD-87A087202710}"/>
              </a:ext>
            </a:extLst>
          </p:cNvPr>
          <p:cNvCxnSpPr>
            <a:cxnSpLocks/>
          </p:cNvCxnSpPr>
          <p:nvPr/>
        </p:nvCxnSpPr>
        <p:spPr>
          <a:xfrm>
            <a:off x="5446339" y="4167216"/>
            <a:ext cx="248441" cy="242144"/>
          </a:xfrm>
          <a:prstGeom prst="straightConnector1">
            <a:avLst/>
          </a:prstGeom>
          <a:ln w="38100">
            <a:solidFill>
              <a:srgbClr val="0D6CB9"/>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19783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3.xml><?xml version="1.0" encoding="utf-8"?>
<a:theme xmlns:a="http://schemas.openxmlformats.org/drawingml/2006/main" name="5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4.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5.xml><?xml version="1.0" encoding="utf-8"?>
<a:theme xmlns:a="http://schemas.openxmlformats.org/drawingml/2006/main" name="8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288</TotalTime>
  <Words>2960</Words>
  <Application>Microsoft Office PowerPoint</Application>
  <PresentationFormat>On-screen Show (4:3)</PresentationFormat>
  <Paragraphs>508</Paragraphs>
  <Slides>67</Slides>
  <Notes>66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67</vt:i4>
      </vt:variant>
    </vt:vector>
  </HeadingPairs>
  <TitlesOfParts>
    <vt:vector size="79" baseType="lpstr">
      <vt:lpstr>Aptos</vt:lpstr>
      <vt:lpstr>Arial</vt:lpstr>
      <vt:lpstr>Calibri</vt:lpstr>
      <vt:lpstr>Courier New</vt:lpstr>
      <vt:lpstr>Segoe UI</vt:lpstr>
      <vt:lpstr>Tw Cen MT</vt:lpstr>
      <vt:lpstr>Wingdings</vt:lpstr>
      <vt:lpstr>1_Office Theme</vt:lpstr>
      <vt:lpstr>2_Office Theme</vt:lpstr>
      <vt:lpstr>5_Office Theme</vt:lpstr>
      <vt:lpstr>3_Office Theme</vt:lpstr>
      <vt:lpstr>8_Office Theme</vt:lpstr>
      <vt:lpstr>PowerPoint Presentation</vt:lpstr>
      <vt:lpstr>KEY TERMS</vt:lpstr>
      <vt:lpstr>LEARNING OBJECTIVES</vt:lpstr>
      <vt:lpstr>WHY IS THIS COURSE IMPORTANT</vt:lpstr>
      <vt:lpstr>COURSE AGENDA</vt:lpstr>
      <vt:lpstr>PowerPoint Presentation</vt:lpstr>
      <vt:lpstr>HIGH-LEVEL ARCHITECTURE</vt:lpstr>
      <vt:lpstr>LEA TEAL ROLES – CORE COLLECTION</vt:lpstr>
      <vt:lpstr>APPLY FOR CORE ROLE</vt:lpstr>
      <vt:lpstr>CORE TEAL ROLE &amp; PRIVILEGES</vt:lpstr>
      <vt:lpstr>ESC TEAL ROLES – CORE COLLECTION</vt:lpstr>
      <vt:lpstr>PowerPoint Presentation</vt:lpstr>
      <vt:lpstr>PowerPoint Presentation</vt:lpstr>
      <vt:lpstr>DEMONSTRATION</vt:lpstr>
      <vt:lpstr>CORE OVERVIEW</vt:lpstr>
      <vt:lpstr>CORE COLLECTION APPLICATION</vt:lpstr>
      <vt:lpstr>SUBMISSION DETAILS</vt:lpstr>
      <vt:lpstr>SUBMISSION STEPS IN CORE APPLICATION</vt:lpstr>
      <vt:lpstr>PowerPoint Presentation</vt:lpstr>
      <vt:lpstr>DATA PROMOTION</vt:lpstr>
      <vt:lpstr>SELECT THE CATEGORIES TO PROMOTE</vt:lpstr>
      <vt:lpstr>CONFIRM DATA PROMOTION</vt:lpstr>
      <vt:lpstr>MONITOR DATA PROMOTION</vt:lpstr>
      <vt:lpstr>PROMOTION DETAILS AND STATUS</vt:lpstr>
      <vt:lpstr>VIEWING PROMOTION DETAILS</vt:lpstr>
      <vt:lpstr>DATA PROMOTION DETAILS</vt:lpstr>
      <vt:lpstr>VIEWING A DATA PROMOTION ERROR</vt:lpstr>
      <vt:lpstr>PowerPoint Presentation</vt:lpstr>
      <vt:lpstr>VALIDATION PROCESS</vt:lpstr>
      <vt:lpstr>SELECT THE CATEGORIES TO VALIDATE</vt:lpstr>
      <vt:lpstr>CONFIRM DATA VALIDATION</vt:lpstr>
      <vt:lpstr>MONITOR DATA VALIDATION</vt:lpstr>
      <vt:lpstr>MONITOR DATA VALIDATION (CONTINUED)</vt:lpstr>
      <vt:lpstr>VIEWING VALIDATION DETAILS</vt:lpstr>
      <vt:lpstr>VIEWING VALIDATION DETAILS (CONTINUED)</vt:lpstr>
      <vt:lpstr>VALIDATION ERRORS</vt:lpstr>
      <vt:lpstr>PowerPoint Presentation</vt:lpstr>
      <vt:lpstr>RUN &amp; DOWNLOAD REPORTS</vt:lpstr>
      <vt:lpstr>REPORT PARAMETERS</vt:lpstr>
      <vt:lpstr>VERIFY DATA IN REPORTS</vt:lpstr>
      <vt:lpstr>PowerPoint Presentation</vt:lpstr>
      <vt:lpstr>ADMINISTRATION TAB</vt:lpstr>
      <vt:lpstr>REQUEST EXTENSION</vt:lpstr>
      <vt:lpstr>REQUEST EXTENSION (CONTINUED)</vt:lpstr>
      <vt:lpstr>PowerPoint Presentation</vt:lpstr>
      <vt:lpstr>FINALIZE THE SUBMISSION</vt:lpstr>
      <vt:lpstr>MARK SUBMISSION AS COMPLETE</vt:lpstr>
      <vt:lpstr>MARK SUBMISSION AS COMPLETE (CONTINUED)</vt:lpstr>
      <vt:lpstr>PowerPoint Presentation</vt:lpstr>
      <vt:lpstr>RESETTING SUBMISSION</vt:lpstr>
      <vt:lpstr>PowerPoint Presentation</vt:lpstr>
      <vt:lpstr>PRACTICE EXERCISE (CORE APPLICATION)</vt:lpstr>
      <vt:lpstr>TROUBLESHOOTING 1</vt:lpstr>
      <vt:lpstr>TROUBLESHOOTING 2</vt:lpstr>
      <vt:lpstr>TROUBLESHOOTING 3</vt:lpstr>
      <vt:lpstr>KNOWLEDGE CHECK 1</vt:lpstr>
      <vt:lpstr>KNOWLEDGE CHECK 2</vt:lpstr>
      <vt:lpstr>KNOWLEDGE CHECK 3</vt:lpstr>
      <vt:lpstr>KNOWLEDGE CHECK 4</vt:lpstr>
      <vt:lpstr>KNOWLEDGE CHECK 5</vt:lpstr>
      <vt:lpstr>KNOWLEDGE CHECK 6</vt:lpstr>
      <vt:lpstr>PowerPoint Presentation</vt:lpstr>
      <vt:lpstr>KEY TAKEAWAYS</vt:lpstr>
      <vt:lpstr> TECHNICAL RESOURCES</vt:lpstr>
      <vt:lpstr>NEXT STEPS</vt:lpstr>
      <vt:lpstr>WRAP UP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Curry, Wayne</dc:creator>
  <cp:lastModifiedBy>Curry, Wayne</cp:lastModifiedBy>
  <cp:revision>16</cp:revision>
  <dcterms:created xsi:type="dcterms:W3CDTF">2025-07-11T19:14:08Z</dcterms:created>
  <dcterms:modified xsi:type="dcterms:W3CDTF">2025-09-04T22:30:38Z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C908DE21-69E0-45DB-90BF-ED15166A1A45</vt:lpwstr>
  </property>
  <property fmtid="{D5CDD505-2E9C-101B-9397-08002B2CF9AE}" pid="3" name="ArticulatePath">
    <vt:lpwstr>Presentation2</vt:lpwstr>
  </property>
</Properties>
</file>