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9" r:id="rId2"/>
    <p:sldMasterId id="2147483719" r:id="rId3"/>
    <p:sldMasterId id="2147483749" r:id="rId4"/>
    <p:sldMasterId id="2147483789" r:id="rId5"/>
    <p:sldMasterId id="2147483820" r:id="rId6"/>
  </p:sldMasterIdLst>
  <p:notesMasterIdLst>
    <p:notesMasterId r:id="rId85"/>
  </p:notesMasterIdLst>
  <p:sldIdLst>
    <p:sldId id="2145707039" r:id="rId7"/>
    <p:sldId id="2145707398" r:id="rId8"/>
    <p:sldId id="2145707348" r:id="rId9"/>
    <p:sldId id="2145707354" r:id="rId10"/>
    <p:sldId id="2145707045" r:id="rId11"/>
    <p:sldId id="2145707037" r:id="rId12"/>
    <p:sldId id="2145707075" r:id="rId13"/>
    <p:sldId id="1262" r:id="rId14"/>
    <p:sldId id="2145707561" r:id="rId15"/>
    <p:sldId id="1257" r:id="rId16"/>
    <p:sldId id="1263" r:id="rId17"/>
    <p:sldId id="2145707151" r:id="rId18"/>
    <p:sldId id="2145707545" r:id="rId19"/>
    <p:sldId id="2145707539" r:id="rId20"/>
    <p:sldId id="2145707406" r:id="rId21"/>
    <p:sldId id="2145707546" r:id="rId22"/>
    <p:sldId id="2145707562" r:id="rId23"/>
    <p:sldId id="2145707547" r:id="rId24"/>
    <p:sldId id="2145707548" r:id="rId25"/>
    <p:sldId id="2145707549" r:id="rId26"/>
    <p:sldId id="2145707550" r:id="rId27"/>
    <p:sldId id="2145707551" r:id="rId28"/>
    <p:sldId id="2145707552" r:id="rId29"/>
    <p:sldId id="2145707553" r:id="rId30"/>
    <p:sldId id="2145707563" r:id="rId31"/>
    <p:sldId id="2145707555" r:id="rId32"/>
    <p:sldId id="2145707556" r:id="rId33"/>
    <p:sldId id="2145707557" r:id="rId34"/>
    <p:sldId id="2145707558" r:id="rId35"/>
    <p:sldId id="2145707559" r:id="rId36"/>
    <p:sldId id="2145707560" r:id="rId37"/>
    <p:sldId id="2145707405" r:id="rId38"/>
    <p:sldId id="2145707331" r:id="rId39"/>
    <p:sldId id="2145707543" r:id="rId40"/>
    <p:sldId id="2145707283" r:id="rId41"/>
    <p:sldId id="2145707288" r:id="rId42"/>
    <p:sldId id="2145707352" r:id="rId43"/>
    <p:sldId id="2145707321" r:id="rId44"/>
    <p:sldId id="2145707565" r:id="rId45"/>
    <p:sldId id="1449" r:id="rId46"/>
    <p:sldId id="1450" r:id="rId47"/>
    <p:sldId id="1344" r:id="rId48"/>
    <p:sldId id="1065" r:id="rId49"/>
    <p:sldId id="1467" r:id="rId50"/>
    <p:sldId id="1340" r:id="rId51"/>
    <p:sldId id="1468" r:id="rId52"/>
    <p:sldId id="1069" r:id="rId53"/>
    <p:sldId id="2145707380" r:id="rId54"/>
    <p:sldId id="1469" r:id="rId55"/>
    <p:sldId id="945" r:id="rId56"/>
    <p:sldId id="1463" r:id="rId57"/>
    <p:sldId id="1071" r:id="rId58"/>
    <p:sldId id="1476" r:id="rId59"/>
    <p:sldId id="1456" r:id="rId60"/>
    <p:sldId id="1457" r:id="rId61"/>
    <p:sldId id="1464" r:id="rId62"/>
    <p:sldId id="1072" r:id="rId63"/>
    <p:sldId id="1462" r:id="rId64"/>
    <p:sldId id="1459" r:id="rId65"/>
    <p:sldId id="1460" r:id="rId66"/>
    <p:sldId id="1458" r:id="rId67"/>
    <p:sldId id="1461" r:id="rId68"/>
    <p:sldId id="1471" r:id="rId69"/>
    <p:sldId id="2145707309" r:id="rId70"/>
    <p:sldId id="2145707402" r:id="rId71"/>
    <p:sldId id="2145707310" r:id="rId72"/>
    <p:sldId id="2145707339" r:id="rId73"/>
    <p:sldId id="2145707564" r:id="rId74"/>
    <p:sldId id="2145707340" r:id="rId75"/>
    <p:sldId id="2145707311" r:id="rId76"/>
    <p:sldId id="2145707313" r:id="rId77"/>
    <p:sldId id="2145707314" r:id="rId78"/>
    <p:sldId id="2145707307" r:id="rId79"/>
    <p:sldId id="2145707316" r:id="rId80"/>
    <p:sldId id="1163" r:id="rId81"/>
    <p:sldId id="2145707304" r:id="rId82"/>
    <p:sldId id="2145707542" r:id="rId83"/>
    <p:sldId id="2145707056" r:id="rId84"/>
  </p:sldIdLst>
  <p:sldSz cx="9144000" cy="6858000" type="screen4x3"/>
  <p:notesSz cx="6858000" cy="9144000"/>
  <p:custDataLst>
    <p:tags r:id="rId8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518D25-69F9-9526-63B2-C15EB6E068CC}" name="David Butler" initials="DB" userId="S::David.Butler@tea.texas.gov::e5831356-7759-43f3-884a-24eb754c7293" providerId="AD"/>
  <p188:author id="{CE9B4954-21C3-B375-C3F7-3D361BE7A56A}" name="Momin, Shabana" initials="MS" userId="S::Shabana.Momin@tea.texas.gov::3fcd5f48-006f-4521-992d-30a906b0c166" providerId="AD"/>
  <p188:author id="{3E7C4C9A-8D90-19F6-F134-8DE5D0AE6B49}" name="Momin, Shabana" initials="MS" userId="S::shabana.momin@tea.texas.gov::3fcd5f48-006f-4521-992d-30a906b0c166" providerId="AD"/>
  <p188:author id="{91CA0CA0-791E-12ED-F694-A5AA85FAF380}" name="Curry, Wayne" initials="CW" userId="S::wayne.curry@tea.texas.gov::7d2a708c-cace-4799-97cf-16338870386f" providerId="AD"/>
  <p188:author id="{46BB7FB4-2251-68ED-A192-9C1748E8C194}" name="Deberry, Deborah" initials="DD" userId="S::Deborah.Deberry@tea.texas.gov::ac2d9e4d-2345-459f-a982-32e1430dfa5e" providerId="AD"/>
  <p188:author id="{8A196ACA-1377-3FE6-8C2F-70991DF090D2}" name="Deberry, Deborah" initials="DD" userId="S::deborah.deberry@tea.texas.gov::ac2d9e4d-2345-459f-a982-32e1430dfa5e" providerId="AD"/>
  <p188:author id="{32AFC3F8-8B36-A4EC-7D85-A5E1829FA2FF}" name="Curry, Wayne" initials="WC" userId="S::Wayne.Curry@tea.texas.gov::7d2a708c-cace-4799-97cf-1633887038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444CF-B037-98FC-B587-8ACD5A772DB1}" v="12" dt="2025-09-04T17:00:43.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89" autoAdjust="0"/>
  </p:normalViewPr>
  <p:slideViewPr>
    <p:cSldViewPr snapToGrid="0">
      <p:cViewPr varScale="1">
        <p:scale>
          <a:sx n="88" d="100"/>
          <a:sy n="88" d="100"/>
        </p:scale>
        <p:origin x="166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4" Type="http://schemas.openxmlformats.org/officeDocument/2006/relationships/image" Target="../media/image10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4" Type="http://schemas.openxmlformats.org/officeDocument/2006/relationships/image" Target="../media/image10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220E3-5E96-4DC6-82F6-1BC33C8373C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03CAAFF7-5B08-4405-8D03-7FAB1D264721}">
      <dgm:prSet phldrT="[Text]"/>
      <dgm:spPr>
        <a:solidFill>
          <a:srgbClr val="00B4CB"/>
        </a:solidFill>
        <a:ln w="57150">
          <a:solidFill>
            <a:schemeClr val="accent2"/>
          </a:solidFill>
        </a:ln>
      </dgm:spPr>
      <dgm:t>
        <a:bodyPr/>
        <a:lstStyle/>
        <a:p>
          <a:r>
            <a:rPr lang="en-US">
              <a:solidFill>
                <a:schemeClr val="tx1"/>
              </a:solidFill>
            </a:rPr>
            <a:t>Ready</a:t>
          </a:r>
        </a:p>
      </dgm:t>
    </dgm:pt>
    <dgm:pt modelId="{BE92F702-1882-4941-B412-75BA4ACF472E}" type="parTrans" cxnId="{A6637C23-FDB5-4D40-9994-2700CD83B9BA}">
      <dgm:prSet/>
      <dgm:spPr/>
      <dgm:t>
        <a:bodyPr/>
        <a:lstStyle/>
        <a:p>
          <a:endParaRPr lang="en-US"/>
        </a:p>
      </dgm:t>
    </dgm:pt>
    <dgm:pt modelId="{9F18C544-562D-4040-913A-9B88F2E08B0D}" type="sibTrans" cxnId="{A6637C23-FDB5-4D40-9994-2700CD83B9BA}">
      <dgm:prSet/>
      <dgm:spPr>
        <a:solidFill>
          <a:schemeClr val="bg1">
            <a:lumMod val="65000"/>
            <a:alpha val="90000"/>
          </a:schemeClr>
        </a:solidFill>
      </dgm:spPr>
      <dgm:t>
        <a:bodyPr/>
        <a:lstStyle/>
        <a:p>
          <a:endParaRPr lang="en-US"/>
        </a:p>
      </dgm:t>
    </dgm:pt>
    <dgm:pt modelId="{23CC0934-7BAE-4C06-8316-17D1D31186FE}">
      <dgm:prSet phldrT="[Text]"/>
      <dgm:spPr>
        <a:solidFill>
          <a:srgbClr val="FFC000"/>
        </a:solidFill>
        <a:ln w="57150">
          <a:solidFill>
            <a:schemeClr val="accent2"/>
          </a:solidFill>
        </a:ln>
      </dgm:spPr>
      <dgm:t>
        <a:bodyPr/>
        <a:lstStyle/>
        <a:p>
          <a:r>
            <a:rPr lang="en-US">
              <a:solidFill>
                <a:schemeClr val="tx1"/>
              </a:solidFill>
            </a:rPr>
            <a:t>Set</a:t>
          </a:r>
        </a:p>
      </dgm:t>
    </dgm:pt>
    <dgm:pt modelId="{4985863F-C8FA-4C32-8C11-ABC1F668F711}" type="parTrans" cxnId="{05C7C363-8573-4050-AB94-DE81319C2CFA}">
      <dgm:prSet/>
      <dgm:spPr/>
      <dgm:t>
        <a:bodyPr/>
        <a:lstStyle/>
        <a:p>
          <a:endParaRPr lang="en-US"/>
        </a:p>
      </dgm:t>
    </dgm:pt>
    <dgm:pt modelId="{CF89BD6B-6756-4ADE-8238-DF1B8A08D90F}" type="sibTrans" cxnId="{05C7C363-8573-4050-AB94-DE81319C2CFA}">
      <dgm:prSet/>
      <dgm:spPr>
        <a:solidFill>
          <a:schemeClr val="bg1">
            <a:lumMod val="65000"/>
            <a:alpha val="90000"/>
          </a:schemeClr>
        </a:solidFill>
      </dgm:spPr>
      <dgm:t>
        <a:bodyPr/>
        <a:lstStyle/>
        <a:p>
          <a:endParaRPr lang="en-US"/>
        </a:p>
      </dgm:t>
    </dgm:pt>
    <dgm:pt modelId="{7FBFE300-EAD7-45CE-A0FA-66D5FEF63A0C}">
      <dgm:prSet phldrT="[Text]"/>
      <dgm:spPr>
        <a:solidFill>
          <a:srgbClr val="0082C8"/>
        </a:solidFill>
        <a:ln w="57150">
          <a:solidFill>
            <a:schemeClr val="accent2"/>
          </a:solidFill>
        </a:ln>
      </dgm:spPr>
      <dgm:t>
        <a:bodyPr/>
        <a:lstStyle/>
        <a:p>
          <a:r>
            <a:rPr lang="en-US">
              <a:solidFill>
                <a:schemeClr val="tx1"/>
              </a:solidFill>
            </a:rPr>
            <a:t>Go</a:t>
          </a:r>
        </a:p>
      </dgm:t>
    </dgm:pt>
    <dgm:pt modelId="{DF61F6EB-E542-4FFB-95C5-C5D02073A358}" type="parTrans" cxnId="{1D95B194-8D4E-4110-8AA6-5E592D8EF97A}">
      <dgm:prSet/>
      <dgm:spPr/>
      <dgm:t>
        <a:bodyPr/>
        <a:lstStyle/>
        <a:p>
          <a:endParaRPr lang="en-US"/>
        </a:p>
      </dgm:t>
    </dgm:pt>
    <dgm:pt modelId="{78BB7454-8CAD-48B2-AD45-332A78B7C1D1}" type="sibTrans" cxnId="{1D95B194-8D4E-4110-8AA6-5E592D8EF97A}">
      <dgm:prSet/>
      <dgm:spPr/>
      <dgm:t>
        <a:bodyPr/>
        <a:lstStyle/>
        <a:p>
          <a:endParaRPr lang="en-US"/>
        </a:p>
      </dgm:t>
    </dgm:pt>
    <dgm:pt modelId="{0590917E-A1C4-4D93-BDCA-93A5479D7F34}" type="pres">
      <dgm:prSet presAssocID="{937220E3-5E96-4DC6-82F6-1BC33C8373CF}" presName="outerComposite" presStyleCnt="0">
        <dgm:presLayoutVars>
          <dgm:chMax val="5"/>
          <dgm:dir/>
          <dgm:resizeHandles val="exact"/>
        </dgm:presLayoutVars>
      </dgm:prSet>
      <dgm:spPr/>
    </dgm:pt>
    <dgm:pt modelId="{719C042F-613A-45FC-BBE6-FD67B65D86A1}" type="pres">
      <dgm:prSet presAssocID="{937220E3-5E96-4DC6-82F6-1BC33C8373CF}" presName="dummyMaxCanvas" presStyleCnt="0">
        <dgm:presLayoutVars/>
      </dgm:prSet>
      <dgm:spPr/>
    </dgm:pt>
    <dgm:pt modelId="{BAA7237E-621D-4FB7-8991-CF38C0A6358A}" type="pres">
      <dgm:prSet presAssocID="{937220E3-5E96-4DC6-82F6-1BC33C8373CF}" presName="ThreeNodes_1" presStyleLbl="node1" presStyleIdx="0" presStyleCnt="3">
        <dgm:presLayoutVars>
          <dgm:bulletEnabled val="1"/>
        </dgm:presLayoutVars>
      </dgm:prSet>
      <dgm:spPr/>
    </dgm:pt>
    <dgm:pt modelId="{13C106B1-4CAA-452F-AA66-E5E8F85BAFB5}" type="pres">
      <dgm:prSet presAssocID="{937220E3-5E96-4DC6-82F6-1BC33C8373CF}" presName="ThreeNodes_2" presStyleLbl="node1" presStyleIdx="1" presStyleCnt="3">
        <dgm:presLayoutVars>
          <dgm:bulletEnabled val="1"/>
        </dgm:presLayoutVars>
      </dgm:prSet>
      <dgm:spPr/>
    </dgm:pt>
    <dgm:pt modelId="{0C67E674-FD7D-463B-A260-D04C033466D2}" type="pres">
      <dgm:prSet presAssocID="{937220E3-5E96-4DC6-82F6-1BC33C8373CF}" presName="ThreeNodes_3" presStyleLbl="node1" presStyleIdx="2" presStyleCnt="3">
        <dgm:presLayoutVars>
          <dgm:bulletEnabled val="1"/>
        </dgm:presLayoutVars>
      </dgm:prSet>
      <dgm:spPr/>
    </dgm:pt>
    <dgm:pt modelId="{1B61E77A-6BB8-46AC-8A8D-E765E6094CD7}" type="pres">
      <dgm:prSet presAssocID="{937220E3-5E96-4DC6-82F6-1BC33C8373CF}" presName="ThreeConn_1-2" presStyleLbl="fgAccFollowNode1" presStyleIdx="0" presStyleCnt="2">
        <dgm:presLayoutVars>
          <dgm:bulletEnabled val="1"/>
        </dgm:presLayoutVars>
      </dgm:prSet>
      <dgm:spPr/>
    </dgm:pt>
    <dgm:pt modelId="{FA1BB1E8-A32E-4A62-B7AE-4F6A57872813}" type="pres">
      <dgm:prSet presAssocID="{937220E3-5E96-4DC6-82F6-1BC33C8373CF}" presName="ThreeConn_2-3" presStyleLbl="fgAccFollowNode1" presStyleIdx="1" presStyleCnt="2">
        <dgm:presLayoutVars>
          <dgm:bulletEnabled val="1"/>
        </dgm:presLayoutVars>
      </dgm:prSet>
      <dgm:spPr/>
    </dgm:pt>
    <dgm:pt modelId="{10DB2AC7-FABC-4F05-8E08-B142D71387E8}" type="pres">
      <dgm:prSet presAssocID="{937220E3-5E96-4DC6-82F6-1BC33C8373CF}" presName="ThreeNodes_1_text" presStyleLbl="node1" presStyleIdx="2" presStyleCnt="3">
        <dgm:presLayoutVars>
          <dgm:bulletEnabled val="1"/>
        </dgm:presLayoutVars>
      </dgm:prSet>
      <dgm:spPr/>
    </dgm:pt>
    <dgm:pt modelId="{A5C5BA2A-BC29-46FC-B56B-83D96ABE94D1}" type="pres">
      <dgm:prSet presAssocID="{937220E3-5E96-4DC6-82F6-1BC33C8373CF}" presName="ThreeNodes_2_text" presStyleLbl="node1" presStyleIdx="2" presStyleCnt="3">
        <dgm:presLayoutVars>
          <dgm:bulletEnabled val="1"/>
        </dgm:presLayoutVars>
      </dgm:prSet>
      <dgm:spPr/>
    </dgm:pt>
    <dgm:pt modelId="{95F44007-E622-41BF-A8A5-354EF314FE6E}" type="pres">
      <dgm:prSet presAssocID="{937220E3-5E96-4DC6-82F6-1BC33C8373CF}" presName="ThreeNodes_3_text" presStyleLbl="node1" presStyleIdx="2" presStyleCnt="3">
        <dgm:presLayoutVars>
          <dgm:bulletEnabled val="1"/>
        </dgm:presLayoutVars>
      </dgm:prSet>
      <dgm:spPr/>
    </dgm:pt>
  </dgm:ptLst>
  <dgm:cxnLst>
    <dgm:cxn modelId="{40C4411B-8E1D-4836-95C9-28D50CB4BD88}" type="presOf" srcId="{9F18C544-562D-4040-913A-9B88F2E08B0D}" destId="{1B61E77A-6BB8-46AC-8A8D-E765E6094CD7}" srcOrd="0" destOrd="0" presId="urn:microsoft.com/office/officeart/2005/8/layout/vProcess5"/>
    <dgm:cxn modelId="{A6637C23-FDB5-4D40-9994-2700CD83B9BA}" srcId="{937220E3-5E96-4DC6-82F6-1BC33C8373CF}" destId="{03CAAFF7-5B08-4405-8D03-7FAB1D264721}" srcOrd="0" destOrd="0" parTransId="{BE92F702-1882-4941-B412-75BA4ACF472E}" sibTransId="{9F18C544-562D-4040-913A-9B88F2E08B0D}"/>
    <dgm:cxn modelId="{83294636-057D-460A-8368-3B0D321EBF94}" type="presOf" srcId="{7FBFE300-EAD7-45CE-A0FA-66D5FEF63A0C}" destId="{95F44007-E622-41BF-A8A5-354EF314FE6E}" srcOrd="1" destOrd="0" presId="urn:microsoft.com/office/officeart/2005/8/layout/vProcess5"/>
    <dgm:cxn modelId="{C4B2D53B-422C-408C-B474-619884C5D174}" type="presOf" srcId="{23CC0934-7BAE-4C06-8316-17D1D31186FE}" destId="{A5C5BA2A-BC29-46FC-B56B-83D96ABE94D1}" srcOrd="1" destOrd="0" presId="urn:microsoft.com/office/officeart/2005/8/layout/vProcess5"/>
    <dgm:cxn modelId="{5C917540-01BB-42AA-93B3-74FE0807D7AD}" type="presOf" srcId="{937220E3-5E96-4DC6-82F6-1BC33C8373CF}" destId="{0590917E-A1C4-4D93-BDCA-93A5479D7F34}" srcOrd="0" destOrd="0" presId="urn:microsoft.com/office/officeart/2005/8/layout/vProcess5"/>
    <dgm:cxn modelId="{05C7C363-8573-4050-AB94-DE81319C2CFA}" srcId="{937220E3-5E96-4DC6-82F6-1BC33C8373CF}" destId="{23CC0934-7BAE-4C06-8316-17D1D31186FE}" srcOrd="1" destOrd="0" parTransId="{4985863F-C8FA-4C32-8C11-ABC1F668F711}" sibTransId="{CF89BD6B-6756-4ADE-8238-DF1B8A08D90F}"/>
    <dgm:cxn modelId="{673F0558-4D60-4C3C-95ED-7FA9FD29A1F1}" type="presOf" srcId="{03CAAFF7-5B08-4405-8D03-7FAB1D264721}" destId="{BAA7237E-621D-4FB7-8991-CF38C0A6358A}" srcOrd="0" destOrd="0" presId="urn:microsoft.com/office/officeart/2005/8/layout/vProcess5"/>
    <dgm:cxn modelId="{1D95B194-8D4E-4110-8AA6-5E592D8EF97A}" srcId="{937220E3-5E96-4DC6-82F6-1BC33C8373CF}" destId="{7FBFE300-EAD7-45CE-A0FA-66D5FEF63A0C}" srcOrd="2" destOrd="0" parTransId="{DF61F6EB-E542-4FFB-95C5-C5D02073A358}" sibTransId="{78BB7454-8CAD-48B2-AD45-332A78B7C1D1}"/>
    <dgm:cxn modelId="{CFCDC995-4EC5-4628-B5EF-8A8D54703F8D}" type="presOf" srcId="{23CC0934-7BAE-4C06-8316-17D1D31186FE}" destId="{13C106B1-4CAA-452F-AA66-E5E8F85BAFB5}" srcOrd="0" destOrd="0" presId="urn:microsoft.com/office/officeart/2005/8/layout/vProcess5"/>
    <dgm:cxn modelId="{81C9FAAB-2527-4F58-BEBD-420B6EC64A36}" type="presOf" srcId="{03CAAFF7-5B08-4405-8D03-7FAB1D264721}" destId="{10DB2AC7-FABC-4F05-8E08-B142D71387E8}" srcOrd="1" destOrd="0" presId="urn:microsoft.com/office/officeart/2005/8/layout/vProcess5"/>
    <dgm:cxn modelId="{85C83BBE-EF97-42C7-BA66-ACF4230F4232}" type="presOf" srcId="{CF89BD6B-6756-4ADE-8238-DF1B8A08D90F}" destId="{FA1BB1E8-A32E-4A62-B7AE-4F6A57872813}" srcOrd="0" destOrd="0" presId="urn:microsoft.com/office/officeart/2005/8/layout/vProcess5"/>
    <dgm:cxn modelId="{357593F9-30B0-4C82-B595-88D031F31D14}" type="presOf" srcId="{7FBFE300-EAD7-45CE-A0FA-66D5FEF63A0C}" destId="{0C67E674-FD7D-463B-A260-D04C033466D2}" srcOrd="0" destOrd="0" presId="urn:microsoft.com/office/officeart/2005/8/layout/vProcess5"/>
    <dgm:cxn modelId="{78EC9534-16AE-4988-B238-1E283380F112}" type="presParOf" srcId="{0590917E-A1C4-4D93-BDCA-93A5479D7F34}" destId="{719C042F-613A-45FC-BBE6-FD67B65D86A1}" srcOrd="0" destOrd="0" presId="urn:microsoft.com/office/officeart/2005/8/layout/vProcess5"/>
    <dgm:cxn modelId="{1EADFF37-A605-4488-8E10-D2F0E70C5017}" type="presParOf" srcId="{0590917E-A1C4-4D93-BDCA-93A5479D7F34}" destId="{BAA7237E-621D-4FB7-8991-CF38C0A6358A}" srcOrd="1" destOrd="0" presId="urn:microsoft.com/office/officeart/2005/8/layout/vProcess5"/>
    <dgm:cxn modelId="{E6E1840F-C8D2-4E01-932F-1474F2D0A2FD}" type="presParOf" srcId="{0590917E-A1C4-4D93-BDCA-93A5479D7F34}" destId="{13C106B1-4CAA-452F-AA66-E5E8F85BAFB5}" srcOrd="2" destOrd="0" presId="urn:microsoft.com/office/officeart/2005/8/layout/vProcess5"/>
    <dgm:cxn modelId="{0762724A-8375-453B-9526-1CA172B44D48}" type="presParOf" srcId="{0590917E-A1C4-4D93-BDCA-93A5479D7F34}" destId="{0C67E674-FD7D-463B-A260-D04C033466D2}" srcOrd="3" destOrd="0" presId="urn:microsoft.com/office/officeart/2005/8/layout/vProcess5"/>
    <dgm:cxn modelId="{B0EEED09-1074-43E9-8D7D-53B80A87D017}" type="presParOf" srcId="{0590917E-A1C4-4D93-BDCA-93A5479D7F34}" destId="{1B61E77A-6BB8-46AC-8A8D-E765E6094CD7}" srcOrd="4" destOrd="0" presId="urn:microsoft.com/office/officeart/2005/8/layout/vProcess5"/>
    <dgm:cxn modelId="{AAA78802-A4CE-4036-8A5D-4B7BD5E1ABC5}" type="presParOf" srcId="{0590917E-A1C4-4D93-BDCA-93A5479D7F34}" destId="{FA1BB1E8-A32E-4A62-B7AE-4F6A57872813}" srcOrd="5" destOrd="0" presId="urn:microsoft.com/office/officeart/2005/8/layout/vProcess5"/>
    <dgm:cxn modelId="{CA54C9E8-9E54-4AB8-9E94-CAF30DEE0C7A}" type="presParOf" srcId="{0590917E-A1C4-4D93-BDCA-93A5479D7F34}" destId="{10DB2AC7-FABC-4F05-8E08-B142D71387E8}" srcOrd="6" destOrd="0" presId="urn:microsoft.com/office/officeart/2005/8/layout/vProcess5"/>
    <dgm:cxn modelId="{B7A26F78-988A-4ADE-ADE9-D8C0F6F343B5}" type="presParOf" srcId="{0590917E-A1C4-4D93-BDCA-93A5479D7F34}" destId="{A5C5BA2A-BC29-46FC-B56B-83D96ABE94D1}" srcOrd="7" destOrd="0" presId="urn:microsoft.com/office/officeart/2005/8/layout/vProcess5"/>
    <dgm:cxn modelId="{74E029A7-DDA8-4C31-927E-7C5BC002534D}" type="presParOf" srcId="{0590917E-A1C4-4D93-BDCA-93A5479D7F34}" destId="{95F44007-E622-41BF-A8A5-354EF314FE6E}"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5D82119-22A7-43F2-A7E5-9BDCBD2AA9BB}">
      <dgm:prSet custT="1"/>
      <dgm:spPr/>
      <dgm:t>
        <a:bodyPr/>
        <a:lstStyle/>
        <a:p>
          <a:pPr>
            <a:lnSpc>
              <a:spcPct val="100000"/>
            </a:lnSpc>
          </a:pPr>
          <a:r>
            <a:rPr lang="en-US" sz="1200" b="1"/>
            <a:t>TEDS</a:t>
          </a:r>
          <a:r>
            <a:rPr lang="en-US" sz="1200"/>
            <a:t> is the standard and </a:t>
          </a:r>
          <a:r>
            <a:rPr lang="en-US" sz="1200" b="1"/>
            <a:t>TWEDS</a:t>
          </a:r>
          <a:r>
            <a:rPr lang="en-US" sz="1200"/>
            <a:t> is the tool used to view and navigate TEDS.</a:t>
          </a:r>
          <a:endParaRPr lang="en-US" sz="1200">
            <a:solidFill>
              <a:schemeClr val="tx1"/>
            </a:solidFill>
          </a:endParaRPr>
        </a:p>
      </dgm:t>
    </dgm:pt>
    <dgm:pt modelId="{95D98F66-AC27-4718-A1E3-B39F6B05984C}" type="parTrans" cxnId="{34859967-4B36-4240-8AFB-397DACF843FC}">
      <dgm:prSet/>
      <dgm:spPr/>
      <dgm:t>
        <a:bodyPr/>
        <a:lstStyle/>
        <a:p>
          <a:endParaRPr lang="en-US"/>
        </a:p>
      </dgm:t>
    </dgm:pt>
    <dgm:pt modelId="{C8F7802F-FA84-4BCE-902B-4BF0C793C7B5}" type="sibTrans" cxnId="{34859967-4B36-4240-8AFB-397DACF843FC}">
      <dgm:prSet/>
      <dgm:spPr/>
      <dgm:t>
        <a:bodyPr/>
        <a:lstStyle/>
        <a:p>
          <a:endParaRPr lang="en-US"/>
        </a:p>
      </dgm:t>
    </dgm:pt>
    <dgm:pt modelId="{FA56E380-5067-4AB6-B47B-7AB059393A75}">
      <dgm:prSet custT="1"/>
      <dgm:spPr/>
      <dgm:t>
        <a:bodyPr anchor="ctr" anchorCtr="0"/>
        <a:lstStyle/>
        <a:p>
          <a:pPr>
            <a:lnSpc>
              <a:spcPct val="100000"/>
            </a:lnSpc>
          </a:pPr>
          <a:r>
            <a:rPr lang="en-US" sz="1200" b="0"/>
            <a:t>Viewing </a:t>
          </a:r>
          <a:r>
            <a:rPr lang="en-US" sz="1200" b="1"/>
            <a:t>L2 Validations </a:t>
          </a:r>
          <a:r>
            <a:rPr lang="en-US" sz="1200" b="0"/>
            <a:t>in the DMC will allow users to begin correcting errors prior to promoting their data in the Core Collection.</a:t>
          </a:r>
          <a:endParaRPr lang="en-US" sz="1200" b="0">
            <a:solidFill>
              <a:schemeClr val="accent3"/>
            </a:solidFill>
            <a:latin typeface="Calibri" panose="020F0502020204030204"/>
            <a:ea typeface="+mn-ea"/>
            <a:cs typeface="+mn-cs"/>
          </a:endParaRPr>
        </a:p>
      </dgm:t>
    </dgm:pt>
    <dgm:pt modelId="{64220A88-19B4-43A7-8BB2-4CA3D16D3D46}" type="parTrans" cxnId="{872A0DAD-9103-402A-AE68-17B05A88680F}">
      <dgm:prSet/>
      <dgm:spPr/>
      <dgm:t>
        <a:bodyPr/>
        <a:lstStyle/>
        <a:p>
          <a:endParaRPr lang="en-US"/>
        </a:p>
      </dgm:t>
    </dgm:pt>
    <dgm:pt modelId="{E62E7A90-58AF-420C-9F55-72AFFFF7D2A9}" type="sibTrans" cxnId="{872A0DAD-9103-402A-AE68-17B05A88680F}">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3D09C677-284F-4723-AC9F-7139BE663636}" type="pres">
      <dgm:prSet presAssocID="{35D82119-22A7-43F2-A7E5-9BDCBD2AA9BB}" presName="compNode" presStyleCnt="0"/>
      <dgm:spPr/>
    </dgm:pt>
    <dgm:pt modelId="{D9196AF9-7D27-4D5F-AD70-40915B758B67}" type="pres">
      <dgm:prSet presAssocID="{35D82119-22A7-43F2-A7E5-9BDCBD2AA9BB}" presName="bgRect" presStyleLbl="bgShp" presStyleIdx="0" presStyleCnt="2" custLinFactNeighborX="-746" custLinFactNeighborY="743"/>
      <dgm:spPr/>
    </dgm:pt>
    <dgm:pt modelId="{3C9C8D17-6300-4660-A1F1-6A9892CE9041}" type="pres">
      <dgm:prSet presAssocID="{35D82119-22A7-43F2-A7E5-9BDCBD2AA9BB}" presName="iconRect" presStyleLbl="node1" presStyleIdx="0" presStyleCnt="2" custScaleX="139090" custScaleY="137144"/>
      <dgm:spPr>
        <a:blipFill rotWithShape="1">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a:ln>
          <a:noFill/>
        </a:ln>
      </dgm:spPr>
    </dgm:pt>
    <dgm:pt modelId="{E3A7AA42-A0CC-4F6B-91B2-271BBCE96647}" type="pres">
      <dgm:prSet presAssocID="{35D82119-22A7-43F2-A7E5-9BDCBD2AA9BB}" presName="spaceRect" presStyleCnt="0"/>
      <dgm:spPr/>
    </dgm:pt>
    <dgm:pt modelId="{EDC1CA29-D1F2-4AF4-BAE8-54B79C36E48B}" type="pres">
      <dgm:prSet presAssocID="{35D82119-22A7-43F2-A7E5-9BDCBD2AA9BB}" presName="parTx" presStyleLbl="revTx" presStyleIdx="0" presStyleCnt="2" custLinFactNeighborY="-2818">
        <dgm:presLayoutVars>
          <dgm:chMax val="0"/>
          <dgm:chPref val="0"/>
        </dgm:presLayoutVars>
      </dgm:prSet>
      <dgm:spPr/>
    </dgm:pt>
    <dgm:pt modelId="{30F8A2CF-97EB-4014-BBC6-B16ABDE936F2}" type="pres">
      <dgm:prSet presAssocID="{C8F7802F-FA84-4BCE-902B-4BF0C793C7B5}" presName="sibTrans" presStyleCnt="0"/>
      <dgm:spPr/>
    </dgm:pt>
    <dgm:pt modelId="{CDB2CFA6-0359-44B5-9E3F-32D8AAF1F8BB}" type="pres">
      <dgm:prSet presAssocID="{FA56E380-5067-4AB6-B47B-7AB059393A75}" presName="compNode" presStyleCnt="0"/>
      <dgm:spPr/>
    </dgm:pt>
    <dgm:pt modelId="{15532530-6EC8-4440-A703-762FA81247C5}" type="pres">
      <dgm:prSet presAssocID="{FA56E380-5067-4AB6-B47B-7AB059393A75}" presName="bgRect" presStyleLbl="bgShp" presStyleIdx="1" presStyleCnt="2"/>
      <dgm:spPr/>
    </dgm:pt>
    <dgm:pt modelId="{3BE613BC-0EBD-409F-8500-98FED2B837A7}" type="pres">
      <dgm:prSet presAssocID="{FA56E380-5067-4AB6-B47B-7AB059393A75}" presName="iconRect" presStyleLbl="node1" presStyleIdx="1" presStyleCnt="2"/>
      <dgm:spPr>
        <a:xfrm>
          <a:off x="235216" y="3335475"/>
          <a:ext cx="459948" cy="459948"/>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pt>
    <dgm:pt modelId="{016B8A89-313E-4AF5-9845-32E6E917E836}" type="pres">
      <dgm:prSet presAssocID="{FA56E380-5067-4AB6-B47B-7AB059393A75}" presName="spaceRect" presStyleCnt="0"/>
      <dgm:spPr/>
    </dgm:pt>
    <dgm:pt modelId="{15AB0B2D-22C8-4D5C-A241-C386D71828F1}" type="pres">
      <dgm:prSet presAssocID="{FA56E380-5067-4AB6-B47B-7AB059393A75}" presName="parTx" presStyleLbl="revTx" presStyleIdx="1" presStyleCnt="2" custScaleX="100921" custLinFactNeighborX="-62" custLinFactNeighborY="3752">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34859967-4B36-4240-8AFB-397DACF843FC}" srcId="{8DB7A836-5143-409B-9A16-731EFADB2763}" destId="{35D82119-22A7-43F2-A7E5-9BDCBD2AA9BB}" srcOrd="0" destOrd="0" parTransId="{95D98F66-AC27-4718-A1E3-B39F6B05984C}" sibTransId="{C8F7802F-FA84-4BCE-902B-4BF0C793C7B5}"/>
    <dgm:cxn modelId="{872A0DAD-9103-402A-AE68-17B05A88680F}" srcId="{8DB7A836-5143-409B-9A16-731EFADB2763}" destId="{FA56E380-5067-4AB6-B47B-7AB059393A75}" srcOrd="1" destOrd="0" parTransId="{64220A88-19B4-43A7-8BB2-4CA3D16D3D46}" sibTransId="{E62E7A90-58AF-420C-9F55-72AFFFF7D2A9}"/>
    <dgm:cxn modelId="{A6A45CCC-5A28-4CD9-9329-352D518FCCB0}" type="presOf" srcId="{35D82119-22A7-43F2-A7E5-9BDCBD2AA9BB}" destId="{EDC1CA29-D1F2-4AF4-BAE8-54B79C36E48B}" srcOrd="0" destOrd="0" presId="urn:microsoft.com/office/officeart/2018/2/layout/IconVerticalSolidList"/>
    <dgm:cxn modelId="{6210BAD0-D105-45FA-83CE-DB14721736DD}" type="presOf" srcId="{FA56E380-5067-4AB6-B47B-7AB059393A75}" destId="{15AB0B2D-22C8-4D5C-A241-C386D71828F1}" srcOrd="0" destOrd="0" presId="urn:microsoft.com/office/officeart/2018/2/layout/IconVerticalSolidList"/>
    <dgm:cxn modelId="{6DA51967-413B-4065-A288-0CF00175B332}" type="presParOf" srcId="{40785628-3722-4E66-99DD-32BDCAA824B0}" destId="{3D09C677-284F-4723-AC9F-7139BE663636}" srcOrd="0" destOrd="0" presId="urn:microsoft.com/office/officeart/2018/2/layout/IconVerticalSolidList"/>
    <dgm:cxn modelId="{E10687E3-5CA3-4011-9E1E-D68877DF0D8C}" type="presParOf" srcId="{3D09C677-284F-4723-AC9F-7139BE663636}" destId="{D9196AF9-7D27-4D5F-AD70-40915B758B67}" srcOrd="0" destOrd="0" presId="urn:microsoft.com/office/officeart/2018/2/layout/IconVerticalSolidList"/>
    <dgm:cxn modelId="{354F3C27-4A5F-4DC9-9CAB-E01E8C5EB851}" type="presParOf" srcId="{3D09C677-284F-4723-AC9F-7139BE663636}" destId="{3C9C8D17-6300-4660-A1F1-6A9892CE9041}" srcOrd="1" destOrd="0" presId="urn:microsoft.com/office/officeart/2018/2/layout/IconVerticalSolidList"/>
    <dgm:cxn modelId="{708F1C3E-75B3-4924-A806-75C352B6CF34}" type="presParOf" srcId="{3D09C677-284F-4723-AC9F-7139BE663636}" destId="{E3A7AA42-A0CC-4F6B-91B2-271BBCE96647}" srcOrd="2" destOrd="0" presId="urn:microsoft.com/office/officeart/2018/2/layout/IconVerticalSolidList"/>
    <dgm:cxn modelId="{F7857BBC-DF21-45CF-911D-611EAC5E8518}" type="presParOf" srcId="{3D09C677-284F-4723-AC9F-7139BE663636}" destId="{EDC1CA29-D1F2-4AF4-BAE8-54B79C36E48B}" srcOrd="3" destOrd="0" presId="urn:microsoft.com/office/officeart/2018/2/layout/IconVerticalSolidList"/>
    <dgm:cxn modelId="{E2CE363F-DFAF-469E-802E-6BAA272C5CF1}" type="presParOf" srcId="{40785628-3722-4E66-99DD-32BDCAA824B0}" destId="{30F8A2CF-97EB-4014-BBC6-B16ABDE936F2}" srcOrd="1" destOrd="0" presId="urn:microsoft.com/office/officeart/2018/2/layout/IconVerticalSolidList"/>
    <dgm:cxn modelId="{FD67818A-CAB5-4B6D-9E98-80C4A3745FA6}" type="presParOf" srcId="{40785628-3722-4E66-99DD-32BDCAA824B0}" destId="{CDB2CFA6-0359-44B5-9E3F-32D8AAF1F8BB}" srcOrd="2" destOrd="0" presId="urn:microsoft.com/office/officeart/2018/2/layout/IconVerticalSolidList"/>
    <dgm:cxn modelId="{484CC640-5323-44D9-8927-240145146382}" type="presParOf" srcId="{CDB2CFA6-0359-44B5-9E3F-32D8AAF1F8BB}" destId="{15532530-6EC8-4440-A703-762FA81247C5}" srcOrd="0" destOrd="0" presId="urn:microsoft.com/office/officeart/2018/2/layout/IconVerticalSolidList"/>
    <dgm:cxn modelId="{47271705-CD0E-4AD2-887B-197F65A4D8C2}" type="presParOf" srcId="{CDB2CFA6-0359-44B5-9E3F-32D8AAF1F8BB}" destId="{3BE613BC-0EBD-409F-8500-98FED2B837A7}" srcOrd="1" destOrd="0" presId="urn:microsoft.com/office/officeart/2018/2/layout/IconVerticalSolidList"/>
    <dgm:cxn modelId="{4B6601FC-2652-4157-B49D-B9993F154C49}" type="presParOf" srcId="{CDB2CFA6-0359-44B5-9E3F-32D8AAF1F8BB}" destId="{016B8A89-313E-4AF5-9845-32E6E917E836}" srcOrd="2" destOrd="0" presId="urn:microsoft.com/office/officeart/2018/2/layout/IconVerticalSolidList"/>
    <dgm:cxn modelId="{CFAC7493-8D48-494A-93CB-32FF9C8FF75F}" type="presParOf" srcId="{CDB2CFA6-0359-44B5-9E3F-32D8AAF1F8BB}" destId="{15AB0B2D-22C8-4D5C-A241-C386D71828F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7237E-621D-4FB7-8991-CF38C0A6358A}">
      <dsp:nvSpPr>
        <dsp:cNvPr id="0" name=""/>
        <dsp:cNvSpPr/>
      </dsp:nvSpPr>
      <dsp:spPr>
        <a:xfrm>
          <a:off x="0" y="0"/>
          <a:ext cx="5803999" cy="865332"/>
        </a:xfrm>
        <a:prstGeom prst="roundRect">
          <a:avLst>
            <a:gd name="adj" fmla="val 10000"/>
          </a:avLst>
        </a:prstGeom>
        <a:solidFill>
          <a:srgbClr val="00B4CB"/>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tx1"/>
              </a:solidFill>
            </a:rPr>
            <a:t>Ready</a:t>
          </a:r>
        </a:p>
      </dsp:txBody>
      <dsp:txXfrm>
        <a:off x="25345" y="25345"/>
        <a:ext cx="4870237" cy="814642"/>
      </dsp:txXfrm>
    </dsp:sp>
    <dsp:sp modelId="{13C106B1-4CAA-452F-AA66-E5E8F85BAFB5}">
      <dsp:nvSpPr>
        <dsp:cNvPr id="0" name=""/>
        <dsp:cNvSpPr/>
      </dsp:nvSpPr>
      <dsp:spPr>
        <a:xfrm>
          <a:off x="512117" y="1009555"/>
          <a:ext cx="5803999" cy="865332"/>
        </a:xfrm>
        <a:prstGeom prst="roundRect">
          <a:avLst>
            <a:gd name="adj" fmla="val 10000"/>
          </a:avLst>
        </a:prstGeom>
        <a:solidFill>
          <a:srgbClr val="FFC000"/>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tx1"/>
              </a:solidFill>
            </a:rPr>
            <a:t>Set</a:t>
          </a:r>
        </a:p>
      </dsp:txBody>
      <dsp:txXfrm>
        <a:off x="537462" y="1034900"/>
        <a:ext cx="4678725" cy="814642"/>
      </dsp:txXfrm>
    </dsp:sp>
    <dsp:sp modelId="{0C67E674-FD7D-463B-A260-D04C033466D2}">
      <dsp:nvSpPr>
        <dsp:cNvPr id="0" name=""/>
        <dsp:cNvSpPr/>
      </dsp:nvSpPr>
      <dsp:spPr>
        <a:xfrm>
          <a:off x="1024235" y="2019110"/>
          <a:ext cx="5803999" cy="865332"/>
        </a:xfrm>
        <a:prstGeom prst="roundRect">
          <a:avLst>
            <a:gd name="adj" fmla="val 10000"/>
          </a:avLst>
        </a:prstGeom>
        <a:solidFill>
          <a:srgbClr val="0082C8"/>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tx1"/>
              </a:solidFill>
            </a:rPr>
            <a:t>Go</a:t>
          </a:r>
        </a:p>
      </dsp:txBody>
      <dsp:txXfrm>
        <a:off x="1049580" y="2044455"/>
        <a:ext cx="4678725" cy="814642"/>
      </dsp:txXfrm>
    </dsp:sp>
    <dsp:sp modelId="{1B61E77A-6BB8-46AC-8A8D-E765E6094CD7}">
      <dsp:nvSpPr>
        <dsp:cNvPr id="0" name=""/>
        <dsp:cNvSpPr/>
      </dsp:nvSpPr>
      <dsp:spPr>
        <a:xfrm>
          <a:off x="5241533" y="656210"/>
          <a:ext cx="562466" cy="562466"/>
        </a:xfrm>
        <a:prstGeom prst="downArrow">
          <a:avLst>
            <a:gd name="adj1" fmla="val 55000"/>
            <a:gd name="adj2" fmla="val 45000"/>
          </a:avLst>
        </a:prstGeom>
        <a:solidFill>
          <a:schemeClr val="bg1">
            <a:lumMod val="6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368088" y="656210"/>
        <a:ext cx="309356" cy="423256"/>
      </dsp:txXfrm>
    </dsp:sp>
    <dsp:sp modelId="{FA1BB1E8-A32E-4A62-B7AE-4F6A57872813}">
      <dsp:nvSpPr>
        <dsp:cNvPr id="0" name=""/>
        <dsp:cNvSpPr/>
      </dsp:nvSpPr>
      <dsp:spPr>
        <a:xfrm>
          <a:off x="5753650" y="1659996"/>
          <a:ext cx="562466" cy="562466"/>
        </a:xfrm>
        <a:prstGeom prst="downArrow">
          <a:avLst>
            <a:gd name="adj1" fmla="val 55000"/>
            <a:gd name="adj2" fmla="val 45000"/>
          </a:avLst>
        </a:prstGeom>
        <a:solidFill>
          <a:schemeClr val="bg1">
            <a:lumMod val="6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880205" y="1659996"/>
        <a:ext cx="309356" cy="423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96AF9-7D27-4D5F-AD70-40915B758B67}">
      <dsp:nvSpPr>
        <dsp:cNvPr id="0" name=""/>
        <dsp:cNvSpPr/>
      </dsp:nvSpPr>
      <dsp:spPr>
        <a:xfrm>
          <a:off x="-4546" y="836862"/>
          <a:ext cx="4456514" cy="15061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C8D17-6300-4660-A1F1-6A9892CE9041}">
      <dsp:nvSpPr>
        <dsp:cNvPr id="0" name=""/>
        <dsp:cNvSpPr/>
      </dsp:nvSpPr>
      <dsp:spPr>
        <a:xfrm>
          <a:off x="289160" y="1010710"/>
          <a:ext cx="1152212" cy="1136091"/>
        </a:xfrm>
        <a:prstGeom prst="rect">
          <a:avLst/>
        </a:prstGeom>
        <a:blipFill rotWithShape="1">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C1CA29-D1F2-4AF4-BAE8-54B79C36E48B}">
      <dsp:nvSpPr>
        <dsp:cNvPr id="0" name=""/>
        <dsp:cNvSpPr/>
      </dsp:nvSpPr>
      <dsp:spPr>
        <a:xfrm>
          <a:off x="1735079" y="783227"/>
          <a:ext cx="2713485" cy="1506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403" tIns="159403" rIns="159403" bIns="159403" numCol="1" spcCol="1270" anchor="ctr" anchorCtr="0">
          <a:noAutofit/>
        </a:bodyPr>
        <a:lstStyle/>
        <a:p>
          <a:pPr marL="0" lvl="0" indent="0" algn="l" defTabSz="533400">
            <a:lnSpc>
              <a:spcPct val="100000"/>
            </a:lnSpc>
            <a:spcBef>
              <a:spcPct val="0"/>
            </a:spcBef>
            <a:spcAft>
              <a:spcPct val="35000"/>
            </a:spcAft>
            <a:buNone/>
          </a:pPr>
          <a:r>
            <a:rPr lang="en-US" sz="1200" b="1" kern="1200"/>
            <a:t>TEDS</a:t>
          </a:r>
          <a:r>
            <a:rPr lang="en-US" sz="1200" kern="1200"/>
            <a:t> is the standard and </a:t>
          </a:r>
          <a:r>
            <a:rPr lang="en-US" sz="1200" b="1" kern="1200"/>
            <a:t>TWEDS</a:t>
          </a:r>
          <a:r>
            <a:rPr lang="en-US" sz="1200" kern="1200"/>
            <a:t> is the tool used to view and navigate TEDS.</a:t>
          </a:r>
          <a:endParaRPr lang="en-US" sz="1200" kern="1200">
            <a:solidFill>
              <a:schemeClr val="tx1"/>
            </a:solidFill>
          </a:endParaRPr>
        </a:p>
      </dsp:txBody>
      <dsp:txXfrm>
        <a:off x="1735079" y="783227"/>
        <a:ext cx="2713485" cy="1506169"/>
      </dsp:txXfrm>
    </dsp:sp>
    <dsp:sp modelId="{15532530-6EC8-4440-A703-762FA81247C5}">
      <dsp:nvSpPr>
        <dsp:cNvPr id="0" name=""/>
        <dsp:cNvSpPr/>
      </dsp:nvSpPr>
      <dsp:spPr>
        <a:xfrm>
          <a:off x="-4546" y="2708383"/>
          <a:ext cx="4456514" cy="15061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E613BC-0EBD-409F-8500-98FED2B837A7}">
      <dsp:nvSpPr>
        <dsp:cNvPr id="0" name=""/>
        <dsp:cNvSpPr/>
      </dsp:nvSpPr>
      <dsp:spPr>
        <a:xfrm>
          <a:off x="451069" y="3047271"/>
          <a:ext cx="828393" cy="828393"/>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AB0B2D-22C8-4D5C-A241-C386D71828F1}">
      <dsp:nvSpPr>
        <dsp:cNvPr id="0" name=""/>
        <dsp:cNvSpPr/>
      </dsp:nvSpPr>
      <dsp:spPr>
        <a:xfrm>
          <a:off x="1720901" y="2764894"/>
          <a:ext cx="2738476" cy="1506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403" tIns="159403" rIns="159403" bIns="159403" numCol="1" spcCol="1270" anchor="ctr" anchorCtr="0">
          <a:noAutofit/>
        </a:bodyPr>
        <a:lstStyle/>
        <a:p>
          <a:pPr marL="0" lvl="0" indent="0" algn="l" defTabSz="533400">
            <a:lnSpc>
              <a:spcPct val="100000"/>
            </a:lnSpc>
            <a:spcBef>
              <a:spcPct val="0"/>
            </a:spcBef>
            <a:spcAft>
              <a:spcPct val="35000"/>
            </a:spcAft>
            <a:buNone/>
          </a:pPr>
          <a:r>
            <a:rPr lang="en-US" sz="1200" b="0" kern="1200"/>
            <a:t>Viewing </a:t>
          </a:r>
          <a:r>
            <a:rPr lang="en-US" sz="1200" b="1" kern="1200"/>
            <a:t>L2 Validations </a:t>
          </a:r>
          <a:r>
            <a:rPr lang="en-US" sz="1200" b="0" kern="1200"/>
            <a:t>in the DMC will allow users to begin correcting errors prior to promoting their data in the Core Collection.</a:t>
          </a:r>
          <a:endParaRPr lang="en-US" sz="1200" b="0" kern="1200">
            <a:solidFill>
              <a:schemeClr val="accent3"/>
            </a:solidFill>
            <a:latin typeface="Calibri" panose="020F0502020204030204"/>
            <a:ea typeface="+mn-ea"/>
            <a:cs typeface="+mn-cs"/>
          </a:endParaRPr>
        </a:p>
      </dsp:txBody>
      <dsp:txXfrm>
        <a:off x="1720901" y="2764894"/>
        <a:ext cx="2738476" cy="150616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AC579-DADB-4C83-996A-44041241F111}" type="datetimeFigureOut">
              <a:rPr lang="en-US" smtClean="0"/>
              <a:t>10/7/2025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2F654-5F15-4C4D-A254-13831585B5D7}" type="slidenum">
              <a:rPr lang="en-US" smtClean="0"/>
              <a:t>‹#›</a:t>
            </a:fld>
            <a:endParaRPr lang="en-US"/>
          </a:p>
        </p:txBody>
      </p:sp>
    </p:spTree>
    <p:extLst>
      <p:ext uri="{BB962C8B-B14F-4D97-AF65-F5344CB8AC3E}">
        <p14:creationId xmlns:p14="http://schemas.microsoft.com/office/powerpoint/2010/main" val="405915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Part 2 of the Core Certification trainings and focuses on navigation and workflow.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47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7B33B07B-2E58-453D-9116-A75E07B5B521}"/>
              </a:ext>
            </a:extLst>
          </p:cNvPr>
          <p:cNvSpPr>
            <a:spLocks noGrp="1" noRot="1" noChangeAspect="1"/>
          </p:cNvSpPr>
          <p:nvPr>
            <p:ph type="sldImg"/>
          </p:nvPr>
        </p:nvSpPr>
        <p:spPr/>
      </p:sp>
    </p:spTree>
    <p:extLst>
      <p:ext uri="{BB962C8B-B14F-4D97-AF65-F5344CB8AC3E}">
        <p14:creationId xmlns:p14="http://schemas.microsoft.com/office/powerpoint/2010/main" val="21266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Image Placeholder 5">
            <a:extLst>
              <a:ext uri="{FF2B5EF4-FFF2-40B4-BE49-F238E27FC236}">
                <a16:creationId xmlns:a16="http://schemas.microsoft.com/office/drawing/2014/main" id="{D30DE519-6431-4585-9357-9C3C2835594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544A2EB-A4FC-4675-9A30-F7369430F73D}"/>
              </a:ext>
            </a:extLst>
          </p:cNvPr>
          <p:cNvSpPr>
            <a:spLocks noGrp="1"/>
          </p:cNvSpPr>
          <p:nvPr>
            <p:ph type="body" idx="1"/>
          </p:nvPr>
        </p:nvSpPr>
        <p:spPr/>
        <p:txBody>
          <a:bodyPr/>
          <a:lstStyle/>
          <a:p>
            <a:r>
              <a:rPr lang="en-US">
                <a:solidFill>
                  <a:schemeClr val="bg2">
                    <a:lumMod val="10000"/>
                  </a:schemeClr>
                </a:solidFill>
                <a:latin typeface="Tw Cen MT" panose="020B0602020104020603" pitchFamily="34" charset="0"/>
              </a:rPr>
              <a:t>The ESC Data Viewer role will allow the ESC to monitor the data promotions for all Core Collections for the LEAs in their region.</a:t>
            </a:r>
          </a:p>
        </p:txBody>
      </p:sp>
    </p:spTree>
    <p:extLst>
      <p:ext uri="{BB962C8B-B14F-4D97-AF65-F5344CB8AC3E}">
        <p14:creationId xmlns:p14="http://schemas.microsoft.com/office/powerpoint/2010/main" val="279863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572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Explain what are TEDS and TWEDS at the start of the demo.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271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explain and show the following information in the demo:</a:t>
            </a:r>
          </a:p>
          <a:p>
            <a:r>
              <a:rPr lang="en-US" dirty="0"/>
              <a:t>1.What is TEDS/TWEDS </a:t>
            </a:r>
          </a:p>
          <a:p>
            <a:r>
              <a:rPr lang="en-US" sz="1800" b="0" kern="100" dirty="0">
                <a:effectLst/>
                <a:latin typeface="Calibri" panose="020F0502020204030204" pitchFamily="34" charset="0"/>
                <a:ea typeface="Calibri" panose="020F0502020204030204" pitchFamily="34" charset="0"/>
                <a:cs typeface="Calibri" panose="020F0502020204030204" pitchFamily="34" charset="0"/>
              </a:rPr>
              <a:t>TEDS stands for the Texas education data standard – these are the standards on how to report data for TSDS State reporting.</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effectLst/>
                <a:latin typeface="Calibri" panose="020F0502020204030204" pitchFamily="34" charset="0"/>
                <a:ea typeface="Calibri" panose="020F0502020204030204" pitchFamily="34" charset="0"/>
                <a:cs typeface="Calibri" panose="020F0502020204030204" pitchFamily="34" charset="0"/>
              </a:rPr>
              <a:t>TWEDS stands </a:t>
            </a:r>
            <a:r>
              <a:rPr lang="en-US" sz="1800" kern="100" dirty="0">
                <a:effectLst/>
                <a:latin typeface="Calibri" panose="020F0502020204030204" pitchFamily="34" charset="0"/>
                <a:ea typeface="Calibri" panose="020F0502020204030204" pitchFamily="34" charset="0"/>
                <a:cs typeface="Calibri" panose="020F0502020204030204" pitchFamily="34" charset="0"/>
              </a:rPr>
              <a:t>for the TSDS web enabled data standards – A web-based version of TEDS. These standards describe the data reporting requirements.</a:t>
            </a:r>
            <a:endParaRPr lang="en-US" dirty="0"/>
          </a:p>
          <a:p>
            <a:pPr marL="271463" lvl="0" indent="-342900">
              <a:lnSpc>
                <a:spcPct val="150000"/>
              </a:lnSpc>
            </a:pPr>
            <a:r>
              <a:rPr lang="en-US" dirty="0"/>
              <a:t>2, Overview of each TWEDS tab (</a:t>
            </a:r>
            <a:r>
              <a:rPr lang="en-US" sz="1200" dirty="0">
                <a:solidFill>
                  <a:srgbClr val="0070C0"/>
                </a:solidFill>
              </a:rPr>
              <a:t>Overview</a:t>
            </a:r>
          </a:p>
          <a:p>
            <a:pPr marL="171450" lvl="0" indent="-171450">
              <a:lnSpc>
                <a:spcPct val="150000"/>
              </a:lnSpc>
              <a:buFont typeface="Arial" panose="020B0604020202020204" pitchFamily="34" charset="0"/>
              <a:buChar char="•"/>
            </a:pPr>
            <a:r>
              <a:rPr lang="en-US" sz="1200" dirty="0">
                <a:solidFill>
                  <a:srgbClr val="0070C0"/>
                </a:solidFill>
              </a:rPr>
              <a:t>Data Components</a:t>
            </a:r>
          </a:p>
          <a:p>
            <a:pPr marL="171450" lvl="0" indent="-171450">
              <a:lnSpc>
                <a:spcPct val="150000"/>
              </a:lnSpc>
              <a:buFont typeface="Arial" panose="020B0604020202020204" pitchFamily="34" charset="0"/>
              <a:buChar char="•"/>
            </a:pPr>
            <a:r>
              <a:rPr lang="en-US" sz="1200" dirty="0">
                <a:solidFill>
                  <a:srgbClr val="0070C0"/>
                </a:solidFill>
              </a:rPr>
              <a:t>Descriptor Tables</a:t>
            </a:r>
          </a:p>
          <a:p>
            <a:pPr marL="171450" lvl="0" indent="-171450">
              <a:lnSpc>
                <a:spcPct val="150000"/>
              </a:lnSpc>
              <a:buFont typeface="Arial" panose="020B0604020202020204" pitchFamily="34" charset="0"/>
              <a:buChar char="•"/>
            </a:pPr>
            <a:r>
              <a:rPr lang="en-US" sz="1200" dirty="0">
                <a:solidFill>
                  <a:srgbClr val="0070C0"/>
                </a:solidFill>
              </a:rPr>
              <a:t>References</a:t>
            </a:r>
          </a:p>
          <a:p>
            <a:pPr marL="171450" lvl="0" indent="-171450">
              <a:lnSpc>
                <a:spcPct val="150000"/>
              </a:lnSpc>
              <a:buFont typeface="Arial" panose="020B0604020202020204" pitchFamily="34" charset="0"/>
              <a:buChar char="•"/>
            </a:pPr>
            <a:r>
              <a:rPr lang="en-US" sz="1200" dirty="0">
                <a:solidFill>
                  <a:srgbClr val="0070C0"/>
                </a:solidFill>
              </a:rPr>
              <a:t>Rules</a:t>
            </a:r>
          </a:p>
          <a:p>
            <a:pPr marL="171450" lvl="0" indent="-171450">
              <a:lnSpc>
                <a:spcPct val="150000"/>
              </a:lnSpc>
              <a:buFont typeface="Arial" panose="020B0604020202020204" pitchFamily="34" charset="0"/>
              <a:buChar char="•"/>
            </a:pPr>
            <a:r>
              <a:rPr lang="en-US" sz="1200" dirty="0">
                <a:solidFill>
                  <a:srgbClr val="0070C0"/>
                </a:solidFill>
              </a:rPr>
              <a:t>Change Logs</a:t>
            </a:r>
          </a:p>
          <a:p>
            <a:pPr marL="171450" lvl="0" indent="-171450">
              <a:lnSpc>
                <a:spcPct val="150000"/>
              </a:lnSpc>
              <a:buFont typeface="Arial" panose="020B0604020202020204" pitchFamily="34" charset="0"/>
              <a:buChar char="•"/>
            </a:pPr>
            <a:r>
              <a:rPr lang="en-US" sz="1200" dirty="0">
                <a:solidFill>
                  <a:srgbClr val="0070C0"/>
                </a:solidFill>
              </a:rPr>
              <a:t>Early Notice</a:t>
            </a:r>
            <a:endParaRPr lang="en-US" dirty="0"/>
          </a:p>
          <a:p>
            <a:r>
              <a:rPr lang="en-US" dirty="0"/>
              <a:t>3, How to search in TWEDS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4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72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97D7-BF1C-3883-D5D0-AA296357A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D3EEB-0049-3882-984E-D86E4696D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76966-4A18-060B-7095-7D0C9C6BB5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6DF308-6FB3-C1FB-5F34-6427F4F3CF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499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75D74-7FCA-BBB1-F95C-76780FA57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CB6CD-1ED8-9309-81BE-1B501EC39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09EA4-9172-C4A6-80F3-736A761FEA9F}"/>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38946CCD-A385-0768-6062-C30E6CB46A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702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97D7-BF1C-3883-D5D0-AA296357A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D3EEB-0049-3882-984E-D86E4696D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76966-4A18-060B-7095-7D0C9C6BB5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6DF308-6FB3-C1FB-5F34-6427F4F3CF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284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34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06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0868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4726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052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dirty="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229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889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70B72-BBB7-9909-BA2A-EC533924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715D8-D199-E73E-84D0-024DEA46E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8BF52-4050-AA37-5887-2AE55183B01E}"/>
              </a:ext>
            </a:extLst>
          </p:cNvPr>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a:extLst>
              <a:ext uri="{FF2B5EF4-FFF2-40B4-BE49-F238E27FC236}">
                <a16:creationId xmlns:a16="http://schemas.microsoft.com/office/drawing/2014/main" id="{2952B734-1B17-3314-F7E7-E71FF70500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65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646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1034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8529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41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219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2728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079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228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explain what are L2 validations and show the following information in the demo:</a:t>
            </a:r>
          </a:p>
          <a:p>
            <a:pPr marL="228600" indent="-228600">
              <a:buAutoNum type="arabicPeriod"/>
            </a:pPr>
            <a:r>
              <a:rPr lang="en-US" b="0"/>
              <a:t>What are L2 Validations</a:t>
            </a:r>
          </a:p>
          <a:p>
            <a:pPr marL="228600" indent="-228600">
              <a:buAutoNum type="arabicPeriod"/>
            </a:pPr>
            <a:r>
              <a:rPr lang="en-US" b="0"/>
              <a:t>Navigate to DMC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Schedule L2 Validation Job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View Scheduled L2 Validation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View L2 Validation Summary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View L2 Validation Details</a:t>
            </a:r>
          </a:p>
          <a:p>
            <a:pPr marL="228600" indent="-228600">
              <a:buAutoNum type="arabicPeriod"/>
            </a:pPr>
            <a:r>
              <a:rPr lang="en-US" sz="1200" b="0"/>
              <a:t>View L2 Validation Rule Count</a:t>
            </a:r>
            <a:endParaRPr lang="en-US" b="0"/>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64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022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021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367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295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480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E6DDF-7041-82E9-F415-E8068C360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7950C-B49A-69D4-2C8A-48CF5393B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5A5F8-C956-D463-A87F-03287F803C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19E2F1-1837-CE71-6C5F-106247C04F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561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t>See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385DEF51-CAF7-4C1C-BB03-95689960B501}"/>
              </a:ext>
            </a:extLst>
          </p:cNvPr>
          <p:cNvSpPr>
            <a:spLocks noGrp="1" noRot="1" noChangeAspect="1"/>
          </p:cNvSpPr>
          <p:nvPr>
            <p:ph type="sldImg"/>
          </p:nvPr>
        </p:nvSpPr>
        <p:spPr/>
      </p:sp>
    </p:spTree>
    <p:extLst>
      <p:ext uri="{BB962C8B-B14F-4D97-AF65-F5344CB8AC3E}">
        <p14:creationId xmlns:p14="http://schemas.microsoft.com/office/powerpoint/2010/main" val="901491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34950"/>
            <a:ext cx="2566988" cy="1924050"/>
          </a:xfrm>
        </p:spPr>
      </p:sp>
      <p:sp>
        <p:nvSpPr>
          <p:cNvPr id="3" name="Notes Placeholder 2"/>
          <p:cNvSpPr>
            <a:spLocks noGrp="1"/>
          </p:cNvSpPr>
          <p:nvPr>
            <p:ph type="body" idx="1"/>
          </p:nvPr>
        </p:nvSpPr>
        <p:spPr>
          <a:xfrm>
            <a:off x="539750" y="2444750"/>
            <a:ext cx="5696761" cy="5791200"/>
          </a:xfrm>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0" u="none" strike="noStrike">
                <a:solidFill>
                  <a:srgbClr val="000000"/>
                </a:solidFill>
                <a:effectLst/>
                <a:latin typeface="Arial" panose="020B0604020202020204" pitchFamily="34" charset="0"/>
              </a:rPr>
              <a:t>Trainer Notes</a:t>
            </a:r>
            <a:r>
              <a:rPr lang="en-US" sz="4800" b="0" i="0" u="none" strike="noStrike">
                <a:solidFill>
                  <a:srgbClr val="444444"/>
                </a:solidFill>
                <a:effectLst/>
                <a:latin typeface="Arial" panose="020B0604020202020204" pitchFamily="34" charset="0"/>
              </a:rPr>
              <a:t>​</a:t>
            </a:r>
            <a:endParaRPr lang="en-US" sz="4800" b="0" i="0" u="none" strike="noStrike">
              <a:solidFill>
                <a:srgbClr val="444444"/>
              </a:solidFill>
              <a:effectLst/>
              <a:latin typeface="Calibri" panose="020F0502020204030204" pitchFamily="34" charset="0"/>
            </a:endParaRPr>
          </a:p>
          <a:p>
            <a:endParaRPr lang="en-US" sz="4800"/>
          </a:p>
          <a:p>
            <a:r>
              <a:rPr lang="en-US" sz="4800"/>
              <a:t>On this screen, you will learn about the TIMS TSDS User, TIMS Level 1 Support, and TIMS Level 2 Support roles. </a:t>
            </a:r>
          </a:p>
          <a:p>
            <a:endParaRPr lang="en-US" sz="48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5257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34950"/>
            <a:ext cx="2566988" cy="1924050"/>
          </a:xfrm>
        </p:spPr>
      </p:sp>
      <p:sp>
        <p:nvSpPr>
          <p:cNvPr id="3" name="Notes Placeholder 2"/>
          <p:cNvSpPr>
            <a:spLocks noGrp="1"/>
          </p:cNvSpPr>
          <p:nvPr>
            <p:ph type="body" idx="1"/>
          </p:nvPr>
        </p:nvSpPr>
        <p:spPr>
          <a:xfrm>
            <a:off x="539750" y="2444750"/>
            <a:ext cx="5696761" cy="5791200"/>
          </a:xfrm>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0" u="none" strike="noStrike">
                <a:solidFill>
                  <a:srgbClr val="000000"/>
                </a:solidFill>
                <a:effectLst/>
                <a:latin typeface="Arial" panose="020B0604020202020204" pitchFamily="34" charset="0"/>
              </a:rPr>
              <a:t>Trainer Notes</a:t>
            </a:r>
            <a:r>
              <a:rPr lang="en-US" sz="4800" b="0" i="0" u="none" strike="noStrike">
                <a:solidFill>
                  <a:srgbClr val="444444"/>
                </a:solidFill>
                <a:effectLst/>
                <a:latin typeface="Arial" panose="020B0604020202020204" pitchFamily="34" charset="0"/>
              </a:rPr>
              <a:t>​</a:t>
            </a:r>
            <a:endParaRPr lang="en-US" sz="4800" b="0" i="0" u="none" strike="noStrike">
              <a:solidFill>
                <a:srgbClr val="444444"/>
              </a:solidFill>
              <a:effectLst/>
              <a:latin typeface="Calibri" panose="020F0502020204030204" pitchFamily="34" charset="0"/>
            </a:endParaRPr>
          </a:p>
          <a:p>
            <a:endParaRPr lang="en-US" sz="4800"/>
          </a:p>
          <a:p>
            <a:r>
              <a:rPr lang="en-US" sz="4800"/>
              <a:t>On this screen, you will learn about the TIMS Level 3 Support and TIMS Level 4 Support roles. </a:t>
            </a:r>
          </a:p>
          <a:p>
            <a:endParaRPr lang="en-US" sz="4800"/>
          </a:p>
          <a:p>
            <a:r>
              <a:rPr lang="en-US" sz="4800" b="1"/>
              <a:t>NOTE:</a:t>
            </a:r>
          </a:p>
          <a:p>
            <a:r>
              <a:rPr lang="en-US" sz="4800"/>
              <a:t>Level 3 has the same privileges as Level 1 Support and Level 2 Support.</a:t>
            </a:r>
          </a:p>
          <a:p>
            <a:r>
              <a:rPr lang="en-US" sz="4800"/>
              <a:t>For Level 3 Support role, the support personnel close tickets which is different than resolving or providing a solution to an incident.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1996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dirty="0"/>
              <a:t>Trainer Notes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Log in to TIMS and complete a demo. The steps to be included in the demo are covered on slides 35-43.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471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fontAlgn="base"/>
            <a:r>
              <a:rPr lang="en-US" sz="1200" b="1" i="0" u="none" strike="noStrike">
                <a:solidFill>
                  <a:srgbClr val="000000"/>
                </a:solidFill>
                <a:effectLst/>
                <a:latin typeface="Arial" panose="020B0604020202020204" pitchFamily="34" charset="0"/>
              </a:rPr>
              <a:t>Trainer Notes</a:t>
            </a:r>
            <a:r>
              <a:rPr lang="en-US" sz="1200" b="0" i="0" u="none" strike="noStrike">
                <a:solidFill>
                  <a:srgbClr val="444444"/>
                </a:solidFill>
                <a:effectLst/>
                <a:latin typeface="Arial" panose="020B0604020202020204" pitchFamily="34" charset="0"/>
              </a:rPr>
              <a:t>​</a:t>
            </a:r>
            <a:endParaRPr lang="en-US" b="0" i="0" u="none" strike="noStrike">
              <a:solidFill>
                <a:srgbClr val="444444"/>
              </a:solidFill>
              <a:effectLst/>
              <a:latin typeface="Calibri" panose="020F0502020204030204" pitchFamily="34" charset="0"/>
            </a:endParaRPr>
          </a:p>
          <a:p>
            <a:endParaRPr lang="en-US"/>
          </a:p>
          <a:p>
            <a:r>
              <a:rPr lang="en-US"/>
              <a:t>To create an incident in TIMS:</a:t>
            </a:r>
          </a:p>
          <a:p>
            <a:pPr marL="228600" indent="-228600">
              <a:buFont typeface="+mj-lt"/>
              <a:buAutoNum type="arabicPeriod"/>
            </a:pPr>
            <a:r>
              <a:rPr lang="en-US"/>
              <a:t>From the dashboard homepage, click the </a:t>
            </a:r>
            <a:r>
              <a:rPr lang="en-US" b="1"/>
              <a:t>Create</a:t>
            </a:r>
            <a:r>
              <a:rPr lang="en-US"/>
              <a:t> button. </a:t>
            </a:r>
          </a:p>
          <a:p>
            <a:pPr marL="685800" lvl="1" indent="-228600">
              <a:buFont typeface="Arial" panose="020B0604020202020204" pitchFamily="34" charset="0"/>
              <a:buChar char="•"/>
            </a:pPr>
            <a:r>
              <a:rPr lang="en-US"/>
              <a:t>This process is the same for TSDS users, except for the Subsystem and Subcategory dropdowns.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545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Trainer Notes</a:t>
            </a:r>
          </a:p>
          <a:p>
            <a:endParaRPr lang="en-US"/>
          </a:p>
          <a:p>
            <a:r>
              <a:rPr lang="en-US"/>
              <a:t>This image shows a screen capture of the incident creation form that will appear once you click the </a:t>
            </a:r>
            <a:r>
              <a:rPr lang="en-US" b="1"/>
              <a:t>Create</a:t>
            </a:r>
            <a:r>
              <a:rPr lang="en-US"/>
              <a:t> button shown on the previous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441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pPr algn="l" rtl="0" fontAlgn="base"/>
            <a:r>
              <a:rPr lang="en-US" sz="1200" b="1" i="0" u="none" strike="noStrike">
                <a:solidFill>
                  <a:srgbClr val="000000"/>
                </a:solidFill>
                <a:effectLst/>
                <a:latin typeface="Arial" panose="020B0604020202020204" pitchFamily="34" charset="0"/>
              </a:rPr>
              <a:t>Trainer Notes</a:t>
            </a:r>
            <a:r>
              <a:rPr lang="en-US" sz="1200" b="0" i="0" u="none" strike="noStrike">
                <a:solidFill>
                  <a:srgbClr val="444444"/>
                </a:solidFill>
                <a:effectLst/>
                <a:latin typeface="Arial" panose="020B0604020202020204" pitchFamily="34" charset="0"/>
              </a:rPr>
              <a:t>​</a:t>
            </a:r>
            <a:endParaRPr lang="en-US" b="0" i="0" u="none" strike="noStrike">
              <a:solidFill>
                <a:srgbClr val="444444"/>
              </a:solidFill>
              <a:effectLst/>
              <a:latin typeface="Calibri" panose="020F0502020204030204" pitchFamily="34" charset="0"/>
            </a:endParaRPr>
          </a:p>
          <a:p>
            <a:pPr algn="l" rtl="0" fontAlgn="base"/>
            <a:r>
              <a:rPr lang="en-US" sz="1200" b="0" i="0" u="none" strike="noStrike">
                <a:solidFill>
                  <a:srgbClr val="444444"/>
                </a:solidFill>
                <a:effectLst/>
                <a:latin typeface="Arial" panose="020B0604020202020204" pitchFamily="34" charset="0"/>
              </a:rPr>
              <a:t>​</a:t>
            </a:r>
            <a:endParaRPr lang="en-US" b="0" i="0" u="none" strike="noStrike">
              <a:solidFill>
                <a:srgbClr val="444444"/>
              </a:solidFill>
              <a:effectLst/>
              <a:latin typeface="Calibri" panose="020F0502020204030204" pitchFamily="34" charset="0"/>
            </a:endParaRPr>
          </a:p>
          <a:p>
            <a:pPr marL="228600" indent="-228600">
              <a:buFont typeface="+mj-lt"/>
              <a:buAutoNum type="arabicPeriod" startAt="2"/>
            </a:pPr>
            <a:r>
              <a:rPr lang="en-US"/>
              <a:t>Click </a:t>
            </a:r>
            <a:r>
              <a:rPr lang="en-US" b="1"/>
              <a:t>Auto-fill my name, telephone and email</a:t>
            </a:r>
            <a:r>
              <a:rPr lang="en-US"/>
              <a:t>. </a:t>
            </a:r>
          </a:p>
          <a:p>
            <a:pPr marL="685800" lvl="1" indent="-228600">
              <a:buFont typeface="Arial" panose="020B0604020202020204" pitchFamily="34" charset="0"/>
              <a:buChar char="•"/>
            </a:pPr>
            <a:r>
              <a:rPr lang="en-US"/>
              <a:t>If your information does not auto-populate, enter your name in </a:t>
            </a:r>
            <a:r>
              <a:rPr lang="en-US" b="1"/>
              <a:t>Submitter Name</a:t>
            </a:r>
            <a:r>
              <a:rPr lang="en-US"/>
              <a:t>, your phone number in </a:t>
            </a:r>
            <a:r>
              <a:rPr lang="en-US" b="1"/>
              <a:t>Submitter Phone</a:t>
            </a:r>
            <a:r>
              <a:rPr lang="en-US"/>
              <a:t>, and your email address in </a:t>
            </a:r>
            <a:r>
              <a:rPr lang="en-US" b="1"/>
              <a:t>Submitter Email</a:t>
            </a:r>
            <a:r>
              <a:rPr lang="en-US" b="0"/>
              <a:t>.</a:t>
            </a:r>
          </a:p>
          <a:p>
            <a:pPr marL="228600" indent="-228600">
              <a:buFont typeface="+mj-lt"/>
              <a:buAutoNum type="arabicPeriod" startAt="2"/>
            </a:pPr>
            <a:r>
              <a:rPr lang="en-US"/>
              <a:t>Click the </a:t>
            </a:r>
            <a:r>
              <a:rPr lang="en-US" b="1"/>
              <a:t>Submitter Org </a:t>
            </a:r>
            <a:r>
              <a:rPr lang="en-US"/>
              <a:t>dropdown menu and select the submitter’s organization from the list.</a:t>
            </a:r>
          </a:p>
          <a:p>
            <a:pPr marL="685800" lvl="1" indent="-228600">
              <a:buFont typeface="Arial" panose="020B0604020202020204" pitchFamily="34" charset="0"/>
              <a:buChar char="•"/>
            </a:pPr>
            <a:r>
              <a:rPr lang="en-US"/>
              <a:t>If you are creating an incident on behalf of another organization, select their organization from the dropdown menu.</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Optional Steps</a:t>
            </a:r>
          </a:p>
          <a:p>
            <a:pPr marL="171450" indent="-171450">
              <a:buFont typeface="Arial" panose="020B0604020202020204" pitchFamily="34" charset="0"/>
              <a:buChar char="•"/>
            </a:pPr>
            <a:r>
              <a:rPr lang="en-US"/>
              <a:t>If applicable, in the </a:t>
            </a:r>
            <a:r>
              <a:rPr lang="en-US" b="1"/>
              <a:t>Campus Name </a:t>
            </a:r>
            <a:r>
              <a:rPr lang="en-US"/>
              <a:t>field, enter the name of the campus that was affected by the incident.</a:t>
            </a:r>
          </a:p>
          <a:p>
            <a:pPr marL="171450" indent="-171450">
              <a:buFont typeface="Arial" panose="020B0604020202020204" pitchFamily="34" charset="0"/>
              <a:buChar char="•"/>
            </a:pPr>
            <a:r>
              <a:rPr lang="en-US"/>
              <a:t>If applicable, in the </a:t>
            </a:r>
            <a:r>
              <a:rPr lang="en-US" b="1"/>
              <a:t>Campus CDN </a:t>
            </a:r>
            <a:r>
              <a:rPr lang="en-US"/>
              <a:t>field, enter the county-district number of the campus that was affected by the incident. </a:t>
            </a:r>
          </a:p>
          <a:p>
            <a:pPr marL="171450" indent="-171450">
              <a:buFont typeface="Arial" panose="020B0604020202020204" pitchFamily="34" charset="0"/>
              <a:buChar char="•"/>
            </a:pPr>
            <a:r>
              <a:rPr lang="en-US"/>
              <a:t>The </a:t>
            </a:r>
            <a:r>
              <a:rPr lang="en-US" b="1"/>
              <a:t>Submission Date </a:t>
            </a:r>
            <a:r>
              <a:rPr lang="en-US"/>
              <a:t>field is automatically set for the current date and time. If the incident occurred at a different date and time, click the calendar to select the correct date, and change the time at the bottom of the calendar.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194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Trainer Notes</a:t>
            </a:r>
          </a:p>
          <a:p>
            <a:endParaRPr lang="en-US"/>
          </a:p>
          <a:p>
            <a:r>
              <a:rPr lang="en-US" sz="2400" u="sng">
                <a:solidFill>
                  <a:schemeClr val="tx1"/>
                </a:solidFill>
              </a:rPr>
              <a:t>Top image</a:t>
            </a:r>
          </a:p>
          <a:p>
            <a:pPr marL="457200" indent="-457200">
              <a:buFont typeface="+mj-lt"/>
              <a:buAutoNum type="arabicPeriod" startAt="4"/>
            </a:pPr>
            <a:r>
              <a:rPr lang="en-US" sz="2400">
                <a:solidFill>
                  <a:schemeClr val="tx1"/>
                </a:solidFill>
              </a:rPr>
              <a:t>Click on the appropriate </a:t>
            </a:r>
            <a:r>
              <a:rPr lang="en-US" sz="2400" b="1">
                <a:solidFill>
                  <a:schemeClr val="tx1"/>
                </a:solidFill>
              </a:rPr>
              <a:t>Subsystem</a:t>
            </a:r>
            <a:r>
              <a:rPr lang="en-US" sz="2400">
                <a:solidFill>
                  <a:schemeClr val="tx1"/>
                </a:solidFill>
              </a:rPr>
              <a:t>. </a:t>
            </a:r>
          </a:p>
          <a:p>
            <a:pPr marL="914400" lvl="1" indent="-457200">
              <a:buFont typeface="Arial" panose="020B0604020202020204" pitchFamily="34" charset="0"/>
              <a:buChar char="•"/>
            </a:pPr>
            <a:r>
              <a:rPr lang="en-US" sz="2400">
                <a:solidFill>
                  <a:schemeClr val="tx1"/>
                </a:solidFill>
              </a:rPr>
              <a:t>The Subsystem has a list of applications and products to choose from based on where the incident occurred.</a:t>
            </a:r>
          </a:p>
          <a:p>
            <a:pPr marL="342900" lvl="1" indent="0">
              <a:buNone/>
            </a:pPr>
            <a:endParaRPr lang="en-US" sz="2000">
              <a:solidFill>
                <a:schemeClr val="tx1"/>
              </a:solidFill>
            </a:endParaRPr>
          </a:p>
          <a:p>
            <a:r>
              <a:rPr lang="en-US" sz="2400" u="sng">
                <a:solidFill>
                  <a:schemeClr val="tx1"/>
                </a:solidFill>
              </a:rPr>
              <a:t>Bottom image</a:t>
            </a:r>
          </a:p>
          <a:p>
            <a:pPr marL="457200" indent="-457200">
              <a:buFont typeface="+mj-lt"/>
              <a:buAutoNum type="arabicPeriod" startAt="5"/>
            </a:pPr>
            <a:r>
              <a:rPr lang="en-US" sz="2400">
                <a:solidFill>
                  <a:schemeClr val="tx1"/>
                </a:solidFill>
              </a:rPr>
              <a:t>Click the appropriate </a:t>
            </a:r>
            <a:r>
              <a:rPr lang="en-US" sz="2400" b="1">
                <a:solidFill>
                  <a:schemeClr val="tx1"/>
                </a:solidFill>
              </a:rPr>
              <a:t>Subcategory</a:t>
            </a:r>
            <a:r>
              <a:rPr lang="en-US" sz="2400" b="0">
                <a:solidFill>
                  <a:schemeClr val="tx1"/>
                </a:solidFill>
              </a:rPr>
              <a:t>.</a:t>
            </a:r>
            <a:r>
              <a:rPr lang="en-US" sz="2400">
                <a:solidFill>
                  <a:schemeClr val="tx1"/>
                </a:solidFill>
              </a:rPr>
              <a:t> </a:t>
            </a:r>
          </a:p>
          <a:p>
            <a:pPr marL="914400" lvl="1" indent="-457200">
              <a:buFont typeface="Arial" panose="020B0604020202020204" pitchFamily="34" charset="0"/>
              <a:buChar char="•"/>
            </a:pPr>
            <a:r>
              <a:rPr lang="en-US" sz="2400">
                <a:solidFill>
                  <a:schemeClr val="tx1"/>
                </a:solidFill>
              </a:rPr>
              <a:t>The Subcategory is the </a:t>
            </a:r>
            <a:r>
              <a:rPr lang="en-US" sz="2000">
                <a:solidFill>
                  <a:schemeClr val="tx1"/>
                </a:solidFill>
              </a:rPr>
              <a:t>second dropdown menu next to the Subsystem dropdown.</a:t>
            </a:r>
          </a:p>
          <a:p>
            <a:pPr marL="914400" lvl="1" indent="-457200">
              <a:buFont typeface="Arial" panose="020B0604020202020204" pitchFamily="34" charset="0"/>
              <a:buChar char="•"/>
            </a:pPr>
            <a:r>
              <a:rPr lang="en-US" sz="2000">
                <a:solidFill>
                  <a:schemeClr val="tx1"/>
                </a:solidFill>
              </a:rPr>
              <a:t>This menu provides multiple options depending on the Subcategory. </a:t>
            </a:r>
          </a:p>
          <a:p>
            <a:pPr marL="1371600" lvl="2" indent="-457200">
              <a:buFont typeface="Arial" panose="020B0604020202020204" pitchFamily="34" charset="0"/>
              <a:buChar char="•"/>
            </a:pPr>
            <a:r>
              <a:rPr lang="en-US" sz="2000">
                <a:solidFill>
                  <a:schemeClr val="tx1"/>
                </a:solidFill>
              </a:rPr>
              <a:t>Example: If you select the subsystem Census Block, the available subcategories are Calculator and Map.</a:t>
            </a:r>
          </a:p>
          <a:p>
            <a:pPr marL="914400" lvl="1" indent="-457200">
              <a:buFont typeface="Arial" panose="020B0604020202020204" pitchFamily="34" charset="0"/>
              <a:buChar char="•"/>
            </a:pPr>
            <a:r>
              <a:rPr lang="en-US" sz="2000">
                <a:solidFill>
                  <a:schemeClr val="tx1"/>
                </a:solidFill>
              </a:rPr>
              <a:t>For </a:t>
            </a:r>
            <a:r>
              <a:rPr lang="en-US" sz="2000" u="sng">
                <a:solidFill>
                  <a:schemeClr val="tx1"/>
                </a:solidFill>
              </a:rPr>
              <a:t>TSDS users</a:t>
            </a:r>
            <a:r>
              <a:rPr lang="en-US" sz="2000">
                <a:solidFill>
                  <a:schemeClr val="tx1"/>
                </a:solidFill>
              </a:rPr>
              <a:t>, the </a:t>
            </a:r>
            <a:r>
              <a:rPr lang="en-US" sz="2000" b="0">
                <a:solidFill>
                  <a:schemeClr val="tx1"/>
                </a:solidFill>
              </a:rPr>
              <a:t>Subcategory</a:t>
            </a:r>
            <a:r>
              <a:rPr lang="en-US" sz="2000">
                <a:solidFill>
                  <a:schemeClr val="tx1"/>
                </a:solidFill>
              </a:rPr>
              <a:t> dropdown menu is intuitive. </a:t>
            </a:r>
          </a:p>
          <a:p>
            <a:pPr marL="1371600" lvl="2" indent="-457200">
              <a:buFont typeface="Arial" panose="020B0604020202020204" pitchFamily="34" charset="0"/>
              <a:buChar char="•"/>
            </a:pPr>
            <a:r>
              <a:rPr lang="en-US" sz="2000">
                <a:solidFill>
                  <a:schemeClr val="tx1"/>
                </a:solidFill>
              </a:rPr>
              <a:t>Once you select the subsystem from the</a:t>
            </a:r>
            <a:r>
              <a:rPr lang="en-US" sz="2000" b="0">
                <a:solidFill>
                  <a:schemeClr val="tx1"/>
                </a:solidFill>
              </a:rPr>
              <a:t> Subsystem </a:t>
            </a:r>
            <a:r>
              <a:rPr lang="en-US" sz="2000">
                <a:solidFill>
                  <a:schemeClr val="tx1"/>
                </a:solidFill>
              </a:rPr>
              <a:t>dropdown menu, the </a:t>
            </a:r>
            <a:r>
              <a:rPr lang="en-US" sz="2000" b="0" i="0">
                <a:solidFill>
                  <a:schemeClr val="tx1"/>
                </a:solidFill>
              </a:rPr>
              <a:t>Subcategory</a:t>
            </a:r>
            <a:r>
              <a:rPr lang="en-US" sz="2000">
                <a:solidFill>
                  <a:schemeClr val="tx1"/>
                </a:solidFill>
              </a:rPr>
              <a:t> menu appears if there are subcategories available to choose.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165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55000" lnSpcReduction="20000"/>
          </a:bodyPr>
          <a:lstStyle/>
          <a:p>
            <a:pPr algn="l" rtl="0" fontAlgn="base"/>
            <a:r>
              <a:rPr lang="en-US" sz="1200" b="1" i="0" u="none" strike="noStrike" dirty="0">
                <a:solidFill>
                  <a:srgbClr val="000000"/>
                </a:solidFill>
                <a:effectLst/>
                <a:latin typeface="Arial"/>
                <a:cs typeface="Arial"/>
              </a:rPr>
              <a:t>Trainer Notes</a:t>
            </a:r>
            <a:r>
              <a:rPr lang="en-US" sz="1200" b="0" i="0" u="none" strike="noStrike" dirty="0">
                <a:solidFill>
                  <a:srgbClr val="444444"/>
                </a:solidFill>
                <a:effectLst/>
                <a:latin typeface="Arial"/>
                <a:cs typeface="Arial"/>
              </a:rPr>
              <a:t>​</a:t>
            </a:r>
            <a:endParaRPr lang="en-US" b="0" i="0" u="none" strike="noStrike" dirty="0">
              <a:solidFill>
                <a:srgbClr val="444444"/>
              </a:solidFill>
              <a:effectLst/>
              <a:latin typeface="Arial"/>
              <a:cs typeface="Arial"/>
            </a:endParaRPr>
          </a:p>
          <a:p>
            <a:endParaRPr lang="en-US" dirty="0"/>
          </a:p>
          <a:p>
            <a:pPr marL="228600" indent="-228600">
              <a:buFont typeface="+mj-lt"/>
              <a:buAutoNum type="arabicPeriod" startAt="6"/>
            </a:pPr>
            <a:r>
              <a:rPr lang="en-US" baseline="0" dirty="0"/>
              <a:t>In the Summary field, enter a summary of the incident that identifies where the incident occurred.</a:t>
            </a:r>
          </a:p>
          <a:p>
            <a:pPr marL="914400" lvl="1" indent="-457200" algn="l" defTabSz="914400" rtl="0" eaLnBrk="1" latinLnBrk="0" hangingPunct="1">
              <a:buFont typeface="Arial" panose="020B0604020202020204" pitchFamily="34" charset="0"/>
              <a:buChar char="•"/>
            </a:pPr>
            <a:r>
              <a:rPr lang="en-US" sz="2400" kern="1200" dirty="0">
                <a:solidFill>
                  <a:schemeClr val="tx1"/>
                </a:solidFill>
                <a:latin typeface="Arial" pitchFamily="34" charset="0"/>
                <a:ea typeface="+mn-ea"/>
                <a:cs typeface="Arial" pitchFamily="34" charset="0"/>
              </a:rPr>
              <a:t>Example: PDM1-120-009 is blank.</a:t>
            </a:r>
          </a:p>
          <a:p>
            <a:pPr marL="1371600" lvl="2" indent="-457200" algn="l" defTabSz="914400" rtl="0" eaLnBrk="1" latinLnBrk="0" hangingPunct="1">
              <a:buFont typeface="Arial" panose="020B0604020202020204" pitchFamily="34" charset="0"/>
              <a:buChar char="•"/>
            </a:pPr>
            <a:r>
              <a:rPr lang="en-US" sz="2400" kern="1200" dirty="0">
                <a:solidFill>
                  <a:schemeClr val="tx1"/>
                </a:solidFill>
                <a:latin typeface="Arial" pitchFamily="34" charset="0"/>
                <a:ea typeface="+mn-ea"/>
                <a:cs typeface="Arial" pitchFamily="34" charset="0"/>
              </a:rPr>
              <a:t>Do not include personal identifying information in the summary field (student or staff names, social security numbers, student or staff IDs, DOB, addresses, </a:t>
            </a:r>
            <a:r>
              <a:rPr lang="en-US" sz="2400" kern="1200" dirty="0" err="1">
                <a:solidFill>
                  <a:schemeClr val="tx1"/>
                </a:solidFill>
                <a:latin typeface="Arial" pitchFamily="34" charset="0"/>
                <a:ea typeface="+mn-ea"/>
                <a:cs typeface="Arial" pitchFamily="34" charset="0"/>
              </a:rPr>
              <a:t>etc</a:t>
            </a:r>
            <a:r>
              <a:rPr lang="en-US" sz="2400" kern="1200" dirty="0">
                <a:solidFill>
                  <a:schemeClr val="tx1"/>
                </a:solidFill>
                <a:latin typeface="Arial" pitchFamily="34" charset="0"/>
                <a:ea typeface="+mn-ea"/>
                <a:cs typeface="Arial" pitchFamily="34" charset="0"/>
              </a:rPr>
              <a:t>).</a:t>
            </a:r>
          </a:p>
          <a:p>
            <a:pPr marL="0" indent="0">
              <a:buFont typeface="Arial" panose="020B0604020202020204" pitchFamily="34" charset="0"/>
              <a:buNone/>
            </a:pPr>
            <a:endParaRPr lang="en-US" baseline="0" dirty="0"/>
          </a:p>
          <a:p>
            <a:pPr marL="228600" indent="-228600">
              <a:buFont typeface="+mj-lt"/>
              <a:buAutoNum type="arabicPeriod" startAt="7"/>
            </a:pPr>
            <a:r>
              <a:rPr lang="en-US" baseline="0" dirty="0"/>
              <a:t>Type a brief, but detailed </a:t>
            </a:r>
            <a:r>
              <a:rPr lang="en-US" b="1" baseline="0" dirty="0"/>
              <a:t>Description</a:t>
            </a:r>
            <a:r>
              <a:rPr lang="en-US" baseline="0" dirty="0"/>
              <a:t> about the incident.</a:t>
            </a:r>
          </a:p>
          <a:p>
            <a:pPr marL="914400" lvl="1" indent="-457200" algn="l" defTabSz="914400" rtl="0" eaLnBrk="1" latinLnBrk="0" hangingPunct="1">
              <a:buFont typeface="Arial" panose="020B0604020202020204" pitchFamily="34" charset="0"/>
              <a:buChar char="•"/>
            </a:pPr>
            <a:r>
              <a:rPr lang="en-US" sz="2400" kern="1200" dirty="0">
                <a:solidFill>
                  <a:schemeClr val="tx1"/>
                </a:solidFill>
                <a:latin typeface="Arial" pitchFamily="34" charset="0"/>
                <a:ea typeface="+mn-ea"/>
                <a:cs typeface="Arial" pitchFamily="34" charset="0"/>
              </a:rPr>
              <a:t>Include what you were doing in the system when the incident occurred.</a:t>
            </a:r>
          </a:p>
          <a:p>
            <a:pPr marL="914400" lvl="1" indent="-457200" algn="l" defTabSz="914400" rtl="0" eaLnBrk="1" latinLnBrk="0" hangingPunct="1">
              <a:buFont typeface="Arial" panose="020B0604020202020204" pitchFamily="34" charset="0"/>
              <a:buChar char="•"/>
            </a:pPr>
            <a:r>
              <a:rPr lang="en-US" sz="2400" kern="1200" dirty="0">
                <a:solidFill>
                  <a:schemeClr val="tx1"/>
                </a:solidFill>
                <a:latin typeface="Arial" pitchFamily="34" charset="0"/>
                <a:ea typeface="+mn-ea"/>
                <a:cs typeface="Arial" pitchFamily="34" charset="0"/>
              </a:rPr>
              <a:t>Include what troubleshooting steps you executed to try and resolve the problem.</a:t>
            </a:r>
          </a:p>
          <a:p>
            <a:pPr marL="914400" lvl="1" indent="-457200" algn="l" defTabSz="914400" rtl="0" eaLnBrk="1" latinLnBrk="0" hangingPunct="1">
              <a:buFont typeface="Arial" panose="020B0604020202020204" pitchFamily="34" charset="0"/>
              <a:buChar char="•"/>
            </a:pPr>
            <a:r>
              <a:rPr lang="en-US" sz="2400" kern="1200" dirty="0">
                <a:solidFill>
                  <a:schemeClr val="tx1"/>
                </a:solidFill>
                <a:latin typeface="Arial" pitchFamily="34" charset="0"/>
                <a:ea typeface="+mn-ea"/>
                <a:cs typeface="Arial" pitchFamily="34" charset="0"/>
              </a:rPr>
              <a:t>If it is necessary to help resolve the incident, you may add personal identifying information in the description field, or you can create and refer to attachments that contain personal information.</a:t>
            </a:r>
          </a:p>
          <a:p>
            <a:pPr marL="0" indent="0">
              <a:buFont typeface="Arial" panose="020B0604020202020204" pitchFamily="34" charset="0"/>
              <a:buNone/>
            </a:pPr>
            <a:endParaRPr lang="en-US" baseline="0" dirty="0"/>
          </a:p>
          <a:p>
            <a:pPr marL="228600" indent="-228600">
              <a:buFont typeface="+mj-lt"/>
              <a:buAutoNum type="arabicPeriod" startAt="8"/>
            </a:pPr>
            <a:r>
              <a:rPr lang="en-US" b="0" baseline="0" dirty="0">
                <a:cs typeface="+mn-cs"/>
              </a:rPr>
              <a:t>Click the </a:t>
            </a:r>
            <a:r>
              <a:rPr lang="en-US" b="1" baseline="0" dirty="0">
                <a:cs typeface="+mn-cs"/>
              </a:rPr>
              <a:t>Priority </a:t>
            </a:r>
            <a:r>
              <a:rPr lang="en-US" b="0" baseline="0" dirty="0">
                <a:cs typeface="+mn-cs"/>
              </a:rPr>
              <a:t>dropdown menu to select the severity of the incident. See definitions on slide 44.</a:t>
            </a:r>
          </a:p>
          <a:p>
            <a:pPr marL="0" indent="0">
              <a:buFont typeface="Arial" panose="020B0604020202020204" pitchFamily="34" charset="0"/>
              <a:buNone/>
            </a:pPr>
            <a:endParaRPr lang="en-US" b="0" baseline="0" dirty="0">
              <a:cs typeface="+mn-cs"/>
            </a:endParaRPr>
          </a:p>
          <a:p>
            <a:pPr marL="228600" indent="-228600">
              <a:buFont typeface="+mj-lt"/>
              <a:buAutoNum type="arabicPeriod" startAt="9"/>
            </a:pPr>
            <a:r>
              <a:rPr lang="en-US" b="0" baseline="0" dirty="0">
                <a:cs typeface="+mn-cs"/>
              </a:rPr>
              <a:t>To include an attachment, click </a:t>
            </a:r>
            <a:r>
              <a:rPr lang="en-US" b="1" baseline="0" dirty="0">
                <a:cs typeface="+mn-cs"/>
              </a:rPr>
              <a:t>browse</a:t>
            </a:r>
            <a:r>
              <a:rPr lang="en-US" b="0" baseline="0" dirty="0">
                <a:cs typeface="+mn-cs"/>
              </a:rPr>
              <a:t> or drag and drop files.</a:t>
            </a:r>
          </a:p>
          <a:p>
            <a:endParaRPr lang="en-US" b="0" dirty="0">
              <a:cs typeface="Calibri" panose="020F0502020204030204"/>
            </a:endParaRPr>
          </a:p>
          <a:p>
            <a:pPr marL="228600" indent="-228600">
              <a:buFont typeface="+mj-lt"/>
              <a:buAutoNum type="arabicPeriod" startAt="10"/>
            </a:pPr>
            <a:r>
              <a:rPr lang="en-US" b="0" dirty="0">
                <a:cs typeface="Calibri" panose="020F0502020204030204"/>
              </a:rPr>
              <a:t>In the Environment</a:t>
            </a:r>
            <a:r>
              <a:rPr lang="en-US" b="1" dirty="0">
                <a:cs typeface="Calibri" panose="020F0502020204030204"/>
              </a:rPr>
              <a:t> </a:t>
            </a:r>
            <a:r>
              <a:rPr lang="en-US" b="0" dirty="0">
                <a:cs typeface="Calibri" panose="020F0502020204030204"/>
              </a:rPr>
              <a:t>field, type information about the user’s workspace such as browser type, URL link where the error occurred, software platform, or hardware information.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1429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151C6-F497-466F-B1CE-81E90B98F7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1504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dirty="0"/>
              <a:t>Trainer Notes</a:t>
            </a:r>
          </a:p>
          <a:p>
            <a:endParaRPr lang="en-US" dirty="0"/>
          </a:p>
          <a:p>
            <a:pPr marL="228600" indent="-228600">
              <a:buFont typeface="+mj-lt"/>
              <a:buAutoNum type="arabicPeriod" startAt="11"/>
            </a:pPr>
            <a:r>
              <a:rPr lang="en-US" dirty="0"/>
              <a:t>To escalate an incident when creating an incident, </a:t>
            </a:r>
            <a:r>
              <a:rPr lang="en-US" b="1" dirty="0"/>
              <a:t>read the data use agreement</a:t>
            </a:r>
            <a:r>
              <a:rPr lang="en-US" dirty="0"/>
              <a:t>, then click the box next to </a:t>
            </a:r>
            <a:r>
              <a:rPr lang="en-US" b="1" dirty="0"/>
              <a:t>Escalation</a:t>
            </a:r>
            <a:r>
              <a:rPr lang="en-US" dirty="0"/>
              <a:t>.</a:t>
            </a:r>
          </a:p>
          <a:p>
            <a:pPr marL="914400" lvl="1" indent="-457200" algn="l" defTabSz="914400" rtl="0" eaLnBrk="1" latinLnBrk="0" hangingPunct="1">
              <a:buFont typeface="Arial" panose="020B0604020202020204" pitchFamily="34" charset="0"/>
              <a:buChar char="•"/>
            </a:pPr>
            <a:r>
              <a:rPr lang="en-US" sz="2400" kern="1200" dirty="0">
                <a:solidFill>
                  <a:schemeClr val="tx1"/>
                </a:solidFill>
                <a:latin typeface="Arial" pitchFamily="34" charset="0"/>
                <a:ea typeface="+mn-ea"/>
                <a:cs typeface="Arial" pitchFamily="34" charset="0"/>
              </a:rPr>
              <a:t>This will allow TIMS Level 1 Support to escalate the incident to TIMS Level 2 Support. </a:t>
            </a:r>
          </a:p>
          <a:p>
            <a:pPr marL="228600" indent="-228600">
              <a:buFont typeface="+mj-lt"/>
              <a:buAutoNum type="arabicPeriod" startAt="11"/>
            </a:pPr>
            <a:endParaRPr lang="en-US" dirty="0"/>
          </a:p>
          <a:p>
            <a:pPr marL="228600" indent="-228600">
              <a:buFont typeface="+mj-lt"/>
              <a:buAutoNum type="arabicPeriod" startAt="12"/>
            </a:pPr>
            <a:r>
              <a:rPr lang="en-US" dirty="0"/>
              <a:t>To submit the incident, click the </a:t>
            </a:r>
            <a:r>
              <a:rPr lang="en-US" b="1" dirty="0"/>
              <a:t>Create</a:t>
            </a:r>
            <a:r>
              <a:rPr lang="en-US" dirty="0"/>
              <a:t> button.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634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67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D20BAAE9-6236-4ED8-BD2B-5E110328C1F3}"/>
              </a:ext>
            </a:extLst>
          </p:cNvPr>
          <p:cNvSpPr>
            <a:spLocks noGrp="1" noRot="1" noChangeAspect="1"/>
          </p:cNvSpPr>
          <p:nvPr>
            <p:ph type="sldImg"/>
          </p:nvPr>
        </p:nvSpPr>
        <p:spPr>
          <a:xfrm>
            <a:off x="1371600" y="1143000"/>
            <a:ext cx="4114800" cy="3086100"/>
          </a:xfrm>
        </p:spPr>
      </p:sp>
    </p:spTree>
    <p:extLst>
      <p:ext uri="{BB962C8B-B14F-4D97-AF65-F5344CB8AC3E}">
        <p14:creationId xmlns:p14="http://schemas.microsoft.com/office/powerpoint/2010/main" val="39396019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dirty="0"/>
              <a:t>Trainer Notes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Log into TIMS and complete a demo. The steps for this Demo are covered on slides 48-59. Slides 57-59 are for ESC/Vendors </a:t>
            </a:r>
            <a:r>
              <a:rPr lang="en-US" b="0" u="sng" dirty="0"/>
              <a:t>only</a:t>
            </a:r>
            <a:r>
              <a:rPr lang="en-US" b="0"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0100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33237">
              <a:defRPr/>
            </a:pPr>
            <a:r>
              <a:rPr lang="en-US" b="1"/>
              <a:t>Trainer Note: </a:t>
            </a:r>
          </a:p>
          <a:p>
            <a:pPr defTabSz="933237">
              <a:defRPr/>
            </a:pPr>
            <a:endParaRPr lang="en-US" b="1"/>
          </a:p>
          <a:p>
            <a:pPr defTabSz="933237">
              <a:defRPr/>
            </a:pPr>
            <a:r>
              <a:rPr lang="en-US" b="0" u="sng"/>
              <a:t>Top image</a:t>
            </a:r>
          </a:p>
          <a:p>
            <a:pPr defTabSz="933237">
              <a:defRPr/>
            </a:pPr>
            <a:r>
              <a:rPr lang="en-US" b="0"/>
              <a:t>This image displays the L1 Support Queue with the incoming incidents that need to be worked.</a:t>
            </a:r>
          </a:p>
          <a:p>
            <a:pPr defTabSz="933237">
              <a:defRPr/>
            </a:pPr>
            <a:endParaRPr lang="en-US" b="0"/>
          </a:p>
          <a:p>
            <a:pPr defTabSz="933237">
              <a:defRPr/>
            </a:pPr>
            <a:r>
              <a:rPr lang="en-US" b="0" u="sng"/>
              <a:t>Second image</a:t>
            </a:r>
          </a:p>
          <a:p>
            <a:pPr defTabSz="933237">
              <a:defRPr/>
            </a:pPr>
            <a:r>
              <a:rPr lang="en-US" b="0"/>
              <a:t>This image displays the Assigned to Me queue where an incident will move to once it has been assigned to you to work.</a:t>
            </a:r>
          </a:p>
          <a:p>
            <a:pPr defTabSz="933237">
              <a:defRPr/>
            </a:pP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657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33237">
              <a:defRPr/>
            </a:pPr>
            <a:r>
              <a:rPr lang="en-US" b="1"/>
              <a:t>Trainer Note: </a:t>
            </a:r>
          </a:p>
          <a:p>
            <a:pPr defTabSz="933237">
              <a:defRPr/>
            </a:pPr>
            <a:endParaRPr lang="en-US" b="1"/>
          </a:p>
          <a:p>
            <a:pPr defTabSz="933237">
              <a:defRPr/>
            </a:pPr>
            <a:r>
              <a:rPr lang="en-US" b="0" u="sng"/>
              <a:t>Top image</a:t>
            </a:r>
          </a:p>
          <a:p>
            <a:pPr defTabSz="933237">
              <a:defRPr/>
            </a:pPr>
            <a:r>
              <a:rPr lang="en-US" b="0"/>
              <a:t>To start work on an incident:</a:t>
            </a:r>
          </a:p>
          <a:p>
            <a:pPr marL="685800" marR="0" lvl="1" indent="-228600" algn="l" defTabSz="9332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 initial status of the incident shows Open.</a:t>
            </a:r>
          </a:p>
          <a:p>
            <a:pPr marL="685800" lvl="1" indent="-228600" defTabSz="933237">
              <a:buFont typeface="Arial" panose="020B0604020202020204" pitchFamily="34" charset="0"/>
              <a:buChar char="•"/>
              <a:defRPr/>
            </a:pPr>
            <a:r>
              <a:rPr lang="en-US" b="0"/>
              <a:t>From the detail view of the incident, click the </a:t>
            </a:r>
            <a:r>
              <a:rPr lang="en-US" b="1"/>
              <a:t>Open</a:t>
            </a:r>
            <a:r>
              <a:rPr lang="en-US" b="0"/>
              <a:t> dropdown menu, then click </a:t>
            </a:r>
            <a:r>
              <a:rPr lang="en-US" b="1"/>
              <a:t>Start Progress</a:t>
            </a:r>
            <a:r>
              <a:rPr lang="en-US" b="0"/>
              <a:t>. </a:t>
            </a:r>
          </a:p>
          <a:p>
            <a:pPr marL="457200" lvl="1" indent="0" defTabSz="933237">
              <a:buFont typeface="Arial" panose="020B0604020202020204" pitchFamily="34" charset="0"/>
              <a:buNone/>
              <a:defRPr/>
            </a:pPr>
            <a:endParaRPr lang="en-US" b="0"/>
          </a:p>
          <a:p>
            <a:pPr marL="0" lvl="0" indent="0" defTabSz="933237">
              <a:buFont typeface="Arial" panose="020B0604020202020204" pitchFamily="34" charset="0"/>
              <a:buNone/>
              <a:defRPr/>
            </a:pPr>
            <a:r>
              <a:rPr lang="en-US" b="0" u="sng"/>
              <a:t>Right image</a:t>
            </a:r>
          </a:p>
          <a:p>
            <a:pPr marL="685800" lvl="1" indent="-228600" defTabSz="933237">
              <a:buFont typeface="Arial" panose="020B0604020202020204" pitchFamily="34" charset="0"/>
              <a:buChar char="•"/>
              <a:defRPr/>
            </a:pPr>
            <a:r>
              <a:rPr lang="en-US" b="0"/>
              <a:t>From the dashboard queues, hover over the right side of the incident, click the </a:t>
            </a:r>
            <a:r>
              <a:rPr lang="en-US" b="1"/>
              <a:t>ellipsis</a:t>
            </a:r>
            <a:r>
              <a:rPr lang="en-US" b="0"/>
              <a:t>, and click </a:t>
            </a:r>
            <a:r>
              <a:rPr lang="en-US" b="1"/>
              <a:t>Start Progress</a:t>
            </a:r>
            <a:r>
              <a:rPr lang="en-US" b="0"/>
              <a:t>.</a:t>
            </a:r>
          </a:p>
          <a:p>
            <a:pPr marL="0" lvl="0" indent="0" defTabSz="933237">
              <a:buFont typeface="Arial" panose="020B0604020202020204" pitchFamily="34" charset="0"/>
              <a:buNone/>
              <a:defRPr/>
            </a:pPr>
            <a:endParaRPr lang="en-US" b="0"/>
          </a:p>
          <a:p>
            <a:pPr marL="0" lvl="0" indent="0" defTabSz="933237">
              <a:buFont typeface="Arial" panose="020B0604020202020204" pitchFamily="34" charset="0"/>
              <a:buNone/>
              <a:defRPr/>
            </a:pPr>
            <a:r>
              <a:rPr lang="en-US" b="0" u="sng"/>
              <a:t>Bottom image</a:t>
            </a:r>
          </a:p>
          <a:p>
            <a:pPr marL="228600" lvl="0" indent="-228600" defTabSz="933237">
              <a:buFont typeface="Arial" panose="020B0604020202020204" pitchFamily="34" charset="0"/>
              <a:buChar char="•"/>
              <a:defRPr/>
            </a:pPr>
            <a:r>
              <a:rPr lang="en-US" b="0"/>
              <a:t>Once you click </a:t>
            </a:r>
            <a:r>
              <a:rPr lang="en-US" b="1"/>
              <a:t>Start Progress</a:t>
            </a:r>
            <a:r>
              <a:rPr lang="en-US" b="0"/>
              <a:t>, the status changes to In Progress.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8785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849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9123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dirty="0"/>
              <a:t>Trainer Notes</a:t>
            </a:r>
          </a:p>
          <a:p>
            <a:endParaRPr lang="en-US" dirty="0"/>
          </a:p>
          <a:p>
            <a:r>
              <a:rPr lang="en-US" u="sng" dirty="0"/>
              <a:t>Top left image</a:t>
            </a:r>
          </a:p>
          <a:p>
            <a:pPr marL="171450" indent="-171450">
              <a:buFont typeface="Arial" panose="020B0604020202020204" pitchFamily="34" charset="0"/>
              <a:buChar char="•"/>
            </a:pPr>
            <a:r>
              <a:rPr lang="en-US" dirty="0"/>
              <a:t>To attach a file:</a:t>
            </a:r>
          </a:p>
          <a:p>
            <a:pPr marL="685800" lvl="1" indent="-228600">
              <a:buFont typeface="+mj-lt"/>
              <a:buAutoNum type="arabicPeriod"/>
            </a:pPr>
            <a:r>
              <a:rPr lang="en-US" dirty="0"/>
              <a:t>Click on </a:t>
            </a:r>
            <a:r>
              <a:rPr lang="en-US" b="1" dirty="0"/>
              <a:t>More</a:t>
            </a:r>
            <a:r>
              <a:rPr lang="en-US" dirty="0"/>
              <a:t>, then click </a:t>
            </a:r>
            <a:r>
              <a:rPr lang="en-US" b="1" dirty="0"/>
              <a:t>Add files</a:t>
            </a:r>
            <a:r>
              <a:rPr lang="en-US" dirty="0"/>
              <a:t>.</a:t>
            </a:r>
          </a:p>
          <a:p>
            <a:pPr marL="685800" lvl="1" indent="-228600">
              <a:buFont typeface="+mj-lt"/>
              <a:buAutoNum type="arabicPeriod"/>
            </a:pPr>
            <a:r>
              <a:rPr lang="en-US" dirty="0"/>
              <a:t>From the queues, hover over the right side of the incident, click the </a:t>
            </a:r>
            <a:r>
              <a:rPr lang="en-US" b="1" dirty="0"/>
              <a:t>ellipsis</a:t>
            </a:r>
            <a:r>
              <a:rPr lang="en-US" dirty="0"/>
              <a:t>, and then click </a:t>
            </a:r>
            <a:r>
              <a:rPr lang="en-US" b="1" dirty="0"/>
              <a:t>Attach files</a:t>
            </a:r>
            <a:r>
              <a:rPr lang="en-US" dirty="0"/>
              <a:t>.</a:t>
            </a:r>
          </a:p>
          <a:p>
            <a:pPr marL="685800" lvl="1" indent="-228600">
              <a:buFont typeface="+mj-lt"/>
              <a:buAutoNum type="arabicPeriod"/>
            </a:pPr>
            <a:r>
              <a:rPr lang="en-US" dirty="0"/>
              <a:t>This will open a dialogue box where you can search your computer for the files you want to upload.</a:t>
            </a:r>
          </a:p>
          <a:p>
            <a:pPr marL="685800" lvl="1" indent="-228600">
              <a:buFont typeface="+mj-lt"/>
              <a:buAutoNum type="arabicPeriod"/>
            </a:pPr>
            <a:r>
              <a:rPr lang="en-US" dirty="0"/>
              <a:t>Once you have selected your file, click </a:t>
            </a:r>
            <a:r>
              <a:rPr lang="en-US" b="1" dirty="0"/>
              <a:t>Open</a:t>
            </a:r>
            <a:r>
              <a:rPr lang="en-US" dirty="0"/>
              <a:t>.</a:t>
            </a:r>
          </a:p>
          <a:p>
            <a:pPr marL="171450" lvl="0" indent="-171450">
              <a:buFont typeface="Arial" panose="020B0604020202020204" pitchFamily="34" charset="0"/>
              <a:buChar char="•"/>
            </a:pPr>
            <a:r>
              <a:rPr lang="en-US" dirty="0"/>
              <a:t>To delete a file, go to the Attachments section and click the </a:t>
            </a:r>
            <a:r>
              <a:rPr lang="en-US" b="1" dirty="0"/>
              <a:t>trash can icon </a:t>
            </a:r>
            <a:r>
              <a:rPr lang="en-US" dirty="0"/>
              <a:t>next to the file.</a:t>
            </a:r>
          </a:p>
          <a:p>
            <a:endParaRPr lang="en-US" dirty="0"/>
          </a:p>
          <a:p>
            <a:r>
              <a:rPr lang="en-US" u="sng" dirty="0"/>
              <a:t>Top right image</a:t>
            </a:r>
          </a:p>
          <a:p>
            <a:pPr marL="171450" indent="-171450">
              <a:buFont typeface="Arial" panose="020B0604020202020204" pitchFamily="34" charset="0"/>
              <a:buChar char="•"/>
            </a:pPr>
            <a:r>
              <a:rPr lang="en-US" dirty="0"/>
              <a:t>To attach a screen capture:</a:t>
            </a:r>
          </a:p>
          <a:p>
            <a:pPr marL="685800" lvl="1" indent="-228600">
              <a:buFont typeface="+mj-lt"/>
              <a:buAutoNum type="arabicPeriod"/>
            </a:pPr>
            <a:r>
              <a:rPr lang="en-US" dirty="0"/>
              <a:t>Click on </a:t>
            </a:r>
            <a:r>
              <a:rPr lang="en-US" b="1" dirty="0"/>
              <a:t>More</a:t>
            </a:r>
            <a:r>
              <a:rPr lang="en-US" dirty="0"/>
              <a:t>, then click </a:t>
            </a:r>
            <a:r>
              <a:rPr lang="en-US" b="1" dirty="0"/>
              <a:t>Attach Screenshot</a:t>
            </a:r>
            <a:r>
              <a:rPr lang="en-US" dirty="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From the queues, hover over the right side of the incident, click the </a:t>
            </a:r>
            <a:r>
              <a:rPr lang="en-US" b="1" dirty="0"/>
              <a:t>ellipsis</a:t>
            </a:r>
            <a:r>
              <a:rPr lang="en-US" dirty="0"/>
              <a:t>, and then click </a:t>
            </a:r>
            <a:r>
              <a:rPr lang="en-US" b="1" dirty="0"/>
              <a:t>Add Screenshot</a:t>
            </a:r>
            <a:r>
              <a:rPr lang="en-US" dirty="0"/>
              <a:t>.</a:t>
            </a:r>
          </a:p>
          <a:p>
            <a:pPr marL="685800" lvl="1" indent="-228600">
              <a:buFont typeface="+mj-lt"/>
              <a:buAutoNum type="arabicPeriod"/>
            </a:pPr>
            <a:r>
              <a:rPr lang="en-US" dirty="0"/>
              <a:t>This will open a dialogue box where you can insert your screen capture.</a:t>
            </a:r>
          </a:p>
          <a:p>
            <a:pPr marL="1143000" lvl="2" indent="-228600">
              <a:buFont typeface="+mj-lt"/>
              <a:buAutoNum type="arabicPeriod"/>
            </a:pPr>
            <a:r>
              <a:rPr lang="en-US" dirty="0"/>
              <a:t>You can insert your screen capture by dragging and dropping your image or copying and pasting your image in the box that says, ‘y</a:t>
            </a:r>
            <a:r>
              <a:rPr lang="en-US" b="0" dirty="0"/>
              <a:t>our image will be pasted here’</a:t>
            </a:r>
            <a:r>
              <a:rPr lang="en-US" dirty="0"/>
              <a:t>. </a:t>
            </a:r>
          </a:p>
          <a:p>
            <a:pPr marL="685800" lvl="1" indent="-228600">
              <a:buFont typeface="+mj-lt"/>
              <a:buAutoNum type="arabicPeriod"/>
            </a:pPr>
            <a:r>
              <a:rPr lang="en-US" dirty="0"/>
              <a:t>Once you have your screen capture inserted, name your file, and then click Upload.</a:t>
            </a:r>
          </a:p>
          <a:p>
            <a:pPr marL="171450" lvl="0" indent="-171450">
              <a:buFont typeface="Arial" panose="020B0604020202020204" pitchFamily="34" charset="0"/>
              <a:buChar char="•"/>
            </a:pPr>
            <a:r>
              <a:rPr lang="en-US" dirty="0"/>
              <a:t>To delete a screen capture, go to the Attachments section and click the </a:t>
            </a:r>
            <a:r>
              <a:rPr lang="en-US" b="1" dirty="0"/>
              <a:t>trash can icon </a:t>
            </a:r>
            <a:r>
              <a:rPr lang="en-US" dirty="0"/>
              <a:t>next to the image.</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u="sng" dirty="0"/>
              <a:t>Snipping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If using Windows, the Snipping tool can capture a screenshot.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Use </a:t>
            </a:r>
            <a:r>
              <a:rPr lang="en-US" sz="1800" dirty="0" err="1">
                <a:effectLst/>
                <a:latin typeface="Segoe UI" panose="020B0502040204020203" pitchFamily="34" charset="0"/>
              </a:rPr>
              <a:t>ctrl+c</a:t>
            </a:r>
            <a:r>
              <a:rPr lang="en-US" sz="1800" dirty="0">
                <a:effectLst/>
                <a:latin typeface="Segoe UI" panose="020B0502040204020203" pitchFamily="34" charset="0"/>
              </a:rPr>
              <a:t> or copy the screenshot in Snipping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Then </a:t>
            </a:r>
            <a:r>
              <a:rPr lang="en-US" sz="1800" dirty="0" err="1">
                <a:effectLst/>
                <a:latin typeface="Segoe UI" panose="020B0502040204020203" pitchFamily="34" charset="0"/>
              </a:rPr>
              <a:t>ctrl+v</a:t>
            </a:r>
            <a:r>
              <a:rPr lang="en-US" sz="1800" dirty="0">
                <a:effectLst/>
                <a:latin typeface="Segoe UI" panose="020B0502040204020203" pitchFamily="34" charset="0"/>
              </a:rPr>
              <a:t> or paste to paste the image into the TIMS issue</a:t>
            </a:r>
            <a:endParaRPr lang="en-US" sz="1800" dirty="0">
              <a:effectLst/>
              <a:latin typeface="Arial" panose="020B0604020202020204" pitchFamily="34" charset="0"/>
            </a:endParaRPr>
          </a:p>
          <a:p>
            <a:endParaRPr lang="en-US" u="sng" dirty="0"/>
          </a:p>
          <a:p>
            <a:r>
              <a:rPr lang="en-US" u="sng" dirty="0"/>
              <a:t>Top Middle image</a:t>
            </a:r>
          </a:p>
          <a:p>
            <a:r>
              <a:rPr lang="en-US" dirty="0"/>
              <a:t>This image displays the option to drag and drop files in the </a:t>
            </a:r>
            <a:r>
              <a:rPr lang="en-US" b="1" dirty="0"/>
              <a:t>Attachment</a:t>
            </a:r>
            <a:r>
              <a:rPr lang="en-US" dirty="0"/>
              <a:t> section of an incident.</a:t>
            </a:r>
          </a:p>
          <a:p>
            <a:endParaRPr lang="en-US" dirty="0"/>
          </a:p>
          <a:p>
            <a:r>
              <a:rPr lang="en-US" u="sng" dirty="0"/>
              <a:t>Bottom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use the attachment feature in the comments sections:</a:t>
            </a:r>
          </a:p>
          <a:p>
            <a:pPr marL="685800" lvl="1" indent="-228600">
              <a:buFont typeface="+mj-lt"/>
              <a:buAutoNum type="arabicPeriod"/>
            </a:pPr>
            <a:r>
              <a:rPr lang="en-US" dirty="0"/>
              <a:t>Click on </a:t>
            </a:r>
            <a:r>
              <a:rPr lang="en-US" b="1" dirty="0"/>
              <a:t>Add Comment.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From the queues, hover over the right side of the incident, click the </a:t>
            </a:r>
            <a:r>
              <a:rPr lang="en-US" b="1" dirty="0"/>
              <a:t>ellipsis</a:t>
            </a:r>
            <a:r>
              <a:rPr lang="en-US" dirty="0"/>
              <a:t>, and then click </a:t>
            </a:r>
            <a:r>
              <a:rPr lang="en-US" b="1" dirty="0"/>
              <a:t>Add Comment</a:t>
            </a:r>
            <a:r>
              <a:rPr lang="en-US" dirty="0"/>
              <a:t>.</a:t>
            </a:r>
          </a:p>
          <a:p>
            <a:pPr marL="685800" lvl="1" indent="-228600">
              <a:buFont typeface="+mj-lt"/>
              <a:buAutoNum type="arabicPeriod"/>
            </a:pPr>
            <a:r>
              <a:rPr lang="en-US" b="0" dirty="0"/>
              <a:t>Click the attachment icon (paper clip symbol) and click </a:t>
            </a:r>
            <a:r>
              <a:rPr lang="en-US" b="1" dirty="0"/>
              <a:t>+Browse. </a:t>
            </a:r>
          </a:p>
          <a:p>
            <a:pPr marL="685800" lvl="1" indent="-228600">
              <a:buFont typeface="+mj-lt"/>
              <a:buAutoNum type="arabicPeriod"/>
            </a:pPr>
            <a:r>
              <a:rPr lang="en-US" dirty="0"/>
              <a:t>This will open a dialogue box where you can search your computer for the files or image you want to upload.</a:t>
            </a:r>
          </a:p>
          <a:p>
            <a:pPr marL="685800" lvl="1" indent="-228600">
              <a:buFont typeface="+mj-lt"/>
              <a:buAutoNum type="arabicPeriod"/>
            </a:pPr>
            <a:r>
              <a:rPr lang="en-US" dirty="0"/>
              <a:t>Once you have selected your file, click </a:t>
            </a:r>
            <a:r>
              <a:rPr lang="en-US" b="1" dirty="0"/>
              <a:t>Open</a:t>
            </a:r>
            <a:r>
              <a:rPr lang="en-US" dirty="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You can restrict the view to a set of users by clicking the </a:t>
            </a:r>
            <a:r>
              <a:rPr lang="en-US" sz="1200" b="1" dirty="0"/>
              <a:t>lock icon</a:t>
            </a:r>
            <a:r>
              <a:rPr lang="en-US" sz="1200" dirty="0"/>
              <a:t>. </a:t>
            </a:r>
            <a:endParaRPr lang="en-US" dirty="0"/>
          </a:p>
          <a:p>
            <a:pPr marL="171450" lvl="0" indent="-171450">
              <a:buFont typeface="Arial" panose="020B0604020202020204" pitchFamily="34" charset="0"/>
              <a:buChar char="•"/>
            </a:pPr>
            <a:r>
              <a:rPr lang="en-US" dirty="0"/>
              <a:t>To delete a file, go to the Attachments section and click the </a:t>
            </a:r>
            <a:r>
              <a:rPr lang="en-US" b="1" dirty="0"/>
              <a:t>trash can icon </a:t>
            </a:r>
            <a:r>
              <a:rPr lang="en-US" dirty="0"/>
              <a:t>next to the file.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6470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150" y="158750"/>
            <a:ext cx="2895600" cy="2171700"/>
          </a:xfrm>
        </p:spPr>
      </p:sp>
      <p:sp>
        <p:nvSpPr>
          <p:cNvPr id="3" name="Notes Placeholder 2"/>
          <p:cNvSpPr>
            <a:spLocks noGrp="1"/>
          </p:cNvSpPr>
          <p:nvPr>
            <p:ph type="body" idx="1"/>
          </p:nvPr>
        </p:nvSpPr>
        <p:spPr>
          <a:xfrm>
            <a:off x="234950" y="2444750"/>
            <a:ext cx="6553200" cy="6319071"/>
          </a:xfrm>
        </p:spPr>
        <p:txBody>
          <a:bodyPr>
            <a:normAutofit/>
          </a:bodyPr>
          <a:lstStyle/>
          <a:p>
            <a:pPr algn="l" rtl="0" fontAlgn="base"/>
            <a:r>
              <a:rPr lang="en-US" sz="1400" b="1" i="0" u="none" strike="noStrike" dirty="0">
                <a:solidFill>
                  <a:srgbClr val="000000"/>
                </a:solidFill>
                <a:effectLst/>
                <a:latin typeface="Arial" panose="020B0604020202020204" pitchFamily="34" charset="0"/>
              </a:rPr>
              <a:t>Trainer Notes</a:t>
            </a:r>
            <a:r>
              <a:rPr lang="en-US" sz="1400" b="0" i="0" u="none" strike="noStrike" dirty="0">
                <a:solidFill>
                  <a:srgbClr val="444444"/>
                </a:solidFill>
                <a:effectLst/>
                <a:latin typeface="Arial" panose="020B0604020202020204" pitchFamily="34" charset="0"/>
              </a:rPr>
              <a:t>​</a:t>
            </a:r>
            <a:endParaRPr lang="en-US" sz="1400" b="0" i="0" u="none" strike="noStrike" dirty="0">
              <a:solidFill>
                <a:srgbClr val="444444"/>
              </a:solidFill>
              <a:effectLst/>
              <a:latin typeface="Calibri" panose="020F0502020204030204" pitchFamily="34" charset="0"/>
            </a:endParaRPr>
          </a:p>
          <a:p>
            <a:endParaRPr lang="en-US" sz="1300" b="1" dirty="0"/>
          </a:p>
          <a:p>
            <a:pPr marL="285750" lvl="0" indent="-285750">
              <a:buFont typeface="Arial" panose="020B0604020202020204" pitchFamily="34" charset="0"/>
              <a:buChar char="•"/>
            </a:pPr>
            <a:r>
              <a:rPr lang="en-US" sz="1300" dirty="0"/>
              <a:t>Be sure to remember FERPA and read the data use agreement. </a:t>
            </a:r>
          </a:p>
          <a:p>
            <a:pPr marL="285750" lvl="0" indent="-285750">
              <a:buFont typeface="Arial" panose="020B0604020202020204" pitchFamily="34" charset="0"/>
              <a:buChar char="•"/>
            </a:pPr>
            <a:r>
              <a:rPr lang="en-US" sz="1300" dirty="0"/>
              <a:t>This is where Level 1 gives authority for Level 2 along with TEA, to view the data specific to that incident.</a:t>
            </a:r>
          </a:p>
          <a:p>
            <a:pPr marL="0" lvl="0" indent="0">
              <a:buFont typeface="Arial" panose="020B0604020202020204" pitchFamily="34" charset="0"/>
              <a:buNone/>
            </a:pPr>
            <a:endParaRPr lang="en-US" sz="1300" dirty="0"/>
          </a:p>
          <a:p>
            <a:pPr marL="0" lvl="0" indent="0">
              <a:buFont typeface="Arial" panose="020B0604020202020204" pitchFamily="34" charset="0"/>
              <a:buNone/>
            </a:pPr>
            <a:r>
              <a:rPr lang="en-US" sz="1300" b="1" dirty="0"/>
              <a:t>For ESCs/Vendors ONLY:</a:t>
            </a:r>
          </a:p>
          <a:p>
            <a:r>
              <a:rPr lang="en-US" sz="1300" b="0" dirty="0"/>
              <a:t>Escalation reasons for escalating from Level 2 to Level 3 (</a:t>
            </a:r>
            <a:r>
              <a:rPr lang="en-US" sz="1300" b="0" i="1" dirty="0"/>
              <a:t>image not shown</a:t>
            </a:r>
            <a:r>
              <a:rPr lang="en-US" sz="1300" b="0" dirty="0"/>
              <a:t>):</a:t>
            </a:r>
          </a:p>
          <a:p>
            <a:r>
              <a:rPr lang="en-US" sz="1300" b="1" dirty="0"/>
              <a:t>Exhausted Troubleshooting Steps: </a:t>
            </a:r>
            <a:r>
              <a:rPr lang="en-US" sz="1300" b="0" dirty="0"/>
              <a:t>Select this step after you have exhausted all options to resolve the incident.</a:t>
            </a:r>
            <a:endParaRPr lang="en-US" sz="1300" b="1" dirty="0"/>
          </a:p>
          <a:p>
            <a:r>
              <a:rPr lang="en-US" sz="1300" b="1" dirty="0"/>
              <a:t>Required for TEA Action: </a:t>
            </a:r>
            <a:r>
              <a:rPr lang="en-US" sz="1300" b="0" dirty="0"/>
              <a:t>Select this if the reason you are escalating requires TEA assistance such as retiring a UID.</a:t>
            </a:r>
            <a:endParaRPr lang="en-US" sz="1300" b="1" dirty="0"/>
          </a:p>
          <a:p>
            <a:r>
              <a:rPr lang="en-US" sz="1300" b="1" dirty="0"/>
              <a:t>Need more Training: </a:t>
            </a:r>
            <a:r>
              <a:rPr lang="en-US" sz="1300" b="0" dirty="0"/>
              <a:t>Select this if you require additional training related to the incident.</a:t>
            </a:r>
          </a:p>
          <a:p>
            <a:r>
              <a:rPr lang="en-US" sz="1300" b="0" dirty="0"/>
              <a:t>TEA Recommended Escalation:</a:t>
            </a:r>
          </a:p>
          <a:p>
            <a:r>
              <a:rPr lang="en-US" sz="1300" b="1" dirty="0"/>
              <a:t>Don’t Support this LEA: </a:t>
            </a:r>
            <a:r>
              <a:rPr lang="en-US" sz="1300" b="0" dirty="0"/>
              <a:t>Select this if you do not have a support contract with this LEA or this LEA is not in your region.</a:t>
            </a:r>
          </a:p>
          <a:p>
            <a:r>
              <a:rPr lang="en-US" sz="1300" b="1" dirty="0"/>
              <a:t>Support Staff Unavailable: </a:t>
            </a:r>
            <a:r>
              <a:rPr lang="en-US" sz="1300" b="0" dirty="0"/>
              <a:t>Select this if you lack the bandwidth to work this incident. </a:t>
            </a:r>
          </a:p>
          <a:p>
            <a:r>
              <a:rPr lang="en-US" sz="1300" b="1" dirty="0"/>
              <a:t>Other – See Comments</a:t>
            </a:r>
            <a:r>
              <a:rPr lang="en-US" sz="1300" b="0" dirty="0"/>
              <a:t>: Select this and enter a comment if the reason you are escalating is not covered in any of the other available options.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01171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Trainer Notes</a:t>
            </a:r>
          </a:p>
          <a:p>
            <a:endParaRPr lang="en-US"/>
          </a:p>
          <a:p>
            <a:r>
              <a:rPr lang="en-US"/>
              <a:t>From the Resolution dropdown menu, select:</a:t>
            </a:r>
          </a:p>
          <a:p>
            <a:pPr marL="171450" indent="-171450">
              <a:buFont typeface="Arial" panose="020B0604020202020204" pitchFamily="34" charset="0"/>
              <a:buChar char="•"/>
            </a:pPr>
            <a:r>
              <a:rPr lang="en-US" b="1"/>
              <a:t>Resolved</a:t>
            </a:r>
            <a:r>
              <a:rPr lang="en-US"/>
              <a:t> if a resolution has been found.</a:t>
            </a:r>
          </a:p>
          <a:p>
            <a:pPr marL="171450" indent="-171450">
              <a:buFont typeface="Arial" panose="020B0604020202020204" pitchFamily="34" charset="0"/>
              <a:buChar char="•"/>
            </a:pPr>
            <a:r>
              <a:rPr lang="en-US" b="1"/>
              <a:t>Work-around Provided to Customer </a:t>
            </a:r>
            <a:r>
              <a:rPr lang="en-US"/>
              <a:t>if a workaround for the problem was found and provided to the customer.</a:t>
            </a:r>
          </a:p>
          <a:p>
            <a:pPr marL="171450" indent="-171450">
              <a:buFont typeface="Arial" panose="020B0604020202020204" pitchFamily="34" charset="0"/>
              <a:buChar char="•"/>
            </a:pPr>
            <a:r>
              <a:rPr lang="en-US" b="1"/>
              <a:t>Won’t Fix </a:t>
            </a:r>
            <a:r>
              <a:rPr lang="en-US"/>
              <a:t>if the incident will not be fixed.</a:t>
            </a:r>
          </a:p>
          <a:p>
            <a:pPr marL="171450" indent="-171450">
              <a:buFont typeface="Arial" panose="020B0604020202020204" pitchFamily="34" charset="0"/>
              <a:buChar char="•"/>
            </a:pPr>
            <a:r>
              <a:rPr lang="en-US" b="1"/>
              <a:t>Duplicate</a:t>
            </a:r>
            <a:r>
              <a:rPr lang="en-US"/>
              <a:t> if the incident is a duplicate of another incident.</a:t>
            </a:r>
          </a:p>
          <a:p>
            <a:pPr marL="171450" indent="-171450">
              <a:buFont typeface="Arial" panose="020B0604020202020204" pitchFamily="34" charset="0"/>
              <a:buChar char="•"/>
            </a:pPr>
            <a:r>
              <a:rPr lang="en-US" b="1"/>
              <a:t>Incomplete</a:t>
            </a:r>
            <a:r>
              <a:rPr lang="en-US"/>
              <a:t> if there is not enough information has been provided to understand the incident.</a:t>
            </a:r>
          </a:p>
          <a:p>
            <a:pPr marL="171450" indent="-171450">
              <a:buFont typeface="Arial" panose="020B0604020202020204" pitchFamily="34" charset="0"/>
              <a:buChar char="•"/>
            </a:pPr>
            <a:r>
              <a:rPr lang="en-US" b="1"/>
              <a:t>Cannot Reproduce </a:t>
            </a:r>
            <a:r>
              <a:rPr lang="en-US"/>
              <a:t>when attempts were made to reproduce the incident, they were not successful.</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817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Trainer Notes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reason you would want to put an incident on hold is if you are working the incident and do not have enough information or need more clarification to help resolve the incident.</a:t>
            </a:r>
          </a:p>
          <a:p>
            <a:endParaRPr lang="en-US"/>
          </a:p>
          <a:p>
            <a:pPr marL="171450" indent="-171450">
              <a:buFont typeface="Arial" panose="020B0604020202020204" pitchFamily="34" charset="0"/>
              <a:buChar char="•"/>
            </a:pPr>
            <a:r>
              <a:rPr lang="en-US"/>
              <a:t>For levels higher than Level 1, you will click </a:t>
            </a:r>
            <a:r>
              <a:rPr lang="en-US" b="1"/>
              <a:t>Level # Hold, </a:t>
            </a:r>
            <a:r>
              <a:rPr lang="en-US" b="0"/>
              <a:t>where</a:t>
            </a:r>
            <a:r>
              <a:rPr lang="en-US"/>
              <a:t> ”</a:t>
            </a:r>
            <a:r>
              <a:rPr lang="en-US" b="1"/>
              <a:t>#</a:t>
            </a:r>
            <a:r>
              <a:rPr lang="en-US" b="0"/>
              <a:t>” corresponds to your support level.</a:t>
            </a:r>
            <a:endParaRPr lang="en-US"/>
          </a:p>
          <a:p>
            <a:pPr marL="171450" indent="-171450">
              <a:buFont typeface="Arial" panose="020B0604020202020204" pitchFamily="34" charset="0"/>
              <a:buChar char="•"/>
            </a:pPr>
            <a:r>
              <a:rPr lang="en-US"/>
              <a:t>The dialogue box appears slightly different depending on whether it is opened from the detail view or queues.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 can restrict the view to a set of users by clicking the lock icon.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592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090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dirty="0"/>
              <a:t>Trainer Notes</a:t>
            </a:r>
          </a:p>
          <a:p>
            <a:endParaRPr lang="en-US" dirty="0"/>
          </a:p>
          <a:p>
            <a:pPr marL="171450" indent="-171450">
              <a:buFont typeface="Arial" panose="020B0604020202020204" pitchFamily="34" charset="0"/>
              <a:buChar char="•"/>
            </a:pPr>
            <a:r>
              <a:rPr lang="en-US" dirty="0"/>
              <a:t>You would return an incident to get more information to help with resolving the incident.</a:t>
            </a:r>
          </a:p>
          <a:p>
            <a:pPr marL="171450" indent="-171450">
              <a:buFont typeface="Arial" panose="020B0604020202020204" pitchFamily="34" charset="0"/>
              <a:buChar char="•"/>
            </a:pPr>
            <a:r>
              <a:rPr lang="en-US" dirty="0"/>
              <a:t>Level 1 Support cannot Return to a lower level since they are the lowest level. </a:t>
            </a:r>
          </a:p>
          <a:p>
            <a:pPr marL="628650" lvl="1" indent="-171450">
              <a:buFont typeface="Arial" panose="020B0604020202020204" pitchFamily="34" charset="0"/>
              <a:buChar char="•"/>
            </a:pPr>
            <a:r>
              <a:rPr lang="en-US" dirty="0"/>
              <a:t>The options available to Level 1 Support are </a:t>
            </a:r>
            <a:r>
              <a:rPr lang="en-US" b="1" dirty="0"/>
              <a:t>Hold for Customer </a:t>
            </a:r>
            <a:r>
              <a:rPr lang="en-US" dirty="0"/>
              <a:t>or to resolve the incident.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6697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Trainer Notes</a:t>
            </a:r>
          </a:p>
          <a:p>
            <a:endParaRPr lang="en-US"/>
          </a:p>
          <a:p>
            <a:pPr marL="171450" indent="-171450">
              <a:buFont typeface="Arial" panose="020B0604020202020204" pitchFamily="34" charset="0"/>
              <a:buChar char="•"/>
            </a:pPr>
            <a:r>
              <a:rPr lang="en-US"/>
              <a:t>This section does not apply to TIMS LEA (Level 1) Support. </a:t>
            </a:r>
          </a:p>
          <a:p>
            <a:pPr marL="171450" indent="-171450">
              <a:buFont typeface="Arial" panose="020B0604020202020204" pitchFamily="34" charset="0"/>
              <a:buChar char="•"/>
            </a:pPr>
            <a:r>
              <a:rPr lang="en-US"/>
              <a:t>The incident has to be in Progress for Level 2 to access Log Data Access.</a:t>
            </a:r>
          </a:p>
          <a:p>
            <a:pPr marL="171450" indent="-171450">
              <a:buFont typeface="Arial" panose="020B0604020202020204" pitchFamily="34" charset="0"/>
              <a:buChar char="•"/>
            </a:pPr>
            <a:r>
              <a:rPr lang="en-US"/>
              <a:t>To maintain compliance with TEA policies and with the FERPA:</a:t>
            </a:r>
          </a:p>
          <a:p>
            <a:pPr marL="628650" lvl="1" indent="-171450">
              <a:buFont typeface="Arial" panose="020B0604020202020204" pitchFamily="34" charset="0"/>
              <a:buChar char="•"/>
            </a:pPr>
            <a:r>
              <a:rPr lang="en-US"/>
              <a:t>The LEA or ESC data that is escalated beyond Level 1 (TIMS LEA) Support must be logged into the system by Level 2 Support or higher. </a:t>
            </a:r>
          </a:p>
          <a:p>
            <a:pPr marL="628650" lvl="1" indent="-171450">
              <a:buFont typeface="Arial" panose="020B0604020202020204" pitchFamily="34" charset="0"/>
              <a:buChar char="•"/>
            </a:pPr>
            <a:r>
              <a:rPr lang="en-US"/>
              <a:t>Once an incident that has student or teacher data attached to it reaches Level 2, 3, or 4 and is put in </a:t>
            </a:r>
            <a:r>
              <a:rPr lang="en-US" b="1"/>
              <a:t>In Progress </a:t>
            </a:r>
            <a:r>
              <a:rPr lang="en-US"/>
              <a:t>or </a:t>
            </a:r>
            <a:r>
              <a:rPr lang="en-US" b="1"/>
              <a:t>Follow-up</a:t>
            </a:r>
            <a:r>
              <a:rPr lang="en-US"/>
              <a:t> status, use Log Data Access to comply with this requirement.</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4131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Trainer Notes</a:t>
            </a:r>
          </a:p>
          <a:p>
            <a:endParaRPr lang="en-US"/>
          </a:p>
          <a:p>
            <a:r>
              <a:rPr lang="en-US"/>
              <a:t>For the Remaining Estimate section, select  one of the choices below for how you would like to update the work estimation. </a:t>
            </a:r>
          </a:p>
          <a:p>
            <a:pPr marL="171450" indent="-171450">
              <a:buFont typeface="Arial" panose="020B0604020202020204" pitchFamily="34" charset="0"/>
              <a:buChar char="•"/>
            </a:pPr>
            <a:r>
              <a:rPr lang="en-US" b="1"/>
              <a:t>Adjust automatically </a:t>
            </a:r>
            <a:r>
              <a:rPr lang="en-US"/>
              <a:t>to have the system update the estimate as time is added.</a:t>
            </a:r>
          </a:p>
          <a:p>
            <a:pPr marL="171450" indent="-171450">
              <a:buFont typeface="Arial" panose="020B0604020202020204" pitchFamily="34" charset="0"/>
              <a:buChar char="•"/>
            </a:pPr>
            <a:r>
              <a:rPr lang="en-US" b="1"/>
              <a:t>Use existing time estimate of # minutes </a:t>
            </a:r>
            <a:r>
              <a:rPr lang="en-US"/>
              <a:t>which will not track time worked.</a:t>
            </a:r>
          </a:p>
          <a:p>
            <a:pPr marL="171450" indent="-171450">
              <a:buFont typeface="Arial" panose="020B0604020202020204" pitchFamily="34" charset="0"/>
              <a:buChar char="•"/>
            </a:pPr>
            <a:r>
              <a:rPr lang="en-US" b="1"/>
              <a:t>Set to </a:t>
            </a:r>
            <a:r>
              <a:rPr lang="en-US"/>
              <a:t>which allows the user to set a specific estimate for work time remaining.</a:t>
            </a:r>
          </a:p>
          <a:p>
            <a:pPr marL="171450" indent="-171450">
              <a:buFont typeface="Arial" panose="020B0604020202020204" pitchFamily="34" charset="0"/>
              <a:buChar char="•"/>
            </a:pPr>
            <a:r>
              <a:rPr lang="en-US" b="1"/>
              <a:t>Reduce by </a:t>
            </a:r>
            <a:r>
              <a:rPr lang="en-US"/>
              <a:t>which reduces the estimate already entered that seems excessive.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131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Trainer Notes</a:t>
            </a:r>
          </a:p>
          <a:p>
            <a:endParaRPr lang="en-US"/>
          </a:p>
          <a:p>
            <a:r>
              <a:rPr lang="en-US"/>
              <a:t>If your information does not upload when you click the </a:t>
            </a:r>
            <a:r>
              <a:rPr lang="en-US" b="1"/>
              <a:t>Auto-fill my name, telephone and email</a:t>
            </a:r>
            <a:r>
              <a:rPr lang="en-US"/>
              <a:t>, enter your name in </a:t>
            </a:r>
            <a:r>
              <a:rPr lang="en-US" b="0"/>
              <a:t>Submitter Org</a:t>
            </a:r>
            <a:r>
              <a:rPr lang="en-US"/>
              <a:t>, your email address in </a:t>
            </a:r>
            <a:r>
              <a:rPr lang="en-US" b="0" i="0"/>
              <a:t>Submitter Email</a:t>
            </a:r>
            <a:r>
              <a:rPr lang="en-US"/>
              <a:t>, and your contact number in </a:t>
            </a:r>
            <a:r>
              <a:rPr lang="en-US" b="0"/>
              <a:t>Submitter Phone</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16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421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9377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0370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p>
          <a:p>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610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0473-45B7-5291-3529-817EDB4DE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86222-8CCD-CB28-6183-235F5F5BE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51B007-E201-4BBB-60C2-B6F64073A5BC}"/>
              </a:ext>
            </a:extLst>
          </p:cNvPr>
          <p:cNvSpPr>
            <a:spLocks noGrp="1"/>
          </p:cNvSpPr>
          <p:nvPr>
            <p:ph type="body" idx="1"/>
          </p:nvPr>
        </p:nvSpPr>
        <p:spPr/>
        <p:txBody>
          <a:bodyPr/>
          <a:lstStyle/>
          <a:p>
            <a:r>
              <a:rPr lang="en-US" b="1" dirty="0"/>
              <a:t>NOTE: </a:t>
            </a:r>
            <a:r>
              <a:rPr lang="en-US" dirty="0"/>
              <a:t>To see the answer, you must be in presentation mode.</a:t>
            </a:r>
          </a:p>
          <a:p>
            <a:endParaRPr lang="en-US" dirty="0"/>
          </a:p>
        </p:txBody>
      </p:sp>
      <p:sp>
        <p:nvSpPr>
          <p:cNvPr id="4" name="Slide Number Placeholder 3">
            <a:extLst>
              <a:ext uri="{FF2B5EF4-FFF2-40B4-BE49-F238E27FC236}">
                <a16:creationId xmlns:a16="http://schemas.microsoft.com/office/drawing/2014/main" id="{AB2C9029-A0B4-B1AA-5BD5-2599F7FD14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8054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25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a:t>Note</a:t>
            </a:r>
          </a:p>
          <a:p>
            <a:r>
              <a:rPr lang="en-US"/>
              <a:t>If you have covered this material in another training, this content can be skipped.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6113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NOTE</a:t>
            </a:r>
          </a:p>
          <a:p>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558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NOTE</a:t>
            </a:r>
          </a:p>
          <a:p>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6311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a:t>NOTE</a:t>
            </a:r>
          </a:p>
          <a:p>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1811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163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018"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146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Image Placeholder 5">
            <a:extLst>
              <a:ext uri="{FF2B5EF4-FFF2-40B4-BE49-F238E27FC236}">
                <a16:creationId xmlns:a16="http://schemas.microsoft.com/office/drawing/2014/main" id="{2B8715F9-E565-46E8-99D2-F4EB30F8A03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9163F676-97DE-45F8-8C6B-1A372F23960F}"/>
              </a:ext>
            </a:extLst>
          </p:cNvPr>
          <p:cNvSpPr>
            <a:spLocks noGrp="1"/>
          </p:cNvSpPr>
          <p:nvPr>
            <p:ph type="body" idx="1"/>
          </p:nvPr>
        </p:nvSpPr>
        <p:spPr/>
        <p:txBody>
          <a:bodyPr/>
          <a:lstStyle/>
          <a:p>
            <a:pPr marL="0" indent="0">
              <a:buSzPct val="60000"/>
              <a:buFont typeface="Arial" panose="020B0604020202020204" pitchFamily="34" charset="0"/>
              <a:buNone/>
            </a:pPr>
            <a:r>
              <a:rPr lang="en-US" b="1">
                <a:solidFill>
                  <a:srgbClr val="0A518B"/>
                </a:solidFill>
                <a:highlight>
                  <a:srgbClr val="FFFFFF"/>
                </a:highlight>
                <a:latin typeface="Arial"/>
                <a:cs typeface="Arial"/>
              </a:rPr>
              <a:t>TWEDS</a:t>
            </a:r>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Go to the TSDS website at https://www.texasstudentdatasystem.org </a:t>
            </a:r>
            <a:endParaRPr lang="en-US"/>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Hover over the TEDS Data Standards tab.</a:t>
            </a:r>
            <a:endParaRPr lang="en-US">
              <a:latin typeface="Arial"/>
              <a:cs typeface="Arial"/>
            </a:endParaRPr>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Next, click on ‘TWEDS Upgrade’</a:t>
            </a:r>
            <a:endParaRPr lang="en-US">
              <a:latin typeface="Arial"/>
              <a:cs typeface="Arial"/>
            </a:endParaRPr>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Finally, click on the “XXXX-XXXX Texas Education Data Standards via TWEDS” hyperlink.</a:t>
            </a:r>
            <a:endParaRPr lang="en-US">
              <a:latin typeface="Arial"/>
              <a:cs typeface="Arial"/>
            </a:endParaRPr>
          </a:p>
          <a:p>
            <a:endParaRPr lang="en-US"/>
          </a:p>
        </p:txBody>
      </p:sp>
    </p:spTree>
    <p:extLst>
      <p:ext uri="{BB962C8B-B14F-4D97-AF65-F5344CB8AC3E}">
        <p14:creationId xmlns:p14="http://schemas.microsoft.com/office/powerpoint/2010/main" val="9726199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55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3328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01157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Image Placeholder 5">
            <a:extLst>
              <a:ext uri="{FF2B5EF4-FFF2-40B4-BE49-F238E27FC236}">
                <a16:creationId xmlns:a16="http://schemas.microsoft.com/office/drawing/2014/main" id="{D30DE519-6431-4585-9357-9C3C2835594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544A2EB-A4FC-4675-9A30-F7369430F73D}"/>
              </a:ext>
            </a:extLst>
          </p:cNvPr>
          <p:cNvSpPr>
            <a:spLocks noGrp="1"/>
          </p:cNvSpPr>
          <p:nvPr>
            <p:ph type="body" idx="1"/>
          </p:nvPr>
        </p:nvSpPr>
        <p:spPr/>
        <p:txBody>
          <a:bodyPr/>
          <a:lstStyle/>
          <a:p>
            <a:r>
              <a:rPr lang="en-US">
                <a:solidFill>
                  <a:schemeClr val="bg2">
                    <a:lumMod val="10000"/>
                  </a:schemeClr>
                </a:solidFill>
                <a:latin typeface="Tw Cen MT" panose="020B0602020104020603" pitchFamily="34" charset="0"/>
              </a:rPr>
              <a:t>The role the LEA staff would request will depend on the individual’s level of responsibility.</a:t>
            </a:r>
          </a:p>
        </p:txBody>
      </p:sp>
    </p:spTree>
    <p:extLst>
      <p:ext uri="{BB962C8B-B14F-4D97-AF65-F5344CB8AC3E}">
        <p14:creationId xmlns:p14="http://schemas.microsoft.com/office/powerpoint/2010/main" val="372741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92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9.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ctrTitle"/>
          </p:nvPr>
        </p:nvSpPr>
        <p:spPr>
          <a:xfrm>
            <a:off x="2932438" y="4670099"/>
            <a:ext cx="3279124" cy="507831"/>
          </a:xfrm>
          <a:prstGeom prst="rect">
            <a:avLst/>
          </a:prstGeom>
        </p:spPr>
        <p:txBody>
          <a:bodyPr wrap="square" lIns="0" tIns="0" rIns="0" bIns="0">
            <a:spAutoFit/>
          </a:bodyPr>
          <a:lstStyle>
            <a:lvl1pPr>
              <a:defRPr sz="33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2932438" y="4670099"/>
            <a:ext cx="327912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1573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599919803"/>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348834005"/>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025">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731003785"/>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475558671"/>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025">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666246465"/>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endParaRPr lang="en-US"/>
          </a:p>
        </p:txBody>
      </p:sp>
      <p:sp>
        <p:nvSpPr>
          <p:cNvPr id="17" name="Footer Placeholder 16"/>
          <p:cNvSpPr>
            <a:spLocks noGrp="1"/>
          </p:cNvSpPr>
          <p:nvPr>
            <p:ph type="ftr" sz="quarter" idx="11"/>
          </p:nvPr>
        </p:nvSpPr>
        <p:spPr>
          <a:xfrm>
            <a:off x="2085393" y="236544"/>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572567433"/>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00082"/>
          </a:xfrm>
          <a:prstGeom prst="rect">
            <a:avLst/>
          </a:prstGeom>
          <a:solidFill>
            <a:schemeClr val="bg1"/>
          </a:solidFill>
        </p:spPr>
        <p:txBody>
          <a:bodyPr wrap="square" rtlCol="0">
            <a:spAutoFit/>
          </a:bodyPr>
          <a:lstStyle/>
          <a:p>
            <a:pPr algn="ctr"/>
            <a:r>
              <a:rPr lang="en-US" sz="1350"/>
              <a:t>  </a:t>
            </a:r>
            <a:r>
              <a:rPr lang="en-US" sz="600">
                <a:solidFill>
                  <a:schemeClr val="bg1">
                    <a:lumMod val="65000"/>
                  </a:schemeClr>
                </a:solidFill>
              </a:rPr>
              <a:t>© </a:t>
            </a:r>
            <a:r>
              <a:rPr lang="en-US" sz="6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1115065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1" y="152402"/>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1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Bef>
                <a:spcPts val="450"/>
              </a:spcBef>
              <a:spcAft>
                <a:spcPts val="450"/>
              </a:spcAft>
              <a:buFont typeface="Wingdings" pitchFamily="2" charset="2"/>
              <a:buChar char="q"/>
              <a:defRPr sz="1350" baseline="0">
                <a:latin typeface="+mn-lt"/>
              </a:defRPr>
            </a:lvl1pPr>
          </a:lstStyle>
          <a:p>
            <a:pPr>
              <a:spcBef>
                <a:spcPts val="600"/>
              </a:spcBef>
              <a:spcAft>
                <a:spcPts val="600"/>
              </a:spcAft>
              <a:buFont typeface="Wingdings" pitchFamily="2" charset="2"/>
              <a:buChar char="q"/>
            </a:pPr>
            <a:r>
              <a:rPr lang="en-US" sz="195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184666"/>
          </a:xfrm>
          <a:prstGeom prst="rect">
            <a:avLst/>
          </a:prstGeom>
          <a:noFill/>
        </p:spPr>
        <p:txBody>
          <a:bodyPr wrap="square" rtlCol="0">
            <a:spAutoFit/>
          </a:bodyPr>
          <a:lstStyle/>
          <a:p>
            <a:pPr algn="r"/>
            <a:endParaRPr lang="en-US" sz="600" kern="1200">
              <a:solidFill>
                <a:schemeClr val="tx2"/>
              </a:solidFill>
              <a:effectLst/>
              <a:latin typeface="+mn-lt"/>
              <a:ea typeface="+mn-ea"/>
              <a:cs typeface="+mn-cs"/>
            </a:endParaRPr>
          </a:p>
        </p:txBody>
      </p:sp>
    </p:spTree>
    <p:extLst>
      <p:ext uri="{BB962C8B-B14F-4D97-AF65-F5344CB8AC3E}">
        <p14:creationId xmlns:p14="http://schemas.microsoft.com/office/powerpoint/2010/main" val="24935669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1" name="Picture 10" descr="TSDS Logo_Reversed_notext.png"/>
          <p:cNvPicPr>
            <a:picLocks noChangeAspect="1"/>
          </p:cNvPicPr>
          <p:nvPr userDrawn="1"/>
        </p:nvPicPr>
        <p:blipFill>
          <a:blip r:embed="rId2" cstate="print"/>
          <a:stretch>
            <a:fillRect/>
          </a:stretch>
        </p:blipFill>
        <p:spPr>
          <a:xfrm>
            <a:off x="152400" y="152402"/>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102442484"/>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1" y="6248208"/>
            <a:ext cx="5421083" cy="365125"/>
          </a:xfrm>
          <a:prstGeom prst="rect">
            <a:avLst/>
          </a:prstGeom>
        </p:spPr>
        <p:txBody>
          <a:bodyPr rtlCol="0"/>
          <a:lstStyle/>
          <a:p>
            <a:endParaRPr lang="en-US"/>
          </a:p>
        </p:txBody>
      </p:sp>
    </p:spTree>
    <p:extLst>
      <p:ext uri="{BB962C8B-B14F-4D97-AF65-F5344CB8AC3E}">
        <p14:creationId xmlns:p14="http://schemas.microsoft.com/office/powerpoint/2010/main" val="31331229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1" y="6248208"/>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85380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995445575"/>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609601" y="6248208"/>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39051788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2"/>
            <a:ext cx="1676400" cy="365125"/>
          </a:xfrm>
        </p:spPr>
        <p:txBody>
          <a:bodyPr/>
          <a:lstStyle/>
          <a:p>
            <a:endParaRPr lang="en-US"/>
          </a:p>
        </p:txBody>
      </p:sp>
      <p:sp>
        <p:nvSpPr>
          <p:cNvPr id="3" name="Footer Placeholder 2"/>
          <p:cNvSpPr>
            <a:spLocks noGrp="1"/>
          </p:cNvSpPr>
          <p:nvPr>
            <p:ph type="ftr" sz="quarter" idx="11"/>
          </p:nvPr>
        </p:nvSpPr>
        <p:spPr>
          <a:xfrm>
            <a:off x="609601" y="6248208"/>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5"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8049752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09601" y="6248208"/>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41912880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1"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2"/>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408583010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8137347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088793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81041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1067237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5190640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107030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327807099"/>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664128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6616653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6B0A301-2A49-4E43-9A6C-19F6401F903A}" type="datetime1">
              <a:rPr lang="en-US" smtClean="0"/>
              <a:t>10/7/2025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1090073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CAE1DD3-480C-4167-80A6-5A8FD95B97E6}" type="datetime1">
              <a:rPr lang="en-US" smtClean="0"/>
              <a:t>10/7/2025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254666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A31FCE8-71C2-42CF-8966-4C8427544D6F}" type="datetime1">
              <a:rPr lang="en-US" smtClean="0"/>
              <a:t>10/7/2025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6132085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EAB7132-1B71-4A62-89E4-A4459F39F2D7}" type="datetime1">
              <a:rPr lang="en-US" smtClean="0"/>
              <a:t>10/7/2025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1622431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1A39515-BDE8-4168-AE61-418556278957}" type="datetime1">
              <a:rPr lang="en-US" smtClean="0"/>
              <a:t>10/7/2025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2404727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FC131E8-FC0E-4303-A3BA-4F9B37072D30}" type="datetime1">
              <a:rPr lang="en-US" smtClean="0"/>
              <a:t>10/7/2025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3647658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B892E822-B69A-4168-A07A-B1B0158E0F19}" type="datetime1">
              <a:rPr lang="en-US" smtClean="0"/>
              <a:t>10/7/2025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2984278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562F20B-C4E7-4BBC-A6FC-3CF27BDEC147}" type="datetime1">
              <a:rPr lang="en-US" smtClean="0"/>
              <a:t>10/7/2025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826962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708695274"/>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fld id="{D67AE459-2B75-4CE4-B220-C047AB13805C}" type="datetime1">
              <a:rPr lang="en-US" smtClean="0"/>
              <a:t>10/7/2025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4918771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fld id="{1D2EBE45-BACD-40EA-B5D7-D0D993A962E0}" type="datetime1">
              <a:rPr lang="en-US" smtClean="0"/>
              <a:t>10/7/2025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6475567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fld id="{782A7D59-BEEE-40A8-826F-1441C4759704}" type="datetime1">
              <a:rPr lang="en-US" smtClean="0"/>
              <a:t>10/7/2025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664343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fld id="{736922CB-46DC-4F1A-975A-7D6ABE737367}" type="datetime1">
              <a:rPr lang="en-US" smtClean="0"/>
              <a:t>10/7/2025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704805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fld id="{1895EFB7-AE36-4638-A66F-20AFE48CEAAF}" type="datetime1">
              <a:rPr lang="en-US" smtClean="0"/>
              <a:t>10/7/2025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052173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fld id="{38C5D15B-17A1-42CA-ACC7-C57B9F6BEA64}" type="datetime1">
              <a:rPr lang="en-US" smtClean="0"/>
              <a:t>10/7/2025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1155773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fld id="{A4F70618-EA3F-48F2-A60F-51363AB350C0}" type="datetime1">
              <a:rPr lang="en-US" smtClean="0"/>
              <a:t>10/7/2025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429301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4BEAF544-FE74-4976-A6A6-01F87E174279}" type="datetime1">
              <a:rPr lang="en-US" smtClean="0"/>
              <a:t>10/7/2025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2277071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fld id="{D5255360-EC4C-40AA-A808-294E6BA1DDC5}" type="datetime1">
              <a:rPr lang="en-US" smtClean="0"/>
              <a:t>10/7/2025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7348313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fld id="{86D9034F-AC3C-4EEF-8D1F-E5492E09868E}" type="datetime1">
              <a:rPr lang="en-US" smtClean="0"/>
              <a:t>10/7/2025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300975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166399617"/>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fld id="{5A5DB0D3-7562-4A5E-B9B5-AF39B14F16DE}" type="datetime1">
              <a:rPr lang="en-US" smtClean="0"/>
              <a:t>10/7/2025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1283336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fld id="{3E6AF862-43B2-4929-9CBD-D8F0BB154073}" type="datetime1">
              <a:rPr lang="en-US" smtClean="0"/>
              <a:t>10/7/2025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2759690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fld id="{EA6BE36D-2F6B-4B21-8567-41E5D6605B26}" type="datetime1">
              <a:rPr lang="en-US" smtClean="0"/>
              <a:t>10/7/2025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5714473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836C7C4-9177-4A00-9C25-6D8A56C7E6DE}" type="datetime1">
              <a:rPr lang="en-US" smtClean="0"/>
              <a:t>10/7/2025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565170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29127253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0499390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1"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60047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6331110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27240098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295223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0793310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27379303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27633646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DDC47719-3F9A-4646-B418-9CB43E120EEC}" type="datetime1">
              <a:rPr lang="en-US" smtClean="0"/>
              <a:t>10/7/2025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2164132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E80D6502-5D66-43AD-AC31-2BB96E9A3B6D}" type="datetime1">
              <a:rPr lang="en-US" smtClean="0"/>
              <a:t>10/7/2025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6903961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48FD71C0-C210-47B1-A4DA-7956B4C0F1DF}" type="datetime1">
              <a:rPr lang="en-US" smtClean="0"/>
              <a:t>10/7/2025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0895294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12002FD-3659-4C7C-85EE-2DE2D42FE286}" type="datetime1">
              <a:rPr lang="en-US" smtClean="0"/>
              <a:t>10/7/2025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8142337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A9DD772-F148-4CA7-AE68-C449AADFF468}" type="datetime1">
              <a:rPr lang="en-US" smtClean="0"/>
              <a:t>10/7/2025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9470584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D1D3B82B-DEC8-48E4-82F8-B25D683D754B}" type="datetime1">
              <a:rPr lang="en-US" smtClean="0"/>
              <a:t>10/7/2025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6158426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3B43A2B-839D-404A-85FB-E3462EACC41E}" type="datetime1">
              <a:rPr lang="en-US" smtClean="0"/>
              <a:t>10/7/2025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2500027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0CD9EB6-D921-404D-BA9C-5073041A29CF}" type="datetime1">
              <a:rPr lang="en-US" smtClean="0"/>
              <a:t>10/7/2025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555946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043700049"/>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fld id="{1C8DB06F-5E94-4FF5-A850-1A3BECDD7FDC}" type="datetime1">
              <a:rPr lang="en-US" smtClean="0"/>
              <a:t>10/7/2025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1306009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fld id="{6AC8C2CD-B7CB-40A8-B99C-2EDEBDC36571}" type="datetime1">
              <a:rPr lang="en-US" smtClean="0"/>
              <a:t>10/7/2025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3529606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fld id="{17B5144C-5C20-4A92-909B-98480146BBB7}" type="datetime1">
              <a:rPr lang="en-US" smtClean="0"/>
              <a:t>10/7/2025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8338724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fld id="{C32335E9-CD64-4A0B-916F-511759FA6E74}" type="datetime1">
              <a:rPr lang="en-US" smtClean="0"/>
              <a:t>10/7/2025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4245401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fld id="{B50CB8BA-C652-4D2F-BD33-2665A4507A02}" type="datetime1">
              <a:rPr lang="en-US" smtClean="0"/>
              <a:t>10/7/2025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7304617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fld id="{443AC7D6-7E7D-4DA2-BFAC-C6C390C816E1}" type="datetime1">
              <a:rPr lang="en-US" smtClean="0"/>
              <a:t>10/7/2025</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4" y="6492878"/>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817284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8"/>
            <a:ext cx="2057400" cy="365125"/>
          </a:xfrm>
        </p:spPr>
        <p:txBody>
          <a:bodyPr/>
          <a:lstStyle/>
          <a:p>
            <a:fld id="{740F6563-4B6E-42E9-A1CE-A31FE3CE4091}" type="datetime1">
              <a:rPr lang="en-US" smtClean="0"/>
              <a:t>10/7/2025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1666008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fld id="{160882E2-F370-4596-8C07-B252C2FC1CC1}" type="datetime1">
              <a:rPr lang="en-US" smtClean="0"/>
              <a:t>10/7/2025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0307650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fld id="{CCE6C7E8-F2B6-4E58-BFD7-8BBB09C2F670}" type="datetime1">
              <a:rPr lang="en-US" smtClean="0"/>
              <a:t>10/7/2025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4" y="6492878"/>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6695031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fld id="{96B47C10-89FA-4F1B-BB19-DD523B6EAE35}" type="datetime1">
              <a:rPr lang="en-US" smtClean="0"/>
              <a:t>10/7/2025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118046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826972235"/>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fld id="{2E3ED9E3-D7D5-40B4-A61C-8CCF89EB4621}" type="datetime1">
              <a:rPr lang="en-US" smtClean="0"/>
              <a:t>10/7/2025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0704003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fld id="{B89C4D99-DF0E-4350-96E5-F16B3EDDA36C}" type="datetime1">
              <a:rPr lang="en-US" smtClean="0"/>
              <a:t>10/7/2025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8812971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fld id="{E73958A3-E9D7-44C6-940D-0143FF762566}" type="datetime1">
              <a:rPr lang="en-US" smtClean="0"/>
              <a:t>10/7/2025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8040813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E3CAF1F5-FB19-4A5F-858F-8305246F3935}" type="datetime1">
              <a:rPr lang="en-US" smtClean="0"/>
              <a:t>10/7/2025</a:t>
            </a:fld>
            <a:endParaRPr lang="en-US"/>
          </a:p>
        </p:txBody>
      </p:sp>
      <p:sp>
        <p:nvSpPr>
          <p:cNvPr id="17" name="Footer Placeholder 16"/>
          <p:cNvSpPr>
            <a:spLocks noGrp="1"/>
          </p:cNvSpPr>
          <p:nvPr>
            <p:ph type="ftr" sz="quarter" idx="11"/>
          </p:nvPr>
        </p:nvSpPr>
        <p:spPr>
          <a:xfrm>
            <a:off x="2085393" y="236544"/>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629091328"/>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fld id="{6B1C496E-90B5-4CC8-A296-CF4E816E8A4D}" type="datetime1">
              <a:rPr lang="en-US" smtClean="0"/>
              <a:t>10/7/2025</a:t>
            </a:fld>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69332"/>
          </a:xfrm>
          <a:prstGeom prst="rect">
            <a:avLst/>
          </a:prstGeom>
          <a:solidFill>
            <a:schemeClr val="bg1"/>
          </a:solidFill>
        </p:spPr>
        <p:txBody>
          <a:bodyPr wrap="square" rtlCol="0">
            <a:spAutoFit/>
          </a:bodyPr>
          <a:lstStyle/>
          <a:p>
            <a:pPr algn="ctr"/>
            <a:r>
              <a:rPr lang="en-US" sz="1800"/>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874827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1BAFC09C-584C-44BF-9C2F-5CCB8FD46254}" type="datetime1">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1" y="152402"/>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Bef>
                <a:spcPts val="600"/>
              </a:spcBef>
              <a:spcAft>
                <a:spcPts val="600"/>
              </a:spcAft>
              <a:buFont typeface="Wingdings" pitchFamily="2" charset="2"/>
              <a:buChar char="q"/>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39167594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1" name="Picture 10" descr="TSDS Logo_Reversed_notext.png"/>
          <p:cNvPicPr>
            <a:picLocks noChangeAspect="1"/>
          </p:cNvPicPr>
          <p:nvPr userDrawn="1"/>
        </p:nvPicPr>
        <p:blipFill>
          <a:blip r:embed="rId2" cstate="print"/>
          <a:stretch>
            <a:fillRect/>
          </a:stretch>
        </p:blipFill>
        <p:spPr>
          <a:xfrm>
            <a:off x="152400" y="152402"/>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3218361109"/>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239615EF-EC61-42A2-BBDC-80A00C7B9869}" type="datetime1">
              <a:rPr lang="en-US" smtClean="0"/>
              <a:t>10/7/2025</a:t>
            </a:fld>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1" y="6248208"/>
            <a:ext cx="5421083" cy="365125"/>
          </a:xfrm>
          <a:prstGeom prst="rect">
            <a:avLst/>
          </a:prstGeom>
        </p:spPr>
        <p:txBody>
          <a:bodyPr rtlCol="0"/>
          <a:lstStyle/>
          <a:p>
            <a:endParaRPr lang="en-US"/>
          </a:p>
        </p:txBody>
      </p:sp>
    </p:spTree>
    <p:extLst>
      <p:ext uri="{BB962C8B-B14F-4D97-AF65-F5344CB8AC3E}">
        <p14:creationId xmlns:p14="http://schemas.microsoft.com/office/powerpoint/2010/main" val="26873014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0C4557A4-81BE-4708-BFBF-917052142421}" type="datetime1">
              <a:rPr lang="en-US" smtClean="0"/>
              <a:t>10/7/2025</a:t>
            </a:fld>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1" y="6248208"/>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126726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D67FA3-6ABE-48C3-8528-1D194E675476}" type="datetime1">
              <a:rPr lang="en-US" smtClean="0"/>
              <a:t>10/7/2025</a:t>
            </a:fld>
            <a:endParaRPr lang="en-US"/>
          </a:p>
        </p:txBody>
      </p:sp>
      <p:sp>
        <p:nvSpPr>
          <p:cNvPr id="4" name="Footer Placeholder 3"/>
          <p:cNvSpPr>
            <a:spLocks noGrp="1"/>
          </p:cNvSpPr>
          <p:nvPr>
            <p:ph type="ftr" sz="quarter" idx="11"/>
          </p:nvPr>
        </p:nvSpPr>
        <p:spPr>
          <a:xfrm>
            <a:off x="609601" y="6248208"/>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2068833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59510980"/>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2"/>
            <a:ext cx="1676400" cy="365125"/>
          </a:xfrm>
        </p:spPr>
        <p:txBody>
          <a:bodyPr/>
          <a:lstStyle/>
          <a:p>
            <a:fld id="{DB382745-0F71-4397-AA0F-77D0C068FDCD}" type="datetime1">
              <a:rPr lang="en-US" smtClean="0"/>
              <a:t>10/7/2025</a:t>
            </a:fld>
            <a:endParaRPr lang="en-US"/>
          </a:p>
        </p:txBody>
      </p:sp>
      <p:sp>
        <p:nvSpPr>
          <p:cNvPr id="3" name="Footer Placeholder 2"/>
          <p:cNvSpPr>
            <a:spLocks noGrp="1"/>
          </p:cNvSpPr>
          <p:nvPr>
            <p:ph type="ftr" sz="quarter" idx="11"/>
          </p:nvPr>
        </p:nvSpPr>
        <p:spPr>
          <a:xfrm>
            <a:off x="609601" y="6248208"/>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5"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7373941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1DBB0E-8EF4-4DFC-B6D9-ADAD62391D09}" type="datetime1">
              <a:rPr lang="en-US" smtClean="0"/>
              <a:t>10/7/2025</a:t>
            </a:fld>
            <a:endParaRPr lang="en-US"/>
          </a:p>
        </p:txBody>
      </p:sp>
      <p:sp>
        <p:nvSpPr>
          <p:cNvPr id="5" name="Footer Placeholder 4"/>
          <p:cNvSpPr>
            <a:spLocks noGrp="1"/>
          </p:cNvSpPr>
          <p:nvPr>
            <p:ph type="ftr" sz="quarter" idx="11"/>
          </p:nvPr>
        </p:nvSpPr>
        <p:spPr>
          <a:xfrm>
            <a:off x="609601" y="6248208"/>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1667219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1"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2"/>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053752988"/>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9756187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20165497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1683659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9308550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6978520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1926637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977892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031889875"/>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2767524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D389F306-F00F-44FC-A8C5-3B0F85557917}" type="datetime1">
              <a:rPr lang="en-US" smtClean="0"/>
              <a:t>10/7/2025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6223455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D3C0B2B-7265-4F98-A032-B6E9B85C5C4D}" type="datetime1">
              <a:rPr lang="en-US" smtClean="0"/>
              <a:t>10/7/2025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9655337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7DBEB00-6AFA-45A5-A89B-6B1B3A20A10E}" type="datetime1">
              <a:rPr lang="en-US" smtClean="0"/>
              <a:t>10/7/2025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4072845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67C25E6-1F2D-43FD-9953-7CCA3F84CA41}" type="datetime1">
              <a:rPr lang="en-US" smtClean="0"/>
              <a:t>10/7/2025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7782342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B8AC96C-37E1-48DD-9593-8EC2D8417D69}" type="datetime1">
              <a:rPr lang="en-US" smtClean="0"/>
              <a:t>10/7/2025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0548879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861EE9B-4C46-4906-B7A2-32F6737F3CE6}" type="datetime1">
              <a:rPr lang="en-US" smtClean="0"/>
              <a:t>10/7/2025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1044761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6AA94A3-E762-4EFF-8D4D-DBDF09C4269D}" type="datetime1">
              <a:rPr lang="en-US" smtClean="0"/>
              <a:t>10/7/2025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683480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CA63CD52-8A58-41E4-B12B-09C787664E75}" type="datetime1">
              <a:rPr lang="en-US" smtClean="0"/>
              <a:t>10/7/2025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89192123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fld id="{F52DE4A5-07F0-4158-B026-4C8CF9A049F4}" type="datetime1">
              <a:rPr lang="en-US" smtClean="0"/>
              <a:t>10/7/2025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86510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01026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510047980"/>
      </p:ext>
    </p:extLst>
  </p:cSld>
  <p:clrMapOvr>
    <a:masterClrMapping/>
  </p:clrMapOvr>
  <p:hf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fld id="{DBFD53E9-F21B-4529-ABF8-FED846CD559B}" type="datetime1">
              <a:rPr lang="en-US" smtClean="0"/>
              <a:t>10/7/2025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8806030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fld id="{8079C75E-E5E5-4D18-9B98-9F725007E391}" type="datetime1">
              <a:rPr lang="en-US" smtClean="0"/>
              <a:t>10/7/2025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7415171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fld id="{4AE5DD9B-6A06-427F-8A8C-35B4FDDD60D9}" type="datetime1">
              <a:rPr lang="en-US" smtClean="0"/>
              <a:t>10/7/2025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68270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fld id="{10805DFC-5B2F-491D-B44B-90DC1A3EC69D}" type="datetime1">
              <a:rPr lang="en-US" smtClean="0"/>
              <a:t>10/7/2025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4984527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fld id="{3B480079-8EA6-40FB-AABA-76A414E95277}" type="datetime1">
              <a:rPr lang="en-US" smtClean="0"/>
              <a:t>10/7/2025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4" y="6492878"/>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8620558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fld id="{0AB5789B-9D5F-4BF2-9D94-73042BF3377C}" type="datetime1">
              <a:rPr lang="en-US" smtClean="0"/>
              <a:t>10/7/2025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3530815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fld id="{8C48BE35-C366-4342-A594-08E0BA2A8C1C}" type="datetime1">
              <a:rPr lang="en-US" smtClean="0"/>
              <a:t>10/7/2025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5009236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fld id="{3A96457B-6EC8-4653-8E7D-7D5DAD119DB4}" type="datetime1">
              <a:rPr lang="en-US" smtClean="0"/>
              <a:t>10/7/2025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4272390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fld id="{213FE19B-F09F-40F2-A229-02E811F563A9}" type="datetime1">
              <a:rPr lang="en-US" smtClean="0"/>
              <a:t>10/7/2025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9064282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fld id="{171B8F3D-4D62-40A5-BFB8-A2601281C2AF}" type="datetime1">
              <a:rPr lang="en-US" smtClean="0"/>
              <a:t>10/7/2025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278829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618656055"/>
      </p:ext>
    </p:extLst>
  </p:cSld>
  <p:clrMapOvr>
    <a:masterClrMapping/>
  </p:clrMapOvr>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fld id="{3FCBB9D3-0E78-4955-BBE6-0D74A9146DD1}" type="datetime1">
              <a:rPr lang="en-US" smtClean="0"/>
              <a:t>10/7/2025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0604322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cSld name="2_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7" y="195074"/>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D4F84E6-19AA-4486-A88F-D5F1146DF8D9}" type="datetime1">
              <a:rPr lang="en-US" smtClean="0"/>
              <a:t>10/7/2025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26051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fld id="{28F8BBE8-8A13-4680-BBDB-B1D8DF05AD81}" type="datetime1">
              <a:rPr lang="en-US" smtClean="0"/>
              <a:t>10/7/2025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182614" y="6492878"/>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2009147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
  <p:cSld name="20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7" y="195074"/>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ctrTitle"/>
          </p:nvPr>
        </p:nvSpPr>
        <p:spPr>
          <a:xfrm>
            <a:off x="2932439" y="5250247"/>
            <a:ext cx="3279124" cy="457048"/>
          </a:xfrm>
          <a:prstGeom prst="rect">
            <a:avLst/>
          </a:prstGeom>
        </p:spPr>
        <p:txBody>
          <a:bodyPr wrap="square" lIns="0" tIns="0" rIns="0" bIns="0">
            <a:spAutoFit/>
          </a:bodyPr>
          <a:lstStyle>
            <a:lvl1pPr>
              <a:defRPr sz="33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2932439" y="4670101"/>
            <a:ext cx="3279124"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5152978-6D7B-4D24-9B13-997494F2C439}" type="datetime1">
              <a:rPr lang="en-US" smtClean="0"/>
              <a:t>10/7/2025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26957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0112873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0187333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27341072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22674857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1994887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4119519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728395195"/>
      </p:ext>
    </p:extLst>
  </p:cSld>
  <p:clrMapOvr>
    <a:masterClrMapping/>
  </p:clrMapOvr>
  <p:hf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2401243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2589133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9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CC1841CD-A9FD-4701-BFDE-0A166BA298D2}" type="datetime1">
              <a:rPr lang="en-US" smtClean="0"/>
              <a:t>10/7/2025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3104333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9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B8A61AEB-D7B2-489D-BC1B-C85A5ED0873A}" type="datetime1">
              <a:rPr lang="en-US" smtClean="0"/>
              <a:t>10/7/2025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0172568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9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DE098959-F662-4FF0-99E7-0B2D767A69AD}" type="datetime1">
              <a:rPr lang="en-US" smtClean="0"/>
              <a:t>10/7/2025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40029181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9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5226B77-E4EE-485C-B4BE-873F078491CF}" type="datetime1">
              <a:rPr lang="en-US" smtClean="0"/>
              <a:t>10/7/2025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1538369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9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4CB3975-1A77-4DC9-B51D-484B6B8B451B}" type="datetime1">
              <a:rPr lang="en-US" smtClean="0"/>
              <a:t>10/7/2025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933451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9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4C0ADC26-1A0F-4142-9CAC-2533A503788D}" type="datetime1">
              <a:rPr lang="en-US" smtClean="0"/>
              <a:t>10/7/2025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927211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9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C03E863E-55F4-4DAE-9490-53D00C08032E}" type="datetime1">
              <a:rPr lang="en-US" smtClean="0"/>
              <a:t>10/7/2025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4150635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4606D27F-A152-4F04-9ABF-4CD6DC74A86D}" type="datetime1">
              <a:rPr lang="en-US" smtClean="0"/>
              <a:t>10/7/2025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711038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701233"/>
      </p:ext>
    </p:extLst>
  </p:cSld>
  <p:clrMapOvr>
    <a:masterClrMapping/>
  </p:clrMapOvr>
  <p:hf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9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fld id="{4F467B12-CFD2-4EE1-B000-38CB2933B123}" type="datetime1">
              <a:rPr lang="en-US" smtClean="0"/>
              <a:t>10/7/2025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7392010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1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fld id="{3F062FCB-03C5-4CBA-841B-DB78D46BE96D}" type="datetime1">
              <a:rPr lang="en-US" smtClean="0"/>
              <a:t>10/7/2025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3732464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fld id="{03218681-6486-4323-A8AA-63F7E96E8224}" type="datetime1">
              <a:rPr lang="en-US" smtClean="0"/>
              <a:t>10/7/2025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3080262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8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fld id="{3FF24362-59EC-4819-83B6-66C9B8D74941}" type="datetime1">
              <a:rPr lang="en-US" smtClean="0"/>
              <a:t>10/7/2025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0108912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88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fld id="{283077CB-7AD9-4658-8223-FBBD394FE5C0}" type="datetime1">
              <a:rPr lang="en-US" smtClean="0"/>
              <a:t>10/7/2025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434030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87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fld id="{A3B38059-2308-49F8-8BBA-B63C05057B95}" type="datetime1">
              <a:rPr lang="en-US" smtClean="0"/>
              <a:t>10/7/2025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4" y="6492878"/>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4053314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8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fld id="{4014EDC5-DC67-4D05-9E7B-BE96132857D5}" type="datetime1">
              <a:rPr lang="en-US" smtClean="0"/>
              <a:t>10/7/2025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7754227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8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fld id="{F2B4B6AB-69DF-4368-BE10-874BAFB3FCFC}" type="datetime1">
              <a:rPr lang="en-US" smtClean="0"/>
              <a:t>10/7/2025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182614" y="6492878"/>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5951083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8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fld id="{409CD2E1-1202-4773-9571-A670EC4DCE60}" type="datetime1">
              <a:rPr lang="en-US" smtClean="0"/>
              <a:t>10/7/2025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3089779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2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fld id="{04786996-DC76-4DE0-8813-FDE50F93B412}" type="datetime1">
              <a:rPr lang="en-US" smtClean="0"/>
              <a:t>10/7/2025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264188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024457071"/>
      </p:ext>
    </p:extLst>
  </p:cSld>
  <p:clrMapOvr>
    <a:masterClrMapping/>
  </p:clrMapOvr>
  <p:hf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81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fld id="{3EA211B7-9428-44F8-85F8-E567F898C072}" type="datetime1">
              <a:rPr lang="en-US" smtClean="0"/>
              <a:t>10/7/2025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42559788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80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fld id="{FA2BDED4-F8E6-4581-A5CA-0A989CBF092A}" type="datetime1">
              <a:rPr lang="en-US" smtClean="0"/>
              <a:t>10/7/2025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5422907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22BF65F-0B7C-4436-B524-2EEA417817AB}"/>
              </a:ext>
            </a:extLst>
          </p:cNvPr>
          <p:cNvSpPr>
            <a:spLocks noGrp="1"/>
          </p:cNvSpPr>
          <p:nvPr>
            <p:ph type="dt" sz="half" idx="10"/>
          </p:nvPr>
        </p:nvSpPr>
        <p:spPr/>
        <p:txBody>
          <a:bodyPr/>
          <a:lstStyle/>
          <a:p>
            <a:fld id="{8F8D5A41-8504-410F-A741-B9522B0F16F4}" type="datetime1">
              <a:rPr lang="en-US" smtClean="0"/>
              <a:t>10/7/2025</a:t>
            </a:fld>
            <a:endParaRPr lang="en-US"/>
          </a:p>
        </p:txBody>
      </p:sp>
      <p:sp>
        <p:nvSpPr>
          <p:cNvPr id="5" name="Slide Number Placeholder 4">
            <a:extLst>
              <a:ext uri="{FF2B5EF4-FFF2-40B4-BE49-F238E27FC236}">
                <a16:creationId xmlns:a16="http://schemas.microsoft.com/office/drawing/2014/main" id="{2EA9A4C6-F5FA-4611-AFF8-6957DDA1C582}"/>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6" name="Title Placeholder 1">
            <a:extLst>
              <a:ext uri="{FF2B5EF4-FFF2-40B4-BE49-F238E27FC236}">
                <a16:creationId xmlns:a16="http://schemas.microsoft.com/office/drawing/2014/main" id="{6F1B5F7C-F40B-456D-AE88-3BD50DB610B1}"/>
              </a:ext>
            </a:extLst>
          </p:cNvPr>
          <p:cNvSpPr>
            <a:spLocks noGrp="1"/>
          </p:cNvSpPr>
          <p:nvPr>
            <p:ph type="title"/>
          </p:nvPr>
        </p:nvSpPr>
        <p:spPr>
          <a:xfrm>
            <a:off x="628659" y="44380"/>
            <a:ext cx="7318757" cy="793820"/>
          </a:xfrm>
          <a:prstGeom prst="rect">
            <a:avLst/>
          </a:prstGeom>
        </p:spPr>
        <p:txBody>
          <a:bodyPr vert="horz" lIns="91440" tIns="45720" rIns="91440" bIns="45720" rtlCol="0" anchor="ct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9970109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7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23EE33D2-CB57-4AE2-84A1-DC8C9334F9F3}" type="datetime1">
              <a:rPr lang="en-US" smtClean="0"/>
              <a:t>10/7/2025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0078607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1B0F99B-3B76-4E18-BD7D-7A20EEE3E21B}" type="datetime1">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628650" y="1825626"/>
            <a:ext cx="78866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79457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319573" y="153230"/>
            <a:ext cx="8506674" cy="962338"/>
          </a:xfrm>
        </p:spPr>
        <p:txBody>
          <a:bodyPr anchor="ctr">
            <a:normAutofit/>
          </a:bodyPr>
          <a:lstStyle>
            <a:lvl1pPr algn="l">
              <a:defRPr sz="285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329184" y="1310990"/>
            <a:ext cx="8497118" cy="4496686"/>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8775325" y="6624084"/>
            <a:ext cx="35624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836710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3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858440"/>
            <a:ext cx="6858000" cy="1455651"/>
          </a:xfrm>
          <a:solidFill>
            <a:schemeClr val="bg1">
              <a:lumMod val="95000"/>
            </a:schemeClr>
          </a:solidFill>
        </p:spPr>
        <p:txBody>
          <a:bodyPr anchor="ctr">
            <a:normAutofit/>
          </a:bodyPr>
          <a:lstStyle>
            <a:lvl1pPr algn="ctr">
              <a:defRPr sz="42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143000" y="4315096"/>
            <a:ext cx="6858000" cy="851564"/>
          </a:xfrm>
          <a:solidFill>
            <a:schemeClr val="bg1">
              <a:lumMod val="95000"/>
            </a:schemeClr>
          </a:solidFill>
        </p:spPr>
        <p:txBody>
          <a:bodyPr anchor="t"/>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EDIT MASTER SUBTITLE</a:t>
            </a:r>
          </a:p>
        </p:txBody>
      </p:sp>
      <p:sp>
        <p:nvSpPr>
          <p:cNvPr id="4" name="Date Placeholder 3"/>
          <p:cNvSpPr>
            <a:spLocks noGrp="1"/>
          </p:cNvSpPr>
          <p:nvPr>
            <p:ph type="dt" sz="half" idx="10"/>
          </p:nvPr>
        </p:nvSpPr>
        <p:spPr/>
        <p:txBody>
          <a:bodyPr/>
          <a:lstStyle/>
          <a:p>
            <a:fld id="{C8382D9D-B765-4BE3-A1CF-947D7278CAC2}" type="datetime1">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9144000" cy="5589588"/>
          </a:xfrm>
        </p:spPr>
        <p:txBody>
          <a:bodyPr/>
          <a:lstStyle/>
          <a:p>
            <a:endParaRPr lang="en-US"/>
          </a:p>
        </p:txBody>
      </p:sp>
    </p:spTree>
    <p:extLst>
      <p:ext uri="{BB962C8B-B14F-4D97-AF65-F5344CB8AC3E}">
        <p14:creationId xmlns:p14="http://schemas.microsoft.com/office/powerpoint/2010/main" val="2543859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87527940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20173544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16464832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97131258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75126823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55904"/>
            <a:ext cx="180975" cy="160020"/>
          </a:xfrm>
          <a:custGeom>
            <a:avLst/>
            <a:gdLst/>
            <a:ahLst/>
            <a:cxnLst/>
            <a:rect l="l" t="t" r="r" b="b"/>
            <a:pathLst>
              <a:path w="241300" h="160019">
                <a:moveTo>
                  <a:pt x="0" y="160020"/>
                </a:moveTo>
                <a:lnTo>
                  <a:pt x="240792" y="160020"/>
                </a:lnTo>
                <a:lnTo>
                  <a:pt x="240792" y="0"/>
                </a:lnTo>
                <a:lnTo>
                  <a:pt x="0" y="0"/>
                </a:lnTo>
                <a:lnTo>
                  <a:pt x="0" y="160020"/>
                </a:lnTo>
                <a:close/>
              </a:path>
            </a:pathLst>
          </a:custGeom>
          <a:solidFill>
            <a:srgbClr val="F05F38">
              <a:alpha val="76078"/>
            </a:srgbClr>
          </a:solidFill>
        </p:spPr>
        <p:txBody>
          <a:bodyPr wrap="square" lIns="0" tIns="0" rIns="0" bIns="0" rtlCol="0"/>
          <a:lstStyle/>
          <a:p>
            <a:endParaRPr sz="1350"/>
          </a:p>
        </p:txBody>
      </p:sp>
      <p:sp>
        <p:nvSpPr>
          <p:cNvPr id="17" name="bg object 17"/>
          <p:cNvSpPr/>
          <p:nvPr/>
        </p:nvSpPr>
        <p:spPr>
          <a:xfrm>
            <a:off x="1368170" y="755904"/>
            <a:ext cx="7776210" cy="160020"/>
          </a:xfrm>
          <a:custGeom>
            <a:avLst/>
            <a:gdLst/>
            <a:ahLst/>
            <a:cxnLst/>
            <a:rect l="l" t="t" r="r" b="b"/>
            <a:pathLst>
              <a:path w="10368280" h="160019">
                <a:moveTo>
                  <a:pt x="0" y="160020"/>
                </a:moveTo>
                <a:lnTo>
                  <a:pt x="10367772" y="160020"/>
                </a:lnTo>
                <a:lnTo>
                  <a:pt x="10367772" y="0"/>
                </a:lnTo>
                <a:lnTo>
                  <a:pt x="0" y="0"/>
                </a:lnTo>
                <a:lnTo>
                  <a:pt x="0" y="160020"/>
                </a:lnTo>
                <a:close/>
              </a:path>
            </a:pathLst>
          </a:custGeom>
          <a:solidFill>
            <a:srgbClr val="F05F38">
              <a:alpha val="76078"/>
            </a:srgbClr>
          </a:solidFill>
        </p:spPr>
        <p:txBody>
          <a:bodyPr wrap="square" lIns="0" tIns="0" rIns="0" bIns="0" rtlCol="0"/>
          <a:lstStyle/>
          <a:p>
            <a:endParaRPr sz="1350"/>
          </a:p>
        </p:txBody>
      </p:sp>
      <p:sp>
        <p:nvSpPr>
          <p:cNvPr id="18" name="bg object 18"/>
          <p:cNvSpPr/>
          <p:nvPr/>
        </p:nvSpPr>
        <p:spPr>
          <a:xfrm>
            <a:off x="180593" y="0"/>
            <a:ext cx="1187768" cy="6858000"/>
          </a:xfrm>
          <a:custGeom>
            <a:avLst/>
            <a:gdLst/>
            <a:ahLst/>
            <a:cxnLst/>
            <a:rect l="l" t="t" r="r" b="b"/>
            <a:pathLst>
              <a:path w="1583689" h="6858000">
                <a:moveTo>
                  <a:pt x="1583436" y="0"/>
                </a:moveTo>
                <a:lnTo>
                  <a:pt x="0" y="0"/>
                </a:lnTo>
                <a:lnTo>
                  <a:pt x="0" y="6858000"/>
                </a:lnTo>
                <a:lnTo>
                  <a:pt x="1583436" y="6858000"/>
                </a:lnTo>
                <a:lnTo>
                  <a:pt x="1583436" y="0"/>
                </a:lnTo>
                <a:close/>
              </a:path>
            </a:pathLst>
          </a:custGeom>
          <a:solidFill>
            <a:srgbClr val="0D6CB8"/>
          </a:solidFill>
        </p:spPr>
        <p:txBody>
          <a:bodyPr wrap="square" lIns="0" tIns="0" rIns="0" bIns="0" rtlCol="0"/>
          <a:lstStyle/>
          <a:p>
            <a:endParaRPr sz="1350"/>
          </a:p>
        </p:txBody>
      </p:sp>
      <p:pic>
        <p:nvPicPr>
          <p:cNvPr id="19" name="bg object 19"/>
          <p:cNvPicPr/>
          <p:nvPr/>
        </p:nvPicPr>
        <p:blipFill>
          <a:blip r:embed="rId2" cstate="print"/>
          <a:stretch>
            <a:fillRect/>
          </a:stretch>
        </p:blipFill>
        <p:spPr>
          <a:xfrm>
            <a:off x="397764" y="208789"/>
            <a:ext cx="747521" cy="397763"/>
          </a:xfrm>
          <a:prstGeom prst="rect">
            <a:avLst/>
          </a:prstGeom>
        </p:spPr>
      </p:pic>
      <p:pic>
        <p:nvPicPr>
          <p:cNvPr id="20" name="bg object 20"/>
          <p:cNvPicPr/>
          <p:nvPr/>
        </p:nvPicPr>
        <p:blipFill>
          <a:blip r:embed="rId3" cstate="print"/>
          <a:stretch>
            <a:fillRect/>
          </a:stretch>
        </p:blipFill>
        <p:spPr>
          <a:xfrm>
            <a:off x="452628" y="5839968"/>
            <a:ext cx="649223" cy="525779"/>
          </a:xfrm>
          <a:prstGeom prst="rect">
            <a:avLst/>
          </a:prstGeom>
        </p:spPr>
      </p:pic>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04196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81102078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08012193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8744102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44079536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32407512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42750624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42"/>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32421442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69332"/>
          </a:xfrm>
          <a:prstGeom prst="rect">
            <a:avLst/>
          </a:prstGeom>
          <a:solidFill>
            <a:schemeClr val="bg1"/>
          </a:solidFill>
        </p:spPr>
        <p:txBody>
          <a:bodyPr wrap="square" rtlCol="0">
            <a:spAutoFit/>
          </a:bodyPr>
          <a:lstStyle/>
          <a:p>
            <a:pPr algn="ctr"/>
            <a:r>
              <a:rPr lang="en-US"/>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1159769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0" y="152400"/>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Aft>
                <a:spcPts val="300"/>
              </a:spcAft>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373794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1" name="Picture 10" descr="TSDS Logo_Reversed_notext.png"/>
          <p:cNvPicPr>
            <a:picLocks noChangeAspect="1"/>
          </p:cNvPicPr>
          <p:nvPr userDrawn="1"/>
        </p:nvPicPr>
        <p:blipFill>
          <a:blip r:embed="rId2" cstate="print"/>
          <a:stretch>
            <a:fillRect/>
          </a:stretch>
        </p:blipFill>
        <p:spPr>
          <a:xfrm>
            <a:off x="152400" y="152400"/>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237250280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69380"/>
            <a:ext cx="9144000" cy="33655"/>
          </a:xfrm>
          <a:custGeom>
            <a:avLst/>
            <a:gdLst/>
            <a:ahLst/>
            <a:cxnLst/>
            <a:rect l="l" t="t" r="r" b="b"/>
            <a:pathLst>
              <a:path w="12192000" h="33654">
                <a:moveTo>
                  <a:pt x="0" y="33528"/>
                </a:moveTo>
                <a:lnTo>
                  <a:pt x="12192000" y="33528"/>
                </a:lnTo>
                <a:lnTo>
                  <a:pt x="12192000" y="0"/>
                </a:lnTo>
                <a:lnTo>
                  <a:pt x="0" y="0"/>
                </a:lnTo>
                <a:lnTo>
                  <a:pt x="0" y="33528"/>
                </a:lnTo>
                <a:close/>
              </a:path>
            </a:pathLst>
          </a:custGeom>
          <a:solidFill>
            <a:srgbClr val="0D6CB8"/>
          </a:solidFill>
        </p:spPr>
        <p:txBody>
          <a:bodyPr wrap="square" lIns="0" tIns="0" rIns="0" bIns="0" rtlCol="0"/>
          <a:lstStyle/>
          <a:p>
            <a:endParaRPr sz="1350"/>
          </a:p>
        </p:txBody>
      </p:sp>
      <p:pic>
        <p:nvPicPr>
          <p:cNvPr id="17" name="bg object 17"/>
          <p:cNvPicPr/>
          <p:nvPr/>
        </p:nvPicPr>
        <p:blipFill>
          <a:blip r:embed="rId2" cstate="print"/>
          <a:stretch>
            <a:fillRect/>
          </a:stretch>
        </p:blipFill>
        <p:spPr>
          <a:xfrm>
            <a:off x="4198240" y="6062472"/>
            <a:ext cx="747521" cy="399287"/>
          </a:xfrm>
          <a:prstGeom prst="rect">
            <a:avLst/>
          </a:prstGeom>
        </p:spPr>
      </p:pic>
      <p:sp>
        <p:nvSpPr>
          <p:cNvPr id="18" name="bg object 18"/>
          <p:cNvSpPr/>
          <p:nvPr/>
        </p:nvSpPr>
        <p:spPr>
          <a:xfrm>
            <a:off x="0" y="6502908"/>
            <a:ext cx="9144000" cy="123825"/>
          </a:xfrm>
          <a:custGeom>
            <a:avLst/>
            <a:gdLst/>
            <a:ahLst/>
            <a:cxnLst/>
            <a:rect l="l" t="t" r="r" b="b"/>
            <a:pathLst>
              <a:path w="12192000" h="123825">
                <a:moveTo>
                  <a:pt x="12192000" y="0"/>
                </a:moveTo>
                <a:lnTo>
                  <a:pt x="0" y="0"/>
                </a:lnTo>
                <a:lnTo>
                  <a:pt x="0" y="123444"/>
                </a:lnTo>
                <a:lnTo>
                  <a:pt x="12192000" y="123444"/>
                </a:lnTo>
                <a:lnTo>
                  <a:pt x="12192000" y="0"/>
                </a:lnTo>
                <a:close/>
              </a:path>
            </a:pathLst>
          </a:custGeom>
          <a:solidFill>
            <a:srgbClr val="F05F38"/>
          </a:solidFill>
        </p:spPr>
        <p:txBody>
          <a:bodyPr wrap="square" lIns="0" tIns="0" rIns="0" bIns="0" rtlCol="0"/>
          <a:lstStyle/>
          <a:p>
            <a:endParaRPr sz="1350"/>
          </a:p>
        </p:txBody>
      </p:sp>
      <p:pic>
        <p:nvPicPr>
          <p:cNvPr id="19" name="bg object 19"/>
          <p:cNvPicPr/>
          <p:nvPr/>
        </p:nvPicPr>
        <p:blipFill>
          <a:blip r:embed="rId3" cstate="print"/>
          <a:stretch>
            <a:fillRect/>
          </a:stretch>
        </p:blipFill>
        <p:spPr>
          <a:xfrm>
            <a:off x="8165593" y="152401"/>
            <a:ext cx="672083" cy="528827"/>
          </a:xfrm>
          <a:prstGeom prst="rect">
            <a:avLst/>
          </a:prstGeom>
        </p:spPr>
      </p:pic>
      <p:sp>
        <p:nvSpPr>
          <p:cNvPr id="20" name="bg object 20"/>
          <p:cNvSpPr/>
          <p:nvPr/>
        </p:nvSpPr>
        <p:spPr>
          <a:xfrm>
            <a:off x="0" y="836676"/>
            <a:ext cx="9144000" cy="5633085"/>
          </a:xfrm>
          <a:custGeom>
            <a:avLst/>
            <a:gdLst/>
            <a:ahLst/>
            <a:cxnLst/>
            <a:rect l="l" t="t" r="r" b="b"/>
            <a:pathLst>
              <a:path w="12192000" h="5633085">
                <a:moveTo>
                  <a:pt x="12192000" y="0"/>
                </a:moveTo>
                <a:lnTo>
                  <a:pt x="0" y="0"/>
                </a:lnTo>
                <a:lnTo>
                  <a:pt x="0" y="5632704"/>
                </a:lnTo>
                <a:lnTo>
                  <a:pt x="12192000" y="5632704"/>
                </a:lnTo>
                <a:lnTo>
                  <a:pt x="12192000" y="0"/>
                </a:lnTo>
                <a:close/>
              </a:path>
            </a:pathLst>
          </a:custGeom>
          <a:solidFill>
            <a:srgbClr val="FFFFFF"/>
          </a:solidFill>
        </p:spPr>
        <p:txBody>
          <a:bodyPr wrap="square" lIns="0" tIns="0" rIns="0" bIns="0" rtlCol="0"/>
          <a:lstStyle/>
          <a:p>
            <a:endParaRPr sz="1350"/>
          </a:p>
        </p:txBody>
      </p:sp>
      <p:pic>
        <p:nvPicPr>
          <p:cNvPr id="21" name="bg object 21"/>
          <p:cNvPicPr/>
          <p:nvPr/>
        </p:nvPicPr>
        <p:blipFill>
          <a:blip r:embed="rId4" cstate="print"/>
          <a:stretch>
            <a:fillRect/>
          </a:stretch>
        </p:blipFill>
        <p:spPr>
          <a:xfrm>
            <a:off x="1" y="905255"/>
            <a:ext cx="9143999" cy="5952743"/>
          </a:xfrm>
          <a:prstGeom prst="rect">
            <a:avLst/>
          </a:prstGeom>
        </p:spPr>
      </p:pic>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021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0" y="6248206"/>
            <a:ext cx="5421083" cy="365125"/>
          </a:xfrm>
          <a:prstGeom prst="rect">
            <a:avLst/>
          </a:prstGeom>
        </p:spPr>
        <p:txBody>
          <a:bodyPr rtlCol="0"/>
          <a:lstStyle/>
          <a:p>
            <a:endParaRPr lang="en-US"/>
          </a:p>
        </p:txBody>
      </p:sp>
    </p:spTree>
    <p:extLst>
      <p:ext uri="{BB962C8B-B14F-4D97-AF65-F5344CB8AC3E}">
        <p14:creationId xmlns:p14="http://schemas.microsoft.com/office/powerpoint/2010/main" val="10245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526689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609600" y="6248206"/>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204221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1676400" cy="365125"/>
          </a:xfrm>
        </p:spPr>
        <p:txBody>
          <a:bodyPr/>
          <a:lstStyle/>
          <a:p>
            <a:endParaRPr lang="en-US"/>
          </a:p>
        </p:txBody>
      </p:sp>
      <p:sp>
        <p:nvSpPr>
          <p:cNvPr id="3" name="Footer Placeholder 2"/>
          <p:cNvSpPr>
            <a:spLocks noGrp="1"/>
          </p:cNvSpPr>
          <p:nvPr>
            <p:ph type="ftr" sz="quarter" idx="11"/>
          </p:nvPr>
        </p:nvSpPr>
        <p:spPr>
          <a:xfrm>
            <a:off x="609600" y="6248206"/>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4"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335878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509976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0"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0"/>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6249532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817190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618952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133814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5003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8437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746722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705145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910036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55693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10/7/2025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796798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10/7/2025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248731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10/7/2025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841225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10/7/2025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331931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10/7/2025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2948273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10/7/2025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019843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276999"/>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276999"/>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276999"/>
          </a:xfrm>
        </p:spPr>
        <p:txBody>
          <a:bodyPr/>
          <a:lstStyle>
            <a:lvl1pPr algn="ctr">
              <a:defRPr/>
            </a:lvl1pPr>
          </a:lstStyle>
          <a:p>
            <a:fld id="{FA6A0AD2-53AF-4D84-8AC9-3DBC493F2F75}" type="datetimeFigureOut">
              <a:rPr lang="en-US" smtClean="0"/>
              <a:pPr/>
              <a:t>10/7/2025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0091134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10/7/2025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97331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10/7/2025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145847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846705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102262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014069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903340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937849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10/7/2025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013084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fld id="{FA6A0AD2-53AF-4D84-8AC9-3DBC493F2F75}" type="datetimeFigureOut">
              <a:rPr lang="en-US" smtClean="0"/>
              <a:t>10/7/2025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38674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64186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133357033"/>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fld id="{FA6A0AD2-53AF-4D84-8AC9-3DBC493F2F75}" type="datetimeFigureOut">
              <a:rPr lang="en-US" smtClean="0"/>
              <a:t>10/7/2025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1095376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744335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775030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753427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10/7/2025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7932831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4174259495"/>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767786684"/>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1"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71863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011567154"/>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75652487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078390229"/>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075753924"/>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009631000"/>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71118425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1733807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4061080544"/>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840302806"/>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640917459"/>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3C630556-1203-444D-9406-8EE318B5B62D}"/>
              </a:ext>
            </a:extLst>
          </p:cNvPr>
          <p:cNvSpPr/>
          <p:nvPr/>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290191251"/>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179974474"/>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99563774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0"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14899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048282950"/>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04B7C4E4-2D06-490E-9697-F8F066CE1C1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571794586"/>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450056" indent="-192881">
              <a:buClr>
                <a:srgbClr val="0D6CB9"/>
              </a:buClr>
              <a:buFont typeface="Arial" panose="020B0604020202020204" pitchFamily="34" charset="0"/>
              <a:buChar char="•"/>
              <a:defRPr>
                <a:solidFill>
                  <a:schemeClr val="tx1">
                    <a:lumMod val="65000"/>
                    <a:lumOff val="35000"/>
                  </a:schemeClr>
                </a:solidFill>
              </a:defRPr>
            </a:lvl2pPr>
            <a:lvl3pPr marL="642938" indent="-128588">
              <a:buClr>
                <a:schemeClr val="accent2"/>
              </a:buClr>
              <a:buSzPct val="75000"/>
              <a:buFont typeface="Courier New" panose="02070309020205020404" pitchFamily="49" charset="0"/>
              <a:buChar char="o"/>
              <a:defRPr>
                <a:solidFill>
                  <a:schemeClr val="tx1">
                    <a:lumMod val="65000"/>
                    <a:lumOff val="35000"/>
                  </a:schemeClr>
                </a:solidFill>
              </a:defRPr>
            </a:lvl3pPr>
            <a:lvl4pPr marL="900113" indent="-128588">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928153103"/>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767827868"/>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438340030"/>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ectangle 31">
            <a:extLst>
              <a:ext uri="{FF2B5EF4-FFF2-40B4-BE49-F238E27FC236}">
                <a16:creationId xmlns:a16="http://schemas.microsoft.com/office/drawing/2014/main" id="{EB4592BA-DF80-CC4D-BC9D-88314565611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440083461"/>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tx1">
                    <a:lumMod val="65000"/>
                    <a:lumOff val="35000"/>
                  </a:schemeClr>
                </a:solidFill>
              </a:defRPr>
            </a:lvl1pPr>
            <a:lvl2pPr marL="450056" indent="-192881">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ectangle 28">
            <a:extLst>
              <a:ext uri="{FF2B5EF4-FFF2-40B4-BE49-F238E27FC236}">
                <a16:creationId xmlns:a16="http://schemas.microsoft.com/office/drawing/2014/main" id="{42FE50E5-E585-294D-8EA1-6FF47F94FAE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10/7/2025</a:t>
            </a:fld>
            <a:endParaRPr lang="en-US" sz="675"/>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827389906"/>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8"/>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921833567"/>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714596635"/>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10/7/2025</a:t>
            </a:fld>
            <a:endParaRPr lang="en-US" sz="675"/>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251323623"/>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theme" Target="../theme/theme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theme" Target="../theme/theme5.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69.xml"/><Relationship Id="rId21" Type="http://schemas.openxmlformats.org/officeDocument/2006/relationships/slideLayout" Target="../slideLayouts/slideLayout164.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63" Type="http://schemas.openxmlformats.org/officeDocument/2006/relationships/slideLayout" Target="../slideLayouts/slideLayout206.xml"/><Relationship Id="rId68" Type="http://schemas.openxmlformats.org/officeDocument/2006/relationships/slideLayout" Target="../slideLayouts/slideLayout211.xml"/><Relationship Id="rId84" Type="http://schemas.openxmlformats.org/officeDocument/2006/relationships/slideLayout" Target="../slideLayouts/slideLayout227.xml"/><Relationship Id="rId89" Type="http://schemas.openxmlformats.org/officeDocument/2006/relationships/slideLayout" Target="../slideLayouts/slideLayout232.xml"/><Relationship Id="rId7" Type="http://schemas.openxmlformats.org/officeDocument/2006/relationships/slideLayout" Target="../slideLayouts/slideLayout150.xml"/><Relationship Id="rId71" Type="http://schemas.openxmlformats.org/officeDocument/2006/relationships/slideLayout" Target="../slideLayouts/slideLayout214.xml"/><Relationship Id="rId92" Type="http://schemas.openxmlformats.org/officeDocument/2006/relationships/slideLayout" Target="../slideLayouts/slideLayout235.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9" Type="http://schemas.openxmlformats.org/officeDocument/2006/relationships/slideLayout" Target="../slideLayouts/slideLayout172.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53" Type="http://schemas.openxmlformats.org/officeDocument/2006/relationships/slideLayout" Target="../slideLayouts/slideLayout196.xml"/><Relationship Id="rId58" Type="http://schemas.openxmlformats.org/officeDocument/2006/relationships/slideLayout" Target="../slideLayouts/slideLayout201.xml"/><Relationship Id="rId66" Type="http://schemas.openxmlformats.org/officeDocument/2006/relationships/slideLayout" Target="../slideLayouts/slideLayout209.xml"/><Relationship Id="rId74" Type="http://schemas.openxmlformats.org/officeDocument/2006/relationships/slideLayout" Target="../slideLayouts/slideLayout217.xml"/><Relationship Id="rId79" Type="http://schemas.openxmlformats.org/officeDocument/2006/relationships/slideLayout" Target="../slideLayouts/slideLayout222.xml"/><Relationship Id="rId87" Type="http://schemas.openxmlformats.org/officeDocument/2006/relationships/slideLayout" Target="../slideLayouts/slideLayout230.xml"/><Relationship Id="rId102" Type="http://schemas.openxmlformats.org/officeDocument/2006/relationships/slideLayout" Target="../slideLayouts/slideLayout245.xml"/><Relationship Id="rId5" Type="http://schemas.openxmlformats.org/officeDocument/2006/relationships/slideLayout" Target="../slideLayouts/slideLayout148.xml"/><Relationship Id="rId61" Type="http://schemas.openxmlformats.org/officeDocument/2006/relationships/slideLayout" Target="../slideLayouts/slideLayout204.xml"/><Relationship Id="rId82" Type="http://schemas.openxmlformats.org/officeDocument/2006/relationships/slideLayout" Target="../slideLayouts/slideLayout225.xml"/><Relationship Id="rId90" Type="http://schemas.openxmlformats.org/officeDocument/2006/relationships/slideLayout" Target="../slideLayouts/slideLayout233.xml"/><Relationship Id="rId95" Type="http://schemas.openxmlformats.org/officeDocument/2006/relationships/slideLayout" Target="../slideLayouts/slideLayout238.xml"/><Relationship Id="rId19" Type="http://schemas.openxmlformats.org/officeDocument/2006/relationships/slideLayout" Target="../slideLayouts/slideLayout16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56" Type="http://schemas.openxmlformats.org/officeDocument/2006/relationships/slideLayout" Target="../slideLayouts/slideLayout199.xml"/><Relationship Id="rId64" Type="http://schemas.openxmlformats.org/officeDocument/2006/relationships/slideLayout" Target="../slideLayouts/slideLayout207.xml"/><Relationship Id="rId69" Type="http://schemas.openxmlformats.org/officeDocument/2006/relationships/slideLayout" Target="../slideLayouts/slideLayout212.xml"/><Relationship Id="rId77" Type="http://schemas.openxmlformats.org/officeDocument/2006/relationships/slideLayout" Target="../slideLayouts/slideLayout220.xml"/><Relationship Id="rId100" Type="http://schemas.openxmlformats.org/officeDocument/2006/relationships/slideLayout" Target="../slideLayouts/slideLayout243.xml"/><Relationship Id="rId8" Type="http://schemas.openxmlformats.org/officeDocument/2006/relationships/slideLayout" Target="../slideLayouts/slideLayout151.xml"/><Relationship Id="rId51" Type="http://schemas.openxmlformats.org/officeDocument/2006/relationships/slideLayout" Target="../slideLayouts/slideLayout194.xml"/><Relationship Id="rId72" Type="http://schemas.openxmlformats.org/officeDocument/2006/relationships/slideLayout" Target="../slideLayouts/slideLayout215.xml"/><Relationship Id="rId80" Type="http://schemas.openxmlformats.org/officeDocument/2006/relationships/slideLayout" Target="../slideLayouts/slideLayout223.xml"/><Relationship Id="rId85" Type="http://schemas.openxmlformats.org/officeDocument/2006/relationships/slideLayout" Target="../slideLayouts/slideLayout228.xml"/><Relationship Id="rId93" Type="http://schemas.openxmlformats.org/officeDocument/2006/relationships/slideLayout" Target="../slideLayouts/slideLayout236.xml"/><Relationship Id="rId98" Type="http://schemas.openxmlformats.org/officeDocument/2006/relationships/slideLayout" Target="../slideLayouts/slideLayout241.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59" Type="http://schemas.openxmlformats.org/officeDocument/2006/relationships/slideLayout" Target="../slideLayouts/slideLayout202.xml"/><Relationship Id="rId67" Type="http://schemas.openxmlformats.org/officeDocument/2006/relationships/slideLayout" Target="../slideLayouts/slideLayout210.xml"/><Relationship Id="rId103" Type="http://schemas.openxmlformats.org/officeDocument/2006/relationships/slideLayout" Target="../slideLayouts/slideLayout246.xml"/><Relationship Id="rId20" Type="http://schemas.openxmlformats.org/officeDocument/2006/relationships/slideLayout" Target="../slideLayouts/slideLayout163.xml"/><Relationship Id="rId41" Type="http://schemas.openxmlformats.org/officeDocument/2006/relationships/slideLayout" Target="../slideLayouts/slideLayout184.xml"/><Relationship Id="rId54" Type="http://schemas.openxmlformats.org/officeDocument/2006/relationships/slideLayout" Target="../slideLayouts/slideLayout197.xml"/><Relationship Id="rId62" Type="http://schemas.openxmlformats.org/officeDocument/2006/relationships/slideLayout" Target="../slideLayouts/slideLayout205.xml"/><Relationship Id="rId70" Type="http://schemas.openxmlformats.org/officeDocument/2006/relationships/slideLayout" Target="../slideLayouts/slideLayout213.xml"/><Relationship Id="rId75" Type="http://schemas.openxmlformats.org/officeDocument/2006/relationships/slideLayout" Target="../slideLayouts/slideLayout218.xml"/><Relationship Id="rId83" Type="http://schemas.openxmlformats.org/officeDocument/2006/relationships/slideLayout" Target="../slideLayouts/slideLayout226.xml"/><Relationship Id="rId88" Type="http://schemas.openxmlformats.org/officeDocument/2006/relationships/slideLayout" Target="../slideLayouts/slideLayout231.xml"/><Relationship Id="rId91" Type="http://schemas.openxmlformats.org/officeDocument/2006/relationships/slideLayout" Target="../slideLayouts/slideLayout234.xml"/><Relationship Id="rId96" Type="http://schemas.openxmlformats.org/officeDocument/2006/relationships/slideLayout" Target="../slideLayouts/slideLayout23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slideLayout" Target="../slideLayouts/slideLayout192.xml"/><Relationship Id="rId57" Type="http://schemas.openxmlformats.org/officeDocument/2006/relationships/slideLayout" Target="../slideLayouts/slideLayout200.xml"/><Relationship Id="rId10" Type="http://schemas.openxmlformats.org/officeDocument/2006/relationships/slideLayout" Target="../slideLayouts/slideLayout153.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52" Type="http://schemas.openxmlformats.org/officeDocument/2006/relationships/slideLayout" Target="../slideLayouts/slideLayout195.xml"/><Relationship Id="rId60" Type="http://schemas.openxmlformats.org/officeDocument/2006/relationships/slideLayout" Target="../slideLayouts/slideLayout203.xml"/><Relationship Id="rId65" Type="http://schemas.openxmlformats.org/officeDocument/2006/relationships/slideLayout" Target="../slideLayouts/slideLayout208.xml"/><Relationship Id="rId73" Type="http://schemas.openxmlformats.org/officeDocument/2006/relationships/slideLayout" Target="../slideLayouts/slideLayout216.xml"/><Relationship Id="rId78" Type="http://schemas.openxmlformats.org/officeDocument/2006/relationships/slideLayout" Target="../slideLayouts/slideLayout221.xml"/><Relationship Id="rId81" Type="http://schemas.openxmlformats.org/officeDocument/2006/relationships/slideLayout" Target="../slideLayouts/slideLayout224.xml"/><Relationship Id="rId86" Type="http://schemas.openxmlformats.org/officeDocument/2006/relationships/slideLayout" Target="../slideLayouts/slideLayout229.xml"/><Relationship Id="rId94" Type="http://schemas.openxmlformats.org/officeDocument/2006/relationships/slideLayout" Target="../slideLayouts/slideLayout237.xml"/><Relationship Id="rId99" Type="http://schemas.openxmlformats.org/officeDocument/2006/relationships/slideLayout" Target="../slideLayouts/slideLayout242.xml"/><Relationship Id="rId101" Type="http://schemas.openxmlformats.org/officeDocument/2006/relationships/slideLayout" Target="../slideLayouts/slideLayout24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9" Type="http://schemas.openxmlformats.org/officeDocument/2006/relationships/slideLayout" Target="../slideLayouts/slideLayout182.xml"/><Relationship Id="rId34" Type="http://schemas.openxmlformats.org/officeDocument/2006/relationships/slideLayout" Target="../slideLayouts/slideLayout177.xml"/><Relationship Id="rId50" Type="http://schemas.openxmlformats.org/officeDocument/2006/relationships/slideLayout" Target="../slideLayouts/slideLayout193.xml"/><Relationship Id="rId55" Type="http://schemas.openxmlformats.org/officeDocument/2006/relationships/slideLayout" Target="../slideLayouts/slideLayout198.xml"/><Relationship Id="rId76" Type="http://schemas.openxmlformats.org/officeDocument/2006/relationships/slideLayout" Target="../slideLayouts/slideLayout219.xml"/><Relationship Id="rId97" Type="http://schemas.openxmlformats.org/officeDocument/2006/relationships/slideLayout" Target="../slideLayouts/slideLayout240.xml"/><Relationship Id="rId10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5384" y="52825"/>
            <a:ext cx="7707179" cy="677108"/>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28083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8560565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fld id="{FA6A0AD2-53AF-4D84-8AC9-3DBC493F2F75}" type="datetimeFigureOut">
              <a:rPr lang="en-US" smtClean="0"/>
              <a:pPr/>
              <a:t>10/7/2025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159703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Lst>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6"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85468652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Lst>
  <p:hf hdr="0" ftr="0" dt="0"/>
  <p:txStyles>
    <p:titleStyle>
      <a:lvl1pPr algn="l" defTabSz="514350" rtl="0" eaLnBrk="1" latinLnBrk="0" hangingPunct="1">
        <a:lnSpc>
          <a:spcPct val="90000"/>
        </a:lnSpc>
        <a:spcBef>
          <a:spcPct val="0"/>
        </a:spcBef>
        <a:buNone/>
        <a:defRPr sz="2025" b="1" kern="1200">
          <a:solidFill>
            <a:schemeClr val="accent1"/>
          </a:solidFill>
          <a:latin typeface="+mn-lt"/>
          <a:ea typeface="+mj-ea"/>
          <a:cs typeface="+mj-cs"/>
        </a:defRPr>
      </a:lvl1pPr>
    </p:titleStyle>
    <p:bodyStyle>
      <a:lvl1pPr marL="128588" indent="-128588" algn="l" defTabSz="514350" rtl="0" eaLnBrk="1" latinLnBrk="0" hangingPunct="1">
        <a:lnSpc>
          <a:spcPct val="90000"/>
        </a:lnSpc>
        <a:spcBef>
          <a:spcPts val="563"/>
        </a:spcBef>
        <a:buClr>
          <a:schemeClr val="bg2"/>
        </a:buClr>
        <a:buFont typeface="Wingdings" panose="05000000000000000000" pitchFamily="2" charset="2"/>
        <a:buChar char="§"/>
        <a:defRPr sz="1575" kern="1200">
          <a:solidFill>
            <a:schemeClr val="bg1"/>
          </a:solidFill>
          <a:latin typeface="+mn-lt"/>
          <a:ea typeface="+mn-ea"/>
          <a:cs typeface="+mn-cs"/>
        </a:defRPr>
      </a:lvl1pPr>
      <a:lvl2pPr marL="385763" indent="-128588" algn="l" defTabSz="514350" rtl="0" eaLnBrk="1" latinLnBrk="0" hangingPunct="1">
        <a:lnSpc>
          <a:spcPct val="90000"/>
        </a:lnSpc>
        <a:spcBef>
          <a:spcPts val="281"/>
        </a:spcBef>
        <a:buClr>
          <a:schemeClr val="bg2"/>
        </a:buClr>
        <a:buFont typeface="Wingdings" panose="05000000000000000000" pitchFamily="2" charset="2"/>
        <a:buChar char="§"/>
        <a:defRPr sz="1350" kern="1200">
          <a:solidFill>
            <a:schemeClr val="bg1"/>
          </a:solidFill>
          <a:latin typeface="+mn-lt"/>
          <a:ea typeface="+mn-ea"/>
          <a:cs typeface="+mn-cs"/>
        </a:defRPr>
      </a:lvl2pPr>
      <a:lvl3pPr marL="642938" indent="-128588" algn="l" defTabSz="514350" rtl="0" eaLnBrk="1" latinLnBrk="0" hangingPunct="1">
        <a:lnSpc>
          <a:spcPct val="90000"/>
        </a:lnSpc>
        <a:spcBef>
          <a:spcPts val="281"/>
        </a:spcBef>
        <a:buClr>
          <a:schemeClr val="bg2"/>
        </a:buClr>
        <a:buFont typeface="Wingdings" panose="05000000000000000000" pitchFamily="2" charset="2"/>
        <a:buChar char="§"/>
        <a:defRPr sz="1125" kern="1200">
          <a:solidFill>
            <a:schemeClr val="bg1"/>
          </a:solidFill>
          <a:latin typeface="+mn-lt"/>
          <a:ea typeface="+mn-ea"/>
          <a:cs typeface="+mn-cs"/>
        </a:defRPr>
      </a:lvl3pPr>
      <a:lvl4pPr marL="900113"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4pPr>
      <a:lvl5pPr marL="1157288"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fld id="{7679961A-59BC-4D56-8A9D-E29F22333CBE}" type="datetime1">
              <a:rPr lang="en-US" smtClean="0"/>
              <a:t>10/7/2025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7982617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900">
                <a:solidFill>
                  <a:schemeClr val="bg1"/>
                </a:solidFill>
              </a:defRPr>
            </a:lvl1pPr>
          </a:lstStyle>
          <a:p>
            <a:fld id="{1E790275-AA64-4BA6-8D66-726D789D32C3}" type="datetime1">
              <a:rPr lang="en-US" smtClean="0"/>
              <a:t>10/7/2025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6"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47223887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87" r:id="rId67"/>
    <p:sldLayoutId id="2147483888" r:id="rId68"/>
    <p:sldLayoutId id="2147483889" r:id="rId69"/>
    <p:sldLayoutId id="2147483890" r:id="rId70"/>
    <p:sldLayoutId id="2147483891" r:id="rId71"/>
    <p:sldLayoutId id="2147483892" r:id="rId72"/>
    <p:sldLayoutId id="2147483893" r:id="rId73"/>
    <p:sldLayoutId id="2147483894" r:id="rId74"/>
    <p:sldLayoutId id="2147483895" r:id="rId75"/>
    <p:sldLayoutId id="2147483896" r:id="rId76"/>
    <p:sldLayoutId id="2147483897" r:id="rId77"/>
    <p:sldLayoutId id="2147483898" r:id="rId78"/>
    <p:sldLayoutId id="2147483899" r:id="rId79"/>
    <p:sldLayoutId id="2147483900" r:id="rId80"/>
    <p:sldLayoutId id="2147483901" r:id="rId81"/>
    <p:sldLayoutId id="2147483902" r:id="rId82"/>
    <p:sldLayoutId id="2147483903" r:id="rId83"/>
    <p:sldLayoutId id="2147483904" r:id="rId84"/>
    <p:sldLayoutId id="2147483905" r:id="rId85"/>
    <p:sldLayoutId id="2147483906" r:id="rId86"/>
    <p:sldLayoutId id="2147483907" r:id="rId87"/>
    <p:sldLayoutId id="2147483908" r:id="rId88"/>
    <p:sldLayoutId id="2147483909" r:id="rId89"/>
    <p:sldLayoutId id="2147483910" r:id="rId90"/>
    <p:sldLayoutId id="2147483911" r:id="rId91"/>
    <p:sldLayoutId id="2147483912" r:id="rId92"/>
    <p:sldLayoutId id="2147483913" r:id="rId93"/>
    <p:sldLayoutId id="2147483914" r:id="rId94"/>
    <p:sldLayoutId id="2147483915" r:id="rId95"/>
    <p:sldLayoutId id="2147483916" r:id="rId96"/>
    <p:sldLayoutId id="2147483917" r:id="rId97"/>
    <p:sldLayoutId id="2147483918" r:id="rId98"/>
    <p:sldLayoutId id="2147483919" r:id="rId99"/>
    <p:sldLayoutId id="2147483920" r:id="rId100"/>
    <p:sldLayoutId id="2147483921" r:id="rId101"/>
    <p:sldLayoutId id="2147483922" r:id="rId102"/>
    <p:sldLayoutId id="2147483923" r:id="rId103"/>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3.xml"/><Relationship Id="rId1" Type="http://schemas.openxmlformats.org/officeDocument/2006/relationships/tags" Target="../tags/tag1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8.xml"/><Relationship Id="rId1" Type="http://schemas.openxmlformats.org/officeDocument/2006/relationships/tags" Target="../tags/tag13.xml"/><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hyperlink" Target="https://www.texasstudentdatasystem.org/" TargetMode="External"/><Relationship Id="rId3" Type="http://schemas.openxmlformats.org/officeDocument/2006/relationships/notesSlide" Target="../notesSlides/notesSlide13.xml"/><Relationship Id="rId7" Type="http://schemas.openxmlformats.org/officeDocument/2006/relationships/image" Target="../media/image39.svg"/><Relationship Id="rId2" Type="http://schemas.openxmlformats.org/officeDocument/2006/relationships/slideLayout" Target="../slideLayouts/slideLayout69.xml"/><Relationship Id="rId1" Type="http://schemas.openxmlformats.org/officeDocument/2006/relationships/tags" Target="../tags/tag14.xml"/><Relationship Id="rId6" Type="http://schemas.openxmlformats.org/officeDocument/2006/relationships/image" Target="../media/image38.png"/><Relationship Id="rId5" Type="http://schemas.openxmlformats.org/officeDocument/2006/relationships/hyperlink" Target="https://www.texasstudentdatasystem.org/tsds/teds/ods-upgrade-data-standards" TargetMode="Externa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9.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8.xml"/><Relationship Id="rId1" Type="http://schemas.openxmlformats.org/officeDocument/2006/relationships/tags" Target="../tags/tag16.xml"/><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9.xml"/><Relationship Id="rId1" Type="http://schemas.openxmlformats.org/officeDocument/2006/relationships/tags" Target="../tags/tag1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9.xml"/><Relationship Id="rId1" Type="http://schemas.openxmlformats.org/officeDocument/2006/relationships/tags" Target="../tags/tag1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9.xml"/><Relationship Id="rId1" Type="http://schemas.openxmlformats.org/officeDocument/2006/relationships/tags" Target="../tags/tag19.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9.xml"/><Relationship Id="rId1" Type="http://schemas.openxmlformats.org/officeDocument/2006/relationships/tags" Target="../tags/tag2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3.xml"/><Relationship Id="rId4" Type="http://schemas.openxmlformats.org/officeDocument/2006/relationships/hyperlink" Target="https://tea4avcastro.tea.state.tx.us/tsds_training/TSDSUpgradeProject2024/KeyTermsandDefinitions/Key_Terms_and_Definitions.pdf"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9.xml"/><Relationship Id="rId1" Type="http://schemas.openxmlformats.org/officeDocument/2006/relationships/tags" Target="../tags/tag2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9.xml"/><Relationship Id="rId1" Type="http://schemas.openxmlformats.org/officeDocument/2006/relationships/tags" Target="../tags/tag2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9.xml"/><Relationship Id="rId1" Type="http://schemas.openxmlformats.org/officeDocument/2006/relationships/tags" Target="../tags/tag2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9.xml"/><Relationship Id="rId1" Type="http://schemas.openxmlformats.org/officeDocument/2006/relationships/tags" Target="../tags/tag2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9.xml"/><Relationship Id="rId1" Type="http://schemas.openxmlformats.org/officeDocument/2006/relationships/tags" Target="../tags/tag25.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9.xml"/><Relationship Id="rId1" Type="http://schemas.openxmlformats.org/officeDocument/2006/relationships/tags" Target="../tags/tag2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9.xml"/><Relationship Id="rId1" Type="http://schemas.openxmlformats.org/officeDocument/2006/relationships/tags" Target="../tags/tag2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9.xml"/><Relationship Id="rId1" Type="http://schemas.openxmlformats.org/officeDocument/2006/relationships/tags" Target="../tags/tag28.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9.xml"/><Relationship Id="rId1" Type="http://schemas.openxmlformats.org/officeDocument/2006/relationships/tags" Target="../tags/tag29.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9.xml"/><Relationship Id="rId1" Type="http://schemas.openxmlformats.org/officeDocument/2006/relationships/tags" Target="../tags/tag30.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9.xml"/><Relationship Id="rId1" Type="http://schemas.openxmlformats.org/officeDocument/2006/relationships/tags" Target="../tags/tag3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9.xml"/><Relationship Id="rId1" Type="http://schemas.openxmlformats.org/officeDocument/2006/relationships/tags" Target="../tags/tag32.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8.xml"/><Relationship Id="rId1" Type="http://schemas.openxmlformats.org/officeDocument/2006/relationships/tags" Target="../tags/tag33.xml"/><Relationship Id="rId5" Type="http://schemas.openxmlformats.org/officeDocument/2006/relationships/image" Target="../media/image36.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9.xml"/><Relationship Id="rId1" Type="http://schemas.openxmlformats.org/officeDocument/2006/relationships/tags" Target="../tags/tag34.xml"/><Relationship Id="rId4" Type="http://schemas.openxmlformats.org/officeDocument/2006/relationships/hyperlink" Target="http://tea4avcastro.tea.state.tx.us/tsds_training/TSDSUpgradeProject2024/Level2Validations/Level_2_Validations_reference_guide.pdf"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4.xml"/><Relationship Id="rId7" Type="http://schemas.openxmlformats.org/officeDocument/2006/relationships/image" Target="../media/image61.png"/><Relationship Id="rId2" Type="http://schemas.openxmlformats.org/officeDocument/2006/relationships/slideLayout" Target="../slideLayouts/slideLayout70.xml"/><Relationship Id="rId1" Type="http://schemas.openxmlformats.org/officeDocument/2006/relationships/tags" Target="../tags/tag35.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4.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4.xml"/><Relationship Id="rId1" Type="http://schemas.openxmlformats.org/officeDocument/2006/relationships/tags" Target="../tags/tag3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4.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4.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8.xml"/><Relationship Id="rId1" Type="http://schemas.openxmlformats.org/officeDocument/2006/relationships/tags" Target="../tags/tag40.xml"/><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9.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9.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9.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7.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7.xml"/><Relationship Id="rId1" Type="http://schemas.openxmlformats.org/officeDocument/2006/relationships/tags" Target="../tags/tag4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7.xml"/><Relationship Id="rId1" Type="http://schemas.openxmlformats.org/officeDocument/2006/relationships/tags" Target="../tags/tag45.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7.xml"/><Relationship Id="rId1" Type="http://schemas.openxmlformats.org/officeDocument/2006/relationships/tags" Target="../tags/tag46.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7.xml"/><Relationship Id="rId1" Type="http://schemas.openxmlformats.org/officeDocument/2006/relationships/tags" Target="../tags/tag47.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7.xml"/><Relationship Id="rId1" Type="http://schemas.openxmlformats.org/officeDocument/2006/relationships/tags" Target="../tags/tag48.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7.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67.xml"/><Relationship Id="rId1" Type="http://schemas.openxmlformats.org/officeDocument/2006/relationships/tags" Target="../tags/tag50.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8.xml"/><Relationship Id="rId1" Type="http://schemas.openxmlformats.org/officeDocument/2006/relationships/tags" Target="../tags/tag6.xml"/><Relationship Id="rId4" Type="http://schemas.openxmlformats.org/officeDocument/2006/relationships/image" Target="../media/image2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6.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7.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7.xml"/><Relationship Id="rId1" Type="http://schemas.openxmlformats.org/officeDocument/2006/relationships/tags" Target="../tags/tag53.xml"/><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67.xml"/><Relationship Id="rId1" Type="http://schemas.openxmlformats.org/officeDocument/2006/relationships/tags" Target="../tags/tag5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68.xml"/><Relationship Id="rId1" Type="http://schemas.openxmlformats.org/officeDocument/2006/relationships/tags" Target="../tags/tag5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tealprod.tea.state.tx.us/tims/browse/TSDSKB-572"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8.xml"/><Relationship Id="rId1" Type="http://schemas.openxmlformats.org/officeDocument/2006/relationships/tags" Target="../tags/tag5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86.png"/><Relationship Id="rId2" Type="http://schemas.openxmlformats.org/officeDocument/2006/relationships/slideLayout" Target="../slideLayouts/slideLayout167.xml"/><Relationship Id="rId1" Type="http://schemas.openxmlformats.org/officeDocument/2006/relationships/tags" Target="../tags/tag5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7.xml"/><Relationship Id="rId1" Type="http://schemas.openxmlformats.org/officeDocument/2006/relationships/tags" Target="../tags/tag58.xml"/><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7.xml"/><Relationship Id="rId1" Type="http://schemas.openxmlformats.org/officeDocument/2006/relationships/tags" Target="../tags/tag59.xml"/><Relationship Id="rId5" Type="http://schemas.openxmlformats.org/officeDocument/2006/relationships/image" Target="../media/image90.png"/><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68.xml"/><Relationship Id="rId1" Type="http://schemas.openxmlformats.org/officeDocument/2006/relationships/tags" Target="../tags/tag60.xml"/><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8.xml"/><Relationship Id="rId1" Type="http://schemas.openxmlformats.org/officeDocument/2006/relationships/tags" Target="../tags/tag7.xml"/><Relationship Id="rId5" Type="http://schemas.openxmlformats.org/officeDocument/2006/relationships/image" Target="../media/image30.png"/><Relationship Id="rId4" Type="http://schemas.openxmlformats.org/officeDocument/2006/relationships/image" Target="../media/image2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7.xml"/><Relationship Id="rId1" Type="http://schemas.openxmlformats.org/officeDocument/2006/relationships/tags" Target="../tags/tag61.xml"/><Relationship Id="rId5" Type="http://schemas.openxmlformats.org/officeDocument/2006/relationships/image" Target="../media/image94.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68.xml"/><Relationship Id="rId1" Type="http://schemas.openxmlformats.org/officeDocument/2006/relationships/tags" Target="../tags/tag62.xml"/><Relationship Id="rId5" Type="http://schemas.openxmlformats.org/officeDocument/2006/relationships/image" Target="../media/image96.pn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7.xml"/><Relationship Id="rId1" Type="http://schemas.openxmlformats.org/officeDocument/2006/relationships/tags" Target="../tags/tag63.xml"/><Relationship Id="rId5" Type="http://schemas.openxmlformats.org/officeDocument/2006/relationships/image" Target="../media/image98.pn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6.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6.xml"/><Relationship Id="rId1" Type="http://schemas.openxmlformats.org/officeDocument/2006/relationships/tags" Target="../tags/tag65.xml"/><Relationship Id="rId5" Type="http://schemas.openxmlformats.org/officeDocument/2006/relationships/image" Target="../media/image30.png"/><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5.xml"/><Relationship Id="rId7" Type="http://schemas.openxmlformats.org/officeDocument/2006/relationships/diagramColors" Target="../diagrams/colors1.xml"/><Relationship Id="rId2" Type="http://schemas.openxmlformats.org/officeDocument/2006/relationships/slideLayout" Target="../slideLayouts/slideLayout137.xml"/><Relationship Id="rId1" Type="http://schemas.openxmlformats.org/officeDocument/2006/relationships/tags" Target="../tags/tag6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7.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7.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7.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7.xml"/><Relationship Id="rId1" Type="http://schemas.openxmlformats.org/officeDocument/2006/relationships/tags" Target="../tags/tag70.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9.xml"/><Relationship Id="rId1" Type="http://schemas.openxmlformats.org/officeDocument/2006/relationships/tags" Target="../tags/tag8.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05.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05.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05.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6.xml"/><Relationship Id="rId1" Type="http://schemas.openxmlformats.org/officeDocument/2006/relationships/tags" Target="../tags/tag74.xml"/><Relationship Id="rId5" Type="http://schemas.openxmlformats.org/officeDocument/2006/relationships/image" Target="../media/image30.png"/><Relationship Id="rId4" Type="http://schemas.openxmlformats.org/officeDocument/2006/relationships/image" Target="../media/image100.jpeg"/></Relationships>
</file>

<file path=ppt/slides/_rels/slide74.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06.svg"/><Relationship Id="rId3" Type="http://schemas.openxmlformats.org/officeDocument/2006/relationships/notesSlide" Target="../notesSlides/notesSlide74.xml"/><Relationship Id="rId7" Type="http://schemas.openxmlformats.org/officeDocument/2006/relationships/diagramColors" Target="../diagrams/colors2.xml"/><Relationship Id="rId12" Type="http://schemas.openxmlformats.org/officeDocument/2006/relationships/image" Target="../media/image105.png"/><Relationship Id="rId2" Type="http://schemas.openxmlformats.org/officeDocument/2006/relationships/slideLayout" Target="../slideLayouts/slideLayout142.xml"/><Relationship Id="rId1" Type="http://schemas.openxmlformats.org/officeDocument/2006/relationships/tags" Target="../tags/tag75.xml"/><Relationship Id="rId6" Type="http://schemas.openxmlformats.org/officeDocument/2006/relationships/diagramQuickStyle" Target="../diagrams/quickStyle2.xml"/><Relationship Id="rId11" Type="http://schemas.openxmlformats.org/officeDocument/2006/relationships/hyperlink" Target="http://tea4avcastro.tea.state.tx.us/tsds_training/TSDSUpgradeProject2024/Level2Validations/Level_2_Validations_reference_guide.pdf" TargetMode="External"/><Relationship Id="rId5" Type="http://schemas.openxmlformats.org/officeDocument/2006/relationships/diagramLayout" Target="../diagrams/layout2.xml"/><Relationship Id="rId10" Type="http://schemas.openxmlformats.org/officeDocument/2006/relationships/hyperlink" Target="https://tea4avcastro.tea.state.tx.us/tsds_training/TSDSUpgradeProject2024/KeyTermsandDefinitions/Key_Terms_and_Definitions.pdf" TargetMode="External"/><Relationship Id="rId4" Type="http://schemas.openxmlformats.org/officeDocument/2006/relationships/diagramData" Target="../diagrams/data2.xml"/><Relationship Id="rId9" Type="http://schemas.openxmlformats.org/officeDocument/2006/relationships/hyperlink" Target="https://www.texasstudentdatasystem.org/tsds/about/training-and-support/tsds-upgrade-project-training-materials" TargetMode="Externa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7.xml"/><Relationship Id="rId1" Type="http://schemas.openxmlformats.org/officeDocument/2006/relationships/tags" Target="../tags/tag76.xml"/><Relationship Id="rId4" Type="http://schemas.openxmlformats.org/officeDocument/2006/relationships/hyperlink" Target="https://www.texasstudentdatasystem.org/tsds/teds/tweds-upgrade"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37.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37.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42.xml"/><Relationship Id="rId1" Type="http://schemas.openxmlformats.org/officeDocument/2006/relationships/tags" Target="../tags/tag79.xml"/><Relationship Id="rId4" Type="http://schemas.openxmlformats.org/officeDocument/2006/relationships/image" Target="../media/image10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9.xml"/><Relationship Id="rId1" Type="http://schemas.openxmlformats.org/officeDocument/2006/relationships/tags" Target="../tags/tag10.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69229" y="3063745"/>
            <a:ext cx="6603683" cy="974626"/>
          </a:xfrm>
          <a:prstGeom prst="rect">
            <a:avLst/>
          </a:prstGeom>
        </p:spPr>
        <p:txBody>
          <a:bodyPr vert="horz" wrap="square" lIns="0" tIns="0" rIns="0" bIns="0" rtlCol="0">
            <a:spAutoFit/>
          </a:bodyPr>
          <a:lstStyle/>
          <a:p>
            <a:pPr marL="0" marR="0" lvl="0" indent="0" algn="ctr" defTabSz="685800" rtl="0" eaLnBrk="1" fontAlgn="auto" latinLnBrk="0" hangingPunct="1">
              <a:lnSpc>
                <a:spcPts val="3341"/>
              </a:lnSpc>
              <a:spcBef>
                <a:spcPts val="0"/>
              </a:spcBef>
              <a:spcAft>
                <a:spcPts val="0"/>
              </a:spcAft>
              <a:buClrTx/>
              <a:buSzTx/>
              <a:buFontTx/>
              <a:buNone/>
              <a:tabLst/>
              <a:defRPr/>
            </a:pPr>
            <a:r>
              <a:rPr kumimoji="0" sz="3750" b="1" i="0" u="none" strike="noStrike" kern="1200" cap="none" spc="0" normalizeH="0" baseline="0" noProof="0" dirty="0">
                <a:ln>
                  <a:noFill/>
                </a:ln>
                <a:solidFill>
                  <a:srgbClr val="3B6DBD"/>
                </a:solidFill>
                <a:effectLst/>
                <a:uLnTx/>
                <a:uFillTx/>
                <a:latin typeface="Calibri"/>
                <a:ea typeface="+mn-ea"/>
                <a:cs typeface="Calibri"/>
              </a:rPr>
              <a:t>TITLE</a:t>
            </a:r>
            <a:r>
              <a:rPr kumimoji="0" sz="3750" b="1" i="0" u="none" strike="noStrike" kern="1200" cap="none" spc="-23" normalizeH="0" baseline="0" noProof="0" dirty="0">
                <a:ln>
                  <a:noFill/>
                </a:ln>
                <a:solidFill>
                  <a:srgbClr val="3B6DBD"/>
                </a:solidFill>
                <a:effectLst/>
                <a:uLnTx/>
                <a:uFillTx/>
                <a:latin typeface="Calibri"/>
                <a:ea typeface="+mn-ea"/>
                <a:cs typeface="Calibri"/>
              </a:rPr>
              <a:t> </a:t>
            </a:r>
            <a:r>
              <a:rPr kumimoji="0" sz="3750" b="1" i="0" u="none" strike="noStrike" kern="1200" cap="none" spc="0" normalizeH="0" baseline="0" noProof="0" dirty="0">
                <a:ln>
                  <a:noFill/>
                </a:ln>
                <a:solidFill>
                  <a:srgbClr val="3B6DBD"/>
                </a:solidFill>
                <a:effectLst/>
                <a:uLnTx/>
                <a:uFillTx/>
                <a:latin typeface="Calibri"/>
                <a:ea typeface="+mn-ea"/>
                <a:cs typeface="Calibri"/>
              </a:rPr>
              <a:t>SLIDE:</a:t>
            </a:r>
            <a:r>
              <a:rPr kumimoji="0" sz="3750" b="1" i="0" u="none" strike="noStrike" kern="1200" cap="none" spc="-26" normalizeH="0" baseline="0" noProof="0" dirty="0">
                <a:ln>
                  <a:noFill/>
                </a:ln>
                <a:solidFill>
                  <a:srgbClr val="3B6DBD"/>
                </a:solidFill>
                <a:effectLst/>
                <a:uLnTx/>
                <a:uFillTx/>
                <a:latin typeface="Calibri"/>
                <a:ea typeface="+mn-ea"/>
                <a:cs typeface="Calibri"/>
              </a:rPr>
              <a:t> </a:t>
            </a:r>
            <a:r>
              <a:rPr kumimoji="0" sz="3750" b="1" i="0" u="none" strike="noStrike" kern="1200" cap="none" spc="0" normalizeH="0" baseline="0" noProof="0" dirty="0">
                <a:ln>
                  <a:noFill/>
                </a:ln>
                <a:solidFill>
                  <a:srgbClr val="3B6DBD"/>
                </a:solidFill>
                <a:effectLst/>
                <a:uLnTx/>
                <a:uFillTx/>
                <a:latin typeface="Calibri"/>
                <a:ea typeface="+mn-ea"/>
                <a:cs typeface="Calibri"/>
              </a:rPr>
              <a:t>TSDS</a:t>
            </a:r>
            <a:r>
              <a:rPr kumimoji="0" sz="3750" b="1" i="0" u="none" strike="noStrike" kern="1200" cap="none" spc="-30" normalizeH="0" baseline="0" noProof="0" dirty="0">
                <a:ln>
                  <a:noFill/>
                </a:ln>
                <a:solidFill>
                  <a:srgbClr val="3B6DBD"/>
                </a:solidFill>
                <a:effectLst/>
                <a:uLnTx/>
                <a:uFillTx/>
                <a:latin typeface="Calibri"/>
                <a:ea typeface="+mn-ea"/>
                <a:cs typeface="Calibri"/>
              </a:rPr>
              <a:t> </a:t>
            </a:r>
            <a:r>
              <a:rPr kumimoji="0" sz="3750" b="1" i="0" u="none" strike="noStrike" kern="1200" cap="none" spc="0" normalizeH="0" baseline="0" noProof="0" dirty="0">
                <a:ln>
                  <a:noFill/>
                </a:ln>
                <a:solidFill>
                  <a:srgbClr val="3B6DBD"/>
                </a:solidFill>
                <a:effectLst/>
                <a:uLnTx/>
                <a:uFillTx/>
                <a:latin typeface="Calibri"/>
                <a:ea typeface="+mn-ea"/>
                <a:cs typeface="Calibri"/>
              </a:rPr>
              <a:t>ODS</a:t>
            </a:r>
            <a:r>
              <a:rPr kumimoji="0" sz="3750" b="1" i="0" u="none" strike="noStrike" kern="1200" cap="none" spc="-19" normalizeH="0" baseline="0" noProof="0" dirty="0">
                <a:ln>
                  <a:noFill/>
                </a:ln>
                <a:solidFill>
                  <a:srgbClr val="3B6DBD"/>
                </a:solidFill>
                <a:effectLst/>
                <a:uLnTx/>
                <a:uFillTx/>
                <a:latin typeface="Calibri"/>
                <a:ea typeface="+mn-ea"/>
                <a:cs typeface="Calibri"/>
              </a:rPr>
              <a:t> </a:t>
            </a:r>
            <a:r>
              <a:rPr kumimoji="0" sz="3750" b="1" i="0" u="none" strike="noStrike" kern="1200" cap="none" spc="0" normalizeH="0" baseline="0" noProof="0" dirty="0">
                <a:ln>
                  <a:noFill/>
                </a:ln>
                <a:solidFill>
                  <a:srgbClr val="3B6DBD"/>
                </a:solidFill>
                <a:effectLst/>
                <a:uLnTx/>
                <a:uFillTx/>
                <a:latin typeface="Calibri"/>
                <a:ea typeface="+mn-ea"/>
                <a:cs typeface="Calibri"/>
              </a:rPr>
              <a:t>3.x</a:t>
            </a:r>
            <a:r>
              <a:rPr kumimoji="0" sz="3750" b="1" i="0" u="none" strike="noStrike" kern="1200" cap="none" spc="-15" normalizeH="0" baseline="0" noProof="0" dirty="0">
                <a:ln>
                  <a:noFill/>
                </a:ln>
                <a:solidFill>
                  <a:srgbClr val="3B6DBD"/>
                </a:solidFill>
                <a:effectLst/>
                <a:uLnTx/>
                <a:uFillTx/>
                <a:latin typeface="Calibri"/>
                <a:ea typeface="+mn-ea"/>
                <a:cs typeface="Calibri"/>
              </a:rPr>
              <a:t> </a:t>
            </a:r>
            <a:r>
              <a:rPr kumimoji="0" sz="3750" b="1" i="0" u="none" strike="noStrike" kern="1200" cap="none" spc="-8" normalizeH="0" baseline="0" noProof="0" dirty="0">
                <a:ln>
                  <a:noFill/>
                </a:ln>
                <a:solidFill>
                  <a:srgbClr val="3B6DBD"/>
                </a:solidFill>
                <a:effectLst/>
                <a:uLnTx/>
                <a:uFillTx/>
                <a:latin typeface="Calibri"/>
                <a:ea typeface="+mn-ea"/>
                <a:cs typeface="Calibri"/>
              </a:rPr>
              <a:t>Project</a:t>
            </a:r>
            <a:endParaRPr kumimoji="0" sz="3750" b="0" i="0" u="none" strike="noStrike" kern="1200" cap="none" spc="0" normalizeH="0" baseline="0" noProof="0" dirty="0">
              <a:ln>
                <a:noFill/>
              </a:ln>
              <a:solidFill>
                <a:prstClr val="black"/>
              </a:solidFill>
              <a:effectLst/>
              <a:uLnTx/>
              <a:uFillTx/>
              <a:latin typeface="Calibri"/>
              <a:ea typeface="+mn-ea"/>
              <a:cs typeface="Calibri"/>
            </a:endParaRPr>
          </a:p>
          <a:p>
            <a:pPr marL="953" marR="0" lvl="0" indent="0" algn="ctr" defTabSz="685800" rtl="0" eaLnBrk="1" fontAlgn="auto" latinLnBrk="0" hangingPunct="1">
              <a:lnSpc>
                <a:spcPts val="4275"/>
              </a:lnSpc>
              <a:spcBef>
                <a:spcPts val="0"/>
              </a:spcBef>
              <a:spcAft>
                <a:spcPts val="0"/>
              </a:spcAft>
              <a:buClrTx/>
              <a:buSzTx/>
              <a:buFontTx/>
              <a:buNone/>
              <a:tabLst/>
              <a:defRPr/>
            </a:pPr>
            <a:r>
              <a:rPr kumimoji="0" sz="3750" b="1" i="0" u="none" strike="noStrike" kern="1200" cap="none" spc="-8" normalizeH="0" baseline="0" noProof="0" dirty="0">
                <a:ln>
                  <a:noFill/>
                </a:ln>
                <a:solidFill>
                  <a:srgbClr val="3B6DBD"/>
                </a:solidFill>
                <a:effectLst/>
                <a:uLnTx/>
                <a:uFillTx/>
                <a:latin typeface="Calibri"/>
                <a:ea typeface="+mn-ea"/>
                <a:cs typeface="Calibri"/>
              </a:rPr>
              <a:t>Updates</a:t>
            </a:r>
            <a:endParaRPr kumimoji="0" sz="375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3" name="object 3">
            <a:extLst>
              <a:ext uri="{C183D7F6-B498-43B3-948B-1728B52AA6E4}">
                <adec:decorative xmlns:adec="http://schemas.microsoft.com/office/drawing/2017/decorative" val="1"/>
              </a:ext>
            </a:extLst>
          </p:cNvPr>
          <p:cNvGrpSpPr/>
          <p:nvPr/>
        </p:nvGrpSpPr>
        <p:grpSpPr>
          <a:xfrm>
            <a:off x="0" y="1355464"/>
            <a:ext cx="9144000" cy="5502536"/>
            <a:chOff x="0" y="1339855"/>
            <a:chExt cx="12192000" cy="5590031"/>
          </a:xfrm>
        </p:grpSpPr>
        <p:pic>
          <p:nvPicPr>
            <p:cNvPr id="4" name="object 4"/>
            <p:cNvPicPr/>
            <p:nvPr/>
          </p:nvPicPr>
          <p:blipFill>
            <a:blip r:embed="rId4" cstate="print"/>
            <a:stretch>
              <a:fillRect/>
            </a:stretch>
          </p:blipFill>
          <p:spPr>
            <a:xfrm>
              <a:off x="0" y="1339855"/>
              <a:ext cx="12191999" cy="5590031"/>
            </a:xfrm>
            <a:prstGeom prst="rect">
              <a:avLst/>
            </a:prstGeom>
          </p:spPr>
        </p:pic>
        <p:sp>
          <p:nvSpPr>
            <p:cNvPr id="5" name="object 5"/>
            <p:cNvSpPr/>
            <p:nvPr/>
          </p:nvSpPr>
          <p:spPr>
            <a:xfrm>
              <a:off x="0" y="4504931"/>
              <a:ext cx="12192000" cy="2169160"/>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1" y="4444410"/>
            <a:ext cx="9143999" cy="1723229"/>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endParaRPr kumimoji="0" lang="en-US" sz="2800" b="1" i="0" u="none" strike="noStrike" kern="1200" cap="none" spc="-79" normalizeH="0" baseline="0" noProof="0" dirty="0">
              <a:ln>
                <a:noFill/>
              </a:ln>
              <a:solidFill>
                <a:srgbClr val="0D6CB8"/>
              </a:solidFill>
              <a:effectLst/>
              <a:uLnTx/>
              <a:uFillTx/>
              <a:latin typeface="Calibri"/>
              <a:ea typeface="+mn-ea"/>
              <a:cs typeface="Calibri"/>
            </a:endParaRP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1200" cap="none" spc="-79" normalizeH="0" baseline="0" noProof="0" dirty="0">
                <a:ln>
                  <a:noFill/>
                </a:ln>
                <a:solidFill>
                  <a:srgbClr val="0D6CB8"/>
                </a:solidFill>
                <a:effectLst/>
                <a:uLnTx/>
                <a:uFillTx/>
                <a:latin typeface="Calibri"/>
                <a:ea typeface="+mn-ea"/>
                <a:cs typeface="Calibri"/>
              </a:rPr>
              <a:t>Common Steps for TSDS Core Collections</a:t>
            </a:r>
            <a:endParaRPr kumimoji="0" lang="en-US" sz="4400" b="1" i="0" u="none" strike="noStrike" kern="1200" cap="none" spc="-79" normalizeH="0" baseline="0" noProof="0" dirty="0">
              <a:ln>
                <a:noFill/>
              </a:ln>
              <a:solidFill>
                <a:srgbClr val="0D6CB8"/>
              </a:solidFill>
              <a:effectLst/>
              <a:uLnTx/>
              <a:uFillTx/>
              <a:latin typeface="Calibri"/>
              <a:ea typeface="Calibri"/>
              <a:cs typeface="Calibri"/>
            </a:endParaRP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3000" b="0" i="0" u="none" strike="noStrike" kern="1200" cap="none" spc="-79" normalizeH="0" baseline="0" noProof="0" dirty="0">
                <a:ln>
                  <a:noFill/>
                </a:ln>
                <a:solidFill>
                  <a:srgbClr val="0D6CB8"/>
                </a:solidFill>
                <a:effectLst/>
                <a:uLnTx/>
                <a:uFillTx/>
                <a:latin typeface="Calibri"/>
                <a:ea typeface="+mn-ea"/>
                <a:cs typeface="Calibri"/>
              </a:rPr>
              <a:t>New User Certification Training</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83CD50-8421-354E-380A-A1105A21E3ED}"/>
              </a:ext>
            </a:extLst>
          </p:cNvPr>
          <p:cNvPicPr>
            <a:picLocks noChangeAspect="1"/>
          </p:cNvPicPr>
          <p:nvPr/>
        </p:nvPicPr>
        <p:blipFill>
          <a:blip r:embed="rId4"/>
          <a:stretch>
            <a:fillRect/>
          </a:stretch>
        </p:blipFill>
        <p:spPr>
          <a:xfrm>
            <a:off x="1514189" y="2730690"/>
            <a:ext cx="5136910" cy="3524252"/>
          </a:xfrm>
          <a:prstGeom prst="rect">
            <a:avLst/>
          </a:prstGeom>
        </p:spPr>
      </p:pic>
      <p:sp>
        <p:nvSpPr>
          <p:cNvPr id="2" name="Title 1"/>
          <p:cNvSpPr>
            <a:spLocks noGrp="1"/>
          </p:cNvSpPr>
          <p:nvPr>
            <p:ph type="title"/>
          </p:nvPr>
        </p:nvSpPr>
        <p:spPr>
          <a:xfrm>
            <a:off x="1461919" y="264857"/>
            <a:ext cx="7510365" cy="575136"/>
          </a:xfrm>
        </p:spPr>
        <p:txBody>
          <a:bodyPr>
            <a:noAutofit/>
          </a:bodyPr>
          <a:lstStyle/>
          <a:p>
            <a:pPr algn="ctr"/>
            <a:r>
              <a:rPr lang="en-US" sz="4000"/>
              <a:t>CORE TEAL ROLE &amp; PRIVILEGES</a:t>
            </a:r>
          </a:p>
        </p:txBody>
      </p:sp>
      <p:sp>
        <p:nvSpPr>
          <p:cNvPr id="9" name="TextBox 8">
            <a:extLst>
              <a:ext uri="{FF2B5EF4-FFF2-40B4-BE49-F238E27FC236}">
                <a16:creationId xmlns:a16="http://schemas.microsoft.com/office/drawing/2014/main" id="{A80E4CAA-1263-4706-8C53-EA81E533093E}"/>
              </a:ext>
            </a:extLst>
          </p:cNvPr>
          <p:cNvSpPr txBox="1"/>
          <p:nvPr/>
        </p:nvSpPr>
        <p:spPr>
          <a:xfrm>
            <a:off x="1218373" y="1003942"/>
            <a:ext cx="7510365" cy="1569660"/>
          </a:xfrm>
          <a:prstGeom prst="rect">
            <a:avLst/>
          </a:prstGeom>
          <a:noFill/>
        </p:spPr>
        <p:txBody>
          <a:bodyPr wrap="square" lIns="91440" tIns="45720" rIns="91440" bIns="45720" anchor="t">
            <a:spAutoFit/>
          </a:bodyPr>
          <a:lstStyle/>
          <a:p>
            <a:pPr marL="623570" marR="0" lvl="0" indent="-36322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Users will check the appropriate role based on their level of responsibility at the LEA and in the Requested Organization ID enter their Organization ID.</a:t>
            </a:r>
            <a:endParaRPr kumimoji="0" lang="en-US" sz="1600" b="0" i="0" u="none" strike="noStrike" kern="1200" cap="none" spc="0" normalizeH="0" baseline="0" noProof="0">
              <a:ln>
                <a:noFill/>
              </a:ln>
              <a:solidFill>
                <a:srgbClr val="0D6CB9"/>
              </a:solidFill>
              <a:effectLst/>
              <a:uLnTx/>
              <a:uFillTx/>
              <a:latin typeface="Calibri" panose="020F0502020204030204"/>
              <a:ea typeface="Calibri"/>
              <a:cs typeface="Calibri"/>
            </a:endParaRPr>
          </a:p>
          <a:p>
            <a:pPr marL="431800" marR="0" lvl="0" indent="-17145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endParaRPr kumimoji="0" lang="en-US" sz="1600" b="0" i="0" u="none" strike="noStrike" kern="1200" cap="none" spc="0" normalizeH="0" baseline="0" noProof="0">
              <a:ln>
                <a:noFill/>
              </a:ln>
              <a:solidFill>
                <a:srgbClr val="0D6CB9"/>
              </a:solidFill>
              <a:effectLst/>
              <a:uLnTx/>
              <a:uFillTx/>
              <a:latin typeface="Calibri" panose="020F0502020204030204"/>
              <a:ea typeface="Calibri"/>
              <a:cs typeface="Calibri"/>
            </a:endParaRPr>
          </a:p>
          <a:p>
            <a:pPr marL="623570" marR="0" lvl="0" indent="-36322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Next, check the appropriate Privilege and click </a:t>
            </a:r>
            <a:r>
              <a:rPr kumimoji="0" lang="en-US" sz="1600" b="1"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Done</a:t>
            </a: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a:t>
            </a:r>
            <a:endPar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Calibri"/>
              <a:cs typeface="Calibri"/>
            </a:endParaRPr>
          </a:p>
          <a:p>
            <a:pPr marL="431800" marR="0" lvl="0" indent="-17145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endParaRPr>
          </a:p>
          <a:p>
            <a:pPr marL="623570" marR="0" lvl="0" indent="-36322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The final step is to click </a:t>
            </a:r>
            <a:r>
              <a:rPr kumimoji="0" lang="en-US" sz="1600" b="1"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Save Changes</a:t>
            </a: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 on the next screen.</a:t>
            </a:r>
            <a:endPar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Calibri"/>
              <a:cs typeface="Calibri"/>
            </a:endParaRPr>
          </a:p>
        </p:txBody>
      </p:sp>
      <p:sp>
        <p:nvSpPr>
          <p:cNvPr id="7" name="Rectangle 6">
            <a:extLst>
              <a:ext uri="{FF2B5EF4-FFF2-40B4-BE49-F238E27FC236}">
                <a16:creationId xmlns:a16="http://schemas.microsoft.com/office/drawing/2014/main" id="{0B89645D-C4DE-486B-BB0D-8252A5011083}"/>
              </a:ext>
              <a:ext uri="{C183D7F6-B498-43B3-948B-1728B52AA6E4}">
                <adec:decorative xmlns:adec="http://schemas.microsoft.com/office/drawing/2017/decorative" val="1"/>
              </a:ext>
            </a:extLst>
          </p:cNvPr>
          <p:cNvSpPr/>
          <p:nvPr/>
        </p:nvSpPr>
        <p:spPr>
          <a:xfrm>
            <a:off x="1461919" y="2675997"/>
            <a:ext cx="7510365" cy="3917146"/>
          </a:xfrm>
          <a:prstGeom prst="rect">
            <a:avLst/>
          </a:prstGeom>
          <a:noFill/>
          <a:ln w="38100">
            <a:solidFill>
              <a:srgbClr val="0070C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6" name="Slide Number Placeholder 5">
            <a:extLst>
              <a:ext uri="{FF2B5EF4-FFF2-40B4-BE49-F238E27FC236}">
                <a16:creationId xmlns:a16="http://schemas.microsoft.com/office/drawing/2014/main" id="{43D920B7-5C7D-4EF2-9D14-E81AA6F43DEE}"/>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900" b="0" i="0" u="none" strike="noStrike" kern="1200" cap="none" spc="0" normalizeH="0" baseline="0" noProof="0">
                <a:ln>
                  <a:noFill/>
                </a:ln>
                <a:solidFill>
                  <a:srgbClr val="171616">
                    <a:tint val="75000"/>
                  </a:srgb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171616">
                  <a:tint val="75000"/>
                </a:srgbClr>
              </a:solidFill>
              <a:effectLst/>
              <a:uLnTx/>
              <a:uFillTx/>
              <a:latin typeface="Calibri" panose="020F0502020204030204"/>
              <a:ea typeface="+mn-ea"/>
              <a:cs typeface="+mn-cs"/>
            </a:endParaRPr>
          </a:p>
        </p:txBody>
      </p:sp>
      <p:sp>
        <p:nvSpPr>
          <p:cNvPr id="12" name="Rectangle 11" descr="Rectangle box around the TEAL Role being requested.">
            <a:extLst>
              <a:ext uri="{FF2B5EF4-FFF2-40B4-BE49-F238E27FC236}">
                <a16:creationId xmlns:a16="http://schemas.microsoft.com/office/drawing/2014/main" id="{3E3F05A7-EF19-443E-9A02-87B70D213045}"/>
              </a:ext>
            </a:extLst>
          </p:cNvPr>
          <p:cNvSpPr/>
          <p:nvPr/>
        </p:nvSpPr>
        <p:spPr>
          <a:xfrm>
            <a:off x="1610725" y="2978321"/>
            <a:ext cx="1220581" cy="29119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descr="Rectangular box showing the Requested Organization ID field.">
            <a:extLst>
              <a:ext uri="{FF2B5EF4-FFF2-40B4-BE49-F238E27FC236}">
                <a16:creationId xmlns:a16="http://schemas.microsoft.com/office/drawing/2014/main" id="{B5D2CA71-D3F0-4C3F-A921-DF8E34EADAE5}"/>
              </a:ext>
            </a:extLst>
          </p:cNvPr>
          <p:cNvSpPr/>
          <p:nvPr/>
        </p:nvSpPr>
        <p:spPr>
          <a:xfrm>
            <a:off x="1735109" y="3999864"/>
            <a:ext cx="1552177" cy="26613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descr="Rectangular box showing the TEAL privilege.">
            <a:extLst>
              <a:ext uri="{FF2B5EF4-FFF2-40B4-BE49-F238E27FC236}">
                <a16:creationId xmlns:a16="http://schemas.microsoft.com/office/drawing/2014/main" id="{A5686A3E-E900-4ED3-8D09-30331F531903}"/>
              </a:ext>
            </a:extLst>
          </p:cNvPr>
          <p:cNvSpPr/>
          <p:nvPr/>
        </p:nvSpPr>
        <p:spPr>
          <a:xfrm>
            <a:off x="1771498" y="4409606"/>
            <a:ext cx="1552176" cy="1007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Rectangle box showing where to click on Done.">
            <a:extLst>
              <a:ext uri="{FF2B5EF4-FFF2-40B4-BE49-F238E27FC236}">
                <a16:creationId xmlns:a16="http://schemas.microsoft.com/office/drawing/2014/main" id="{6F5015AE-1DCD-4C17-B12E-6E45AA47A6D2}"/>
              </a:ext>
            </a:extLst>
          </p:cNvPr>
          <p:cNvSpPr/>
          <p:nvPr/>
        </p:nvSpPr>
        <p:spPr>
          <a:xfrm>
            <a:off x="1514189" y="6035324"/>
            <a:ext cx="339596" cy="21961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57820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4819" y="282403"/>
            <a:ext cx="7870004" cy="575136"/>
          </a:xfrm>
          <a:prstGeom prst="rect">
            <a:avLst/>
          </a:prstGeom>
        </p:spPr>
        <p:txBody>
          <a:bodyPr>
            <a:noAutofit/>
          </a:bodyPr>
          <a:lstStyle/>
          <a:p>
            <a:pPr algn="ctr"/>
            <a:r>
              <a:rPr lang="en-US" sz="4000">
                <a:solidFill>
                  <a:srgbClr val="0070C0"/>
                </a:solidFill>
              </a:rPr>
              <a:t>ESC TEAL ROLES – CORE COLLECTION</a:t>
            </a:r>
          </a:p>
        </p:txBody>
      </p:sp>
      <p:sp>
        <p:nvSpPr>
          <p:cNvPr id="5" name="Text Placeholder 4">
            <a:extLst>
              <a:ext uri="{FF2B5EF4-FFF2-40B4-BE49-F238E27FC236}">
                <a16:creationId xmlns:a16="http://schemas.microsoft.com/office/drawing/2014/main" id="{DB4A4F56-FDA1-4604-926D-488210529375}"/>
              </a:ext>
            </a:extLst>
          </p:cNvPr>
          <p:cNvSpPr>
            <a:spLocks noGrp="1"/>
          </p:cNvSpPr>
          <p:nvPr>
            <p:ph type="body" sz="quarter" idx="4294967295"/>
          </p:nvPr>
        </p:nvSpPr>
        <p:spPr>
          <a:xfrm>
            <a:off x="1955223" y="1631450"/>
            <a:ext cx="3762375" cy="2271713"/>
          </a:xfrm>
          <a:prstGeom prst="rect">
            <a:avLst/>
          </a:prstGeom>
          <a:solidFill>
            <a:srgbClr val="FFC000"/>
          </a:solidFill>
        </p:spPr>
        <p:txBody>
          <a:bodyPr lIns="91440" tIns="45720" rIns="91440" bIns="45720" anchor="t"/>
          <a:lstStyle/>
          <a:p>
            <a:pPr marL="0" indent="0">
              <a:buNone/>
            </a:pPr>
            <a:r>
              <a:rPr lang="en-US" sz="2400">
                <a:solidFill>
                  <a:schemeClr val="tx1"/>
                </a:solidFill>
              </a:rPr>
              <a:t>Core ESC Data Viewer</a:t>
            </a:r>
          </a:p>
          <a:p>
            <a:pPr marL="0" indent="0">
              <a:buNone/>
            </a:pPr>
            <a:endParaRPr lang="en-US" sz="1000">
              <a:solidFill>
                <a:schemeClr val="accent1">
                  <a:lumMod val="75000"/>
                </a:schemeClr>
              </a:solidFill>
            </a:endParaRPr>
          </a:p>
          <a:p>
            <a:pPr marL="257175" lvl="1" indent="0">
              <a:buNone/>
            </a:pPr>
            <a:r>
              <a:rPr lang="en-US" sz="1800">
                <a:solidFill>
                  <a:schemeClr val="tx1"/>
                </a:solidFill>
              </a:rPr>
              <a:t>This role will be able to view and monitor activity for any Core Collection in TSDS for the LEAs the ESC supports. </a:t>
            </a:r>
            <a:r>
              <a:rPr lang="en-US" sz="1800">
                <a:solidFill>
                  <a:schemeClr val="tx1"/>
                </a:solidFill>
                <a:highlight>
                  <a:srgbClr val="FFFF00"/>
                </a:highlight>
              </a:rPr>
              <a:t>	</a:t>
            </a:r>
          </a:p>
        </p:txBody>
      </p:sp>
      <p:sp>
        <p:nvSpPr>
          <p:cNvPr id="2" name="Slide Number Placeholder 2">
            <a:extLst>
              <a:ext uri="{FF2B5EF4-FFF2-40B4-BE49-F238E27FC236}">
                <a16:creationId xmlns:a16="http://schemas.microsoft.com/office/drawing/2014/main" id="{A203B2AC-31A9-E25C-8F82-8857F27ED780}"/>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675"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675"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3353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5645" y="1"/>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7896" y="5078404"/>
            <a:ext cx="9144000" cy="1330511"/>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5645" y="5013461"/>
            <a:ext cx="9144000" cy="1271823"/>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800" b="1" i="0" u="none" strike="noStrike" kern="0" cap="none" spc="0" normalizeH="0" baseline="0" noProof="0">
                <a:ln>
                  <a:noFill/>
                </a:ln>
                <a:solidFill>
                  <a:srgbClr val="0D6CB8"/>
                </a:solidFill>
                <a:effectLst/>
                <a:uLnTx/>
                <a:uFillTx/>
                <a:latin typeface="Calibri"/>
                <a:ea typeface="+mn-ea"/>
                <a:cs typeface="Calibri"/>
              </a:rPr>
              <a:t>KEY CONCEPTS </a:t>
            </a: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2800" b="0" i="0" u="none" strike="noStrike" kern="0" cap="none" spc="0" normalizeH="0" baseline="0" noProof="0">
                <a:ln>
                  <a:noFill/>
                </a:ln>
                <a:solidFill>
                  <a:srgbClr val="0D6CB8"/>
                </a:solidFill>
                <a:effectLst/>
                <a:uLnTx/>
                <a:uFillTx/>
                <a:latin typeface="Calibri"/>
                <a:ea typeface="+mn-ea"/>
                <a:cs typeface="Calibri"/>
              </a:rPr>
              <a:t>TWEDS</a:t>
            </a:r>
            <a:r>
              <a:rPr lang="en-US" sz="2800" kern="0">
                <a:solidFill>
                  <a:srgbClr val="0D6CB8"/>
                </a:solidFill>
                <a:latin typeface="Calibri"/>
                <a:cs typeface="Calibri"/>
              </a:rPr>
              <a:t> and </a:t>
            </a:r>
            <a:r>
              <a:rPr kumimoji="0" lang="en-US" sz="2800" b="0" i="0" u="none" strike="noStrike" kern="0" cap="none" spc="0" normalizeH="0" baseline="0" noProof="0">
                <a:ln>
                  <a:noFill/>
                </a:ln>
                <a:solidFill>
                  <a:srgbClr val="0D6CB8"/>
                </a:solidFill>
                <a:effectLst/>
                <a:uLnTx/>
                <a:uFillTx/>
                <a:latin typeface="Calibri"/>
                <a:ea typeface="+mn-ea"/>
                <a:cs typeface="Calibri"/>
              </a:rPr>
              <a:t>Level 2 Validations</a:t>
            </a:r>
            <a:endParaRPr kumimoji="0" lang="en-US" sz="28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40061" y="267394"/>
            <a:ext cx="2577179" cy="796709"/>
          </a:xfrm>
          <a:prstGeom prst="rect">
            <a:avLst/>
          </a:prstGeom>
        </p:spPr>
      </p:pic>
    </p:spTree>
    <p:custDataLst>
      <p:tags r:id="rId1"/>
    </p:custDataLst>
    <p:extLst>
      <p:ext uri="{BB962C8B-B14F-4D97-AF65-F5344CB8AC3E}">
        <p14:creationId xmlns:p14="http://schemas.microsoft.com/office/powerpoint/2010/main" val="1926894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B3D3D4-1592-881C-EB7B-D6B74F777246}"/>
              </a:ext>
            </a:extLst>
          </p:cNvPr>
          <p:cNvPicPr>
            <a:picLocks noChangeAspect="1"/>
          </p:cNvPicPr>
          <p:nvPr/>
        </p:nvPicPr>
        <p:blipFill>
          <a:blip r:embed="rId4"/>
          <a:stretch>
            <a:fillRect/>
          </a:stretch>
        </p:blipFill>
        <p:spPr>
          <a:xfrm>
            <a:off x="2365513" y="3279043"/>
            <a:ext cx="5933661" cy="3497377"/>
          </a:xfrm>
          <a:prstGeom prst="rect">
            <a:avLst/>
          </a:prstGeom>
          <a:ln w="22225">
            <a:solidFill>
              <a:schemeClr val="accent1"/>
            </a:solidFill>
          </a:ln>
        </p:spPr>
      </p:pic>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1267214" y="257981"/>
            <a:ext cx="7223078" cy="563513"/>
          </a:xfrm>
        </p:spPr>
        <p:txBody>
          <a:bodyPr>
            <a:noAutofit/>
          </a:bodyPr>
          <a:lstStyle/>
          <a:p>
            <a:pPr algn="ctr"/>
            <a:r>
              <a:rPr lang="en-US" sz="4000"/>
              <a:t>WHERE IS TWEDS</a:t>
            </a:r>
          </a:p>
        </p:txBody>
      </p:sp>
      <p:sp>
        <p:nvSpPr>
          <p:cNvPr id="5" name="Content Placeholder 4">
            <a:extLst>
              <a:ext uri="{FF2B5EF4-FFF2-40B4-BE49-F238E27FC236}">
                <a16:creationId xmlns:a16="http://schemas.microsoft.com/office/drawing/2014/main" id="{2AE10D59-9461-4843-8E17-510F457CD1C3}"/>
              </a:ext>
            </a:extLst>
          </p:cNvPr>
          <p:cNvSpPr>
            <a:spLocks noGrp="1"/>
          </p:cNvSpPr>
          <p:nvPr>
            <p:ph idx="1"/>
          </p:nvPr>
        </p:nvSpPr>
        <p:spPr>
          <a:xfrm>
            <a:off x="3628915" y="2877931"/>
            <a:ext cx="4369234" cy="428199"/>
          </a:xfrm>
        </p:spPr>
        <p:txBody>
          <a:bodyPr lIns="68580" tIns="34290" rIns="68580" bIns="34290" anchor="t"/>
          <a:lstStyle/>
          <a:p>
            <a:pPr marL="0" indent="0">
              <a:buNone/>
            </a:pPr>
            <a:r>
              <a:rPr lang="en-US" sz="1800" b="1" dirty="0">
                <a:hlinkClick r:id="rId5"/>
              </a:rPr>
              <a:t>Texas Education Data Standards</a:t>
            </a:r>
            <a:endParaRPr lang="en-US" sz="1800" b="1" dirty="0"/>
          </a:p>
        </p:txBody>
      </p:sp>
      <p:pic>
        <p:nvPicPr>
          <p:cNvPr id="4" name="Graphic 3" descr="Internet with solid fill">
            <a:extLst>
              <a:ext uri="{FF2B5EF4-FFF2-40B4-BE49-F238E27FC236}">
                <a16:creationId xmlns:a16="http://schemas.microsoft.com/office/drawing/2014/main" id="{FD67672C-DDFA-0D72-2000-79F73C772E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74569" y="2628385"/>
            <a:ext cx="772832" cy="772832"/>
          </a:xfrm>
          <a:prstGeom prst="rect">
            <a:avLst/>
          </a:prstGeom>
        </p:spPr>
      </p:pic>
      <p:sp>
        <p:nvSpPr>
          <p:cNvPr id="7" name="Rectangle 6">
            <a:extLst>
              <a:ext uri="{FF2B5EF4-FFF2-40B4-BE49-F238E27FC236}">
                <a16:creationId xmlns:a16="http://schemas.microsoft.com/office/drawing/2014/main" id="{F5106056-9347-58AD-CB65-BA7A67AD95BB}"/>
              </a:ext>
            </a:extLst>
          </p:cNvPr>
          <p:cNvSpPr/>
          <p:nvPr/>
        </p:nvSpPr>
        <p:spPr>
          <a:xfrm>
            <a:off x="3469181" y="2786469"/>
            <a:ext cx="4308299" cy="401112"/>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2BE0D17-09B5-9389-13CC-6B8DCF0B8E41}"/>
              </a:ext>
            </a:extLst>
          </p:cNvPr>
          <p:cNvSpPr txBox="1"/>
          <p:nvPr/>
        </p:nvSpPr>
        <p:spPr>
          <a:xfrm>
            <a:off x="1471579" y="964233"/>
            <a:ext cx="7569743" cy="1715854"/>
          </a:xfrm>
          <a:prstGeom prst="rect">
            <a:avLst/>
          </a:prstGeom>
          <a:noFill/>
        </p:spPr>
        <p:txBody>
          <a:bodyPr wrap="square">
            <a:spAutoFit/>
          </a:body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900" b="0" i="0" u="none" strike="noStrike" kern="1200" cap="none" spc="0" normalizeH="0" baseline="0" noProof="0" dirty="0">
                <a:ln>
                  <a:noFill/>
                </a:ln>
                <a:solidFill>
                  <a:srgbClr val="0D6CB9"/>
                </a:solidFill>
                <a:effectLst/>
                <a:uLnTx/>
                <a:uFillTx/>
                <a:latin typeface="Calibri" panose="020F0502020204030204"/>
                <a:ea typeface="+mn-ea"/>
                <a:cs typeface="+mn-cs"/>
              </a:rPr>
              <a:t>Go to the TSDS website at </a:t>
            </a:r>
            <a:r>
              <a:rPr kumimoji="0" lang="en-US" sz="1900" b="1" i="0" u="none" strike="noStrike" kern="1200" cap="none" spc="0" normalizeH="0" baseline="0" noProof="0" dirty="0">
                <a:ln>
                  <a:noFill/>
                </a:ln>
                <a:solidFill>
                  <a:srgbClr val="0D6CB9"/>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https://www.texasstudentdatasystem.org</a:t>
            </a:r>
            <a:r>
              <a:rPr kumimoji="0" lang="en-US" sz="1900" b="1" i="0" u="none" strike="noStrike" kern="1200" cap="none" spc="0" normalizeH="0" baseline="0" noProof="0" dirty="0">
                <a:ln>
                  <a:noFill/>
                </a:ln>
                <a:solidFill>
                  <a:srgbClr val="0D6CB9"/>
                </a:solidFill>
                <a:effectLst/>
                <a:uLnTx/>
                <a:uFillTx/>
                <a:latin typeface="Calibri" panose="020F0502020204030204"/>
                <a:ea typeface="+mn-ea"/>
                <a:cs typeface="+mn-cs"/>
              </a:rPr>
              <a:t> </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900" b="0" i="0" u="none" strike="noStrike" kern="1200" cap="none" spc="0" normalizeH="0" baseline="0" noProof="0" dirty="0">
                <a:ln>
                  <a:noFill/>
                </a:ln>
                <a:solidFill>
                  <a:srgbClr val="0D6CB9"/>
                </a:solidFill>
                <a:effectLst/>
                <a:uLnTx/>
                <a:uFillTx/>
                <a:latin typeface="Calibri" panose="020F0502020204030204"/>
                <a:ea typeface="+mn-ea"/>
                <a:cs typeface="+mn-cs"/>
              </a:rPr>
              <a:t>Hover over the </a:t>
            </a:r>
            <a:r>
              <a:rPr kumimoji="0" lang="en-US" sz="1900" b="1" i="0" u="none" strike="noStrike" kern="1200" cap="none" spc="0" normalizeH="0" baseline="0" noProof="0" dirty="0">
                <a:ln>
                  <a:noFill/>
                </a:ln>
                <a:solidFill>
                  <a:srgbClr val="0D6CB9"/>
                </a:solidFill>
                <a:effectLst/>
                <a:uLnTx/>
                <a:uFillTx/>
                <a:latin typeface="Calibri" panose="020F0502020204030204"/>
                <a:ea typeface="+mn-ea"/>
                <a:cs typeface="+mn-cs"/>
              </a:rPr>
              <a:t>TEDS Data Standards </a:t>
            </a:r>
            <a:r>
              <a:rPr kumimoji="0" lang="en-US" sz="1900" b="0" i="0" u="none" strike="noStrike" kern="1200" cap="none" spc="0" normalizeH="0" baseline="0" noProof="0" dirty="0">
                <a:ln>
                  <a:noFill/>
                </a:ln>
                <a:solidFill>
                  <a:srgbClr val="0D6CB9"/>
                </a:solidFill>
                <a:effectLst/>
                <a:uLnTx/>
                <a:uFillTx/>
                <a:latin typeface="Calibri" panose="020F0502020204030204"/>
                <a:ea typeface="+mn-ea"/>
                <a:cs typeface="+mn-cs"/>
              </a:rPr>
              <a:t>tab.</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900" b="0" i="0" u="none" strike="noStrike" kern="1200" cap="none" spc="0" normalizeH="0" baseline="0" noProof="0" dirty="0">
                <a:ln>
                  <a:noFill/>
                </a:ln>
                <a:solidFill>
                  <a:srgbClr val="0D6CB9"/>
                </a:solidFill>
                <a:effectLst/>
                <a:uLnTx/>
                <a:uFillTx/>
                <a:latin typeface="Calibri" panose="020F0502020204030204"/>
                <a:ea typeface="+mn-ea"/>
                <a:cs typeface="+mn-cs"/>
              </a:rPr>
              <a:t>Next, click on ‘</a:t>
            </a:r>
            <a:r>
              <a:rPr kumimoji="0" lang="en-US" sz="1900" b="1" i="0" u="none" strike="noStrike" kern="1200" cap="none" spc="0" normalizeH="0" baseline="0" noProof="0" dirty="0">
                <a:ln>
                  <a:noFill/>
                </a:ln>
                <a:solidFill>
                  <a:srgbClr val="0D6CB9"/>
                </a:solidFill>
                <a:effectLst/>
                <a:uLnTx/>
                <a:uFillTx/>
                <a:latin typeface="Calibri" panose="020F0502020204030204"/>
                <a:ea typeface="+mn-ea"/>
                <a:cs typeface="+mn-cs"/>
              </a:rPr>
              <a:t>TWEDS Upgrade</a:t>
            </a:r>
            <a:r>
              <a:rPr kumimoji="0" lang="en-US" sz="1900" b="0" i="0" u="none" strike="noStrike" kern="1200" cap="none" spc="0" normalizeH="0" baseline="0" noProof="0" dirty="0">
                <a:ln>
                  <a:noFill/>
                </a:ln>
                <a:solidFill>
                  <a:srgbClr val="0D6CB9"/>
                </a:solidFill>
                <a:effectLst/>
                <a:uLnTx/>
                <a:uFillTx/>
                <a:latin typeface="Calibri" panose="020F0502020204030204"/>
                <a:ea typeface="+mn-ea"/>
                <a:cs typeface="+mn-cs"/>
              </a:rPr>
              <a:t>’</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900" b="0" i="0" u="none" strike="noStrike" kern="1200" cap="none" spc="0" normalizeH="0" baseline="0" noProof="0" dirty="0">
                <a:ln>
                  <a:noFill/>
                </a:ln>
                <a:solidFill>
                  <a:srgbClr val="0D6CB9"/>
                </a:solidFill>
                <a:effectLst/>
                <a:uLnTx/>
                <a:uFillTx/>
                <a:latin typeface="Calibri" panose="020F0502020204030204"/>
                <a:ea typeface="+mn-ea"/>
                <a:cs typeface="+mn-cs"/>
              </a:rPr>
              <a:t>Finally, click on the “</a:t>
            </a:r>
            <a:r>
              <a:rPr kumimoji="0" lang="en-US" sz="1900" b="1" i="0" u="none" strike="noStrike" kern="1200" cap="none" spc="0" normalizeH="0" baseline="0" noProof="0" dirty="0">
                <a:ln>
                  <a:noFill/>
                </a:ln>
                <a:solidFill>
                  <a:srgbClr val="0D6CB9"/>
                </a:solidFill>
                <a:effectLst/>
                <a:uLnTx/>
                <a:uFillTx/>
                <a:latin typeface="Calibri" panose="020F0502020204030204"/>
                <a:ea typeface="+mn-ea"/>
                <a:cs typeface="+mn-cs"/>
              </a:rPr>
              <a:t>XXXX-XXXX Texas Education Data Standards </a:t>
            </a:r>
            <a:r>
              <a:rPr kumimoji="0" lang="en-US" sz="1900" b="0" i="0" u="none" strike="noStrike" kern="1200" cap="none" spc="0" normalizeH="0" baseline="0" noProof="0" dirty="0">
                <a:ln>
                  <a:noFill/>
                </a:ln>
                <a:solidFill>
                  <a:srgbClr val="0D6CB9"/>
                </a:solidFill>
                <a:effectLst/>
                <a:uLnTx/>
                <a:uFillTx/>
                <a:latin typeface="Calibri" panose="020F0502020204030204"/>
                <a:ea typeface="+mn-ea"/>
                <a:cs typeface="+mn-cs"/>
              </a:rPr>
              <a:t>via TWEDS” hyperlink</a:t>
            </a:r>
            <a:r>
              <a:rPr kumimoji="0" lang="en-US" sz="1900" b="0"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11" name="Rectangle 10">
            <a:extLst>
              <a:ext uri="{FF2B5EF4-FFF2-40B4-BE49-F238E27FC236}">
                <a16:creationId xmlns:a16="http://schemas.microsoft.com/office/drawing/2014/main" id="{4B653404-8E12-C99C-9263-BEE1311F8A05}"/>
              </a:ext>
            </a:extLst>
          </p:cNvPr>
          <p:cNvSpPr/>
          <p:nvPr/>
        </p:nvSpPr>
        <p:spPr>
          <a:xfrm>
            <a:off x="5466018" y="3924939"/>
            <a:ext cx="686304" cy="309697"/>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B175BB4-C1A3-9557-B0E7-DF6A38C2345A}"/>
              </a:ext>
            </a:extLst>
          </p:cNvPr>
          <p:cNvSpPr/>
          <p:nvPr/>
        </p:nvSpPr>
        <p:spPr>
          <a:xfrm>
            <a:off x="5466018" y="4497668"/>
            <a:ext cx="775756" cy="21116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99BDB69-149B-7A44-1EDB-FDC5F1E2E8DA}"/>
              </a:ext>
            </a:extLst>
          </p:cNvPr>
          <p:cNvSpPr/>
          <p:nvPr/>
        </p:nvSpPr>
        <p:spPr>
          <a:xfrm>
            <a:off x="3940447" y="5425876"/>
            <a:ext cx="1993214" cy="21116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2">
            <a:extLst>
              <a:ext uri="{FF2B5EF4-FFF2-40B4-BE49-F238E27FC236}">
                <a16:creationId xmlns:a16="http://schemas.microsoft.com/office/drawing/2014/main" id="{AC6787FB-B5B7-E048-201A-BA0014F70537}"/>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6316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rmAutofit/>
          </a:bodyPr>
          <a:lstStyle/>
          <a:p>
            <a:pPr algn="ctr">
              <a:defRPr/>
            </a:pPr>
            <a:r>
              <a:rPr lang="en-US" sz="4000" dirty="0">
                <a:solidFill>
                  <a:srgbClr val="0070C0"/>
                </a:solidFill>
              </a:rPr>
              <a:t>DEMONSTRATION 1</a:t>
            </a:r>
          </a:p>
        </p:txBody>
      </p:sp>
      <p:sp>
        <p:nvSpPr>
          <p:cNvPr id="4" name="Content Placeholder 3">
            <a:extLst>
              <a:ext uri="{FF2B5EF4-FFF2-40B4-BE49-F238E27FC236}">
                <a16:creationId xmlns:a16="http://schemas.microsoft.com/office/drawing/2014/main" id="{81C5BBD1-4C07-F79F-E342-406B77CB47C0}"/>
              </a:ext>
            </a:extLst>
          </p:cNvPr>
          <p:cNvSpPr>
            <a:spLocks noGrp="1"/>
          </p:cNvSpPr>
          <p:nvPr>
            <p:ph idx="1"/>
          </p:nvPr>
        </p:nvSpPr>
        <p:spPr>
          <a:xfrm>
            <a:off x="1790148" y="1092467"/>
            <a:ext cx="6966435" cy="4782827"/>
          </a:xfrm>
        </p:spPr>
        <p:txBody>
          <a:bodyPr lIns="68580" tIns="34290" rIns="68580" bIns="34290" anchor="t"/>
          <a:lstStyle/>
          <a:p>
            <a:pPr marL="385763" indent="-342900">
              <a:buFont typeface="+mj-lt"/>
              <a:buAutoNum type="arabicPeriod"/>
            </a:pPr>
            <a:r>
              <a:rPr lang="en-US" sz="2400" dirty="0">
                <a:solidFill>
                  <a:srgbClr val="0070C0"/>
                </a:solidFill>
              </a:rPr>
              <a:t>Navigate to the TSDS Web-Enabled Data Standards (TWEDS). </a:t>
            </a:r>
          </a:p>
          <a:p>
            <a:pPr marL="385763" indent="-342900">
              <a:buFont typeface="+mj-lt"/>
              <a:buAutoNum type="arabicPeriod"/>
            </a:pPr>
            <a:r>
              <a:rPr lang="en-US" sz="2400" dirty="0">
                <a:solidFill>
                  <a:srgbClr val="0070C0"/>
                </a:solidFill>
              </a:rPr>
              <a:t>TWEDS Tabs</a:t>
            </a:r>
          </a:p>
          <a:p>
            <a:pPr marL="728663" lvl="1" indent="-342900">
              <a:lnSpc>
                <a:spcPct val="150000"/>
              </a:lnSpc>
            </a:pPr>
            <a:r>
              <a:rPr lang="en-US" sz="2000" dirty="0">
                <a:solidFill>
                  <a:srgbClr val="0070C0"/>
                </a:solidFill>
              </a:rPr>
              <a:t>Overview</a:t>
            </a:r>
          </a:p>
          <a:p>
            <a:pPr marL="728663" lvl="1" indent="-342900">
              <a:lnSpc>
                <a:spcPct val="150000"/>
              </a:lnSpc>
            </a:pPr>
            <a:r>
              <a:rPr lang="en-US" sz="2000" dirty="0">
                <a:solidFill>
                  <a:srgbClr val="0070C0"/>
                </a:solidFill>
              </a:rPr>
              <a:t>Data Components</a:t>
            </a:r>
          </a:p>
          <a:p>
            <a:pPr marL="728663" lvl="1" indent="-342900">
              <a:lnSpc>
                <a:spcPct val="150000"/>
              </a:lnSpc>
            </a:pPr>
            <a:r>
              <a:rPr lang="en-US" sz="2000" dirty="0">
                <a:solidFill>
                  <a:srgbClr val="0070C0"/>
                </a:solidFill>
              </a:rPr>
              <a:t>Descriptor Tables</a:t>
            </a:r>
          </a:p>
          <a:p>
            <a:pPr marL="728663" lvl="1" indent="-342900">
              <a:lnSpc>
                <a:spcPct val="150000"/>
              </a:lnSpc>
            </a:pPr>
            <a:r>
              <a:rPr lang="en-US" sz="2000" dirty="0">
                <a:solidFill>
                  <a:srgbClr val="0070C0"/>
                </a:solidFill>
              </a:rPr>
              <a:t>References</a:t>
            </a:r>
          </a:p>
          <a:p>
            <a:pPr marL="728663" lvl="1" indent="-342900">
              <a:lnSpc>
                <a:spcPct val="150000"/>
              </a:lnSpc>
            </a:pPr>
            <a:r>
              <a:rPr lang="en-US" sz="2000" dirty="0">
                <a:solidFill>
                  <a:srgbClr val="0070C0"/>
                </a:solidFill>
              </a:rPr>
              <a:t>Rules</a:t>
            </a:r>
          </a:p>
          <a:p>
            <a:pPr marL="728663" lvl="1" indent="-342900">
              <a:lnSpc>
                <a:spcPct val="150000"/>
              </a:lnSpc>
            </a:pPr>
            <a:r>
              <a:rPr lang="en-US" sz="2000" dirty="0">
                <a:solidFill>
                  <a:srgbClr val="0070C0"/>
                </a:solidFill>
              </a:rPr>
              <a:t>Change Logs</a:t>
            </a:r>
          </a:p>
          <a:p>
            <a:pPr marL="728663" lvl="1" indent="-342900">
              <a:lnSpc>
                <a:spcPct val="150000"/>
              </a:lnSpc>
            </a:pPr>
            <a:r>
              <a:rPr lang="en-US" sz="2000" dirty="0">
                <a:solidFill>
                  <a:srgbClr val="0070C0"/>
                </a:solidFill>
              </a:rPr>
              <a:t>Early Notice</a:t>
            </a:r>
          </a:p>
          <a:p>
            <a:pPr marL="728663" lvl="1" indent="-342900"/>
            <a:endParaRPr lang="en-US" sz="200" dirty="0">
              <a:solidFill>
                <a:srgbClr val="0070C0"/>
              </a:solidFill>
            </a:endParaRPr>
          </a:p>
          <a:p>
            <a:pPr marL="385763" indent="-342900">
              <a:buFont typeface="+mj-lt"/>
              <a:buAutoNum type="arabicPeriod"/>
            </a:pPr>
            <a:r>
              <a:rPr lang="en-US" sz="2400" dirty="0">
                <a:solidFill>
                  <a:srgbClr val="0070C0"/>
                </a:solidFill>
              </a:rPr>
              <a:t>Search Features</a:t>
            </a:r>
          </a:p>
          <a:p>
            <a:pPr marL="42863" indent="0">
              <a:buNone/>
            </a:pPr>
            <a:endParaRPr lang="en-US" sz="1800" dirty="0">
              <a:solidFill>
                <a:srgbClr val="0070C0"/>
              </a:solidFill>
            </a:endParaRPr>
          </a:p>
          <a:p>
            <a:pPr marL="214313">
              <a:buFont typeface="+mj-lt"/>
              <a:buAutoNum type="arabicPeriod"/>
            </a:pPr>
            <a:endParaRPr lang="en-US" sz="1350" dirty="0">
              <a:solidFill>
                <a:srgbClr val="0070C0"/>
              </a:solidFill>
            </a:endParaRPr>
          </a:p>
          <a:p>
            <a:pPr marL="0" indent="0">
              <a:buNone/>
            </a:pPr>
            <a:endParaRPr lang="en-US" dirty="0"/>
          </a:p>
        </p:txBody>
      </p:sp>
      <p:sp>
        <p:nvSpPr>
          <p:cNvPr id="5" name="Slide Number Placeholder 2">
            <a:extLst>
              <a:ext uri="{FF2B5EF4-FFF2-40B4-BE49-F238E27FC236}">
                <a16:creationId xmlns:a16="http://schemas.microsoft.com/office/drawing/2014/main" id="{8DA2922F-8D21-FFCE-840C-42F738604109}"/>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87458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666529"/>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000" b="1" i="0" u="none" strike="noStrike" kern="0" cap="none" spc="0" normalizeH="0" baseline="0" noProof="0">
                <a:ln>
                  <a:noFill/>
                </a:ln>
                <a:solidFill>
                  <a:srgbClr val="0D6CB8"/>
                </a:solidFill>
                <a:effectLst/>
                <a:uLnTx/>
                <a:uFillTx/>
                <a:latin typeface="Calibri"/>
                <a:ea typeface="+mn-ea"/>
                <a:cs typeface="Calibri"/>
              </a:rPr>
              <a:t>TWEDS</a:t>
            </a:r>
            <a:endParaRPr kumimoji="0" lang="en-US" sz="40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2822889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7054D-B558-45F3-5F0E-81E9B6E2E6B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B69D0FA-0145-EF4F-7A95-393A4C61A4A7}"/>
              </a:ext>
            </a:extLst>
          </p:cNvPr>
          <p:cNvPicPr>
            <a:picLocks noChangeAspect="1"/>
          </p:cNvPicPr>
          <p:nvPr/>
        </p:nvPicPr>
        <p:blipFill>
          <a:blip r:embed="rId4"/>
          <a:stretch>
            <a:fillRect/>
          </a:stretch>
        </p:blipFill>
        <p:spPr>
          <a:xfrm>
            <a:off x="1411357" y="950208"/>
            <a:ext cx="7663069" cy="1501090"/>
          </a:xfrm>
          <a:prstGeom prst="rect">
            <a:avLst/>
          </a:prstGeom>
          <a:ln w="22225">
            <a:solidFill>
              <a:schemeClr val="accent1"/>
            </a:solidFill>
          </a:ln>
        </p:spPr>
      </p:pic>
      <p:sp>
        <p:nvSpPr>
          <p:cNvPr id="2" name="Title 1">
            <a:extLst>
              <a:ext uri="{FF2B5EF4-FFF2-40B4-BE49-F238E27FC236}">
                <a16:creationId xmlns:a16="http://schemas.microsoft.com/office/drawing/2014/main" id="{2462FB21-D5CC-0F9A-94DF-08B7ECE7D788}"/>
              </a:ext>
            </a:extLst>
          </p:cNvPr>
          <p:cNvSpPr>
            <a:spLocks noGrp="1"/>
          </p:cNvSpPr>
          <p:nvPr>
            <p:ph type="title"/>
          </p:nvPr>
        </p:nvSpPr>
        <p:spPr>
          <a:xfrm>
            <a:off x="1323975" y="231936"/>
            <a:ext cx="7820025" cy="563513"/>
          </a:xfrm>
        </p:spPr>
        <p:txBody>
          <a:bodyPr>
            <a:noAutofit/>
          </a:bodyPr>
          <a:lstStyle/>
          <a:p>
            <a:pPr algn="ctr"/>
            <a:r>
              <a:rPr lang="en-US" sz="4000" dirty="0"/>
              <a:t>TWEDS – SETTING SEARCH CRITERIA</a:t>
            </a:r>
          </a:p>
        </p:txBody>
      </p:sp>
      <p:sp>
        <p:nvSpPr>
          <p:cNvPr id="13" name="Rectangle 12">
            <a:extLst>
              <a:ext uri="{FF2B5EF4-FFF2-40B4-BE49-F238E27FC236}">
                <a16:creationId xmlns:a16="http://schemas.microsoft.com/office/drawing/2014/main" id="{7F45D449-7AF0-B2F3-4809-9C5FA8AA4A36}"/>
              </a:ext>
            </a:extLst>
          </p:cNvPr>
          <p:cNvSpPr/>
          <p:nvPr/>
        </p:nvSpPr>
        <p:spPr>
          <a:xfrm>
            <a:off x="6436207" y="1017170"/>
            <a:ext cx="2549077" cy="991688"/>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849122C8-47B6-885A-581F-B406C9CB5AFC}"/>
              </a:ext>
            </a:extLst>
          </p:cNvPr>
          <p:cNvSpPr>
            <a:spLocks noGrp="1"/>
          </p:cNvSpPr>
          <p:nvPr/>
        </p:nvSpPr>
        <p:spPr>
          <a:xfrm>
            <a:off x="1500188" y="2558106"/>
            <a:ext cx="7465219" cy="3982262"/>
          </a:xfrm>
          <a:prstGeom prst="rect">
            <a:avLst/>
          </a:prstGeom>
        </p:spPr>
        <p:txBody>
          <a:bodyPr>
            <a:normAutofit fontScale="25000" lnSpcReduction="20000"/>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3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Year – You will specify the information you wish to view first by school year.</a:t>
            </a:r>
          </a:p>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Collection – Next, you can select to view information for all collections or for a specific data collection.</a:t>
            </a:r>
          </a:p>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Submission – If the collection selected has multiple submissions, you will select the submission, i.e., PEIMS Fall, ECDS-KG.</a:t>
            </a:r>
          </a:p>
          <a:p>
            <a:pPr marL="0" marR="0" lvl="1" indent="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None/>
              <a:tabLst/>
              <a:defRPr/>
            </a:pP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Published Version – You can see the current version of TEDS.</a:t>
            </a: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Open – You will be prompted to click “Open” to set the selected criteria.</a:t>
            </a:r>
          </a:p>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82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2">
            <a:extLst>
              <a:ext uri="{FF2B5EF4-FFF2-40B4-BE49-F238E27FC236}">
                <a16:creationId xmlns:a16="http://schemas.microsoft.com/office/drawing/2014/main" id="{B13E4E0F-6677-5448-66A5-3537DDB0B8A6}"/>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731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8C8F6-822A-22BA-CC5B-942DA67A095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8B8EE50-A741-6E8C-FAC6-D2DF9B822D5B}"/>
              </a:ext>
            </a:extLst>
          </p:cNvPr>
          <p:cNvPicPr>
            <a:picLocks noChangeAspect="1"/>
          </p:cNvPicPr>
          <p:nvPr/>
        </p:nvPicPr>
        <p:blipFill>
          <a:blip r:embed="rId4"/>
          <a:stretch>
            <a:fillRect/>
          </a:stretch>
        </p:blipFill>
        <p:spPr>
          <a:xfrm>
            <a:off x="1411357" y="950208"/>
            <a:ext cx="7663069" cy="1501090"/>
          </a:xfrm>
          <a:prstGeom prst="rect">
            <a:avLst/>
          </a:prstGeom>
          <a:ln w="22225">
            <a:solidFill>
              <a:schemeClr val="accent1"/>
            </a:solidFill>
          </a:ln>
        </p:spPr>
      </p:pic>
      <p:sp>
        <p:nvSpPr>
          <p:cNvPr id="2" name="Title 1">
            <a:extLst>
              <a:ext uri="{FF2B5EF4-FFF2-40B4-BE49-F238E27FC236}">
                <a16:creationId xmlns:a16="http://schemas.microsoft.com/office/drawing/2014/main" id="{8FCD2262-4B66-52CE-7C14-15F740964E64}"/>
              </a:ext>
            </a:extLst>
          </p:cNvPr>
          <p:cNvSpPr>
            <a:spLocks noGrp="1"/>
          </p:cNvSpPr>
          <p:nvPr>
            <p:ph type="title"/>
          </p:nvPr>
        </p:nvSpPr>
        <p:spPr>
          <a:xfrm>
            <a:off x="1323975" y="231936"/>
            <a:ext cx="7820025" cy="563513"/>
          </a:xfrm>
        </p:spPr>
        <p:txBody>
          <a:bodyPr>
            <a:noAutofit/>
          </a:bodyPr>
          <a:lstStyle/>
          <a:p>
            <a:pPr algn="ctr"/>
            <a:r>
              <a:rPr lang="en-US" sz="4000" dirty="0"/>
              <a:t>TWEDS – SEARCH FEATURE</a:t>
            </a:r>
          </a:p>
        </p:txBody>
      </p:sp>
      <p:sp>
        <p:nvSpPr>
          <p:cNvPr id="13" name="Rectangle 12">
            <a:extLst>
              <a:ext uri="{FF2B5EF4-FFF2-40B4-BE49-F238E27FC236}">
                <a16:creationId xmlns:a16="http://schemas.microsoft.com/office/drawing/2014/main" id="{BC95967E-6C2C-7A7C-180F-1F4A8553CFAB}"/>
              </a:ext>
            </a:extLst>
          </p:cNvPr>
          <p:cNvSpPr/>
          <p:nvPr/>
        </p:nvSpPr>
        <p:spPr>
          <a:xfrm>
            <a:off x="1411357" y="1700753"/>
            <a:ext cx="3160643" cy="36658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1A0147D8-6F3F-F862-CDDE-6F419B7085AA}"/>
              </a:ext>
            </a:extLst>
          </p:cNvPr>
          <p:cNvSpPr>
            <a:spLocks noGrp="1"/>
          </p:cNvSpPr>
          <p:nvPr/>
        </p:nvSpPr>
        <p:spPr>
          <a:xfrm>
            <a:off x="1500187" y="2626546"/>
            <a:ext cx="7465219" cy="3982262"/>
          </a:xfrm>
          <a:prstGeom prst="rect">
            <a:avLst/>
          </a:prstGeom>
        </p:spPr>
        <p:txBody>
          <a:bodyPr>
            <a:normAutofit fontScale="25000" lnSpcReduction="20000"/>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dirty="0">
                <a:ln>
                  <a:noFill/>
                </a:ln>
                <a:solidFill>
                  <a:srgbClr val="0070C0"/>
                </a:solidFill>
                <a:effectLst/>
                <a:uLnTx/>
                <a:uFillTx/>
                <a:latin typeface="Calibri" panose="020F0502020204030204"/>
                <a:ea typeface="+mn-ea"/>
                <a:cs typeface="+mn-cs"/>
              </a:rPr>
              <a:t>Use key words to find information across data elements, descriptor tables, entities, rules, categories, and more.</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100" b="0" i="0" u="none" strike="noStrike" kern="1200" cap="none" spc="0" normalizeH="0" baseline="0" noProof="0" dirty="0">
                <a:ln>
                  <a:noFill/>
                </a:ln>
                <a:solidFill>
                  <a:srgbClr val="0070C0"/>
                </a:solidFill>
                <a:effectLst/>
                <a:uLnTx/>
                <a:uFillTx/>
                <a:latin typeface="Calibri" panose="020F0502020204030204"/>
                <a:ea typeface="+mn-ea"/>
                <a:cs typeface="+mn-cs"/>
              </a:rPr>
              <a:t>Use quotation marks to search for a whole phrase: “staff serving” only returns components containing the exact phrase “staff serving”. </a:t>
            </a:r>
            <a:endPar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dirty="0">
                <a:ln>
                  <a:noFill/>
                </a:ln>
                <a:solidFill>
                  <a:srgbClr val="0070C0"/>
                </a:solidFill>
                <a:effectLst/>
                <a:uLnTx/>
                <a:uFillTx/>
                <a:latin typeface="Calibri" panose="020F0502020204030204"/>
                <a:ea typeface="+mn-ea"/>
                <a:cs typeface="+mn-cs"/>
              </a:rPr>
              <a:t> Use an asterisk (*) to search for parts of words: </a:t>
            </a:r>
            <a:r>
              <a:rPr kumimoji="0" lang="en-US" sz="7200" b="0" i="0" u="none" strike="noStrike" kern="1200" cap="none" spc="0" normalizeH="0" baseline="0" noProof="0" dirty="0" err="1">
                <a:ln>
                  <a:noFill/>
                </a:ln>
                <a:solidFill>
                  <a:srgbClr val="0070C0"/>
                </a:solidFill>
                <a:effectLst/>
                <a:uLnTx/>
                <a:uFillTx/>
                <a:latin typeface="Calibri" panose="020F0502020204030204"/>
                <a:ea typeface="+mn-ea"/>
                <a:cs typeface="+mn-cs"/>
              </a:rPr>
              <a:t>educat</a:t>
            </a:r>
            <a:r>
              <a:rPr kumimoji="0" lang="en-US" sz="7200" b="0" i="0" u="none" strike="noStrike" kern="1200" cap="none" spc="0" normalizeH="0" baseline="0" noProof="0" dirty="0">
                <a:ln>
                  <a:noFill/>
                </a:ln>
                <a:solidFill>
                  <a:srgbClr val="0070C0"/>
                </a:solidFill>
                <a:effectLst/>
                <a:uLnTx/>
                <a:uFillTx/>
                <a:latin typeface="Calibri" panose="020F0502020204030204"/>
                <a:ea typeface="+mn-ea"/>
                <a:cs typeface="+mn-cs"/>
              </a:rPr>
              <a:t>* returns both </a:t>
            </a:r>
            <a:r>
              <a:rPr kumimoji="0" lang="en-US" sz="7200" b="0" i="0" u="none" strike="noStrike" kern="1200" cap="none" spc="0" normalizeH="0" baseline="0" noProof="0" dirty="0" err="1">
                <a:ln>
                  <a:noFill/>
                </a:ln>
                <a:solidFill>
                  <a:srgbClr val="0070C0"/>
                </a:solidFill>
                <a:effectLst/>
                <a:uLnTx/>
                <a:uFillTx/>
                <a:latin typeface="Calibri" panose="020F0502020204030204"/>
                <a:ea typeface="+mn-ea"/>
                <a:cs typeface="+mn-cs"/>
              </a:rPr>
              <a:t>EducatedAtResidentialFacility</a:t>
            </a:r>
            <a:r>
              <a:rPr kumimoji="0" lang="en-US" sz="7200" b="0"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en-US" sz="7200" b="0" i="0" u="none" strike="noStrike" kern="1200" cap="none" spc="0" normalizeH="0" baseline="0" noProof="0" dirty="0" err="1">
                <a:ln>
                  <a:noFill/>
                </a:ln>
                <a:solidFill>
                  <a:srgbClr val="0070C0"/>
                </a:solidFill>
                <a:effectLst/>
                <a:uLnTx/>
                <a:uFillTx/>
                <a:latin typeface="Calibri" panose="020F0502020204030204"/>
                <a:ea typeface="+mn-ea"/>
                <a:cs typeface="+mn-cs"/>
              </a:rPr>
              <a:t>EducationServiceCenterId</a:t>
            </a:r>
            <a:r>
              <a:rPr kumimoji="0" lang="en-US" sz="7200" b="0" i="0" u="none" strike="noStrike" kern="1200" cap="none" spc="0" normalizeH="0" baseline="0" noProof="0" dirty="0">
                <a:ln>
                  <a:noFill/>
                </a:ln>
                <a:solidFill>
                  <a:srgbClr val="0070C0"/>
                </a:solidFill>
                <a:effectLst/>
                <a:uLnTx/>
                <a:uFillTx/>
                <a:latin typeface="Calibri" panose="020F0502020204030204"/>
                <a:ea typeface="+mn-ea"/>
                <a:cs typeface="+mn-cs"/>
              </a:rPr>
              <a:t>. Currently, the system does not require an asterisk to search for a part of words. </a:t>
            </a:r>
            <a:endPar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100" b="0" i="0" u="none" strike="noStrike" kern="1200" cap="none" spc="0" normalizeH="0" baseline="0" noProof="0" dirty="0">
                <a:ln>
                  <a:noFill/>
                </a:ln>
                <a:solidFill>
                  <a:srgbClr val="0070C0"/>
                </a:solidFill>
                <a:effectLst/>
                <a:uLnTx/>
                <a:uFillTx/>
                <a:latin typeface="Calibri" panose="020F0502020204030204"/>
                <a:ea typeface="+mn-ea"/>
                <a:cs typeface="+mn-cs"/>
              </a:rPr>
              <a:t> Use multiple search terms with no quotation marks to return results for any of the search terms: emergent bilingual returns </a:t>
            </a:r>
            <a:r>
              <a:rPr kumimoji="0" lang="en-US" sz="7100" b="0" i="0" u="none" strike="noStrike" kern="1200" cap="none" spc="0" normalizeH="0" baseline="0" noProof="0" dirty="0" err="1">
                <a:ln>
                  <a:noFill/>
                </a:ln>
                <a:solidFill>
                  <a:srgbClr val="0070C0"/>
                </a:solidFill>
                <a:effectLst/>
                <a:uLnTx/>
                <a:uFillTx/>
                <a:latin typeface="Calibri" panose="020F0502020204030204"/>
                <a:ea typeface="+mn-ea"/>
                <a:cs typeface="+mn-cs"/>
              </a:rPr>
              <a:t>BilingualESLFunding</a:t>
            </a:r>
            <a:r>
              <a:rPr kumimoji="0" lang="en-US" sz="71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7100" b="0" i="0" u="none" strike="noStrike" kern="1200" cap="none" spc="0" normalizeH="0" baseline="0" noProof="0" dirty="0" err="1">
                <a:ln>
                  <a:noFill/>
                </a:ln>
                <a:solidFill>
                  <a:srgbClr val="0070C0"/>
                </a:solidFill>
                <a:effectLst/>
                <a:uLnTx/>
                <a:uFillTx/>
                <a:latin typeface="Calibri" panose="020F0502020204030204"/>
                <a:ea typeface="+mn-ea"/>
                <a:cs typeface="+mn-cs"/>
              </a:rPr>
              <a:t>ParentalPermission</a:t>
            </a:r>
            <a:r>
              <a:rPr kumimoji="0" lang="en-US" sz="7100" b="0"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en-US" sz="7100" b="0" i="0" u="none" strike="noStrike" kern="1200" cap="none" spc="0" normalizeH="0" baseline="0" noProof="0" dirty="0" err="1">
                <a:ln>
                  <a:noFill/>
                </a:ln>
                <a:solidFill>
                  <a:srgbClr val="0070C0"/>
                </a:solidFill>
                <a:effectLst/>
                <a:uLnTx/>
                <a:uFillTx/>
                <a:latin typeface="Calibri" panose="020F0502020204030204"/>
                <a:ea typeface="+mn-ea"/>
                <a:cs typeface="+mn-cs"/>
              </a:rPr>
              <a:t>EmergentBilingualIndicator</a:t>
            </a:r>
            <a:r>
              <a:rPr kumimoji="0" lang="en-US" sz="7100" b="0" i="0" u="none" strike="noStrike" kern="1200" cap="none" spc="0" normalizeH="0" baseline="0" noProof="0" dirty="0">
                <a:ln>
                  <a:noFill/>
                </a:ln>
                <a:solidFill>
                  <a:srgbClr val="0070C0"/>
                </a:solidFill>
                <a:effectLst/>
                <a:uLnTx/>
                <a:uFillTx/>
                <a:latin typeface="Calibri" panose="020F0502020204030204"/>
                <a:ea typeface="+mn-ea"/>
                <a:cs typeface="+mn-cs"/>
              </a:rPr>
              <a:t>, each containing only one of the search terms. The search is performed on the data element name and the data element definition. </a:t>
            </a: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8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2">
            <a:extLst>
              <a:ext uri="{FF2B5EF4-FFF2-40B4-BE49-F238E27FC236}">
                <a16:creationId xmlns:a16="http://schemas.microsoft.com/office/drawing/2014/main" id="{6EE2CD29-AAA5-194D-6326-0C47C85B33B1}"/>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2294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7054D-B558-45F3-5F0E-81E9B6E2E6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BDC06F-F74E-1BC2-BD92-E83E753E0028}"/>
              </a:ext>
            </a:extLst>
          </p:cNvPr>
          <p:cNvPicPr>
            <a:picLocks noChangeAspect="1"/>
          </p:cNvPicPr>
          <p:nvPr/>
        </p:nvPicPr>
        <p:blipFill>
          <a:blip r:embed="rId4"/>
          <a:stretch>
            <a:fillRect/>
          </a:stretch>
        </p:blipFill>
        <p:spPr>
          <a:xfrm>
            <a:off x="1463581" y="983973"/>
            <a:ext cx="7501826" cy="5000565"/>
          </a:xfrm>
          <a:prstGeom prst="rect">
            <a:avLst/>
          </a:prstGeom>
          <a:ln w="22225">
            <a:solidFill>
              <a:schemeClr val="accent1"/>
            </a:solidFill>
          </a:ln>
        </p:spPr>
      </p:pic>
      <p:sp>
        <p:nvSpPr>
          <p:cNvPr id="2" name="Title 1">
            <a:extLst>
              <a:ext uri="{FF2B5EF4-FFF2-40B4-BE49-F238E27FC236}">
                <a16:creationId xmlns:a16="http://schemas.microsoft.com/office/drawing/2014/main" id="{2462FB21-D5CC-0F9A-94DF-08B7ECE7D788}"/>
              </a:ext>
            </a:extLst>
          </p:cNvPr>
          <p:cNvSpPr>
            <a:spLocks noGrp="1"/>
          </p:cNvSpPr>
          <p:nvPr>
            <p:ph type="title"/>
          </p:nvPr>
        </p:nvSpPr>
        <p:spPr>
          <a:xfrm>
            <a:off x="1375549" y="255287"/>
            <a:ext cx="7223078" cy="563513"/>
          </a:xfrm>
        </p:spPr>
        <p:txBody>
          <a:bodyPr>
            <a:noAutofit/>
          </a:bodyPr>
          <a:lstStyle/>
          <a:p>
            <a:pPr algn="ctr"/>
            <a:r>
              <a:rPr lang="en-US" sz="4000"/>
              <a:t>TWEDS – TIMELINES BUTTON</a:t>
            </a:r>
          </a:p>
        </p:txBody>
      </p:sp>
      <p:sp>
        <p:nvSpPr>
          <p:cNvPr id="8" name="Content Placeholder 2">
            <a:extLst>
              <a:ext uri="{FF2B5EF4-FFF2-40B4-BE49-F238E27FC236}">
                <a16:creationId xmlns:a16="http://schemas.microsoft.com/office/drawing/2014/main" id="{E5B36D5A-051F-7E56-ABC5-CBFFA1E636DA}"/>
              </a:ext>
            </a:extLst>
          </p:cNvPr>
          <p:cNvSpPr>
            <a:spLocks noGrp="1"/>
          </p:cNvSpPr>
          <p:nvPr/>
        </p:nvSpPr>
        <p:spPr>
          <a:xfrm>
            <a:off x="1542441" y="603687"/>
            <a:ext cx="6100763" cy="1107362"/>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None/>
              <a:tabLst/>
              <a:defRPr/>
            </a:pPr>
            <a:endParaRPr kumimoji="0" lang="en-US" sz="675" b="1"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5082DA8-79E9-E028-4EBC-B694D2679A02}"/>
              </a:ext>
            </a:extLst>
          </p:cNvPr>
          <p:cNvSpPr/>
          <p:nvPr/>
        </p:nvSpPr>
        <p:spPr>
          <a:xfrm>
            <a:off x="8270636" y="2107096"/>
            <a:ext cx="694770" cy="268355"/>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C3632103-D5DE-4BC0-6894-C7423290DDDD}"/>
              </a:ext>
            </a:extLst>
          </p:cNvPr>
          <p:cNvSpPr>
            <a:spLocks noGrp="1"/>
          </p:cNvSpPr>
          <p:nvPr/>
        </p:nvSpPr>
        <p:spPr>
          <a:xfrm>
            <a:off x="1332212" y="4959828"/>
            <a:ext cx="7633194" cy="1645507"/>
          </a:xfrm>
          <a:prstGeom prst="rect">
            <a:avLst/>
          </a:prstGeom>
        </p:spPr>
        <p:txBody>
          <a:bodyPr>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None/>
              <a:tabLst/>
              <a:defRPr/>
            </a:pPr>
            <a:endPar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1" indent="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None/>
              <a:tabLst/>
              <a:defRPr/>
            </a:pPr>
            <a:endPar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Timelines button provides easy access to the Submission and Resubmission Timelines.</a:t>
            </a: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9" name="Slide Number Placeholder 2">
            <a:extLst>
              <a:ext uri="{FF2B5EF4-FFF2-40B4-BE49-F238E27FC236}">
                <a16:creationId xmlns:a16="http://schemas.microsoft.com/office/drawing/2014/main" id="{3F2DA203-AA37-7657-CA40-8008321CE412}"/>
              </a:ext>
            </a:extLst>
          </p:cNvPr>
          <p:cNvSpPr txBox="1">
            <a:spLocks/>
          </p:cNvSpPr>
          <p:nvPr/>
        </p:nvSpPr>
        <p:spPr>
          <a:xfrm>
            <a:off x="6908006" y="6492874"/>
            <a:ext cx="20574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3278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69AD6A-2C5E-C71F-7C39-61E59C945474}"/>
              </a:ext>
            </a:extLst>
          </p:cNvPr>
          <p:cNvPicPr>
            <a:picLocks noChangeAspect="1"/>
          </p:cNvPicPr>
          <p:nvPr/>
        </p:nvPicPr>
        <p:blipFill>
          <a:blip r:embed="rId4"/>
          <a:stretch>
            <a:fillRect/>
          </a:stretch>
        </p:blipFill>
        <p:spPr>
          <a:xfrm>
            <a:off x="1457988" y="959954"/>
            <a:ext cx="2558740" cy="5849752"/>
          </a:xfrm>
          <a:prstGeom prst="rect">
            <a:avLst/>
          </a:prstGeom>
          <a:ln w="22225">
            <a:solidFill>
              <a:schemeClr val="accent1"/>
            </a:solidFill>
          </a:ln>
        </p:spPr>
      </p:pic>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1457988" y="293738"/>
            <a:ext cx="7223078" cy="563513"/>
          </a:xfrm>
        </p:spPr>
        <p:txBody>
          <a:bodyPr>
            <a:noAutofit/>
          </a:bodyPr>
          <a:lstStyle/>
          <a:p>
            <a:pPr algn="ctr"/>
            <a:r>
              <a:rPr lang="en-US" sz="4000"/>
              <a:t>TWEDS – OVERVIEW</a:t>
            </a:r>
          </a:p>
        </p:txBody>
      </p:sp>
      <p:sp>
        <p:nvSpPr>
          <p:cNvPr id="5" name="Rectangle 4">
            <a:extLst>
              <a:ext uri="{FF2B5EF4-FFF2-40B4-BE49-F238E27FC236}">
                <a16:creationId xmlns:a16="http://schemas.microsoft.com/office/drawing/2014/main" id="{EFC5EF95-140D-4A61-2248-E3F96DDD2E8B}"/>
              </a:ext>
            </a:extLst>
          </p:cNvPr>
          <p:cNvSpPr/>
          <p:nvPr/>
        </p:nvSpPr>
        <p:spPr>
          <a:xfrm>
            <a:off x="1508450" y="1913914"/>
            <a:ext cx="663250" cy="29588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11">
            <a:extLst>
              <a:ext uri="{FF2B5EF4-FFF2-40B4-BE49-F238E27FC236}">
                <a16:creationId xmlns:a16="http://schemas.microsoft.com/office/drawing/2014/main" id="{D29651A6-4C61-9554-3D64-82BC63202BD1}"/>
              </a:ext>
            </a:extLst>
          </p:cNvPr>
          <p:cNvSpPr txBox="1"/>
          <p:nvPr/>
        </p:nvSpPr>
        <p:spPr>
          <a:xfrm>
            <a:off x="4169980" y="1064861"/>
            <a:ext cx="4595816" cy="56553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marR="0" lvl="1" indent="0" algn="l" defTabSz="914400" rtl="0" eaLnBrk="1" fontAlgn="auto" latinLnBrk="0" hangingPunct="1">
              <a:lnSpc>
                <a:spcPct val="90000"/>
              </a:lnSpc>
              <a:spcBef>
                <a:spcPts val="750"/>
              </a:spcBef>
              <a:spcAft>
                <a:spcPts val="0"/>
              </a:spcAft>
              <a:buClr>
                <a:srgbClr val="F16038"/>
              </a:buClr>
              <a:buSzTx/>
              <a:buFontTx/>
              <a:buNone/>
              <a:tabLst/>
              <a:defRPr/>
            </a:pPr>
            <a:endPar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endParaRPr>
          </a:p>
          <a:p>
            <a:pPr marL="85725" marR="0" lvl="1" indent="0" algn="l" defTabSz="914400" rtl="0" eaLnBrk="1" fontAlgn="auto" latinLnBrk="0" hangingPunct="1">
              <a:lnSpc>
                <a:spcPct val="90000"/>
              </a:lnSpc>
              <a:spcBef>
                <a:spcPts val="750"/>
              </a:spcBef>
              <a:spcAft>
                <a:spcPts val="0"/>
              </a:spcAft>
              <a:buClr>
                <a:srgbClr val="F16038"/>
              </a:buClr>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Overview Tab:</a:t>
            </a:r>
          </a:p>
          <a:p>
            <a:pPr marL="85725" marR="0" lvl="1" indent="0" algn="l" defTabSz="914400" rtl="0" eaLnBrk="1" fontAlgn="auto" latinLnBrk="0" hangingPunct="1">
              <a:lnSpc>
                <a:spcPct val="90000"/>
              </a:lnSpc>
              <a:spcBef>
                <a:spcPts val="750"/>
              </a:spcBef>
              <a:spcAft>
                <a:spcPts val="0"/>
              </a:spcAft>
              <a:buClr>
                <a:srgbClr val="F16038"/>
              </a:buClr>
              <a:buSzTx/>
              <a:buFontTx/>
              <a:buNone/>
              <a:tabLst/>
              <a:defRPr/>
            </a:pPr>
            <a:endParaRPr kumimoji="0" lang="en-US" sz="2000" b="1" i="0" u="none" strike="noStrike" kern="1200" cap="none" spc="0" normalizeH="0" baseline="0" noProof="0">
              <a:ln>
                <a:noFill/>
              </a:ln>
              <a:solidFill>
                <a:srgbClr val="7030A0"/>
              </a:solidFill>
              <a:effectLst/>
              <a:uLnTx/>
              <a:uFillTx/>
              <a:latin typeface="Calibri" panose="020F0502020204030204"/>
              <a:ea typeface="+mn-ea"/>
              <a:cs typeface="+mn-cs"/>
            </a:endParaRPr>
          </a:p>
          <a:p>
            <a:pPr marL="857250" marR="0" lvl="3" indent="-171450" algn="l" defTabSz="9144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Collections </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menu provides a brief introduction to TEDS, PEIMS, and each of the TSDS Data Collections</a:t>
            </a:r>
          </a:p>
          <a:p>
            <a:pPr marL="857250" marR="0" lvl="3" indent="-171450" algn="l" defTabSz="9144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857250" marR="0" lvl="3" indent="-171450" algn="l" defTabSz="9144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Timelines</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 menu provides the important dates for each data collection. </a:t>
            </a:r>
          </a:p>
          <a:p>
            <a:pPr marL="857250" marR="0" lvl="3" indent="-171450" algn="l" defTabSz="9144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857250" marR="0" lvl="3" indent="-171450" algn="l" defTabSz="9144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Data Submission Responsibilities </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menu provides data submission specifications and responsibilities for the LEA, ESC and TEA.</a:t>
            </a:r>
          </a:p>
          <a:p>
            <a:pPr marL="642938" marR="0" lvl="1" indent="-257175" algn="l" defTabSz="914400" rtl="0" eaLnBrk="1" fontAlgn="auto" latinLnBrk="0" hangingPunct="1">
              <a:lnSpc>
                <a:spcPct val="80000"/>
              </a:lnSpc>
              <a:spcBef>
                <a:spcPts val="750"/>
              </a:spcBef>
              <a:spcAft>
                <a:spcPts val="0"/>
              </a:spcAft>
              <a:buClr>
                <a:srgbClr val="F16038"/>
              </a:buClr>
              <a:buSzTx/>
              <a:buFont typeface="Arial" panose="020B0604020202020204" pitchFamily="34" charset="0"/>
              <a:buChar char="•"/>
              <a:tabLst/>
              <a:defRPr/>
            </a:pPr>
            <a:endParaRPr kumimoji="0" lang="en-US" sz="1500" b="0" i="0" u="none" strike="noStrike" kern="1200" cap="none" spc="0" normalizeH="0" baseline="0" noProof="0">
              <a:ln>
                <a:noFill/>
              </a:ln>
              <a:solidFill>
                <a:srgbClr val="0070C0"/>
              </a:solidFill>
              <a:effectLst/>
              <a:uLnTx/>
              <a:uFillTx/>
              <a:latin typeface="Calibri" panose="020F0502020204030204"/>
              <a:ea typeface="+mn-ea"/>
              <a:cs typeface="+mn-cs"/>
            </a:endParaRPr>
          </a:p>
          <a:p>
            <a:pPr marL="642938" marR="0" lvl="1" indent="-257175" algn="l" defTabSz="914400" rtl="0" eaLnBrk="1" fontAlgn="auto" latinLnBrk="0" hangingPunct="1">
              <a:lnSpc>
                <a:spcPct val="80000"/>
              </a:lnSpc>
              <a:spcBef>
                <a:spcPts val="750"/>
              </a:spcBef>
              <a:spcAft>
                <a:spcPts val="0"/>
              </a:spcAft>
              <a:buClr>
                <a:srgbClr val="F16038"/>
              </a:buClr>
              <a:buSzTx/>
              <a:buFont typeface="Arial" panose="020B0604020202020204" pitchFamily="34" charset="0"/>
              <a:buChar char="•"/>
              <a:tabLst/>
              <a:defRPr/>
            </a:pPr>
            <a:endParaRPr kumimoji="0" lang="en-US" sz="1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1" name="Slide Number Placeholder 2">
            <a:extLst>
              <a:ext uri="{FF2B5EF4-FFF2-40B4-BE49-F238E27FC236}">
                <a16:creationId xmlns:a16="http://schemas.microsoft.com/office/drawing/2014/main" id="{A1DD92A2-E850-D7AC-4EE1-9CC7D1546296}"/>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473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656"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65665" rtl="0" eaLnBrk="1" fontAlgn="auto" latinLnBrk="0" hangingPunct="1">
              <a:lnSpc>
                <a:spcPct val="100000"/>
              </a:lnSpc>
              <a:spcBef>
                <a:spcPts val="0"/>
              </a:spcBef>
              <a:spcAft>
                <a:spcPts val="0"/>
              </a:spcAft>
              <a:buClrTx/>
              <a:buSzTx/>
              <a:buFontTx/>
              <a:buNone/>
              <a:tabLst/>
              <a:defRPr/>
            </a:pPr>
            <a:fld id="{69C126A4-BD19-47E2-8A0E-0DE1B9D8C925}" type="slidenum">
              <a:rPr kumimoji="0" lang="en-US" sz="656"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65665" rtl="0" eaLnBrk="1" fontAlgn="auto" latinLnBrk="0" hangingPunct="1">
                <a:lnSpc>
                  <a:spcPct val="100000"/>
                </a:lnSpc>
                <a:spcBef>
                  <a:spcPts val="0"/>
                </a:spcBef>
                <a:spcAft>
                  <a:spcPts val="0"/>
                </a:spcAft>
                <a:buClrTx/>
                <a:buSzTx/>
                <a:buFontTx/>
                <a:buNone/>
                <a:tabLst/>
                <a:defRPr/>
              </a:pPr>
              <a:t>2</a:t>
            </a:fld>
            <a:endParaRPr kumimoji="0" lang="en-US" sz="1019"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Autofit/>
          </a:bodyPr>
          <a:lstStyle/>
          <a:p>
            <a:pPr algn="ctr"/>
            <a:r>
              <a:rPr lang="en-US" sz="4000">
                <a:solidFill>
                  <a:srgbClr val="0070C0"/>
                </a:solidFill>
                <a:cs typeface="Calibri"/>
              </a:rPr>
              <a:t>KEY TERMS</a:t>
            </a:r>
          </a:p>
        </p:txBody>
      </p:sp>
      <p:graphicFrame>
        <p:nvGraphicFramePr>
          <p:cNvPr id="8" name="Table 8">
            <a:extLst>
              <a:ext uri="{FF2B5EF4-FFF2-40B4-BE49-F238E27FC236}">
                <a16:creationId xmlns:a16="http://schemas.microsoft.com/office/drawing/2014/main" id="{5F71A4F3-A49C-9447-0DF2-FF1995F47A6F}"/>
              </a:ext>
            </a:extLst>
          </p:cNvPr>
          <p:cNvGraphicFramePr>
            <a:graphicFrameLocks noGrp="1"/>
          </p:cNvGraphicFramePr>
          <p:nvPr>
            <p:extLst>
              <p:ext uri="{D42A27DB-BD31-4B8C-83A1-F6EECF244321}">
                <p14:modId xmlns:p14="http://schemas.microsoft.com/office/powerpoint/2010/main" val="706568668"/>
              </p:ext>
            </p:extLst>
          </p:nvPr>
        </p:nvGraphicFramePr>
        <p:xfrm>
          <a:off x="2383325" y="1111811"/>
          <a:ext cx="5759190" cy="4776894"/>
        </p:xfrm>
        <a:graphic>
          <a:graphicData uri="http://schemas.openxmlformats.org/drawingml/2006/table">
            <a:tbl>
              <a:tblPr firstRow="1" bandRow="1">
                <a:tableStyleId>{16D9F66E-5EB9-4882-86FB-DCBF35E3C3E4}</a:tableStyleId>
              </a:tblPr>
              <a:tblGrid>
                <a:gridCol w="5759190">
                  <a:extLst>
                    <a:ext uri="{9D8B030D-6E8A-4147-A177-3AD203B41FA5}">
                      <a16:colId xmlns:a16="http://schemas.microsoft.com/office/drawing/2014/main" val="2503551537"/>
                    </a:ext>
                  </a:extLst>
                </a:gridCol>
              </a:tblGrid>
              <a:tr h="341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Application Programming Interface (API)</a:t>
                      </a:r>
                    </a:p>
                  </a:txBody>
                  <a:tcPr marL="66563" marR="66563" marT="33281" marB="33281"/>
                </a:tc>
                <a:extLst>
                  <a:ext uri="{0D108BD9-81ED-4DB2-BD59-A6C34878D82A}">
                    <a16:rowId xmlns:a16="http://schemas.microsoft.com/office/drawing/2014/main" val="566351946"/>
                  </a:ext>
                </a:extLst>
              </a:tr>
              <a:tr h="341322">
                <a:tc>
                  <a:txBody>
                    <a:bodyPr/>
                    <a:lstStyle/>
                    <a:p>
                      <a:r>
                        <a:rPr lang="en-US" sz="1400" b="0"/>
                        <a:t>Core Application</a:t>
                      </a:r>
                    </a:p>
                  </a:txBody>
                  <a:tcPr marL="66563" marR="66563" marT="33281" marB="33281"/>
                </a:tc>
                <a:extLst>
                  <a:ext uri="{0D108BD9-81ED-4DB2-BD59-A6C34878D82A}">
                    <a16:rowId xmlns:a16="http://schemas.microsoft.com/office/drawing/2014/main" val="1098142738"/>
                  </a:ext>
                </a:extLst>
              </a:tr>
              <a:tr h="341322">
                <a:tc>
                  <a:txBody>
                    <a:bodyPr/>
                    <a:lstStyle/>
                    <a:p>
                      <a:r>
                        <a:rPr lang="en-US" sz="1400" b="0"/>
                        <a:t>Data Element</a:t>
                      </a:r>
                    </a:p>
                  </a:txBody>
                  <a:tcPr marL="66563" marR="66563" marT="33281" marB="33281"/>
                </a:tc>
                <a:extLst>
                  <a:ext uri="{0D108BD9-81ED-4DB2-BD59-A6C34878D82A}">
                    <a16:rowId xmlns:a16="http://schemas.microsoft.com/office/drawing/2014/main" val="2221098767"/>
                  </a:ext>
                </a:extLst>
              </a:tr>
              <a:tr h="341322">
                <a:tc>
                  <a:txBody>
                    <a:bodyPr/>
                    <a:lstStyle/>
                    <a:p>
                      <a:r>
                        <a:rPr lang="en-US" sz="1400" b="0"/>
                        <a:t>Data Promotion</a:t>
                      </a:r>
                    </a:p>
                  </a:txBody>
                  <a:tcPr marL="66563" marR="66563" marT="33281" marB="33281"/>
                </a:tc>
                <a:extLst>
                  <a:ext uri="{0D108BD9-81ED-4DB2-BD59-A6C34878D82A}">
                    <a16:rowId xmlns:a16="http://schemas.microsoft.com/office/drawing/2014/main" val="3268514718"/>
                  </a:ext>
                </a:extLst>
              </a:tr>
              <a:tr h="341322">
                <a:tc>
                  <a:txBody>
                    <a:bodyPr/>
                    <a:lstStyle/>
                    <a:p>
                      <a:r>
                        <a:rPr lang="en-US" sz="1400" b="0"/>
                        <a:t>Data Submission</a:t>
                      </a:r>
                    </a:p>
                  </a:txBody>
                  <a:tcPr marL="66563" marR="66563" marT="33281" marB="33281"/>
                </a:tc>
                <a:extLst>
                  <a:ext uri="{0D108BD9-81ED-4DB2-BD59-A6C34878D82A}">
                    <a16:rowId xmlns:a16="http://schemas.microsoft.com/office/drawing/2014/main" val="2272812879"/>
                  </a:ext>
                </a:extLst>
              </a:tr>
              <a:tr h="341322">
                <a:tc>
                  <a:txBody>
                    <a:bodyPr/>
                    <a:lstStyle/>
                    <a:p>
                      <a:r>
                        <a:rPr lang="en-US" sz="1400" b="0"/>
                        <a:t>Data Validation</a:t>
                      </a:r>
                    </a:p>
                  </a:txBody>
                  <a:tcPr marL="66563" marR="66563" marT="33281" marB="33281"/>
                </a:tc>
                <a:extLst>
                  <a:ext uri="{0D108BD9-81ED-4DB2-BD59-A6C34878D82A}">
                    <a16:rowId xmlns:a16="http://schemas.microsoft.com/office/drawing/2014/main" val="2379911339"/>
                  </a:ext>
                </a:extLst>
              </a:tr>
              <a:tr h="341322">
                <a:tc>
                  <a:txBody>
                    <a:bodyPr/>
                    <a:lstStyle/>
                    <a:p>
                      <a:r>
                        <a:rPr lang="en-US" sz="1400"/>
                        <a:t>Descriptor Table/Value</a:t>
                      </a:r>
                    </a:p>
                  </a:txBody>
                  <a:tcPr marL="66563" marR="66563" marT="33281" marB="33281"/>
                </a:tc>
                <a:extLst>
                  <a:ext uri="{0D108BD9-81ED-4DB2-BD59-A6C34878D82A}">
                    <a16:rowId xmlns:a16="http://schemas.microsoft.com/office/drawing/2014/main" val="1682791444"/>
                  </a:ext>
                </a:extLst>
              </a:tr>
              <a:tr h="341322">
                <a:tc>
                  <a:txBody>
                    <a:bodyPr/>
                    <a:lstStyle/>
                    <a:p>
                      <a:r>
                        <a:rPr lang="en-US" sz="1400" b="0"/>
                        <a:t>Domain</a:t>
                      </a:r>
                    </a:p>
                  </a:txBody>
                  <a:tcPr marL="66563" marR="66563" marT="33281" marB="33281"/>
                </a:tc>
                <a:extLst>
                  <a:ext uri="{0D108BD9-81ED-4DB2-BD59-A6C34878D82A}">
                    <a16:rowId xmlns:a16="http://schemas.microsoft.com/office/drawing/2014/main" val="36535005"/>
                  </a:ext>
                </a:extLst>
              </a:tr>
              <a:tr h="341322">
                <a:tc>
                  <a:txBody>
                    <a:bodyPr/>
                    <a:lstStyle/>
                    <a:p>
                      <a:r>
                        <a:rPr lang="en-US" sz="1400" b="0"/>
                        <a:t>Entity</a:t>
                      </a:r>
                    </a:p>
                  </a:txBody>
                  <a:tcPr marL="66563" marR="66563" marT="33281" marB="33281"/>
                </a:tc>
                <a:extLst>
                  <a:ext uri="{0D108BD9-81ED-4DB2-BD59-A6C34878D82A}">
                    <a16:rowId xmlns:a16="http://schemas.microsoft.com/office/drawing/2014/main" val="3831025204"/>
                  </a:ext>
                </a:extLst>
              </a:tr>
              <a:tr h="341322">
                <a:tc>
                  <a:txBody>
                    <a:bodyPr/>
                    <a:lstStyle/>
                    <a:p>
                      <a:r>
                        <a:rPr lang="en-US" sz="1400" b="0">
                          <a:solidFill>
                            <a:schemeClr val="tx1"/>
                          </a:solidFill>
                        </a:rPr>
                        <a:t>Level 2 (L2) Validations</a:t>
                      </a:r>
                    </a:p>
                  </a:txBody>
                  <a:tcPr marL="66563" marR="66563" marT="33281" marB="33281"/>
                </a:tc>
                <a:extLst>
                  <a:ext uri="{0D108BD9-81ED-4DB2-BD59-A6C34878D82A}">
                    <a16:rowId xmlns:a16="http://schemas.microsoft.com/office/drawing/2014/main" val="2103399827"/>
                  </a:ext>
                </a:extLst>
              </a:tr>
              <a:tr h="341322">
                <a:tc>
                  <a:txBody>
                    <a:bodyPr/>
                    <a:lstStyle/>
                    <a:p>
                      <a:r>
                        <a:rPr lang="en-US" sz="1400" b="0">
                          <a:solidFill>
                            <a:schemeClr val="tx1"/>
                          </a:solidFill>
                        </a:rPr>
                        <a:t>Level 3 (L3) Validations</a:t>
                      </a:r>
                    </a:p>
                  </a:txBody>
                  <a:tcPr marL="66563" marR="66563" marT="33281" marB="33281"/>
                </a:tc>
                <a:extLst>
                  <a:ext uri="{0D108BD9-81ED-4DB2-BD59-A6C34878D82A}">
                    <a16:rowId xmlns:a16="http://schemas.microsoft.com/office/drawing/2014/main" val="3182298862"/>
                  </a:ext>
                </a:extLst>
              </a:tr>
              <a:tr h="340784">
                <a:tc>
                  <a:txBody>
                    <a:bodyPr/>
                    <a:lstStyle/>
                    <a:p>
                      <a:r>
                        <a:rPr lang="en-US" sz="1350" b="0" i="0" kern="1200">
                          <a:solidFill>
                            <a:schemeClr val="tx1"/>
                          </a:solidFill>
                          <a:effectLst/>
                          <a:latin typeface="+mn-lt"/>
                          <a:ea typeface="+mn-ea"/>
                          <a:cs typeface="+mn-cs"/>
                        </a:rPr>
                        <a:t>Texas Education Data Standards (TEDS)</a:t>
                      </a:r>
                      <a:endParaRPr lang="en-US" sz="1400">
                        <a:solidFill>
                          <a:schemeClr val="tx1"/>
                        </a:solidFill>
                      </a:endParaRPr>
                    </a:p>
                  </a:txBody>
                  <a:tcPr marL="66563" marR="66563" marT="33281" marB="33281"/>
                </a:tc>
                <a:extLst>
                  <a:ext uri="{0D108BD9-81ED-4DB2-BD59-A6C34878D82A}">
                    <a16:rowId xmlns:a16="http://schemas.microsoft.com/office/drawing/2014/main" val="2621413992"/>
                  </a:ext>
                </a:extLst>
              </a:tr>
              <a:tr h="340784">
                <a:tc>
                  <a:txBody>
                    <a:bodyPr/>
                    <a:lstStyle/>
                    <a:p>
                      <a:r>
                        <a:rPr lang="en-US" sz="1400" dirty="0"/>
                        <a:t>TSDS Incident Management System (TIMS)</a:t>
                      </a:r>
                    </a:p>
                  </a:txBody>
                  <a:tcPr marL="66563" marR="66563" marT="33281" marB="33281"/>
                </a:tc>
                <a:extLst>
                  <a:ext uri="{0D108BD9-81ED-4DB2-BD59-A6C34878D82A}">
                    <a16:rowId xmlns:a16="http://schemas.microsoft.com/office/drawing/2014/main" val="1474336699"/>
                  </a:ext>
                </a:extLst>
              </a:tr>
              <a:tr h="34078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TSDS Web-Enabled Data Standards (TWEDS)</a:t>
                      </a:r>
                    </a:p>
                  </a:txBody>
                  <a:tcPr marL="66563" marR="66563" marT="33281" marB="33281"/>
                </a:tc>
                <a:extLst>
                  <a:ext uri="{0D108BD9-81ED-4DB2-BD59-A6C34878D82A}">
                    <a16:rowId xmlns:a16="http://schemas.microsoft.com/office/drawing/2014/main" val="3034034973"/>
                  </a:ext>
                </a:extLst>
              </a:tr>
            </a:tbl>
          </a:graphicData>
        </a:graphic>
      </p:graphicFrame>
      <p:sp>
        <p:nvSpPr>
          <p:cNvPr id="5" name="TextBox 4">
            <a:extLst>
              <a:ext uri="{FF2B5EF4-FFF2-40B4-BE49-F238E27FC236}">
                <a16:creationId xmlns:a16="http://schemas.microsoft.com/office/drawing/2014/main" id="{71C03615-1A71-DA47-4883-BE24FCE099D7}"/>
              </a:ext>
            </a:extLst>
          </p:cNvPr>
          <p:cNvSpPr txBox="1"/>
          <p:nvPr/>
        </p:nvSpPr>
        <p:spPr>
          <a:xfrm>
            <a:off x="1902760" y="6031209"/>
            <a:ext cx="6498290" cy="861774"/>
          </a:xfrm>
          <a:prstGeom prst="rect">
            <a:avLst/>
          </a:prstGeom>
          <a:noFill/>
        </p:spPr>
        <p:txBody>
          <a:bodyPr wrap="square" rtlCol="0">
            <a:spAutoFit/>
          </a:bodyPr>
          <a:lstStyle/>
          <a:p>
            <a:pPr marL="208021"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You can find the definitions to these key terms and more here: </a:t>
            </a:r>
          </a:p>
          <a:p>
            <a:pPr marL="208021"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070C0"/>
                </a:solidFill>
                <a:effectLst/>
                <a:uLnTx/>
                <a:uFillTx/>
                <a:latin typeface="Calibri" panose="020F0502020204030204"/>
                <a:ea typeface="+mn-ea"/>
                <a:cs typeface="+mn-cs"/>
                <a:hlinkClick r:id="rId4"/>
              </a:rPr>
              <a:t>Key Terms and Definitions Document</a:t>
            </a:r>
            <a:endParaRPr kumimoji="0" lang="en-US" sz="1600" b="0" i="0" u="sng" strike="noStrike" kern="1200" cap="none" spc="0" normalizeH="0" baseline="0" noProof="0">
              <a:ln>
                <a:noFill/>
              </a:ln>
              <a:solidFill>
                <a:srgbClr val="0070C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02880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1144C-0F7D-7DA9-D54C-AEE07F99FB70}"/>
              </a:ext>
            </a:extLst>
          </p:cNvPr>
          <p:cNvPicPr>
            <a:picLocks noChangeAspect="1"/>
          </p:cNvPicPr>
          <p:nvPr/>
        </p:nvPicPr>
        <p:blipFill>
          <a:blip r:embed="rId4"/>
          <a:stretch>
            <a:fillRect/>
          </a:stretch>
        </p:blipFill>
        <p:spPr>
          <a:xfrm>
            <a:off x="1533904" y="978550"/>
            <a:ext cx="7431502" cy="3765442"/>
          </a:xfrm>
          <a:prstGeom prst="rect">
            <a:avLst/>
          </a:prstGeom>
          <a:ln w="22225">
            <a:solidFill>
              <a:schemeClr val="accent1"/>
            </a:solidFill>
          </a:ln>
        </p:spPr>
      </p:pic>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1397155" y="244731"/>
            <a:ext cx="7223078" cy="563513"/>
          </a:xfrm>
        </p:spPr>
        <p:txBody>
          <a:bodyPr>
            <a:noAutofit/>
          </a:bodyPr>
          <a:lstStyle/>
          <a:p>
            <a:pPr algn="ctr"/>
            <a:r>
              <a:rPr lang="en-US" sz="4000"/>
              <a:t>TWEDS – DATA COMPONENTS</a:t>
            </a:r>
          </a:p>
        </p:txBody>
      </p:sp>
      <p:sp>
        <p:nvSpPr>
          <p:cNvPr id="31" name="Content Placeholder 2">
            <a:extLst>
              <a:ext uri="{FF2B5EF4-FFF2-40B4-BE49-F238E27FC236}">
                <a16:creationId xmlns:a16="http://schemas.microsoft.com/office/drawing/2014/main" id="{4E4AA960-B0CE-53EE-0975-4EDC08C2B5EA}"/>
              </a:ext>
            </a:extLst>
          </p:cNvPr>
          <p:cNvSpPr>
            <a:spLocks noGrp="1"/>
          </p:cNvSpPr>
          <p:nvPr/>
        </p:nvSpPr>
        <p:spPr>
          <a:xfrm>
            <a:off x="1397154" y="4806652"/>
            <a:ext cx="7568251" cy="2251693"/>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5725" marR="0" lvl="1" indent="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None/>
              <a:tabLst/>
              <a:defRPr/>
            </a:pP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Data Components Tab:</a:t>
            </a:r>
            <a:endParaRPr kumimoji="0" lang="en-US" b="1" i="0" u="none" strike="noStrike" kern="1200" cap="none" spc="0" normalizeH="0" baseline="0" noProof="0">
              <a:ln>
                <a:noFill/>
              </a:ln>
              <a:solidFill>
                <a:srgbClr val="0070C0"/>
              </a:solidFill>
              <a:effectLst/>
              <a:uLnTx/>
              <a:uFillTx/>
              <a:latin typeface="Calibri" panose="020F0502020204030204"/>
              <a:ea typeface="+mn-ea"/>
              <a:cs typeface="+mn-cs"/>
            </a:endParaRPr>
          </a:p>
          <a:p>
            <a:pPr marL="514350" marR="0" lvl="2" indent="-171450" algn="l" defTabSz="685800" rtl="0" eaLnBrk="1" fontAlgn="base" latinLnBrk="0" hangingPunct="1">
              <a:lnSpc>
                <a:spcPct val="90000"/>
              </a:lnSpc>
              <a:spcBef>
                <a:spcPts val="750"/>
              </a:spcBef>
              <a:spcAft>
                <a:spcPct val="0"/>
              </a:spcAft>
              <a:buClr>
                <a:srgbClr val="F16038"/>
              </a:buClr>
              <a:buSzTx/>
              <a:buFont typeface="Wingdings" panose="05000000000000000000" pitchFamily="2" charset="2"/>
              <a:buChar char="§"/>
              <a:tabLst/>
              <a:defRPr/>
            </a:pPr>
            <a:r>
              <a:rPr kumimoji="0" lang="en-US" altLang="en-US" sz="1800" b="0" i="0" u="none" strike="noStrike" kern="1200" cap="none" spc="0" normalizeH="0" baseline="0" noProof="0">
                <a:ln>
                  <a:noFill/>
                </a:ln>
                <a:solidFill>
                  <a:srgbClr val="0070C0"/>
                </a:solidFill>
                <a:effectLst/>
                <a:uLnTx/>
                <a:uFillTx/>
                <a:latin typeface="Calibri" panose="020F0502020204030204"/>
                <a:ea typeface="+mn-ea"/>
                <a:cs typeface="+mn-cs"/>
              </a:rPr>
              <a:t>Domains: Lists all relevant Domains based on your selected criteria.</a:t>
            </a:r>
          </a:p>
          <a:p>
            <a:pPr marL="514350" marR="0" lvl="2" indent="-171450" algn="l" defTabSz="685800" rtl="0" eaLnBrk="1" fontAlgn="base" latinLnBrk="0" hangingPunct="1">
              <a:lnSpc>
                <a:spcPct val="90000"/>
              </a:lnSpc>
              <a:spcBef>
                <a:spcPts val="750"/>
              </a:spcBef>
              <a:spcAft>
                <a:spcPct val="0"/>
              </a:spcAft>
              <a:buClr>
                <a:srgbClr val="F16038"/>
              </a:buClr>
              <a:buSzTx/>
              <a:buFont typeface="Wingdings" panose="05000000000000000000" pitchFamily="2" charset="2"/>
              <a:buChar char="§"/>
              <a:tabLst/>
              <a:defRPr/>
            </a:pPr>
            <a:r>
              <a:rPr kumimoji="0" lang="en-US" altLang="en-US" sz="1800" b="0" i="0" u="none" strike="noStrike" kern="1200" cap="none" spc="0" normalizeH="0" baseline="0" noProof="0">
                <a:ln>
                  <a:noFill/>
                </a:ln>
                <a:solidFill>
                  <a:srgbClr val="0070C0"/>
                </a:solidFill>
                <a:effectLst/>
                <a:uLnTx/>
                <a:uFillTx/>
                <a:latin typeface="Calibri" panose="020F0502020204030204"/>
                <a:ea typeface="+mn-ea"/>
                <a:cs typeface="+mn-cs"/>
              </a:rPr>
              <a:t>Categories: Shows all applicable Categories for your chosen criteria.</a:t>
            </a:r>
          </a:p>
          <a:p>
            <a:pPr marL="514350" marR="0" lvl="2" indent="-171450" algn="l" defTabSz="685800" rtl="0" eaLnBrk="1" fontAlgn="base" latinLnBrk="0" hangingPunct="1">
              <a:lnSpc>
                <a:spcPct val="90000"/>
              </a:lnSpc>
              <a:spcBef>
                <a:spcPts val="750"/>
              </a:spcBef>
              <a:spcAft>
                <a:spcPct val="0"/>
              </a:spcAft>
              <a:buClr>
                <a:srgbClr val="F16038"/>
              </a:buClr>
              <a:buSzTx/>
              <a:buFont typeface="Wingdings" panose="05000000000000000000" pitchFamily="2" charset="2"/>
              <a:buChar char="§"/>
              <a:tabLst/>
              <a:defRPr/>
            </a:pPr>
            <a:r>
              <a:rPr kumimoji="0" lang="en-US" altLang="en-US" sz="1800" b="0" i="0" u="none" strike="noStrike" kern="1200" cap="none" spc="0" normalizeH="0" baseline="0" noProof="0">
                <a:ln>
                  <a:noFill/>
                </a:ln>
                <a:solidFill>
                  <a:srgbClr val="0070C0"/>
                </a:solidFill>
                <a:effectLst/>
                <a:uLnTx/>
                <a:uFillTx/>
                <a:latin typeface="Calibri" panose="020F0502020204030204"/>
                <a:ea typeface="+mn-ea"/>
                <a:cs typeface="+mn-cs"/>
              </a:rPr>
              <a:t>Entities: Summarizes Entities by their Submission details.</a:t>
            </a:r>
          </a:p>
          <a:p>
            <a:pPr marL="514350" marR="0" lvl="2" indent="-171450" algn="l" defTabSz="685800" rtl="0" eaLnBrk="1" fontAlgn="base" latinLnBrk="0" hangingPunct="1">
              <a:lnSpc>
                <a:spcPct val="90000"/>
              </a:lnSpc>
              <a:spcBef>
                <a:spcPts val="750"/>
              </a:spcBef>
              <a:spcAft>
                <a:spcPct val="0"/>
              </a:spcAft>
              <a:buClr>
                <a:srgbClr val="F16038"/>
              </a:buClr>
              <a:buSzTx/>
              <a:buFont typeface="Wingdings" panose="05000000000000000000" pitchFamily="2" charset="2"/>
              <a:buChar char="§"/>
              <a:tabLst/>
              <a:defRPr/>
            </a:pPr>
            <a:r>
              <a:rPr kumimoji="0" lang="en-US" altLang="en-US" sz="1800" b="0" i="0" u="none" strike="noStrike" kern="1200" cap="none" spc="0" normalizeH="0" baseline="0" noProof="0">
                <a:ln>
                  <a:noFill/>
                </a:ln>
                <a:solidFill>
                  <a:srgbClr val="0070C0"/>
                </a:solidFill>
                <a:effectLst/>
                <a:uLnTx/>
                <a:uFillTx/>
                <a:latin typeface="Calibri" panose="020F0502020204030204"/>
                <a:ea typeface="+mn-ea"/>
                <a:cs typeface="+mn-cs"/>
              </a:rPr>
              <a:t>Data Elements: Lists all applicable Data Elements based on your selected criteria.</a:t>
            </a:r>
          </a:p>
          <a:p>
            <a:pPr marL="514350" marR="0" lvl="2" indent="-171450" algn="l" defTabSz="685800" rtl="0" eaLnBrk="1" fontAlgn="base" latinLnBrk="0" hangingPunct="1">
              <a:lnSpc>
                <a:spcPct val="90000"/>
              </a:lnSpc>
              <a:spcBef>
                <a:spcPts val="750"/>
              </a:spcBef>
              <a:spcAft>
                <a:spcPct val="0"/>
              </a:spcAft>
              <a:buClr>
                <a:srgbClr val="F16038"/>
              </a:buClr>
              <a:buSzTx/>
              <a:buFont typeface="Wingdings" panose="05000000000000000000" pitchFamily="2" charset="2"/>
              <a:buChar char="§"/>
              <a:tabLst/>
              <a:defRPr/>
            </a:pPr>
            <a:endParaRPr kumimoji="0" lang="en-US" altLang="en-US" sz="1600" b="0" i="0" u="none" strike="noStrike" kern="1200" cap="none" spc="0" normalizeH="0" baseline="0" noProof="0">
              <a:ln>
                <a:noFill/>
              </a:ln>
              <a:solidFill>
                <a:srgbClr val="0070C0"/>
              </a:solidFill>
              <a:effectLst/>
              <a:uLnTx/>
              <a:uFillTx/>
              <a:latin typeface="Calibri" panose="020F0502020204030204"/>
              <a:ea typeface="+mn-ea"/>
              <a:cs typeface="+mn-cs"/>
            </a:endParaRPr>
          </a:p>
          <a:p>
            <a:pPr marL="514350" marR="0" lvl="2"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4FA80021-E56F-BAD2-8CC9-575E239B14CB}"/>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0C1FD00-BD0B-4854-B4CF-1E757E82024D}"/>
              </a:ext>
            </a:extLst>
          </p:cNvPr>
          <p:cNvSpPr/>
          <p:nvPr/>
        </p:nvSpPr>
        <p:spPr>
          <a:xfrm>
            <a:off x="2585464" y="2349294"/>
            <a:ext cx="1280857" cy="30543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511882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B9A4D2-BC3B-7B58-D80C-E93DF46E774C}"/>
              </a:ext>
            </a:extLst>
          </p:cNvPr>
          <p:cNvPicPr>
            <a:picLocks noChangeAspect="1"/>
          </p:cNvPicPr>
          <p:nvPr/>
        </p:nvPicPr>
        <p:blipFill>
          <a:blip r:embed="rId4"/>
          <a:stretch>
            <a:fillRect/>
          </a:stretch>
        </p:blipFill>
        <p:spPr>
          <a:xfrm>
            <a:off x="1600633" y="1005857"/>
            <a:ext cx="7184364" cy="4588610"/>
          </a:xfrm>
          <a:prstGeom prst="rect">
            <a:avLst/>
          </a:prstGeom>
          <a:ln w="22225">
            <a:solidFill>
              <a:schemeClr val="accent1"/>
            </a:solidFill>
          </a:ln>
        </p:spPr>
      </p:pic>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1382718" y="278159"/>
            <a:ext cx="7223078" cy="563513"/>
          </a:xfrm>
        </p:spPr>
        <p:txBody>
          <a:bodyPr>
            <a:noAutofit/>
          </a:bodyPr>
          <a:lstStyle/>
          <a:p>
            <a:pPr algn="ctr"/>
            <a:r>
              <a:rPr lang="en-US" sz="4000"/>
              <a:t>TWEDS – DATA COMPONENTS 1</a:t>
            </a:r>
          </a:p>
        </p:txBody>
      </p:sp>
      <p:sp>
        <p:nvSpPr>
          <p:cNvPr id="31" name="Content Placeholder 2">
            <a:extLst>
              <a:ext uri="{FF2B5EF4-FFF2-40B4-BE49-F238E27FC236}">
                <a16:creationId xmlns:a16="http://schemas.microsoft.com/office/drawing/2014/main" id="{4E4AA960-B0CE-53EE-0975-4EDC08C2B5EA}"/>
              </a:ext>
            </a:extLst>
          </p:cNvPr>
          <p:cNvSpPr>
            <a:spLocks noGrp="1"/>
          </p:cNvSpPr>
          <p:nvPr/>
        </p:nvSpPr>
        <p:spPr>
          <a:xfrm>
            <a:off x="1382718" y="5683918"/>
            <a:ext cx="7761282" cy="1000395"/>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Within each Entity, every data element will display to which Collection/Submission the data element will be reported for TSDS state reporting.</a:t>
            </a:r>
            <a:endPar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endParaRPr>
          </a:p>
          <a:p>
            <a:pPr marL="642938" marR="0" lvl="1"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2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9" name="Slide Number Placeholder 2">
            <a:extLst>
              <a:ext uri="{FF2B5EF4-FFF2-40B4-BE49-F238E27FC236}">
                <a16:creationId xmlns:a16="http://schemas.microsoft.com/office/drawing/2014/main" id="{34CB8A56-220A-B951-85CC-41EC8B580822}"/>
              </a:ext>
            </a:extLst>
          </p:cNvPr>
          <p:cNvSpPr>
            <a:spLocks noGrp="1"/>
          </p:cNvSpPr>
          <p:nvPr>
            <p:ph type="sldNum" sz="quarter" idx="12"/>
          </p:nvPr>
        </p:nvSpPr>
        <p:spPr>
          <a:xfrm>
            <a:off x="6908006" y="6403423"/>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B2FDD34-C64C-F992-9B02-A2362E28B5D3}"/>
              </a:ext>
            </a:extLst>
          </p:cNvPr>
          <p:cNvSpPr/>
          <p:nvPr/>
        </p:nvSpPr>
        <p:spPr>
          <a:xfrm>
            <a:off x="1817214" y="5138532"/>
            <a:ext cx="379702" cy="12920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990AA90C-B59F-D6DC-530A-0C9E95816093}"/>
              </a:ext>
            </a:extLst>
          </p:cNvPr>
          <p:cNvCxnSpPr>
            <a:cxnSpLocks/>
          </p:cNvCxnSpPr>
          <p:nvPr/>
        </p:nvCxnSpPr>
        <p:spPr>
          <a:xfrm flipH="1">
            <a:off x="4716648" y="3119036"/>
            <a:ext cx="59457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C5EF3DD-28AB-9539-C232-C295C603FC61}"/>
              </a:ext>
            </a:extLst>
          </p:cNvPr>
          <p:cNvSpPr/>
          <p:nvPr/>
        </p:nvSpPr>
        <p:spPr>
          <a:xfrm>
            <a:off x="2275114" y="1940225"/>
            <a:ext cx="850889" cy="193375"/>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28982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1329630" y="285290"/>
            <a:ext cx="7857967" cy="563513"/>
          </a:xfrm>
        </p:spPr>
        <p:txBody>
          <a:bodyPr>
            <a:noAutofit/>
          </a:bodyPr>
          <a:lstStyle/>
          <a:p>
            <a:pPr algn="ctr"/>
            <a:r>
              <a:rPr lang="en-US" sz="4000"/>
              <a:t>TWEDS – DATA COMPONENTS 2</a:t>
            </a:r>
            <a:endParaRPr lang="en-US" sz="3200"/>
          </a:p>
        </p:txBody>
      </p:sp>
      <p:sp>
        <p:nvSpPr>
          <p:cNvPr id="3" name="Slide Number Placeholder 1">
            <a:extLst>
              <a:ext uri="{FF2B5EF4-FFF2-40B4-BE49-F238E27FC236}">
                <a16:creationId xmlns:a16="http://schemas.microsoft.com/office/drawing/2014/main" id="{D107163D-9691-7C59-1E29-B10CDDE115FF}"/>
              </a:ext>
            </a:extLst>
          </p:cNvPr>
          <p:cNvSpPr>
            <a:spLocks noGrp="1"/>
          </p:cNvSpPr>
          <p:nvPr>
            <p:ph type="sldNum" sz="quarter" idx="12"/>
          </p:nvPr>
        </p:nvSpPr>
        <p:spPr>
          <a:xfrm>
            <a:off x="6908006" y="5726905"/>
            <a:ext cx="20574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675"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675"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0C49B65F-4818-D94D-E1B6-D0FA2E48605A}"/>
              </a:ext>
            </a:extLst>
          </p:cNvPr>
          <p:cNvSpPr>
            <a:spLocks noGrp="1"/>
          </p:cNvSpPr>
          <p:nvPr/>
        </p:nvSpPr>
        <p:spPr>
          <a:xfrm>
            <a:off x="1367159" y="5276850"/>
            <a:ext cx="7648839" cy="1135021"/>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0604" marR="0" lvl="0" indent="-17145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The </a:t>
            </a:r>
            <a:r>
              <a:rPr kumimoji="0" lang="en-US" sz="1600" b="1" i="0" u="none" strike="noStrike" kern="1200" cap="none" spc="0" normalizeH="0" baseline="0" noProof="0">
                <a:ln>
                  <a:noFill/>
                </a:ln>
                <a:solidFill>
                  <a:srgbClr val="0070C0"/>
                </a:solidFill>
                <a:effectLst/>
                <a:uLnTx/>
                <a:uFillTx/>
                <a:latin typeface="Calibri" panose="020F0502020204030204"/>
                <a:ea typeface="+mn-ea"/>
                <a:cs typeface="+mn-cs"/>
              </a:rPr>
              <a:t>Reference</a:t>
            </a: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 icon means that the information for a data element will come from a previously published data element.</a:t>
            </a:r>
          </a:p>
          <a:p>
            <a:pPr marL="260604" marR="0" lvl="0" indent="-17145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For example, the </a:t>
            </a:r>
            <a:r>
              <a:rPr kumimoji="0" lang="en-US" sz="1600" b="1" i="0" u="none" strike="noStrike" kern="1200" cap="none" spc="0" normalizeH="0" baseline="0" noProof="0" err="1">
                <a:ln>
                  <a:noFill/>
                </a:ln>
                <a:solidFill>
                  <a:srgbClr val="0070C0"/>
                </a:solidFill>
                <a:effectLst/>
                <a:uLnTx/>
                <a:uFillTx/>
                <a:latin typeface="Calibri" panose="020F0502020204030204"/>
                <a:ea typeface="+mn-ea"/>
                <a:cs typeface="+mn-cs"/>
              </a:rPr>
              <a:t>StudentEducationOrganizationAssociation</a:t>
            </a: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 entity will reference the Student Entity, which was previously published to the IODS, to capture basic information about a student. (Also referred to as Referential Integrity.)</a:t>
            </a:r>
          </a:p>
        </p:txBody>
      </p:sp>
      <p:sp>
        <p:nvSpPr>
          <p:cNvPr id="15" name="Slide Number Placeholder 2">
            <a:extLst>
              <a:ext uri="{FF2B5EF4-FFF2-40B4-BE49-F238E27FC236}">
                <a16:creationId xmlns:a16="http://schemas.microsoft.com/office/drawing/2014/main" id="{193EA67E-9392-CB57-70F1-74811B4A21FD}"/>
              </a:ext>
            </a:extLst>
          </p:cNvPr>
          <p:cNvSpPr txBox="1">
            <a:spLocks/>
          </p:cNvSpPr>
          <p:nvPr/>
        </p:nvSpPr>
        <p:spPr>
          <a:xfrm>
            <a:off x="6908006" y="6492874"/>
            <a:ext cx="20574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E30CF0FD-E80B-2CB8-ED7D-16A79FBA0D5C}"/>
              </a:ext>
            </a:extLst>
          </p:cNvPr>
          <p:cNvPicPr>
            <a:picLocks noChangeAspect="1"/>
          </p:cNvPicPr>
          <p:nvPr/>
        </p:nvPicPr>
        <p:blipFill>
          <a:blip r:embed="rId4"/>
          <a:stretch>
            <a:fillRect/>
          </a:stretch>
        </p:blipFill>
        <p:spPr>
          <a:xfrm>
            <a:off x="1442416" y="975846"/>
            <a:ext cx="7573582" cy="4148603"/>
          </a:xfrm>
          <a:prstGeom prst="rect">
            <a:avLst/>
          </a:prstGeom>
          <a:ln w="22225">
            <a:solidFill>
              <a:schemeClr val="accent1"/>
            </a:solidFill>
          </a:ln>
        </p:spPr>
      </p:pic>
      <p:sp>
        <p:nvSpPr>
          <p:cNvPr id="17" name="Rectangle 16">
            <a:extLst>
              <a:ext uri="{FF2B5EF4-FFF2-40B4-BE49-F238E27FC236}">
                <a16:creationId xmlns:a16="http://schemas.microsoft.com/office/drawing/2014/main" id="{07718EFD-CF44-7629-4E54-50423054D6B5}"/>
              </a:ext>
            </a:extLst>
          </p:cNvPr>
          <p:cNvSpPr/>
          <p:nvPr/>
        </p:nvSpPr>
        <p:spPr>
          <a:xfrm>
            <a:off x="2185929" y="1916663"/>
            <a:ext cx="929087" cy="22145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FBD6537-A26D-71D0-432A-6DDE4060C1D3}"/>
              </a:ext>
            </a:extLst>
          </p:cNvPr>
          <p:cNvSpPr/>
          <p:nvPr/>
        </p:nvSpPr>
        <p:spPr>
          <a:xfrm>
            <a:off x="5866467" y="2633216"/>
            <a:ext cx="267933" cy="21329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83D792F-5714-C281-57B1-3120EB833961}"/>
              </a:ext>
            </a:extLst>
          </p:cNvPr>
          <p:cNvSpPr txBox="1"/>
          <p:nvPr/>
        </p:nvSpPr>
        <p:spPr>
          <a:xfrm>
            <a:off x="8027003" y="1001204"/>
            <a:ext cx="988995" cy="715581"/>
          </a:xfrm>
          <a:prstGeom prst="rect">
            <a:avLst/>
          </a:prstGeom>
          <a:solidFill>
            <a:srgbClr val="036CA5">
              <a:alpha val="9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4D1A124-A61B-FBB5-EF0D-B1018DEDB771}"/>
              </a:ext>
            </a:extLst>
          </p:cNvPr>
          <p:cNvSpPr/>
          <p:nvPr/>
        </p:nvSpPr>
        <p:spPr>
          <a:xfrm>
            <a:off x="3349486" y="1514071"/>
            <a:ext cx="5655676" cy="298174"/>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18309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0DFFE1-393C-055E-3BB2-8E504944337A}"/>
              </a:ext>
            </a:extLst>
          </p:cNvPr>
          <p:cNvPicPr>
            <a:picLocks noChangeAspect="1"/>
          </p:cNvPicPr>
          <p:nvPr/>
        </p:nvPicPr>
        <p:blipFill>
          <a:blip r:embed="rId4"/>
          <a:stretch>
            <a:fillRect/>
          </a:stretch>
        </p:blipFill>
        <p:spPr>
          <a:xfrm>
            <a:off x="1494468" y="1105777"/>
            <a:ext cx="7488532" cy="4004374"/>
          </a:xfrm>
          <a:prstGeom prst="rect">
            <a:avLst/>
          </a:prstGeom>
        </p:spPr>
      </p:pic>
      <p:sp>
        <p:nvSpPr>
          <p:cNvPr id="3" name="Slide Number Placeholder 1">
            <a:extLst>
              <a:ext uri="{FF2B5EF4-FFF2-40B4-BE49-F238E27FC236}">
                <a16:creationId xmlns:a16="http://schemas.microsoft.com/office/drawing/2014/main" id="{D107163D-9691-7C59-1E29-B10CDDE115FF}"/>
              </a:ext>
            </a:extLst>
          </p:cNvPr>
          <p:cNvSpPr>
            <a:spLocks noGrp="1"/>
          </p:cNvSpPr>
          <p:nvPr>
            <p:ph type="sldNum" sz="quarter" idx="12"/>
          </p:nvPr>
        </p:nvSpPr>
        <p:spPr>
          <a:xfrm>
            <a:off x="6908006" y="5726905"/>
            <a:ext cx="20574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675"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675"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97B08E93-39C9-37ED-4DE9-721C60D9FBAF}"/>
              </a:ext>
            </a:extLst>
          </p:cNvPr>
          <p:cNvSpPr>
            <a:spLocks noGrp="1"/>
          </p:cNvSpPr>
          <p:nvPr/>
        </p:nvSpPr>
        <p:spPr>
          <a:xfrm>
            <a:off x="1409253" y="5136870"/>
            <a:ext cx="7556153" cy="1591135"/>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May Have Multiple Instances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This means more than one set of this data may be reported in a single instance of this entity.</a:t>
            </a:r>
          </a:p>
          <a:p>
            <a:pPr marL="260604" marR="0" lvl="0" indent="-17145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For instance, in this example, you can have multiple </a:t>
            </a: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EconomicDisadvantageSet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depending on if the student’s qualification changes.</a:t>
            </a:r>
          </a:p>
        </p:txBody>
      </p:sp>
      <p:sp>
        <p:nvSpPr>
          <p:cNvPr id="15" name="Title 1">
            <a:extLst>
              <a:ext uri="{FF2B5EF4-FFF2-40B4-BE49-F238E27FC236}">
                <a16:creationId xmlns:a16="http://schemas.microsoft.com/office/drawing/2014/main" id="{BE777D6D-6D4F-A771-B174-316400F95AED}"/>
              </a:ext>
            </a:extLst>
          </p:cNvPr>
          <p:cNvSpPr>
            <a:spLocks noGrp="1"/>
          </p:cNvSpPr>
          <p:nvPr>
            <p:ph type="title"/>
          </p:nvPr>
        </p:nvSpPr>
        <p:spPr>
          <a:xfrm>
            <a:off x="1329630" y="285290"/>
            <a:ext cx="7857967" cy="563513"/>
          </a:xfrm>
        </p:spPr>
        <p:txBody>
          <a:bodyPr>
            <a:noAutofit/>
          </a:bodyPr>
          <a:lstStyle/>
          <a:p>
            <a:pPr algn="ctr"/>
            <a:r>
              <a:rPr lang="en-US" sz="4000"/>
              <a:t>TWEDS – DATA COMPONENTS 3</a:t>
            </a:r>
          </a:p>
        </p:txBody>
      </p:sp>
      <p:sp>
        <p:nvSpPr>
          <p:cNvPr id="12" name="Slide Number Placeholder 2">
            <a:extLst>
              <a:ext uri="{FF2B5EF4-FFF2-40B4-BE49-F238E27FC236}">
                <a16:creationId xmlns:a16="http://schemas.microsoft.com/office/drawing/2014/main" id="{D35C1146-04F4-A307-AC7E-45D97D8F5CD6}"/>
              </a:ext>
            </a:extLst>
          </p:cNvPr>
          <p:cNvSpPr txBox="1">
            <a:spLocks/>
          </p:cNvSpPr>
          <p:nvPr/>
        </p:nvSpPr>
        <p:spPr>
          <a:xfrm>
            <a:off x="6908006" y="6492874"/>
            <a:ext cx="20574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8E3DED-F39C-F736-3E2F-4CF1AC79AD92}"/>
              </a:ext>
            </a:extLst>
          </p:cNvPr>
          <p:cNvSpPr/>
          <p:nvPr/>
        </p:nvSpPr>
        <p:spPr>
          <a:xfrm>
            <a:off x="3172968" y="3515029"/>
            <a:ext cx="1618488" cy="1425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1F26007-CEBE-8260-9E0B-BEA01A4BBC75}"/>
              </a:ext>
            </a:extLst>
          </p:cNvPr>
          <p:cNvSpPr/>
          <p:nvPr/>
        </p:nvSpPr>
        <p:spPr>
          <a:xfrm>
            <a:off x="1924671" y="1818691"/>
            <a:ext cx="666129" cy="206052"/>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11396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BDE1E6-085D-F2C0-9F5E-BC40AFE85801}"/>
              </a:ext>
            </a:extLst>
          </p:cNvPr>
          <p:cNvPicPr>
            <a:picLocks noChangeAspect="1"/>
          </p:cNvPicPr>
          <p:nvPr/>
        </p:nvPicPr>
        <p:blipFill>
          <a:blip r:embed="rId4"/>
          <a:stretch>
            <a:fillRect/>
          </a:stretch>
        </p:blipFill>
        <p:spPr>
          <a:xfrm>
            <a:off x="1691296" y="1002159"/>
            <a:ext cx="6717208" cy="3829966"/>
          </a:xfrm>
          <a:prstGeom prst="rect">
            <a:avLst/>
          </a:prstGeom>
          <a:ln w="22225">
            <a:solidFill>
              <a:schemeClr val="accent1"/>
            </a:solidFill>
          </a:ln>
        </p:spPr>
      </p:pic>
      <p:sp>
        <p:nvSpPr>
          <p:cNvPr id="22" name="Content Placeholder 2">
            <a:extLst>
              <a:ext uri="{FF2B5EF4-FFF2-40B4-BE49-F238E27FC236}">
                <a16:creationId xmlns:a16="http://schemas.microsoft.com/office/drawing/2014/main" id="{C8350384-7706-BBD8-7600-B11DA7C164EC}"/>
              </a:ext>
            </a:extLst>
          </p:cNvPr>
          <p:cNvSpPr>
            <a:spLocks noGrp="1"/>
          </p:cNvSpPr>
          <p:nvPr/>
        </p:nvSpPr>
        <p:spPr>
          <a:xfrm>
            <a:off x="1447932" y="4832125"/>
            <a:ext cx="7125502" cy="1930746"/>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0030" marR="0" lvl="0" indent="-19177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a:ea typeface="+mn-ea"/>
                <a:cs typeface="+mn-cs"/>
              </a:rPr>
              <a:t>NP* (</a:t>
            </a:r>
            <a:r>
              <a:rPr lang="en-US" sz="1600" b="1">
                <a:solidFill>
                  <a:srgbClr val="0070C0"/>
                </a:solidFill>
                <a:latin typeface="Calibri" panose="020F0502020204030204"/>
              </a:rPr>
              <a:t>Not</a:t>
            </a:r>
            <a:r>
              <a:rPr kumimoji="0" lang="en-US" sz="1600" b="1" i="0" u="none" strike="noStrike" kern="1200" cap="none" spc="0" normalizeH="0" baseline="0" noProof="0">
                <a:ln>
                  <a:noFill/>
                </a:ln>
                <a:solidFill>
                  <a:srgbClr val="0070C0"/>
                </a:solidFill>
                <a:effectLst/>
                <a:uLnTx/>
                <a:uFillTx/>
                <a:latin typeface="Calibri" panose="020F0502020204030204"/>
                <a:ea typeface="+mn-ea"/>
                <a:cs typeface="+mn-cs"/>
              </a:rPr>
              <a:t> Promoted Data Elements</a:t>
            </a:r>
            <a:r>
              <a:rPr lang="en-US" sz="1600" b="1">
                <a:solidFill>
                  <a:srgbClr val="0070C0"/>
                </a:solidFill>
                <a:latin typeface="Calibri" panose="020F0502020204030204"/>
              </a:rPr>
              <a:t>)</a:t>
            </a:r>
            <a:endParaRPr lang="en-US">
              <a:ea typeface="+mn-ea"/>
              <a:cs typeface="+mn-cs"/>
            </a:endParaRPr>
          </a:p>
          <a:p>
            <a:pPr marL="514350" lvl="2">
              <a:spcBef>
                <a:spcPts val="750"/>
              </a:spcBef>
              <a:buClr>
                <a:srgbClr val="F16038"/>
              </a:buClr>
              <a:defRPr/>
            </a:pPr>
            <a:r>
              <a:rPr kumimoji="0" lang="en-US" sz="1400" b="0" i="0" u="none" strike="noStrike" kern="1200" cap="none" spc="0" normalizeH="0" baseline="0" noProof="0">
                <a:ln>
                  <a:noFill/>
                </a:ln>
                <a:solidFill>
                  <a:srgbClr val="0070C0"/>
                </a:solidFill>
                <a:effectLst/>
                <a:uLnTx/>
                <a:uFillTx/>
                <a:latin typeface="Calibri" panose="020F0502020204030204"/>
                <a:ea typeface="+mn-ea"/>
                <a:cs typeface="+mn-cs"/>
              </a:rPr>
              <a:t>Data elements that are part of the key or mandatory for Ed-Fi but not used by TEA. These data elements will be loaded into the</a:t>
            </a:r>
            <a:r>
              <a:rPr lang="en-US" sz="1400">
                <a:solidFill>
                  <a:srgbClr val="0070C0"/>
                </a:solidFill>
                <a:latin typeface="Calibri" panose="020F0502020204030204"/>
              </a:rPr>
              <a:t> IODS</a:t>
            </a:r>
            <a:r>
              <a:rPr kumimoji="0" lang="en-US" sz="1400" b="0" i="0" u="none" strike="noStrike" kern="1200" cap="none" spc="0" normalizeH="0" baseline="0" noProof="0">
                <a:ln>
                  <a:noFill/>
                </a:ln>
                <a:solidFill>
                  <a:srgbClr val="0070C0"/>
                </a:solidFill>
                <a:effectLst/>
                <a:uLnTx/>
                <a:uFillTx/>
                <a:latin typeface="Calibri" panose="020F0502020204030204"/>
                <a:ea typeface="+mn-ea"/>
                <a:cs typeface="+mn-cs"/>
              </a:rPr>
              <a:t> but will not be promoted to the Core Collection Data </a:t>
            </a:r>
            <a:r>
              <a:rPr lang="en-US" sz="1400">
                <a:solidFill>
                  <a:srgbClr val="0070C0"/>
                </a:solidFill>
                <a:latin typeface="Calibri" panose="020F0502020204030204"/>
              </a:rPr>
              <a:t>Mart</a:t>
            </a:r>
            <a:r>
              <a:rPr kumimoji="0" lang="en-US" sz="1400" b="0" i="0" u="none" strike="noStrike" kern="1200" cap="none" spc="0" normalizeH="0" baseline="0" noProof="0">
                <a:ln>
                  <a:noFill/>
                </a:ln>
                <a:solidFill>
                  <a:srgbClr val="0070C0"/>
                </a:solidFill>
                <a:effectLst/>
                <a:uLnTx/>
                <a:uFillTx/>
                <a:latin typeface="Calibri" panose="020F0502020204030204"/>
                <a:ea typeface="+mn-ea"/>
                <a:cs typeface="+mn-cs"/>
              </a:rPr>
              <a:t>.</a:t>
            </a:r>
            <a:endParaRPr kumimoji="0" lang="en-US" sz="1400" b="1" i="0" u="none" strike="noStrike" kern="1200" cap="none" spc="0" normalizeH="0" baseline="0" noProof="0">
              <a:ln>
                <a:noFill/>
              </a:ln>
              <a:solidFill>
                <a:srgbClr val="0070C0"/>
              </a:solidFill>
              <a:effectLst/>
              <a:uLnTx/>
              <a:uFillTx/>
              <a:latin typeface="Calibri" panose="020F0502020204030204"/>
              <a:ea typeface="+mn-ea"/>
              <a:cs typeface="+mn-cs"/>
            </a:endParaRPr>
          </a:p>
          <a:p>
            <a:pPr marL="514350" marR="0" lvl="2"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70C0"/>
                </a:solidFill>
                <a:effectLst/>
                <a:uLnTx/>
                <a:uFillTx/>
                <a:latin typeface="Calibri" panose="020F0502020204030204"/>
                <a:ea typeface="+mn-ea"/>
                <a:cs typeface="+mn-cs"/>
              </a:rPr>
              <a:t>In this example, within the </a:t>
            </a:r>
            <a:r>
              <a:rPr kumimoji="0" lang="en-US" sz="1400" b="1" i="0" u="none" strike="noStrike" kern="1200" cap="none" spc="0" normalizeH="0" baseline="0" noProof="0" err="1">
                <a:ln>
                  <a:noFill/>
                </a:ln>
                <a:solidFill>
                  <a:srgbClr val="0070C0"/>
                </a:solidFill>
                <a:effectLst/>
                <a:uLnTx/>
                <a:uFillTx/>
                <a:latin typeface="Calibri" panose="020F0502020204030204"/>
                <a:ea typeface="+mn-ea"/>
                <a:cs typeface="+mn-cs"/>
              </a:rPr>
              <a:t>EducationServiceCenter</a:t>
            </a:r>
            <a:r>
              <a:rPr kumimoji="0" lang="en-US" sz="1400" b="0" i="0" u="none" strike="noStrike" kern="1200" cap="none" spc="0" normalizeH="0" baseline="0" noProof="0">
                <a:ln>
                  <a:noFill/>
                </a:ln>
                <a:solidFill>
                  <a:srgbClr val="0070C0"/>
                </a:solidFill>
                <a:effectLst/>
                <a:uLnTx/>
                <a:uFillTx/>
                <a:latin typeface="Calibri" panose="020F0502020204030204"/>
                <a:ea typeface="+mn-ea"/>
                <a:cs typeface="+mn-cs"/>
              </a:rPr>
              <a:t> Entity the </a:t>
            </a:r>
            <a:r>
              <a:rPr kumimoji="0" lang="en-US" sz="1400" b="1" i="0" u="none" strike="noStrike" kern="1200" cap="none" spc="0" normalizeH="0" baseline="0" noProof="0" err="1">
                <a:ln>
                  <a:noFill/>
                </a:ln>
                <a:solidFill>
                  <a:srgbClr val="0070C0"/>
                </a:solidFill>
                <a:effectLst/>
                <a:uLnTx/>
                <a:uFillTx/>
                <a:latin typeface="Calibri" panose="020F0502020204030204"/>
                <a:ea typeface="+mn-ea"/>
                <a:cs typeface="+mn-cs"/>
              </a:rPr>
              <a:t>EducationOrganizationCategory</a:t>
            </a:r>
            <a:r>
              <a:rPr kumimoji="0" lang="en-US" sz="1400" b="0" i="0" u="none" strike="noStrike" kern="1200" cap="none" spc="0" normalizeH="0" baseline="0" noProof="0">
                <a:ln>
                  <a:noFill/>
                </a:ln>
                <a:solidFill>
                  <a:srgbClr val="0070C0"/>
                </a:solidFill>
                <a:effectLst/>
                <a:uLnTx/>
                <a:uFillTx/>
                <a:latin typeface="Calibri" panose="020F0502020204030204"/>
                <a:ea typeface="+mn-ea"/>
                <a:cs typeface="+mn-cs"/>
              </a:rPr>
              <a:t> data element will </a:t>
            </a:r>
            <a:r>
              <a:rPr kumimoji="0" lang="en-US" sz="1400" b="1" i="0" u="none" strike="noStrike" kern="1200" cap="none" spc="0" normalizeH="0" baseline="0" noProof="0">
                <a:ln>
                  <a:noFill/>
                </a:ln>
                <a:solidFill>
                  <a:srgbClr val="0070C0"/>
                </a:solidFill>
                <a:effectLst/>
                <a:uLnTx/>
                <a:uFillTx/>
                <a:latin typeface="Calibri" panose="020F0502020204030204"/>
                <a:ea typeface="+mn-ea"/>
                <a:cs typeface="+mn-cs"/>
              </a:rPr>
              <a:t>not be promoted to TSDS </a:t>
            </a:r>
            <a:r>
              <a:rPr kumimoji="0" lang="en-US" sz="1400" b="0" i="0" u="none" strike="noStrike" kern="1200" cap="none" spc="0" normalizeH="0" baseline="0" noProof="0">
                <a:ln>
                  <a:noFill/>
                </a:ln>
                <a:solidFill>
                  <a:srgbClr val="0070C0"/>
                </a:solidFill>
                <a:effectLst/>
                <a:uLnTx/>
                <a:uFillTx/>
                <a:latin typeface="Calibri" panose="020F0502020204030204"/>
                <a:ea typeface="+mn-ea"/>
                <a:cs typeface="+mn-cs"/>
              </a:rPr>
              <a:t>since it has a check mark under the NP* column. </a:t>
            </a:r>
            <a:endParaRPr lang="en-US" sz="1400" b="0" i="0" u="none" strike="noStrike" kern="1200" cap="none" spc="0" normalizeH="0" baseline="0" noProof="0">
              <a:ln>
                <a:noFill/>
              </a:ln>
              <a:solidFill>
                <a:srgbClr val="0070C0"/>
              </a:solidFill>
              <a:effectLst/>
              <a:uLnTx/>
              <a:uFillTx/>
              <a:latin typeface="Calibri" panose="020F0502020204030204"/>
              <a:ea typeface="Calibri"/>
              <a:cs typeface="Calibri"/>
            </a:endParaRPr>
          </a:p>
          <a:p>
            <a:pPr marL="642620" marR="0" lvl="1"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lang="en-US" sz="1800" b="0" i="0" u="none" strike="noStrike" kern="1200" cap="none" spc="0" normalizeH="0" baseline="0" noProof="0">
              <a:ln>
                <a:noFill/>
              </a:ln>
              <a:solidFill>
                <a:srgbClr val="0070C0"/>
              </a:solidFill>
              <a:effectLst/>
              <a:uLnTx/>
              <a:uFillTx/>
              <a:latin typeface="Calibri" panose="020F0502020204030204"/>
              <a:ea typeface="Calibri" panose="020F0502020204030204"/>
              <a:cs typeface="Calibri" panose="020F0502020204030204"/>
            </a:endParaRPr>
          </a:p>
        </p:txBody>
      </p:sp>
      <p:sp>
        <p:nvSpPr>
          <p:cNvPr id="4" name="Title 1">
            <a:extLst>
              <a:ext uri="{FF2B5EF4-FFF2-40B4-BE49-F238E27FC236}">
                <a16:creationId xmlns:a16="http://schemas.microsoft.com/office/drawing/2014/main" id="{9D2B67FC-BA4A-F829-57EA-8D839F73A0E9}"/>
              </a:ext>
            </a:extLst>
          </p:cNvPr>
          <p:cNvSpPr txBox="1">
            <a:spLocks/>
          </p:cNvSpPr>
          <p:nvPr/>
        </p:nvSpPr>
        <p:spPr>
          <a:xfrm>
            <a:off x="1329630" y="285290"/>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D6CB9"/>
                </a:solidFill>
                <a:effectLst/>
                <a:uLnTx/>
                <a:uFillTx/>
                <a:latin typeface="Calibri" panose="020F0502020204030204"/>
                <a:ea typeface="+mj-ea"/>
                <a:cs typeface="+mj-cs"/>
              </a:rPr>
              <a:t>TWEDS – DATA COMPONENTS 4</a:t>
            </a:r>
          </a:p>
        </p:txBody>
      </p:sp>
      <p:sp>
        <p:nvSpPr>
          <p:cNvPr id="3" name="Slide Number Placeholder 2">
            <a:extLst>
              <a:ext uri="{FF2B5EF4-FFF2-40B4-BE49-F238E27FC236}">
                <a16:creationId xmlns:a16="http://schemas.microsoft.com/office/drawing/2014/main" id="{DF3C9DD4-CA75-4ED5-BD37-229BDE267CEF}"/>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787674-2DF6-F151-0330-DE21F0EFCE22}"/>
              </a:ext>
            </a:extLst>
          </p:cNvPr>
          <p:cNvSpPr/>
          <p:nvPr/>
        </p:nvSpPr>
        <p:spPr>
          <a:xfrm>
            <a:off x="2236644" y="1761414"/>
            <a:ext cx="854426" cy="19067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1083C17-46FE-1B91-1C48-B8C75405CA79}"/>
              </a:ext>
            </a:extLst>
          </p:cNvPr>
          <p:cNvSpPr/>
          <p:nvPr/>
        </p:nvSpPr>
        <p:spPr>
          <a:xfrm>
            <a:off x="5655366" y="2334967"/>
            <a:ext cx="208722" cy="18957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4804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65BD7-9484-954C-7E51-4975A39604CB}"/>
            </a:ext>
          </a:extLst>
        </p:cNvPr>
        <p:cNvGrpSpPr/>
        <p:nvPr/>
      </p:nvGrpSpPr>
      <p:grpSpPr>
        <a:xfrm>
          <a:off x="0" y="0"/>
          <a:ext cx="0" cy="0"/>
          <a:chOff x="0" y="0"/>
          <a:chExt cx="0" cy="0"/>
        </a:xfrm>
      </p:grpSpPr>
      <p:sp>
        <p:nvSpPr>
          <p:cNvPr id="2" name="Slide Number Placeholder 2" hidden="1">
            <a:extLst>
              <a:ext uri="{FF2B5EF4-FFF2-40B4-BE49-F238E27FC236}">
                <a16:creationId xmlns:a16="http://schemas.microsoft.com/office/drawing/2014/main" id="{4CB6D0D4-E463-5745-1F9B-D6BF91FE5B92}"/>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22" name="Content Placeholder 2">
            <a:extLst>
              <a:ext uri="{FF2B5EF4-FFF2-40B4-BE49-F238E27FC236}">
                <a16:creationId xmlns:a16="http://schemas.microsoft.com/office/drawing/2014/main" id="{F19F7248-021B-C624-671D-CBBC88B692E0}"/>
              </a:ext>
            </a:extLst>
          </p:cNvPr>
          <p:cNvSpPr>
            <a:spLocks noGrp="1"/>
          </p:cNvSpPr>
          <p:nvPr/>
        </p:nvSpPr>
        <p:spPr>
          <a:xfrm>
            <a:off x="1329630" y="5668312"/>
            <a:ext cx="7441156" cy="1524335"/>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6BA4"/>
                </a:solidFill>
                <a:effectLst/>
                <a:uLnTx/>
                <a:uFillTx/>
                <a:latin typeface="Calibri" panose="020F0502020204030204"/>
                <a:ea typeface="+mn-ea"/>
                <a:cs typeface="+mn-cs"/>
              </a:rPr>
              <a:t>The </a:t>
            </a:r>
            <a:r>
              <a:rPr kumimoji="0" lang="en-US" sz="2000" b="1" i="0" u="none" strike="noStrike" kern="1200" cap="none" spc="0" normalizeH="0" baseline="0" noProof="0">
                <a:ln>
                  <a:noFill/>
                </a:ln>
                <a:solidFill>
                  <a:srgbClr val="006BA4"/>
                </a:solidFill>
                <a:effectLst/>
                <a:uLnTx/>
                <a:uFillTx/>
                <a:latin typeface="Calibri" panose="020F0502020204030204"/>
                <a:ea typeface="+mn-ea"/>
                <a:cs typeface="+mn-cs"/>
              </a:rPr>
              <a:t>Data Submission Requirements </a:t>
            </a:r>
            <a:r>
              <a:rPr kumimoji="0" lang="en-US" sz="2000" b="0" i="0" u="none" strike="noStrike" kern="1200" cap="none" spc="0" normalizeH="0" baseline="0" noProof="0">
                <a:ln>
                  <a:noFill/>
                </a:ln>
                <a:solidFill>
                  <a:srgbClr val="006BA4"/>
                </a:solidFill>
                <a:effectLst/>
                <a:uLnTx/>
                <a:uFillTx/>
                <a:latin typeface="Calibri" panose="020F0502020204030204"/>
                <a:ea typeface="+mn-ea"/>
                <a:cs typeface="+mn-cs"/>
              </a:rPr>
              <a:t>information is included at the bottom of each entity.</a:t>
            </a:r>
          </a:p>
          <a:p>
            <a:pPr marL="514350" marR="0" lvl="2"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endParaRPr>
          </a:p>
          <a:p>
            <a:pPr marL="642938" marR="0" lvl="1"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6" name="Title 1">
            <a:extLst>
              <a:ext uri="{FF2B5EF4-FFF2-40B4-BE49-F238E27FC236}">
                <a16:creationId xmlns:a16="http://schemas.microsoft.com/office/drawing/2014/main" id="{6FE0C9DB-7ACC-8D4B-703D-384680C283A1}"/>
              </a:ext>
            </a:extLst>
          </p:cNvPr>
          <p:cNvSpPr txBox="1">
            <a:spLocks/>
          </p:cNvSpPr>
          <p:nvPr/>
        </p:nvSpPr>
        <p:spPr>
          <a:xfrm>
            <a:off x="1329630" y="285290"/>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D6CB9"/>
                </a:solidFill>
                <a:effectLst/>
                <a:uLnTx/>
                <a:uFillTx/>
                <a:latin typeface="Calibri" panose="020F0502020204030204"/>
                <a:ea typeface="+mj-ea"/>
                <a:cs typeface="+mj-cs"/>
              </a:rPr>
              <a:t>TWEDS – DATA COMPONENTS 5</a:t>
            </a:r>
          </a:p>
        </p:txBody>
      </p:sp>
      <p:pic>
        <p:nvPicPr>
          <p:cNvPr id="15" name="Picture 14">
            <a:extLst>
              <a:ext uri="{FF2B5EF4-FFF2-40B4-BE49-F238E27FC236}">
                <a16:creationId xmlns:a16="http://schemas.microsoft.com/office/drawing/2014/main" id="{C871FF2E-A76F-F987-20BC-2ADC0C288968}"/>
              </a:ext>
            </a:extLst>
          </p:cNvPr>
          <p:cNvPicPr>
            <a:picLocks noChangeAspect="1"/>
          </p:cNvPicPr>
          <p:nvPr/>
        </p:nvPicPr>
        <p:blipFill>
          <a:blip r:embed="rId4"/>
          <a:stretch>
            <a:fillRect/>
          </a:stretch>
        </p:blipFill>
        <p:spPr>
          <a:xfrm>
            <a:off x="1438275" y="1123950"/>
            <a:ext cx="7629526" cy="4514850"/>
          </a:xfrm>
          <a:prstGeom prst="rect">
            <a:avLst/>
          </a:prstGeom>
        </p:spPr>
      </p:pic>
      <p:sp>
        <p:nvSpPr>
          <p:cNvPr id="21" name="Rectangle 20">
            <a:extLst>
              <a:ext uri="{FF2B5EF4-FFF2-40B4-BE49-F238E27FC236}">
                <a16:creationId xmlns:a16="http://schemas.microsoft.com/office/drawing/2014/main" id="{E4D95EDB-608A-21A7-BDA5-81B4997C70CA}"/>
              </a:ext>
            </a:extLst>
          </p:cNvPr>
          <p:cNvSpPr/>
          <p:nvPr/>
        </p:nvSpPr>
        <p:spPr>
          <a:xfrm>
            <a:off x="5330837" y="4773171"/>
            <a:ext cx="1290415" cy="89514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7D03963-034C-FFAF-EB5C-6CC420D4A6C3}"/>
              </a:ext>
            </a:extLst>
          </p:cNvPr>
          <p:cNvSpPr/>
          <p:nvPr/>
        </p:nvSpPr>
        <p:spPr>
          <a:xfrm>
            <a:off x="2845948" y="1896548"/>
            <a:ext cx="1202177" cy="21143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C56AE0A-3E2D-155D-D7A0-D8B87C7343AD}"/>
              </a:ext>
            </a:extLst>
          </p:cNvPr>
          <p:cNvSpPr/>
          <p:nvPr/>
        </p:nvSpPr>
        <p:spPr>
          <a:xfrm>
            <a:off x="1817914" y="1753809"/>
            <a:ext cx="544286" cy="211433"/>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2801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a:extLst>
              <a:ext uri="{FF2B5EF4-FFF2-40B4-BE49-F238E27FC236}">
                <a16:creationId xmlns:a16="http://schemas.microsoft.com/office/drawing/2014/main" id="{4E4AA960-B0CE-53EE-0975-4EDC08C2B5EA}"/>
              </a:ext>
            </a:extLst>
          </p:cNvPr>
          <p:cNvSpPr>
            <a:spLocks noGrp="1"/>
          </p:cNvSpPr>
          <p:nvPr/>
        </p:nvSpPr>
        <p:spPr>
          <a:xfrm>
            <a:off x="1645920" y="5748338"/>
            <a:ext cx="7090112" cy="1018556"/>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Within each data element, you can see to which Collection/Submission the data element will be reported for TSDS state reporting.</a:t>
            </a:r>
          </a:p>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1350" b="0" i="0" u="none" strike="noStrike" kern="1200" cap="none" spc="0" normalizeH="0" baseline="0" noProof="0">
              <a:ln>
                <a:noFill/>
              </a:ln>
              <a:solidFill>
                <a:srgbClr val="0070C0"/>
              </a:solidFill>
              <a:effectLst/>
              <a:uLnTx/>
              <a:uFillTx/>
              <a:latin typeface="Calibri" panose="020F0502020204030204"/>
              <a:ea typeface="+mn-ea"/>
              <a:cs typeface="+mn-cs"/>
            </a:endParaRPr>
          </a:p>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900" b="0" i="0" u="none" strike="noStrike" kern="1200" cap="none" spc="0" normalizeH="0" baseline="0" noProof="0">
              <a:ln>
                <a:noFill/>
              </a:ln>
              <a:solidFill>
                <a:srgbClr val="0070C0"/>
              </a:solidFill>
              <a:effectLst/>
              <a:uLnTx/>
              <a:uFillTx/>
              <a:latin typeface="Calibri" panose="020F0502020204030204"/>
              <a:ea typeface="+mn-ea"/>
              <a:cs typeface="+mn-cs"/>
            </a:endParaRPr>
          </a:p>
          <a:p>
            <a:pPr marL="642938" marR="0" lvl="1"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9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DABB745-AB3A-708B-F13E-8A7BBDF16C82}"/>
              </a:ext>
            </a:extLst>
          </p:cNvPr>
          <p:cNvSpPr txBox="1">
            <a:spLocks/>
          </p:cNvSpPr>
          <p:nvPr/>
        </p:nvSpPr>
        <p:spPr>
          <a:xfrm>
            <a:off x="1329630" y="285290"/>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D6CB9"/>
                </a:solidFill>
                <a:effectLst/>
                <a:uLnTx/>
                <a:uFillTx/>
                <a:latin typeface="Calibri" panose="020F0502020204030204"/>
                <a:ea typeface="+mj-ea"/>
                <a:cs typeface="+mj-cs"/>
              </a:rPr>
              <a:t>TWEDS – DATA COMPONENTS 6</a:t>
            </a:r>
          </a:p>
        </p:txBody>
      </p:sp>
      <p:sp>
        <p:nvSpPr>
          <p:cNvPr id="2" name="Slide Number Placeholder 2">
            <a:extLst>
              <a:ext uri="{FF2B5EF4-FFF2-40B4-BE49-F238E27FC236}">
                <a16:creationId xmlns:a16="http://schemas.microsoft.com/office/drawing/2014/main" id="{A726E157-25AA-A7ED-F088-A21A67E6FC76}"/>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9ED77DC-71CF-C67F-6C0B-2146EF106CCE}"/>
              </a:ext>
            </a:extLst>
          </p:cNvPr>
          <p:cNvPicPr>
            <a:picLocks noChangeAspect="1"/>
          </p:cNvPicPr>
          <p:nvPr/>
        </p:nvPicPr>
        <p:blipFill>
          <a:blip r:embed="rId4"/>
          <a:stretch>
            <a:fillRect/>
          </a:stretch>
        </p:blipFill>
        <p:spPr>
          <a:xfrm>
            <a:off x="1781195" y="969019"/>
            <a:ext cx="6954836" cy="4750207"/>
          </a:xfrm>
          <a:prstGeom prst="rect">
            <a:avLst/>
          </a:prstGeom>
          <a:ln w="22225">
            <a:solidFill>
              <a:schemeClr val="accent1"/>
            </a:solidFill>
          </a:ln>
        </p:spPr>
      </p:pic>
      <p:sp>
        <p:nvSpPr>
          <p:cNvPr id="9" name="Rectangle 8">
            <a:extLst>
              <a:ext uri="{FF2B5EF4-FFF2-40B4-BE49-F238E27FC236}">
                <a16:creationId xmlns:a16="http://schemas.microsoft.com/office/drawing/2014/main" id="{3E2852E0-FD5D-57F8-8B1D-B1F7A9476FEB}"/>
              </a:ext>
            </a:extLst>
          </p:cNvPr>
          <p:cNvSpPr/>
          <p:nvPr/>
        </p:nvSpPr>
        <p:spPr>
          <a:xfrm>
            <a:off x="2377932" y="1867272"/>
            <a:ext cx="929087" cy="22145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CE58233-7CB0-B728-79C6-2A8836153521}"/>
              </a:ext>
            </a:extLst>
          </p:cNvPr>
          <p:cNvSpPr/>
          <p:nvPr/>
        </p:nvSpPr>
        <p:spPr>
          <a:xfrm>
            <a:off x="1930392" y="4287454"/>
            <a:ext cx="1376627" cy="17933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F5C5B1C-DF2D-AFDA-A4F5-90217DBA3CB7}"/>
              </a:ext>
            </a:extLst>
          </p:cNvPr>
          <p:cNvSpPr/>
          <p:nvPr/>
        </p:nvSpPr>
        <p:spPr>
          <a:xfrm>
            <a:off x="5571210" y="4466788"/>
            <a:ext cx="1589415" cy="1793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6B93532-E7A6-25D4-3100-E6EE1973B8C2}"/>
              </a:ext>
            </a:extLst>
          </p:cNvPr>
          <p:cNvSpPr/>
          <p:nvPr/>
        </p:nvSpPr>
        <p:spPr>
          <a:xfrm>
            <a:off x="3451018" y="1473364"/>
            <a:ext cx="5285013" cy="298174"/>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285377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D55DC5-3275-1244-A43F-DC741A0E844D}"/>
              </a:ext>
            </a:extLst>
          </p:cNvPr>
          <p:cNvSpPr>
            <a:spLocks noGrp="1"/>
          </p:cNvSpPr>
          <p:nvPr/>
        </p:nvSpPr>
        <p:spPr>
          <a:xfrm>
            <a:off x="1424756" y="5057877"/>
            <a:ext cx="7562101" cy="1094758"/>
          </a:xfrm>
          <a:prstGeom prst="rect">
            <a:avLst/>
          </a:prstGeom>
          <a:solidFill>
            <a:schemeClr val="bg1"/>
          </a:solidFill>
        </p:spPr>
        <p:txBody>
          <a:bodyPr>
            <a:normAutofit fontScale="25000" lnSpcReduction="20000"/>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8000" b="0" i="0" u="none" strike="noStrike" kern="1200" cap="none" spc="0" normalizeH="0" baseline="0" noProof="0">
                <a:ln>
                  <a:noFill/>
                </a:ln>
                <a:solidFill>
                  <a:srgbClr val="0070C0"/>
                </a:solidFill>
                <a:effectLst/>
                <a:uLnTx/>
                <a:uFillTx/>
                <a:latin typeface="Calibri" panose="020F0502020204030204"/>
                <a:ea typeface="+mn-ea"/>
                <a:cs typeface="+mn-cs"/>
              </a:rPr>
              <a:t>For example, for data element </a:t>
            </a:r>
            <a:r>
              <a:rPr kumimoji="0" lang="en-US" sz="8000" b="0" i="0" u="none" strike="noStrike" kern="1200" cap="none" spc="0" normalizeH="0" baseline="0" noProof="0" err="1">
                <a:ln>
                  <a:noFill/>
                </a:ln>
                <a:solidFill>
                  <a:srgbClr val="0070C0"/>
                </a:solidFill>
                <a:effectLst/>
                <a:uLnTx/>
                <a:uFillTx/>
                <a:latin typeface="Calibri" panose="020F0502020204030204"/>
                <a:ea typeface="+mn-ea"/>
                <a:cs typeface="+mn-cs"/>
              </a:rPr>
              <a:t>GenerationCode</a:t>
            </a:r>
            <a:r>
              <a:rPr kumimoji="0" lang="en-US" sz="8000" b="0" i="0" u="none" strike="noStrike" kern="1200" cap="none" spc="0" normalizeH="0" baseline="0" noProof="0">
                <a:ln>
                  <a:noFill/>
                </a:ln>
                <a:solidFill>
                  <a:srgbClr val="0070C0"/>
                </a:solidFill>
                <a:effectLst/>
                <a:uLnTx/>
                <a:uFillTx/>
                <a:latin typeface="Calibri" panose="020F0502020204030204"/>
                <a:ea typeface="+mn-ea"/>
                <a:cs typeface="+mn-cs"/>
              </a:rPr>
              <a:t>, the LEA’s vendor(s) should publish the descriptor value “1” to the LEA’s IODS, not “Jr”. If the vendor publishes "Jr" or any other local value that means "Jr" to the LEA's IODS, mapping will be required to promote the appropriate state descriptor value to TSDS.</a:t>
            </a:r>
          </a:p>
          <a:p>
            <a:pPr marL="240030" marR="0" lvl="1" indent="-192024"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4800" b="0" i="0" u="none" strike="noStrike" kern="1200" cap="none" spc="0" normalizeH="0" baseline="0" noProof="0">
              <a:ln>
                <a:noFill/>
              </a:ln>
              <a:solidFill>
                <a:srgbClr val="0070C0"/>
              </a:solidFill>
              <a:effectLst/>
              <a:uLnTx/>
              <a:uFillTx/>
              <a:latin typeface="Calibri" panose="020F0502020204030204"/>
              <a:ea typeface="+mn-ea"/>
              <a:cs typeface="+mn-cs"/>
            </a:endParaRPr>
          </a:p>
          <a:p>
            <a:pPr marL="240030" marR="0" lvl="1" indent="-192024"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2475" b="0" i="0" u="none" strike="noStrike" kern="1200" cap="none" spc="0" normalizeH="0" baseline="0" noProof="0">
              <a:ln>
                <a:noFill/>
              </a:ln>
              <a:solidFill>
                <a:srgbClr val="0070C0"/>
              </a:solidFill>
              <a:effectLst/>
              <a:uLnTx/>
              <a:uFillTx/>
              <a:latin typeface="Calibri" panose="020F0502020204030204"/>
              <a:ea typeface="+mn-ea"/>
              <a:cs typeface="+mn-cs"/>
            </a:endParaRPr>
          </a:p>
          <a:p>
            <a:pPr marL="642938" marR="0" lvl="1"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9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8BCB5AC5-0755-E597-6FFC-4599637FA65D}"/>
              </a:ext>
            </a:extLst>
          </p:cNvPr>
          <p:cNvSpPr txBox="1">
            <a:spLocks/>
          </p:cNvSpPr>
          <p:nvPr/>
        </p:nvSpPr>
        <p:spPr>
          <a:xfrm>
            <a:off x="1329630" y="285290"/>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D6CB9"/>
                </a:solidFill>
                <a:effectLst/>
                <a:uLnTx/>
                <a:uFillTx/>
                <a:latin typeface="Calibri" panose="020F0502020204030204"/>
                <a:ea typeface="+mj-ea"/>
                <a:cs typeface="+mj-cs"/>
              </a:rPr>
              <a:t>TWEDS – DESCRIPTOR TABLE </a:t>
            </a:r>
          </a:p>
        </p:txBody>
      </p:sp>
      <p:sp>
        <p:nvSpPr>
          <p:cNvPr id="2" name="Slide Number Placeholder 2">
            <a:extLst>
              <a:ext uri="{FF2B5EF4-FFF2-40B4-BE49-F238E27FC236}">
                <a16:creationId xmlns:a16="http://schemas.microsoft.com/office/drawing/2014/main" id="{0DF08DB5-6EE3-879D-7F13-838B89A617CC}"/>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D1D4D6E-2520-C95B-76C4-3AC73911BAD4}"/>
              </a:ext>
            </a:extLst>
          </p:cNvPr>
          <p:cNvPicPr>
            <a:picLocks noChangeAspect="1"/>
          </p:cNvPicPr>
          <p:nvPr/>
        </p:nvPicPr>
        <p:blipFill>
          <a:blip r:embed="rId4"/>
          <a:stretch>
            <a:fillRect/>
          </a:stretch>
        </p:blipFill>
        <p:spPr>
          <a:xfrm>
            <a:off x="1508029" y="989913"/>
            <a:ext cx="7478829" cy="3926854"/>
          </a:xfrm>
          <a:prstGeom prst="rect">
            <a:avLst/>
          </a:prstGeom>
          <a:ln w="22225">
            <a:solidFill>
              <a:schemeClr val="accent1"/>
            </a:solidFill>
          </a:ln>
        </p:spPr>
      </p:pic>
      <p:sp>
        <p:nvSpPr>
          <p:cNvPr id="17" name="Rectangle 16">
            <a:extLst>
              <a:ext uri="{FF2B5EF4-FFF2-40B4-BE49-F238E27FC236}">
                <a16:creationId xmlns:a16="http://schemas.microsoft.com/office/drawing/2014/main" id="{4C765205-0D07-B86E-7929-A9BF502B7AD8}"/>
              </a:ext>
            </a:extLst>
          </p:cNvPr>
          <p:cNvSpPr/>
          <p:nvPr/>
        </p:nvSpPr>
        <p:spPr>
          <a:xfrm>
            <a:off x="1640883" y="2077939"/>
            <a:ext cx="1025315" cy="14549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0D793EE-6875-1A3E-BAD4-80AFB73C10D1}"/>
              </a:ext>
            </a:extLst>
          </p:cNvPr>
          <p:cNvSpPr/>
          <p:nvPr/>
        </p:nvSpPr>
        <p:spPr>
          <a:xfrm>
            <a:off x="3620569" y="2499818"/>
            <a:ext cx="152534" cy="153316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B636452-6F26-DC9A-1DB7-04207F9F53FF}"/>
              </a:ext>
            </a:extLst>
          </p:cNvPr>
          <p:cNvSpPr/>
          <p:nvPr/>
        </p:nvSpPr>
        <p:spPr>
          <a:xfrm>
            <a:off x="2845901" y="1811244"/>
            <a:ext cx="811700" cy="20043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ACCAC85-B3EA-F634-604C-C1F1462F3542}"/>
              </a:ext>
            </a:extLst>
          </p:cNvPr>
          <p:cNvSpPr/>
          <p:nvPr/>
        </p:nvSpPr>
        <p:spPr>
          <a:xfrm>
            <a:off x="3927456" y="2289936"/>
            <a:ext cx="224866" cy="10674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3CB05F8-E8F6-990E-32F0-1326C9BD8F1C}"/>
              </a:ext>
            </a:extLst>
          </p:cNvPr>
          <p:cNvSpPr/>
          <p:nvPr/>
        </p:nvSpPr>
        <p:spPr>
          <a:xfrm>
            <a:off x="3041063" y="1442515"/>
            <a:ext cx="5924343" cy="298174"/>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D19675A-0962-4BD6-B625-B70CAF71B5A5}"/>
              </a:ext>
            </a:extLst>
          </p:cNvPr>
          <p:cNvSpPr/>
          <p:nvPr/>
        </p:nvSpPr>
        <p:spPr>
          <a:xfrm>
            <a:off x="6373547" y="1034887"/>
            <a:ext cx="2613310" cy="705802"/>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27772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8BEAB-DD0D-0C58-3FAF-039224B89118}"/>
              </a:ext>
            </a:extLst>
          </p:cNvPr>
          <p:cNvPicPr>
            <a:picLocks noChangeAspect="1"/>
          </p:cNvPicPr>
          <p:nvPr/>
        </p:nvPicPr>
        <p:blipFill>
          <a:blip r:embed="rId4"/>
          <a:stretch>
            <a:fillRect/>
          </a:stretch>
        </p:blipFill>
        <p:spPr>
          <a:xfrm>
            <a:off x="1601083" y="1193384"/>
            <a:ext cx="7315060" cy="3455604"/>
          </a:xfrm>
          <a:prstGeom prst="rect">
            <a:avLst/>
          </a:prstGeom>
          <a:ln w="22225">
            <a:solidFill>
              <a:schemeClr val="accent1"/>
            </a:solidFill>
          </a:ln>
        </p:spPr>
      </p:pic>
      <p:sp>
        <p:nvSpPr>
          <p:cNvPr id="6" name="Title 1">
            <a:extLst>
              <a:ext uri="{FF2B5EF4-FFF2-40B4-BE49-F238E27FC236}">
                <a16:creationId xmlns:a16="http://schemas.microsoft.com/office/drawing/2014/main" id="{C304ABB4-F101-044B-31EC-CE1DAC4F5940}"/>
              </a:ext>
            </a:extLst>
          </p:cNvPr>
          <p:cNvSpPr txBox="1">
            <a:spLocks/>
          </p:cNvSpPr>
          <p:nvPr/>
        </p:nvSpPr>
        <p:spPr>
          <a:xfrm>
            <a:off x="1329630" y="285290"/>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D6CB9"/>
                </a:solidFill>
                <a:effectLst/>
                <a:uLnTx/>
                <a:uFillTx/>
                <a:latin typeface="Calibri" panose="020F0502020204030204"/>
                <a:ea typeface="+mj-ea"/>
                <a:cs typeface="+mj-cs"/>
              </a:rPr>
              <a:t>TWEDS – REFERENCES</a:t>
            </a:r>
          </a:p>
        </p:txBody>
      </p:sp>
      <p:sp>
        <p:nvSpPr>
          <p:cNvPr id="9" name="Content Placeholder 2">
            <a:extLst>
              <a:ext uri="{FF2B5EF4-FFF2-40B4-BE49-F238E27FC236}">
                <a16:creationId xmlns:a16="http://schemas.microsoft.com/office/drawing/2014/main" id="{109E6225-B7A4-96CA-9A13-60E521428C13}"/>
              </a:ext>
            </a:extLst>
          </p:cNvPr>
          <p:cNvSpPr>
            <a:spLocks noGrp="1"/>
          </p:cNvSpPr>
          <p:nvPr/>
        </p:nvSpPr>
        <p:spPr>
          <a:xfrm>
            <a:off x="1431119" y="4708142"/>
            <a:ext cx="7377238" cy="766924"/>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0030" marR="0" lvl="0" indent="-192024"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The </a:t>
            </a: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References</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 tab provides links to information that offers guidance on reporting requirements.</a:t>
            </a:r>
          </a:p>
          <a:p>
            <a:pPr marL="240030" marR="0" lvl="0" indent="-192024"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68CFC4CD-0318-03CD-817E-B43778D1FC0F}"/>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A2ED5C5-6AE9-1941-76E7-2E81D48DE4FD}"/>
              </a:ext>
            </a:extLst>
          </p:cNvPr>
          <p:cNvSpPr/>
          <p:nvPr/>
        </p:nvSpPr>
        <p:spPr>
          <a:xfrm>
            <a:off x="3305140" y="1846907"/>
            <a:ext cx="470156" cy="172278"/>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481C3F7-430F-B02B-0D21-164014B41F8B}"/>
              </a:ext>
            </a:extLst>
          </p:cNvPr>
          <p:cNvSpPr/>
          <p:nvPr/>
        </p:nvSpPr>
        <p:spPr>
          <a:xfrm>
            <a:off x="2877435" y="1502327"/>
            <a:ext cx="3066166" cy="285426"/>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83BC59F-731E-DAB1-1CCE-FCD9D63993C1}"/>
              </a:ext>
            </a:extLst>
          </p:cNvPr>
          <p:cNvSpPr/>
          <p:nvPr/>
        </p:nvSpPr>
        <p:spPr>
          <a:xfrm>
            <a:off x="5803165" y="1234983"/>
            <a:ext cx="3066166" cy="552769"/>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98955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69FF14-854D-8FEA-2B03-D3C8876BD01B}"/>
              </a:ext>
            </a:extLst>
          </p:cNvPr>
          <p:cNvPicPr>
            <a:picLocks noChangeAspect="1"/>
          </p:cNvPicPr>
          <p:nvPr/>
        </p:nvPicPr>
        <p:blipFill>
          <a:blip r:embed="rId4"/>
          <a:stretch>
            <a:fillRect/>
          </a:stretch>
        </p:blipFill>
        <p:spPr>
          <a:xfrm>
            <a:off x="1412737" y="982356"/>
            <a:ext cx="7582689" cy="3550133"/>
          </a:xfrm>
          <a:prstGeom prst="rect">
            <a:avLst/>
          </a:prstGeom>
          <a:ln w="22225">
            <a:solidFill>
              <a:schemeClr val="accent1"/>
            </a:solidFill>
          </a:ln>
        </p:spPr>
      </p:pic>
      <p:sp>
        <p:nvSpPr>
          <p:cNvPr id="12" name="Rectangle 11">
            <a:extLst>
              <a:ext uri="{FF2B5EF4-FFF2-40B4-BE49-F238E27FC236}">
                <a16:creationId xmlns:a16="http://schemas.microsoft.com/office/drawing/2014/main" id="{51813B6D-436A-2119-DF80-3ED4FAFBE933}"/>
              </a:ext>
            </a:extLst>
          </p:cNvPr>
          <p:cNvSpPr/>
          <p:nvPr/>
        </p:nvSpPr>
        <p:spPr>
          <a:xfrm>
            <a:off x="4295227" y="1906839"/>
            <a:ext cx="359628" cy="22145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11">
            <a:extLst>
              <a:ext uri="{FF2B5EF4-FFF2-40B4-BE49-F238E27FC236}">
                <a16:creationId xmlns:a16="http://schemas.microsoft.com/office/drawing/2014/main" id="{662EBCE0-E8B5-53CB-3D4D-81AEDB53497F}"/>
              </a:ext>
            </a:extLst>
          </p:cNvPr>
          <p:cNvSpPr txBox="1"/>
          <p:nvPr/>
        </p:nvSpPr>
        <p:spPr>
          <a:xfrm>
            <a:off x="1329630" y="4666042"/>
            <a:ext cx="7582689" cy="14260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40030" marR="0" lvl="0" indent="-192024" algn="l" defTabSz="9144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In each rule, a check mark in the Core column will show the Core collections for which the rule applies. </a:t>
            </a:r>
          </a:p>
          <a:p>
            <a:pPr marL="240030" marR="0" lvl="0" indent="-192024" algn="l" defTabSz="9144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The PEIMS column will indicate PF = PEIMS Fall, PS = PEIMS Summer, etc.  </a:t>
            </a:r>
          </a:p>
        </p:txBody>
      </p:sp>
      <p:sp>
        <p:nvSpPr>
          <p:cNvPr id="16" name="Rectangle 15">
            <a:extLst>
              <a:ext uri="{FF2B5EF4-FFF2-40B4-BE49-F238E27FC236}">
                <a16:creationId xmlns:a16="http://schemas.microsoft.com/office/drawing/2014/main" id="{74E07042-E083-F17E-D0C7-20E56D299100}"/>
              </a:ext>
            </a:extLst>
          </p:cNvPr>
          <p:cNvSpPr/>
          <p:nvPr/>
        </p:nvSpPr>
        <p:spPr>
          <a:xfrm>
            <a:off x="7988970" y="3426595"/>
            <a:ext cx="231006" cy="45238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8B8664A-DBCA-30F2-D02D-F104A35BC74A}"/>
              </a:ext>
            </a:extLst>
          </p:cNvPr>
          <p:cNvSpPr txBox="1">
            <a:spLocks/>
          </p:cNvSpPr>
          <p:nvPr/>
        </p:nvSpPr>
        <p:spPr>
          <a:xfrm>
            <a:off x="1329630" y="285290"/>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D6CB9"/>
                </a:solidFill>
                <a:effectLst/>
                <a:uLnTx/>
                <a:uFillTx/>
                <a:latin typeface="Calibri" panose="020F0502020204030204"/>
                <a:ea typeface="+mj-ea"/>
                <a:cs typeface="+mj-cs"/>
              </a:rPr>
              <a:t>TWEDS – RULES</a:t>
            </a:r>
          </a:p>
        </p:txBody>
      </p:sp>
      <p:sp>
        <p:nvSpPr>
          <p:cNvPr id="3" name="Slide Number Placeholder 2">
            <a:extLst>
              <a:ext uri="{FF2B5EF4-FFF2-40B4-BE49-F238E27FC236}">
                <a16:creationId xmlns:a16="http://schemas.microsoft.com/office/drawing/2014/main" id="{10542037-A950-B023-5010-76829E58EADA}"/>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436724D-25CF-3523-CD1B-3706C365652E}"/>
              </a:ext>
            </a:extLst>
          </p:cNvPr>
          <p:cNvSpPr/>
          <p:nvPr/>
        </p:nvSpPr>
        <p:spPr>
          <a:xfrm>
            <a:off x="8261191" y="3426594"/>
            <a:ext cx="317543" cy="45238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EA6FBEB-FA20-359B-1B8E-451C43BF3435}"/>
              </a:ext>
            </a:extLst>
          </p:cNvPr>
          <p:cNvSpPr/>
          <p:nvPr/>
        </p:nvSpPr>
        <p:spPr>
          <a:xfrm>
            <a:off x="3038917" y="1552610"/>
            <a:ext cx="3066166" cy="285426"/>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E67C23F-8D44-C282-3F63-C3BC29F12E79}"/>
              </a:ext>
            </a:extLst>
          </p:cNvPr>
          <p:cNvSpPr/>
          <p:nvPr/>
        </p:nvSpPr>
        <p:spPr>
          <a:xfrm>
            <a:off x="5964647" y="1053548"/>
            <a:ext cx="3030779" cy="784487"/>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0939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000"/>
              <a:t>LEARNING OBJECTIVES</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616332" y="937675"/>
            <a:ext cx="7258127" cy="5235639"/>
          </a:xfrm>
        </p:spPr>
        <p:txBody>
          <a:bodyPr lIns="68580" tIns="34290" rIns="68580" bIns="34290" anchor="t"/>
          <a:lstStyle/>
          <a:p>
            <a:pPr marL="0" lvl="1" indent="0">
              <a:buNone/>
            </a:pPr>
            <a:r>
              <a:rPr lang="en-US" sz="2400" b="1">
                <a:solidFill>
                  <a:srgbClr val="0070C0"/>
                </a:solidFill>
              </a:rPr>
              <a:t>By the end of this course, the users will be able to explain:</a:t>
            </a:r>
            <a:endParaRPr lang="en-US" sz="2400" b="1"/>
          </a:p>
          <a:p>
            <a:pPr marL="623570" indent="-280670">
              <a:lnSpc>
                <a:spcPct val="200000"/>
              </a:lnSpc>
            </a:pPr>
            <a:r>
              <a:rPr lang="en-US" sz="2000"/>
              <a:t>The TEAL roles for TSDS Core Submissions.</a:t>
            </a:r>
          </a:p>
          <a:p>
            <a:pPr marL="623570" indent="-280670">
              <a:lnSpc>
                <a:spcPct val="200000"/>
              </a:lnSpc>
            </a:pPr>
            <a:r>
              <a:rPr lang="en-US" sz="2000"/>
              <a:t>How to navigate TWEDS.</a:t>
            </a:r>
          </a:p>
          <a:p>
            <a:pPr marL="623570" indent="-280670">
              <a:lnSpc>
                <a:spcPct val="200000"/>
              </a:lnSpc>
            </a:pPr>
            <a:r>
              <a:rPr lang="en-US" sz="2000"/>
              <a:t>How to run and view Level 2 validations.</a:t>
            </a:r>
          </a:p>
          <a:p>
            <a:pPr marL="623570" indent="-280670">
              <a:lnSpc>
                <a:spcPct val="200000"/>
              </a:lnSpc>
            </a:pPr>
            <a:r>
              <a:rPr lang="en-US" sz="2000"/>
              <a:t>How to promote, validate and complete Core Submission.</a:t>
            </a:r>
            <a:endParaRPr lang="en-US" sz="2000">
              <a:cs typeface="Calibri" panose="020F0502020204030204"/>
            </a:endParaRPr>
          </a:p>
          <a:p>
            <a:pPr marL="623570" indent="-280670">
              <a:lnSpc>
                <a:spcPct val="200000"/>
              </a:lnSpc>
            </a:pPr>
            <a:r>
              <a:rPr lang="en-US" sz="2000"/>
              <a:t>How to run and view TSDS Reports for Core Submission.</a:t>
            </a:r>
          </a:p>
          <a:p>
            <a:pPr marL="623570" indent="-280670">
              <a:lnSpc>
                <a:spcPct val="200000"/>
              </a:lnSpc>
            </a:pPr>
            <a:r>
              <a:rPr lang="en-US" sz="2000"/>
              <a:t>How to reset a submission.</a:t>
            </a:r>
          </a:p>
          <a:p>
            <a:pPr marL="623570" indent="-280670">
              <a:lnSpc>
                <a:spcPct val="200000"/>
              </a:lnSpc>
            </a:pPr>
            <a:endParaRPr lang="en-US" sz="2000"/>
          </a:p>
          <a:p>
            <a:pPr marL="342900" indent="0" fontAlgn="base">
              <a:buNone/>
            </a:pPr>
            <a:endParaRPr lang="en-US" sz="2000"/>
          </a:p>
          <a:p>
            <a:pPr marL="623570" indent="-280670"/>
            <a:endParaRPr lang="en-US" sz="2000">
              <a:cs typeface="Calibri"/>
            </a:endParaRPr>
          </a:p>
        </p:txBody>
      </p:sp>
      <p:sp>
        <p:nvSpPr>
          <p:cNvPr id="2" name="Slide Number Placeholder 1">
            <a:extLst>
              <a:ext uri="{FF2B5EF4-FFF2-40B4-BE49-F238E27FC236}">
                <a16:creationId xmlns:a16="http://schemas.microsoft.com/office/drawing/2014/main" id="{79B48866-F5A5-FDDB-B394-B91A8AB99E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789398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893ACC-7733-E1F2-B939-1C25D4BE3B3E}"/>
              </a:ext>
            </a:extLst>
          </p:cNvPr>
          <p:cNvSpPr txBox="1">
            <a:spLocks/>
          </p:cNvSpPr>
          <p:nvPr/>
        </p:nvSpPr>
        <p:spPr>
          <a:xfrm>
            <a:off x="1329630" y="285290"/>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D6CB9"/>
                </a:solidFill>
                <a:effectLst/>
                <a:uLnTx/>
                <a:uFillTx/>
                <a:latin typeface="Calibri" panose="020F0502020204030204"/>
                <a:ea typeface="+mj-ea"/>
                <a:cs typeface="+mj-cs"/>
              </a:rPr>
              <a:t>TWEDS – CHANGE LOGS</a:t>
            </a:r>
          </a:p>
        </p:txBody>
      </p:sp>
      <p:sp>
        <p:nvSpPr>
          <p:cNvPr id="2" name="TextBox 11">
            <a:extLst>
              <a:ext uri="{FF2B5EF4-FFF2-40B4-BE49-F238E27FC236}">
                <a16:creationId xmlns:a16="http://schemas.microsoft.com/office/drawing/2014/main" id="{ECE1D807-0291-8E3E-FECA-B479AFF0C09C}"/>
              </a:ext>
            </a:extLst>
          </p:cNvPr>
          <p:cNvSpPr txBox="1"/>
          <p:nvPr/>
        </p:nvSpPr>
        <p:spPr>
          <a:xfrm>
            <a:off x="1329630" y="6029105"/>
            <a:ext cx="745215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40030" marR="0" lvl="0" indent="-192024" algn="l" defTabSz="9144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The </a:t>
            </a: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Change</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Logs</a:t>
            </a:r>
            <a:r>
              <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rPr>
              <a:t> tab will have three change logs to show you the changes from one TEDS publication to the next. </a:t>
            </a:r>
          </a:p>
        </p:txBody>
      </p:sp>
      <p:sp>
        <p:nvSpPr>
          <p:cNvPr id="3" name="Slide Number Placeholder 2">
            <a:extLst>
              <a:ext uri="{FF2B5EF4-FFF2-40B4-BE49-F238E27FC236}">
                <a16:creationId xmlns:a16="http://schemas.microsoft.com/office/drawing/2014/main" id="{A6181FE3-C30B-8D54-4AB5-188D0305932F}"/>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E3FA7ED-2B72-0745-BDB2-475E4B9B7862}"/>
              </a:ext>
            </a:extLst>
          </p:cNvPr>
          <p:cNvPicPr>
            <a:picLocks noChangeAspect="1"/>
          </p:cNvPicPr>
          <p:nvPr/>
        </p:nvPicPr>
        <p:blipFill>
          <a:blip r:embed="rId4"/>
          <a:stretch>
            <a:fillRect/>
          </a:stretch>
        </p:blipFill>
        <p:spPr>
          <a:xfrm>
            <a:off x="1513255" y="1106720"/>
            <a:ext cx="7452151" cy="1831667"/>
          </a:xfrm>
          <a:prstGeom prst="rect">
            <a:avLst/>
          </a:prstGeom>
          <a:ln w="22225">
            <a:solidFill>
              <a:schemeClr val="accent1"/>
            </a:solidFill>
          </a:ln>
        </p:spPr>
      </p:pic>
      <p:cxnSp>
        <p:nvCxnSpPr>
          <p:cNvPr id="18" name="Straight Arrow Connector 17">
            <a:extLst>
              <a:ext uri="{FF2B5EF4-FFF2-40B4-BE49-F238E27FC236}">
                <a16:creationId xmlns:a16="http://schemas.microsoft.com/office/drawing/2014/main" id="{F5DD2210-0D5A-4C9F-C929-FF43F7E1BB6D}"/>
              </a:ext>
            </a:extLst>
          </p:cNvPr>
          <p:cNvCxnSpPr>
            <a:cxnSpLocks/>
          </p:cNvCxnSpPr>
          <p:nvPr/>
        </p:nvCxnSpPr>
        <p:spPr>
          <a:xfrm>
            <a:off x="4641001" y="2868935"/>
            <a:ext cx="0" cy="3612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6E3C301-7B7E-6682-3EA6-4CB55FA75BA0}"/>
              </a:ext>
            </a:extLst>
          </p:cNvPr>
          <p:cNvSpPr/>
          <p:nvPr/>
        </p:nvSpPr>
        <p:spPr>
          <a:xfrm>
            <a:off x="4572000" y="2017986"/>
            <a:ext cx="754899" cy="204270"/>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BCFA133-2A27-2E70-B7E1-6040D5DFE281}"/>
              </a:ext>
            </a:extLst>
          </p:cNvPr>
          <p:cNvSpPr/>
          <p:nvPr/>
        </p:nvSpPr>
        <p:spPr>
          <a:xfrm>
            <a:off x="3091070" y="1502734"/>
            <a:ext cx="2808167" cy="407549"/>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3AA358D-D26E-297F-33FA-17886045E812}"/>
              </a:ext>
            </a:extLst>
          </p:cNvPr>
          <p:cNvSpPr/>
          <p:nvPr/>
        </p:nvSpPr>
        <p:spPr>
          <a:xfrm>
            <a:off x="5899239" y="1138913"/>
            <a:ext cx="3066166" cy="789278"/>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53361C3-3BFE-53AF-B7FA-DB9F70AEE2FF}"/>
              </a:ext>
            </a:extLst>
          </p:cNvPr>
          <p:cNvPicPr>
            <a:picLocks noChangeAspect="1"/>
          </p:cNvPicPr>
          <p:nvPr/>
        </p:nvPicPr>
        <p:blipFill>
          <a:blip r:embed="rId5"/>
          <a:stretch>
            <a:fillRect/>
          </a:stretch>
        </p:blipFill>
        <p:spPr>
          <a:xfrm>
            <a:off x="1513254" y="2242134"/>
            <a:ext cx="4695238" cy="704762"/>
          </a:xfrm>
          <a:prstGeom prst="rect">
            <a:avLst/>
          </a:prstGeom>
        </p:spPr>
      </p:pic>
      <p:sp>
        <p:nvSpPr>
          <p:cNvPr id="20" name="Rectangle 19">
            <a:extLst>
              <a:ext uri="{FF2B5EF4-FFF2-40B4-BE49-F238E27FC236}">
                <a16:creationId xmlns:a16="http://schemas.microsoft.com/office/drawing/2014/main" id="{5DC96B8A-F623-0831-3EF5-40BCD31D3A63}"/>
              </a:ext>
            </a:extLst>
          </p:cNvPr>
          <p:cNvSpPr/>
          <p:nvPr/>
        </p:nvSpPr>
        <p:spPr>
          <a:xfrm>
            <a:off x="4449310" y="2724395"/>
            <a:ext cx="383382" cy="18897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7E3A1F0-0DAC-EA3D-5A18-1C6903F29CBD}"/>
              </a:ext>
            </a:extLst>
          </p:cNvPr>
          <p:cNvPicPr>
            <a:picLocks noChangeAspect="1"/>
          </p:cNvPicPr>
          <p:nvPr/>
        </p:nvPicPr>
        <p:blipFill>
          <a:blip r:embed="rId6"/>
          <a:stretch>
            <a:fillRect/>
          </a:stretch>
        </p:blipFill>
        <p:spPr>
          <a:xfrm>
            <a:off x="1512729" y="3230217"/>
            <a:ext cx="5873161" cy="2727738"/>
          </a:xfrm>
          <a:prstGeom prst="rect">
            <a:avLst/>
          </a:prstGeom>
          <a:ln w="22225">
            <a:solidFill>
              <a:schemeClr val="accent1"/>
            </a:solidFill>
          </a:ln>
        </p:spPr>
      </p:pic>
    </p:spTree>
    <p:custDataLst>
      <p:tags r:id="rId1"/>
    </p:custDataLst>
    <p:extLst>
      <p:ext uri="{BB962C8B-B14F-4D97-AF65-F5344CB8AC3E}">
        <p14:creationId xmlns:p14="http://schemas.microsoft.com/office/powerpoint/2010/main" val="764171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F946F7-4801-0E13-6FD7-526B69DB85CD}"/>
              </a:ext>
            </a:extLst>
          </p:cNvPr>
          <p:cNvPicPr>
            <a:picLocks noChangeAspect="1"/>
          </p:cNvPicPr>
          <p:nvPr/>
        </p:nvPicPr>
        <p:blipFill>
          <a:blip r:embed="rId4"/>
          <a:stretch>
            <a:fillRect/>
          </a:stretch>
        </p:blipFill>
        <p:spPr>
          <a:xfrm>
            <a:off x="1471635" y="987767"/>
            <a:ext cx="7509713" cy="3647295"/>
          </a:xfrm>
          <a:prstGeom prst="rect">
            <a:avLst/>
          </a:prstGeom>
          <a:ln w="22225">
            <a:solidFill>
              <a:schemeClr val="accent1"/>
            </a:solidFill>
          </a:ln>
        </p:spPr>
      </p:pic>
      <p:sp>
        <p:nvSpPr>
          <p:cNvPr id="37" name="Rectangle 36">
            <a:extLst>
              <a:ext uri="{FF2B5EF4-FFF2-40B4-BE49-F238E27FC236}">
                <a16:creationId xmlns:a16="http://schemas.microsoft.com/office/drawing/2014/main" id="{EED333A2-B09E-A20E-39AA-C76A15AC8367}"/>
              </a:ext>
            </a:extLst>
          </p:cNvPr>
          <p:cNvSpPr/>
          <p:nvPr/>
        </p:nvSpPr>
        <p:spPr>
          <a:xfrm>
            <a:off x="4209502" y="2557268"/>
            <a:ext cx="2997485" cy="88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61EAA86D-0DE9-8ECF-65FE-559805AEE423}"/>
              </a:ext>
            </a:extLst>
          </p:cNvPr>
          <p:cNvSpPr txBox="1">
            <a:spLocks/>
          </p:cNvSpPr>
          <p:nvPr/>
        </p:nvSpPr>
        <p:spPr>
          <a:xfrm>
            <a:off x="1443959" y="4723859"/>
            <a:ext cx="7521447" cy="1146374"/>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F16038"/>
              </a:buClr>
              <a:buSzTx/>
              <a:tabLst/>
              <a:defRPr/>
            </a:pP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Early Notice:</a:t>
            </a: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When TEA has a notice to provide to LEAs for future data collections, the notice will be displayed on this tab.</a:t>
            </a:r>
          </a:p>
          <a:p>
            <a:pPr marL="0" marR="0" lvl="0" indent="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None/>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2AE19CF4-FA0C-A62E-B97E-5CD7D98719B1}"/>
              </a:ext>
            </a:extLst>
          </p:cNvPr>
          <p:cNvSpPr txBox="1">
            <a:spLocks/>
          </p:cNvSpPr>
          <p:nvPr/>
        </p:nvSpPr>
        <p:spPr>
          <a:xfrm>
            <a:off x="1329630" y="285290"/>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D6CB9"/>
                </a:solidFill>
                <a:effectLst/>
                <a:uLnTx/>
                <a:uFillTx/>
                <a:latin typeface="Calibri" panose="020F0502020204030204"/>
                <a:ea typeface="+mj-ea"/>
                <a:cs typeface="+mj-cs"/>
              </a:rPr>
              <a:t>TWEDS – EARLY NOTICE</a:t>
            </a:r>
          </a:p>
        </p:txBody>
      </p:sp>
      <p:sp>
        <p:nvSpPr>
          <p:cNvPr id="2" name="Slide Number Placeholder 2">
            <a:extLst>
              <a:ext uri="{FF2B5EF4-FFF2-40B4-BE49-F238E27FC236}">
                <a16:creationId xmlns:a16="http://schemas.microsoft.com/office/drawing/2014/main" id="{BEFA61B9-CD5D-574A-51DB-4EC06B184593}"/>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BD31F18-AE1B-D480-20E0-32B882806673}"/>
              </a:ext>
            </a:extLst>
          </p:cNvPr>
          <p:cNvSpPr/>
          <p:nvPr/>
        </p:nvSpPr>
        <p:spPr>
          <a:xfrm>
            <a:off x="6157839" y="2236129"/>
            <a:ext cx="750167" cy="223291"/>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50FF266-3380-447C-E4E2-96123DB86708}"/>
              </a:ext>
            </a:extLst>
          </p:cNvPr>
          <p:cNvSpPr/>
          <p:nvPr/>
        </p:nvSpPr>
        <p:spPr>
          <a:xfrm>
            <a:off x="5899240" y="1007814"/>
            <a:ext cx="3066166" cy="1139518"/>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961FD45-D1A4-2A84-A7F3-DC7D31BB7B26}"/>
              </a:ext>
            </a:extLst>
          </p:cNvPr>
          <p:cNvSpPr/>
          <p:nvPr/>
        </p:nvSpPr>
        <p:spPr>
          <a:xfrm>
            <a:off x="3528391" y="1502734"/>
            <a:ext cx="2370846" cy="644598"/>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6028F99-535D-DD20-14DE-6E4FFB481376}"/>
              </a:ext>
            </a:extLst>
          </p:cNvPr>
          <p:cNvPicPr>
            <a:picLocks noChangeAspect="1"/>
          </p:cNvPicPr>
          <p:nvPr/>
        </p:nvPicPr>
        <p:blipFill>
          <a:blip r:embed="rId5"/>
          <a:stretch>
            <a:fillRect/>
          </a:stretch>
        </p:blipFill>
        <p:spPr>
          <a:xfrm>
            <a:off x="4175078" y="2719993"/>
            <a:ext cx="4630992" cy="535080"/>
          </a:xfrm>
          <a:prstGeom prst="rect">
            <a:avLst/>
          </a:prstGeom>
        </p:spPr>
      </p:pic>
    </p:spTree>
    <p:custDataLst>
      <p:tags r:id="rId1"/>
    </p:custDataLst>
    <p:extLst>
      <p:ext uri="{BB962C8B-B14F-4D97-AF65-F5344CB8AC3E}">
        <p14:creationId xmlns:p14="http://schemas.microsoft.com/office/powerpoint/2010/main" val="1602494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666529"/>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000" b="1" i="0" u="none" strike="noStrike" kern="0" cap="none" spc="0" normalizeH="0" baseline="0" noProof="0">
                <a:ln>
                  <a:noFill/>
                </a:ln>
                <a:solidFill>
                  <a:srgbClr val="0D6CB8"/>
                </a:solidFill>
                <a:effectLst/>
                <a:uLnTx/>
                <a:uFillTx/>
                <a:latin typeface="Calibri"/>
                <a:ea typeface="+mn-ea"/>
                <a:cs typeface="Calibri"/>
              </a:rPr>
              <a:t>L2 VALIDATIONS</a:t>
            </a:r>
            <a:endParaRPr kumimoji="0" lang="en-US" sz="40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1790537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rmAutofit/>
          </a:bodyPr>
          <a:lstStyle/>
          <a:p>
            <a:pPr algn="ctr">
              <a:defRPr/>
            </a:pPr>
            <a:r>
              <a:rPr lang="en-US" sz="4000" dirty="0">
                <a:solidFill>
                  <a:srgbClr val="0070C0"/>
                </a:solidFill>
              </a:rPr>
              <a:t>DEMONSTRATION 2</a:t>
            </a:r>
          </a:p>
        </p:txBody>
      </p:sp>
      <p:sp>
        <p:nvSpPr>
          <p:cNvPr id="4" name="Content Placeholder 3">
            <a:extLst>
              <a:ext uri="{FF2B5EF4-FFF2-40B4-BE49-F238E27FC236}">
                <a16:creationId xmlns:a16="http://schemas.microsoft.com/office/drawing/2014/main" id="{81C5BBD1-4C07-F79F-E342-406B77CB47C0}"/>
              </a:ext>
            </a:extLst>
          </p:cNvPr>
          <p:cNvSpPr>
            <a:spLocks noGrp="1"/>
          </p:cNvSpPr>
          <p:nvPr>
            <p:ph idx="1"/>
          </p:nvPr>
        </p:nvSpPr>
        <p:spPr>
          <a:xfrm>
            <a:off x="1711942" y="1128291"/>
            <a:ext cx="6829125" cy="5562434"/>
          </a:xfrm>
        </p:spPr>
        <p:txBody>
          <a:bodyPr lIns="68580" tIns="34290" rIns="68580" bIns="34290" anchor="t"/>
          <a:lstStyle/>
          <a:p>
            <a:pPr marL="385763" indent="-342900">
              <a:buFont typeface="+mj-lt"/>
              <a:buAutoNum type="arabicPeriod"/>
            </a:pPr>
            <a:r>
              <a:rPr lang="en-US" sz="1800">
                <a:solidFill>
                  <a:srgbClr val="0070C0"/>
                </a:solidFill>
              </a:rPr>
              <a:t>Login to TEAL Account.</a:t>
            </a:r>
          </a:p>
          <a:p>
            <a:pPr marL="214313">
              <a:buFont typeface="+mj-lt"/>
              <a:buAutoNum type="arabicPeriod"/>
            </a:pPr>
            <a:endParaRPr lang="en-US" sz="700">
              <a:solidFill>
                <a:srgbClr val="0070C0"/>
              </a:solidFill>
            </a:endParaRPr>
          </a:p>
          <a:p>
            <a:pPr marL="385763" indent="-342900">
              <a:buFont typeface="+mj-lt"/>
              <a:buAutoNum type="arabicPeriod"/>
            </a:pPr>
            <a:r>
              <a:rPr lang="en-US" sz="1800">
                <a:solidFill>
                  <a:srgbClr val="0070C0"/>
                </a:solidFill>
              </a:rPr>
              <a:t>Navigate to DMC. </a:t>
            </a:r>
          </a:p>
          <a:p>
            <a:pPr marL="214313">
              <a:buFont typeface="+mj-lt"/>
              <a:buAutoNum type="arabicPeriod"/>
            </a:pPr>
            <a:endParaRPr lang="en-US" sz="700">
              <a:solidFill>
                <a:srgbClr val="0070C0"/>
              </a:solidFill>
            </a:endParaRPr>
          </a:p>
          <a:p>
            <a:pPr marL="385763" indent="-342900">
              <a:buFont typeface="+mj-lt"/>
              <a:buAutoNum type="arabicPeriod"/>
            </a:pPr>
            <a:r>
              <a:rPr lang="en-US" sz="1800">
                <a:solidFill>
                  <a:srgbClr val="0070C0"/>
                </a:solidFill>
              </a:rPr>
              <a:t>Hover over Monitor Validations.</a:t>
            </a:r>
          </a:p>
          <a:p>
            <a:pPr marL="42863" indent="0">
              <a:buNone/>
            </a:pPr>
            <a:endParaRPr lang="en-US" sz="700">
              <a:solidFill>
                <a:srgbClr val="0070C0"/>
              </a:solidFill>
            </a:endParaRPr>
          </a:p>
          <a:p>
            <a:pPr marL="385763" indent="-342900">
              <a:buFont typeface="+mj-lt"/>
              <a:buAutoNum type="arabicPeriod" startAt="4"/>
            </a:pPr>
            <a:r>
              <a:rPr lang="en-US" sz="1800">
                <a:solidFill>
                  <a:srgbClr val="0070C0"/>
                </a:solidFill>
              </a:rPr>
              <a:t>Click Schedule L2 Validation Job and schedule a job.</a:t>
            </a:r>
          </a:p>
          <a:p>
            <a:pPr marL="300038" indent="-257175">
              <a:buFont typeface="+mj-lt"/>
              <a:buAutoNum type="arabicPeriod" startAt="4"/>
            </a:pPr>
            <a:endParaRPr lang="en-US" sz="700">
              <a:solidFill>
                <a:srgbClr val="0070C0"/>
              </a:solidFill>
            </a:endParaRPr>
          </a:p>
          <a:p>
            <a:pPr marL="385763" indent="-342900">
              <a:buFont typeface="+mj-lt"/>
              <a:buAutoNum type="arabicPeriod" startAt="4"/>
            </a:pPr>
            <a:r>
              <a:rPr lang="en-US" sz="1800">
                <a:solidFill>
                  <a:srgbClr val="0070C0"/>
                </a:solidFill>
              </a:rPr>
              <a:t>Click on View Scheduled L2 Validation. </a:t>
            </a:r>
          </a:p>
          <a:p>
            <a:pPr marL="300038" indent="-257175">
              <a:buFont typeface="+mj-lt"/>
              <a:buAutoNum type="arabicPeriod" startAt="4"/>
            </a:pPr>
            <a:endParaRPr lang="en-US" sz="700">
              <a:solidFill>
                <a:schemeClr val="tx1"/>
              </a:solidFill>
            </a:endParaRPr>
          </a:p>
          <a:p>
            <a:pPr marL="385763" indent="-342900">
              <a:buFont typeface="+mj-lt"/>
              <a:buAutoNum type="arabicPeriod" startAt="4"/>
            </a:pPr>
            <a:r>
              <a:rPr lang="en-US" sz="1800">
                <a:solidFill>
                  <a:srgbClr val="0070C0"/>
                </a:solidFill>
                <a:latin typeface="Calibri" panose="020F0502020204030204"/>
              </a:rPr>
              <a:t>Click on View L2 Validation Summary.</a:t>
            </a:r>
          </a:p>
          <a:p>
            <a:pPr marL="300038" indent="-257175">
              <a:buFont typeface="+mj-lt"/>
              <a:buAutoNum type="arabicPeriod" startAt="4"/>
            </a:pPr>
            <a:endParaRPr lang="en-US" sz="700">
              <a:solidFill>
                <a:srgbClr val="0070C0"/>
              </a:solidFill>
              <a:latin typeface="Calibri" panose="020F0502020204030204"/>
            </a:endParaRPr>
          </a:p>
          <a:p>
            <a:pPr marL="385763" indent="-342900">
              <a:buFont typeface="+mj-lt"/>
              <a:buAutoNum type="arabicPeriod" startAt="4"/>
            </a:pPr>
            <a:r>
              <a:rPr lang="en-US" sz="1800">
                <a:solidFill>
                  <a:srgbClr val="0070C0"/>
                </a:solidFill>
              </a:rPr>
              <a:t>Click on View L2 Validation Details and determine how to resolve L2 Validations.</a:t>
            </a:r>
          </a:p>
          <a:p>
            <a:pPr marL="300038" indent="-257175">
              <a:buFont typeface="+mj-lt"/>
              <a:buAutoNum type="arabicPeriod" startAt="4"/>
            </a:pPr>
            <a:endParaRPr lang="en-US" sz="700"/>
          </a:p>
          <a:p>
            <a:pPr marL="385763" indent="-342900">
              <a:buFont typeface="+mj-lt"/>
              <a:buAutoNum type="arabicPeriod" startAt="4"/>
            </a:pPr>
            <a:r>
              <a:rPr lang="en-US" sz="1800"/>
              <a:t>Click on View L2 Validation Rule Count.</a:t>
            </a:r>
          </a:p>
          <a:p>
            <a:pPr marL="42863" indent="0">
              <a:buNone/>
            </a:pPr>
            <a:endParaRPr lang="en-US" sz="900"/>
          </a:p>
          <a:p>
            <a:pPr marL="42863" indent="0">
              <a:spcBef>
                <a:spcPts val="0"/>
              </a:spcBef>
              <a:buNone/>
            </a:pPr>
            <a:r>
              <a:rPr lang="en-US" sz="1600">
                <a:solidFill>
                  <a:srgbClr val="0070C0"/>
                </a:solidFill>
              </a:rPr>
              <a:t>Note: The Reference Guide (RG) is a resource that provides step-by-step instructions for Scheduling and Viewing L2 Validations. </a:t>
            </a:r>
          </a:p>
          <a:p>
            <a:pPr marL="42863" indent="0">
              <a:spcBef>
                <a:spcPts val="0"/>
              </a:spcBef>
              <a:buNone/>
            </a:pPr>
            <a:r>
              <a:rPr lang="en-US" sz="1600" u="sng">
                <a:solidFill>
                  <a:srgbClr val="0070C0"/>
                </a:solidFill>
                <a:hlinkClick r:id="rId4"/>
              </a:rPr>
              <a:t>Level 2 Validations Reference Guide</a:t>
            </a:r>
            <a:endParaRPr lang="en-US" sz="2400">
              <a:solidFill>
                <a:srgbClr val="0070C0"/>
              </a:solidFill>
            </a:endParaRPr>
          </a:p>
          <a:p>
            <a:pPr marL="0" indent="0">
              <a:buNone/>
            </a:pPr>
            <a:endParaRPr lang="en-US" sz="2800"/>
          </a:p>
        </p:txBody>
      </p:sp>
      <p:sp>
        <p:nvSpPr>
          <p:cNvPr id="3" name="Slide Number Placeholder 2">
            <a:extLst>
              <a:ext uri="{FF2B5EF4-FFF2-40B4-BE49-F238E27FC236}">
                <a16:creationId xmlns:a16="http://schemas.microsoft.com/office/drawing/2014/main" id="{D24687A7-A7A7-9DA5-0BDB-F199AB55DFAE}"/>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87387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B58FD-9402-0D77-4984-3D95FE074819}"/>
              </a:ext>
            </a:extLst>
          </p:cNvPr>
          <p:cNvSpPr>
            <a:spLocks noGrp="1"/>
          </p:cNvSpPr>
          <p:nvPr>
            <p:ph type="title"/>
          </p:nvPr>
        </p:nvSpPr>
        <p:spPr>
          <a:xfrm>
            <a:off x="1356190" y="148100"/>
            <a:ext cx="7787810" cy="751350"/>
          </a:xfrm>
        </p:spPr>
        <p:txBody>
          <a:bodyPr>
            <a:noAutofit/>
          </a:bodyPr>
          <a:lstStyle/>
          <a:p>
            <a:pPr algn="ctr"/>
            <a:r>
              <a:rPr lang="en-US" sz="3200"/>
              <a:t>APPLY FOR DMC LEA L2 VALIDATIONS ROLE</a:t>
            </a:r>
          </a:p>
        </p:txBody>
      </p:sp>
      <p:sp>
        <p:nvSpPr>
          <p:cNvPr id="5" name="Content Placeholder 4">
            <a:extLst>
              <a:ext uri="{FF2B5EF4-FFF2-40B4-BE49-F238E27FC236}">
                <a16:creationId xmlns:a16="http://schemas.microsoft.com/office/drawing/2014/main" id="{6F3EA3A4-4865-8151-850A-6E51990FBA8A}"/>
              </a:ext>
            </a:extLst>
          </p:cNvPr>
          <p:cNvSpPr>
            <a:spLocks noGrp="1"/>
          </p:cNvSpPr>
          <p:nvPr>
            <p:ph idx="1"/>
          </p:nvPr>
        </p:nvSpPr>
        <p:spPr>
          <a:xfrm>
            <a:off x="1469111" y="1231782"/>
            <a:ext cx="3401617" cy="3263504"/>
          </a:xfrm>
        </p:spPr>
        <p:txBody>
          <a:bodyPr lIns="68580" tIns="34290" rIns="68580" bIns="34290" anchor="t"/>
          <a:lstStyle/>
          <a:p>
            <a:pPr marL="41672" indent="-41672">
              <a:buNone/>
            </a:pPr>
            <a:r>
              <a:rPr lang="en-US" sz="2000" b="1"/>
              <a:t>DMC LEA L2 Validations Role</a:t>
            </a:r>
          </a:p>
          <a:p>
            <a:pPr marL="41672" indent="-41672">
              <a:buNone/>
            </a:pPr>
            <a:endParaRPr lang="en-US" b="1"/>
          </a:p>
          <a:p>
            <a:pPr marL="41672" indent="-41672">
              <a:buNone/>
            </a:pPr>
            <a:endParaRPr lang="en-US" b="1"/>
          </a:p>
        </p:txBody>
      </p:sp>
      <p:pic>
        <p:nvPicPr>
          <p:cNvPr id="14" name="Picture 13">
            <a:extLst>
              <a:ext uri="{FF2B5EF4-FFF2-40B4-BE49-F238E27FC236}">
                <a16:creationId xmlns:a16="http://schemas.microsoft.com/office/drawing/2014/main" id="{5805B7D9-8864-F678-D373-305AA3CAA650}"/>
              </a:ext>
            </a:extLst>
          </p:cNvPr>
          <p:cNvPicPr>
            <a:picLocks noChangeAspect="1"/>
          </p:cNvPicPr>
          <p:nvPr/>
        </p:nvPicPr>
        <p:blipFill>
          <a:blip r:embed="rId4"/>
          <a:stretch>
            <a:fillRect/>
          </a:stretch>
        </p:blipFill>
        <p:spPr>
          <a:xfrm>
            <a:off x="5784883" y="1944147"/>
            <a:ext cx="3215136" cy="835936"/>
          </a:xfrm>
          <a:prstGeom prst="rect">
            <a:avLst/>
          </a:prstGeom>
        </p:spPr>
      </p:pic>
      <p:pic>
        <p:nvPicPr>
          <p:cNvPr id="16" name="Picture 15">
            <a:extLst>
              <a:ext uri="{FF2B5EF4-FFF2-40B4-BE49-F238E27FC236}">
                <a16:creationId xmlns:a16="http://schemas.microsoft.com/office/drawing/2014/main" id="{A6EAB7F3-D088-D30F-2D5C-CB4E3FDCB882}"/>
              </a:ext>
            </a:extLst>
          </p:cNvPr>
          <p:cNvPicPr>
            <a:picLocks noGrp="1" noRot="1" noChangeAspect="1" noMove="1" noResize="1" noEditPoints="1" noAdjustHandles="1" noChangeArrowheads="1" noChangeShapeType="1" noCrop="1"/>
          </p:cNvPicPr>
          <p:nvPr/>
        </p:nvPicPr>
        <p:blipFill>
          <a:blip r:embed="rId5"/>
          <a:stretch>
            <a:fillRect/>
          </a:stretch>
        </p:blipFill>
        <p:spPr>
          <a:xfrm>
            <a:off x="5831531" y="2714988"/>
            <a:ext cx="3000794" cy="693041"/>
          </a:xfrm>
          <a:prstGeom prst="rect">
            <a:avLst/>
          </a:prstGeom>
        </p:spPr>
      </p:pic>
      <p:pic>
        <p:nvPicPr>
          <p:cNvPr id="21" name="Picture 20">
            <a:extLst>
              <a:ext uri="{FF2B5EF4-FFF2-40B4-BE49-F238E27FC236}">
                <a16:creationId xmlns:a16="http://schemas.microsoft.com/office/drawing/2014/main" id="{D4F2EAFE-79CE-157A-4395-A1E79B0CE01D}"/>
              </a:ext>
            </a:extLst>
          </p:cNvPr>
          <p:cNvPicPr>
            <a:picLocks noChangeAspect="1"/>
          </p:cNvPicPr>
          <p:nvPr/>
        </p:nvPicPr>
        <p:blipFill>
          <a:blip r:embed="rId6"/>
          <a:stretch>
            <a:fillRect/>
          </a:stretch>
        </p:blipFill>
        <p:spPr>
          <a:xfrm>
            <a:off x="5864280" y="4091635"/>
            <a:ext cx="3057952" cy="714475"/>
          </a:xfrm>
          <a:prstGeom prst="rect">
            <a:avLst/>
          </a:prstGeom>
        </p:spPr>
      </p:pic>
      <p:pic>
        <p:nvPicPr>
          <p:cNvPr id="18" name="Picture 17">
            <a:extLst>
              <a:ext uri="{FF2B5EF4-FFF2-40B4-BE49-F238E27FC236}">
                <a16:creationId xmlns:a16="http://schemas.microsoft.com/office/drawing/2014/main" id="{95735D08-0E83-CD2A-ED6C-A5FCAA837F14}"/>
              </a:ext>
            </a:extLst>
          </p:cNvPr>
          <p:cNvPicPr>
            <a:picLocks noChangeAspect="1"/>
          </p:cNvPicPr>
          <p:nvPr/>
        </p:nvPicPr>
        <p:blipFill>
          <a:blip r:embed="rId7"/>
          <a:stretch>
            <a:fillRect/>
          </a:stretch>
        </p:blipFill>
        <p:spPr>
          <a:xfrm>
            <a:off x="5850425" y="3384309"/>
            <a:ext cx="2943636" cy="728765"/>
          </a:xfrm>
          <a:prstGeom prst="rect">
            <a:avLst/>
          </a:prstGeom>
        </p:spPr>
      </p:pic>
      <p:pic>
        <p:nvPicPr>
          <p:cNvPr id="23" name="Picture 22">
            <a:extLst>
              <a:ext uri="{FF2B5EF4-FFF2-40B4-BE49-F238E27FC236}">
                <a16:creationId xmlns:a16="http://schemas.microsoft.com/office/drawing/2014/main" id="{CF4DB071-C116-8090-91C1-6749D8DF39D6}"/>
              </a:ext>
            </a:extLst>
          </p:cNvPr>
          <p:cNvPicPr>
            <a:picLocks noChangeAspect="1"/>
          </p:cNvPicPr>
          <p:nvPr/>
        </p:nvPicPr>
        <p:blipFill>
          <a:blip r:embed="rId8"/>
          <a:stretch>
            <a:fillRect/>
          </a:stretch>
        </p:blipFill>
        <p:spPr>
          <a:xfrm>
            <a:off x="5845584" y="4817304"/>
            <a:ext cx="2929346" cy="593014"/>
          </a:xfrm>
          <a:prstGeom prst="rect">
            <a:avLst/>
          </a:prstGeom>
        </p:spPr>
      </p:pic>
      <p:sp>
        <p:nvSpPr>
          <p:cNvPr id="6" name="Rectangle 5">
            <a:extLst>
              <a:ext uri="{FF2B5EF4-FFF2-40B4-BE49-F238E27FC236}">
                <a16:creationId xmlns:a16="http://schemas.microsoft.com/office/drawing/2014/main" id="{31ACD5D4-9623-4A00-1E16-0907E8A59ED3}"/>
              </a:ext>
            </a:extLst>
          </p:cNvPr>
          <p:cNvSpPr/>
          <p:nvPr/>
        </p:nvSpPr>
        <p:spPr>
          <a:xfrm>
            <a:off x="5850704" y="2456587"/>
            <a:ext cx="1666437" cy="390650"/>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B7111A6-7165-CA76-1E54-DF280A5E00A3}"/>
              </a:ext>
            </a:extLst>
          </p:cNvPr>
          <p:cNvSpPr txBox="1"/>
          <p:nvPr/>
        </p:nvSpPr>
        <p:spPr>
          <a:xfrm>
            <a:off x="1469111" y="3061508"/>
            <a:ext cx="3690611" cy="27776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16038"/>
              </a:buClr>
              <a:buSzTx/>
              <a:buFontTx/>
              <a:buNone/>
              <a:tabLst/>
              <a:defRPr/>
            </a:pP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DMC LEA L2 Privileges</a:t>
            </a:r>
          </a:p>
          <a:p>
            <a:pPr marL="0" marR="0" lvl="0"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500" b="1" i="0" u="none" strike="noStrike" kern="1200" cap="none" spc="0" normalizeH="0" baseline="0" noProof="0">
              <a:ln>
                <a:noFill/>
              </a:ln>
              <a:solidFill>
                <a:srgbClr val="0070C0"/>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b="0" i="0" u="none" strike="noStrike" kern="1200" cap="none" spc="0" normalizeH="0" baseline="0" noProof="0">
                <a:ln>
                  <a:noFill/>
                </a:ln>
                <a:solidFill>
                  <a:srgbClr val="0070C0"/>
                </a:solidFill>
                <a:effectLst/>
                <a:uLnTx/>
                <a:uFillTx/>
                <a:latin typeface="Calibri" panose="020F0502020204030204"/>
                <a:ea typeface="+mn-ea"/>
                <a:cs typeface="+mn-cs"/>
              </a:rPr>
              <a:t>Ensure that users select only the privileges needed for their job responsibilities.</a:t>
            </a:r>
            <a:endParaRPr kumimoji="0" lang="en-US" b="0" i="0" u="none" strike="noStrike" kern="1200" cap="none" spc="0" normalizeH="0" baseline="0" noProof="0">
              <a:ln>
                <a:noFill/>
              </a:ln>
              <a:solidFill>
                <a:srgbClr val="0070C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000" b="0" i="0" u="none" strike="noStrike" kern="1200" cap="none" spc="0" normalizeH="0" baseline="0" noProof="0">
              <a:ln>
                <a:noFill/>
              </a:ln>
              <a:solidFill>
                <a:srgbClr val="0070C0"/>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b="0" i="0" u="none" strike="noStrike" kern="1200" cap="none" spc="0" normalizeH="0" baseline="0" noProof="0">
                <a:ln>
                  <a:noFill/>
                </a:ln>
                <a:solidFill>
                  <a:srgbClr val="0070C0"/>
                </a:solidFill>
                <a:effectLst/>
                <a:uLnTx/>
                <a:uFillTx/>
                <a:latin typeface="Calibri" panose="020F0502020204030204"/>
                <a:ea typeface="+mn-ea"/>
                <a:cs typeface="+mn-cs"/>
              </a:rPr>
              <a:t>To </a:t>
            </a:r>
            <a:r>
              <a:rPr kumimoji="0" lang="en-US" b="1" i="0" u="none" strike="noStrike" kern="1200" cap="none" spc="0" normalizeH="0" baseline="0" noProof="0">
                <a:ln>
                  <a:noFill/>
                </a:ln>
                <a:solidFill>
                  <a:srgbClr val="0070C0"/>
                </a:solidFill>
                <a:effectLst/>
                <a:uLnTx/>
                <a:uFillTx/>
                <a:latin typeface="Calibri" panose="020F0502020204030204"/>
                <a:ea typeface="+mn-ea"/>
                <a:cs typeface="+mn-cs"/>
              </a:rPr>
              <a:t>Run</a:t>
            </a:r>
            <a:r>
              <a:rPr kumimoji="0" lang="en-US" b="0" i="0" u="none" strike="noStrike" kern="1200" cap="none" spc="0" normalizeH="0" baseline="0" noProof="0">
                <a:ln>
                  <a:noFill/>
                </a:ln>
                <a:solidFill>
                  <a:srgbClr val="0070C0"/>
                </a:solidFill>
                <a:effectLst/>
                <a:uLnTx/>
                <a:uFillTx/>
                <a:latin typeface="Calibri" panose="020F0502020204030204"/>
                <a:ea typeface="+mn-ea"/>
                <a:cs typeface="+mn-cs"/>
              </a:rPr>
              <a:t> and/or </a:t>
            </a:r>
            <a:r>
              <a:rPr kumimoji="0" lang="en-US" b="1" i="0" u="none" strike="noStrike" kern="1200" cap="none" spc="0" normalizeH="0" baseline="0" noProof="0">
                <a:ln>
                  <a:noFill/>
                </a:ln>
                <a:solidFill>
                  <a:srgbClr val="0070C0"/>
                </a:solidFill>
                <a:effectLst/>
                <a:uLnTx/>
                <a:uFillTx/>
                <a:latin typeface="Calibri" panose="020F0502020204030204"/>
                <a:ea typeface="+mn-ea"/>
                <a:cs typeface="+mn-cs"/>
              </a:rPr>
              <a:t>View</a:t>
            </a:r>
            <a:r>
              <a:rPr kumimoji="0" lang="en-US" b="0" i="0" u="none" strike="noStrike" kern="1200" cap="none" spc="0" normalizeH="0" baseline="0" noProof="0">
                <a:ln>
                  <a:noFill/>
                </a:ln>
                <a:solidFill>
                  <a:srgbClr val="0070C0"/>
                </a:solidFill>
                <a:effectLst/>
                <a:uLnTx/>
                <a:uFillTx/>
                <a:latin typeface="Calibri" panose="020F0502020204030204"/>
                <a:ea typeface="+mn-ea"/>
                <a:cs typeface="+mn-cs"/>
              </a:rPr>
              <a:t> L2 Validations the collection specific privilege(s) </a:t>
            </a:r>
            <a:r>
              <a:rPr kumimoji="0" lang="en-US" b="1" i="0" u="none" strike="noStrike" kern="1200" cap="none" spc="0" normalizeH="0" baseline="0" noProof="0">
                <a:ln>
                  <a:noFill/>
                </a:ln>
                <a:solidFill>
                  <a:srgbClr val="0070C0"/>
                </a:solidFill>
                <a:effectLst/>
                <a:uLnTx/>
                <a:uFillTx/>
                <a:latin typeface="Calibri" panose="020F0502020204030204"/>
                <a:ea typeface="+mn-ea"/>
                <a:cs typeface="+mn-cs"/>
              </a:rPr>
              <a:t>must</a:t>
            </a:r>
            <a:r>
              <a:rPr kumimoji="0" lang="en-US" b="0" i="0" u="none" strike="noStrike" kern="1200" cap="none" spc="0" normalizeH="0" baseline="0" noProof="0">
                <a:ln>
                  <a:noFill/>
                </a:ln>
                <a:solidFill>
                  <a:srgbClr val="0070C0"/>
                </a:solidFill>
                <a:effectLst/>
                <a:uLnTx/>
                <a:uFillTx/>
                <a:latin typeface="Calibri" panose="020F0502020204030204"/>
                <a:ea typeface="+mn-ea"/>
                <a:cs typeface="+mn-cs"/>
              </a:rPr>
              <a:t> be selected to match the user’s job responsibilities.</a:t>
            </a:r>
          </a:p>
          <a:p>
            <a:pPr marL="214313" marR="0" lvl="0" indent="-214313"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endParaRPr kumimoji="0" lang="en-US" sz="13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EBDC190-DC77-2E34-20C3-44C1403366B0}"/>
              </a:ext>
            </a:extLst>
          </p:cNvPr>
          <p:cNvSpPr/>
          <p:nvPr/>
        </p:nvSpPr>
        <p:spPr>
          <a:xfrm>
            <a:off x="5715000" y="1807672"/>
            <a:ext cx="3117325" cy="388203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2AE345E-1D77-F19A-49DF-820A313632F5}"/>
              </a:ext>
            </a:extLst>
          </p:cNvPr>
          <p:cNvSpPr/>
          <p:nvPr/>
        </p:nvSpPr>
        <p:spPr>
          <a:xfrm>
            <a:off x="8392576" y="2029728"/>
            <a:ext cx="362937" cy="33805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4D01AE7-85C3-8C4F-3DF2-5B1D7B886D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31999" y="2187664"/>
            <a:ext cx="153389" cy="1293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5AD3388-7B27-A972-5D98-ACD3793B41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2681" y="4242796"/>
            <a:ext cx="153389" cy="1293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FB2B2E4-DD11-0B43-C1A6-C72AAD1DBE3A}"/>
              </a:ext>
            </a:extLst>
          </p:cNvPr>
          <p:cNvPicPr>
            <a:picLocks noChangeAspect="1"/>
          </p:cNvPicPr>
          <p:nvPr/>
        </p:nvPicPr>
        <p:blipFill>
          <a:blip r:embed="rId10"/>
          <a:stretch>
            <a:fillRect/>
          </a:stretch>
        </p:blipFill>
        <p:spPr>
          <a:xfrm>
            <a:off x="1500682" y="1617916"/>
            <a:ext cx="3455414" cy="1245618"/>
          </a:xfrm>
          <a:prstGeom prst="rect">
            <a:avLst/>
          </a:prstGeom>
        </p:spPr>
      </p:pic>
      <p:sp>
        <p:nvSpPr>
          <p:cNvPr id="7" name="Slide Number Placeholder 2">
            <a:extLst>
              <a:ext uri="{FF2B5EF4-FFF2-40B4-BE49-F238E27FC236}">
                <a16:creationId xmlns:a16="http://schemas.microsoft.com/office/drawing/2014/main" id="{7DEDC782-B013-491E-8833-8DD98F5AB0EC}"/>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4483EE9-968D-3CAD-08EC-2148C5ED9D33}"/>
              </a:ext>
            </a:extLst>
          </p:cNvPr>
          <p:cNvSpPr/>
          <p:nvPr/>
        </p:nvSpPr>
        <p:spPr>
          <a:xfrm>
            <a:off x="5931999" y="2049606"/>
            <a:ext cx="903417" cy="251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19309F3-42BF-96DC-C690-8633FC33C8DA}"/>
              </a:ext>
            </a:extLst>
          </p:cNvPr>
          <p:cNvSpPr/>
          <p:nvPr/>
        </p:nvSpPr>
        <p:spPr>
          <a:xfrm>
            <a:off x="1500682" y="1598772"/>
            <a:ext cx="3474587" cy="12647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93712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000"/>
              <a:t>LEVEL 2 VALIDATIONS</a:t>
            </a:r>
          </a:p>
        </p:txBody>
      </p:sp>
      <p:sp>
        <p:nvSpPr>
          <p:cNvPr id="5" name="TextBox 4">
            <a:extLst>
              <a:ext uri="{FF2B5EF4-FFF2-40B4-BE49-F238E27FC236}">
                <a16:creationId xmlns:a16="http://schemas.microsoft.com/office/drawing/2014/main" id="{BC4D6A14-1F23-B897-0947-932A87E71B32}"/>
              </a:ext>
            </a:extLst>
          </p:cNvPr>
          <p:cNvSpPr txBox="1"/>
          <p:nvPr/>
        </p:nvSpPr>
        <p:spPr>
          <a:xfrm>
            <a:off x="1700314" y="1270542"/>
            <a:ext cx="7050442" cy="3831818"/>
          </a:xfrm>
          <a:prstGeom prst="rect">
            <a:avLst/>
          </a:prstGeom>
          <a:solidFill>
            <a:srgbClr val="00B5CB"/>
          </a:solidFill>
        </p:spPr>
        <p:txBody>
          <a:bodyPr wrap="square" lIns="68580" tIns="34290" rIns="68580" bIns="34290" rtlCol="0" anchor="t">
            <a:spAutoFit/>
          </a:bodyPr>
          <a:lstStyle/>
          <a:p>
            <a:pPr marL="0" marR="0" lvl="0"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L2 Validations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are business rule validations that are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viewed in the DMC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on the data destined for TSDS.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731044" marR="0" lvl="1" indent="-215265"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L2 Fatal, Special Warning, or Warning validation errors do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not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prevent data from being promoted to TSDS.</a:t>
            </a:r>
          </a:p>
          <a:p>
            <a:pPr marL="515779" marR="0" lvl="1"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L2 Validations can be scheduled and viewed anytime after the collection opens and prior to when the collection closes.</a:t>
            </a:r>
          </a:p>
          <a:p>
            <a:pPr marL="0" marR="0" lvl="0"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346234" marR="0" lvl="1" indent="-346234"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Scheduling and viewing L2 Validations in the DMC is an optional (</a:t>
            </a:r>
            <a: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rPr>
              <a:t>but highly recommended</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step in the submission process.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1"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663" marR="0" lvl="2" indent="-212884"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This step will allow the LEAs to begin reviewing and correcting errors prior to promoting the data to TSDS.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 name="Slide Number Placeholder 2">
            <a:extLst>
              <a:ext uri="{FF2B5EF4-FFF2-40B4-BE49-F238E27FC236}">
                <a16:creationId xmlns:a16="http://schemas.microsoft.com/office/drawing/2014/main" id="{E8419191-2215-2C4F-9F77-B132BBCC9461}"/>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523209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000"/>
              <a:t>SCHEDULING L2 VALIDATIONS</a:t>
            </a:r>
          </a:p>
        </p:txBody>
      </p:sp>
      <p:sp>
        <p:nvSpPr>
          <p:cNvPr id="5" name="TextBox 4">
            <a:extLst>
              <a:ext uri="{FF2B5EF4-FFF2-40B4-BE49-F238E27FC236}">
                <a16:creationId xmlns:a16="http://schemas.microsoft.com/office/drawing/2014/main" id="{BC4D6A14-1F23-B897-0947-932A87E71B32}"/>
              </a:ext>
            </a:extLst>
          </p:cNvPr>
          <p:cNvSpPr txBox="1"/>
          <p:nvPr/>
        </p:nvSpPr>
        <p:spPr>
          <a:xfrm>
            <a:off x="1735339" y="1255174"/>
            <a:ext cx="7071215" cy="4470455"/>
          </a:xfrm>
          <a:prstGeom prst="rect">
            <a:avLst/>
          </a:prstGeom>
          <a:solidFill>
            <a:srgbClr val="F9A451"/>
          </a:solidFill>
        </p:spPr>
        <p:txBody>
          <a:bodyPr wrap="square" lIns="68580" tIns="34290" rIns="68580" bIns="34290" rtlCol="0" anchor="t">
            <a:spAutoFit/>
          </a:bodyPr>
          <a:lstStyle/>
          <a:p>
            <a:pPr marL="426244" marR="0" lvl="1"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Users will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schedule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the L2 Validations in the DMC to run.</a:t>
            </a:r>
          </a:p>
          <a:p>
            <a:pPr marL="83344" marR="0" lvl="1"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426244" marR="0" lvl="1"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L2 Validations are not available on-demand but rather are processed overnight.</a:t>
            </a:r>
          </a:p>
          <a:p>
            <a:pPr marL="83344" marR="0" lvl="1"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426244" marR="0" lvl="1"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L2 Validations must be scheduled prior to the cutoff time in order to run overnight as indicated on the Run L2 Validations screen in the DMC.</a:t>
            </a:r>
          </a:p>
          <a:p>
            <a:pPr marL="1112044" marR="0" lvl="3"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83344" marR="0" lvl="1"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83344" marR="0" lvl="1"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426244" marR="0" lvl="1"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Users will be able to schedule L2 Validations by:</a:t>
            </a:r>
          </a:p>
          <a:p>
            <a:pPr marL="0" marR="0" lvl="0"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200" b="0" i="0" u="none" strike="noStrike" kern="1200" cap="none" spc="0" normalizeH="0" baseline="0" noProof="0">
              <a:ln>
                <a:noFill/>
              </a:ln>
              <a:solidFill>
                <a:prstClr val="black"/>
              </a:solidFill>
              <a:effectLst/>
              <a:uLnTx/>
              <a:uFillTx/>
              <a:latin typeface="Calibri" panose="020F0502020204030204"/>
              <a:ea typeface="+mn-ea"/>
              <a:cs typeface="+mn-cs"/>
            </a:endParaRPr>
          </a:p>
          <a:p>
            <a:pPr marL="1028700" marR="0" lvl="2"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Collection</a:t>
            </a:r>
          </a:p>
          <a:p>
            <a:pPr marL="1371600" marR="0" lvl="3"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Submission</a:t>
            </a:r>
          </a:p>
          <a:p>
            <a:pPr marL="1714500" marR="0" lvl="4"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Category</a:t>
            </a:r>
          </a:p>
          <a:p>
            <a:pPr marL="2057400" marR="0" lvl="5"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Subcategory</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75BF946-C616-CEAA-B048-8FFABD3FA47B}"/>
              </a:ext>
            </a:extLst>
          </p:cNvPr>
          <p:cNvSpPr/>
          <p:nvPr/>
        </p:nvSpPr>
        <p:spPr>
          <a:xfrm>
            <a:off x="3006937" y="3496472"/>
            <a:ext cx="4414739" cy="47157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BA652"/>
              </a:solidFill>
              <a:effectLst/>
              <a:highlight>
                <a:srgbClr val="FF0000"/>
              </a:highlight>
              <a:uLnTx/>
              <a:uFillTx/>
              <a:latin typeface="Calibri" panose="020F0502020204030204"/>
              <a:ea typeface="+mn-ea"/>
              <a:cs typeface="Calibri"/>
            </a:endParaRPr>
          </a:p>
        </p:txBody>
      </p:sp>
      <p:pic>
        <p:nvPicPr>
          <p:cNvPr id="11" name="Picture 10">
            <a:extLst>
              <a:ext uri="{FF2B5EF4-FFF2-40B4-BE49-F238E27FC236}">
                <a16:creationId xmlns:a16="http://schemas.microsoft.com/office/drawing/2014/main" id="{E0B04AB9-71F6-1E8C-4452-DB2BB843DAD6}"/>
              </a:ext>
            </a:extLst>
          </p:cNvPr>
          <p:cNvPicPr>
            <a:picLocks noChangeAspect="1"/>
          </p:cNvPicPr>
          <p:nvPr/>
        </p:nvPicPr>
        <p:blipFill>
          <a:blip r:embed="rId4"/>
          <a:stretch>
            <a:fillRect/>
          </a:stretch>
        </p:blipFill>
        <p:spPr>
          <a:xfrm>
            <a:off x="3049448" y="3560540"/>
            <a:ext cx="4329717" cy="356979"/>
          </a:xfrm>
          <a:prstGeom prst="rect">
            <a:avLst/>
          </a:prstGeom>
        </p:spPr>
      </p:pic>
      <p:sp>
        <p:nvSpPr>
          <p:cNvPr id="2" name="Slide Number Placeholder 2">
            <a:extLst>
              <a:ext uri="{FF2B5EF4-FFF2-40B4-BE49-F238E27FC236}">
                <a16:creationId xmlns:a16="http://schemas.microsoft.com/office/drawing/2014/main" id="{9AEA48AA-007F-B607-45EF-71133EC4D21B}"/>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740323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66463" y="252702"/>
            <a:ext cx="7777537" cy="575136"/>
          </a:xfrm>
        </p:spPr>
        <p:txBody>
          <a:bodyPr anchor="ctr">
            <a:noAutofit/>
          </a:bodyPr>
          <a:lstStyle/>
          <a:p>
            <a:pPr algn="ctr"/>
            <a:r>
              <a:rPr lang="en-US" sz="3600"/>
              <a:t>SCHEDULE RECURRING L2 VALIDATIONS</a:t>
            </a:r>
          </a:p>
        </p:txBody>
      </p:sp>
      <p:sp>
        <p:nvSpPr>
          <p:cNvPr id="5" name="TextBox 4">
            <a:extLst>
              <a:ext uri="{FF2B5EF4-FFF2-40B4-BE49-F238E27FC236}">
                <a16:creationId xmlns:a16="http://schemas.microsoft.com/office/drawing/2014/main" id="{BC4D6A14-1F23-B897-0947-932A87E71B32}"/>
              </a:ext>
            </a:extLst>
          </p:cNvPr>
          <p:cNvSpPr txBox="1"/>
          <p:nvPr/>
        </p:nvSpPr>
        <p:spPr>
          <a:xfrm>
            <a:off x="1707283" y="1268066"/>
            <a:ext cx="7071215" cy="4608954"/>
          </a:xfrm>
          <a:prstGeom prst="rect">
            <a:avLst/>
          </a:prstGeom>
          <a:solidFill>
            <a:srgbClr val="CCF0F5"/>
          </a:solidFill>
        </p:spPr>
        <p:txBody>
          <a:bodyPr wrap="square" lIns="68580" tIns="34290" rIns="68580" bIns="34290" rtlCol="0" anchor="t">
            <a:spAutoFit/>
          </a:bodyPr>
          <a:lstStyle/>
          <a:p>
            <a:pPr marL="83344" marR="0" lvl="1" indent="0" algn="l" defTabSz="914400" rtl="0" eaLnBrk="1" fontAlgn="auto" latinLnBrk="0" hangingPunct="1">
              <a:lnSpc>
                <a:spcPct val="100000"/>
              </a:lnSpc>
              <a:spcBef>
                <a:spcPts val="0"/>
              </a:spcBef>
              <a:spcAft>
                <a:spcPts val="0"/>
              </a:spcAft>
              <a:buClr>
                <a:srgbClr val="F16038"/>
              </a:buClr>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Users will be able to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schedule recurring</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L2 Validation jobs to run automatically on a set schedule in the DMC.</a:t>
            </a:r>
          </a:p>
          <a:p>
            <a:pPr marL="83344" marR="0" lvl="1"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7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426244" marR="0" lvl="1" indent="-34290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Users will schedule L2 Validations by:</a:t>
            </a:r>
          </a:p>
          <a:p>
            <a:pPr marL="888206" marR="0" lvl="6" indent="-388144"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Collection, Submission, Category, and Subcategory</a:t>
            </a:r>
          </a:p>
          <a:p>
            <a:pPr marL="914400" marR="0" lvl="2"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700" b="0" i="0" u="none" strike="noStrike" kern="1200" cap="none" spc="0" normalizeH="0" baseline="0" noProof="0">
              <a:ln>
                <a:noFill/>
              </a:ln>
              <a:solidFill>
                <a:prstClr val="black"/>
              </a:solidFill>
              <a:effectLst/>
              <a:uLnTx/>
              <a:uFillTx/>
              <a:latin typeface="Calibri" panose="020F0502020204030204"/>
              <a:ea typeface="+mn-ea"/>
              <a:cs typeface="+mn-cs"/>
            </a:endParaRPr>
          </a:p>
          <a:p>
            <a:pPr marL="431006" marR="0" lvl="5" indent="-388144"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Users will be able to schedule L2 Validation jobs to run for a fixed future date.</a:t>
            </a:r>
          </a:p>
          <a:p>
            <a:pPr marL="42863" marR="0" lvl="5"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700" b="0" i="0" u="none" strike="noStrike" kern="1200" cap="none" spc="0" normalizeH="0" baseline="0" noProof="0">
              <a:ln>
                <a:noFill/>
              </a:ln>
              <a:solidFill>
                <a:prstClr val="black"/>
              </a:solidFill>
              <a:effectLst/>
              <a:uLnTx/>
              <a:uFillTx/>
              <a:latin typeface="Calibri" panose="020F0502020204030204"/>
              <a:ea typeface="+mn-ea"/>
              <a:cs typeface="+mn-cs"/>
            </a:endParaRPr>
          </a:p>
          <a:p>
            <a:pPr marL="431006" marR="0" lvl="5" indent="-388144"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Users will be able to set a Recurrence Pattern for specific days of the week and the date range for a recurring job. </a:t>
            </a:r>
          </a:p>
          <a:p>
            <a:pPr marL="888206" marR="0" lvl="6" indent="-388144"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Scenario: Let’s say the user meets with the PEIMS team and the HR/Finance team during November and December every Wednesday as they are working on PEIMS Fall. The PEIMS Coordinator can set the L2 Validations job to run every Tuesday during these two months so their team can review the L2 validation errors in their Wednesday meetings.</a:t>
            </a:r>
          </a:p>
        </p:txBody>
      </p:sp>
      <p:sp>
        <p:nvSpPr>
          <p:cNvPr id="2" name="Slide Number Placeholder 2">
            <a:extLst>
              <a:ext uri="{FF2B5EF4-FFF2-40B4-BE49-F238E27FC236}">
                <a16:creationId xmlns:a16="http://schemas.microsoft.com/office/drawing/2014/main" id="{D4C4AD7A-72DA-4AAC-53CF-FDC0AB7F29BA}"/>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04141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000"/>
              <a:t>LEVEL 3 VALIDATIONS</a:t>
            </a:r>
          </a:p>
        </p:txBody>
      </p:sp>
      <p:sp>
        <p:nvSpPr>
          <p:cNvPr id="5" name="TextBox 4">
            <a:extLst>
              <a:ext uri="{FF2B5EF4-FFF2-40B4-BE49-F238E27FC236}">
                <a16:creationId xmlns:a16="http://schemas.microsoft.com/office/drawing/2014/main" id="{BC4D6A14-1F23-B897-0947-932A87E71B32}"/>
              </a:ext>
            </a:extLst>
          </p:cNvPr>
          <p:cNvSpPr txBox="1"/>
          <p:nvPr/>
        </p:nvSpPr>
        <p:spPr>
          <a:xfrm>
            <a:off x="1849806" y="1591615"/>
            <a:ext cx="6990711" cy="4524315"/>
          </a:xfrm>
          <a:prstGeom prst="rect">
            <a:avLst/>
          </a:prstGeom>
          <a:solidFill>
            <a:srgbClr val="72C7A2"/>
          </a:solidFill>
        </p:spPr>
        <p:txBody>
          <a:bodyPr wrap="square" lIns="68580" tIns="34290" rIns="68580" bIns="34290" rtlCol="0" anchor="t">
            <a:spAutoFit/>
          </a:bodyPr>
          <a:lstStyle/>
          <a:p>
            <a:pPr marL="342900" marR="0" lvl="0" indent="-342900" algn="l" defTabSz="6858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Level 3 Validations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are the same data validations that are run today in the PEIMS and Core applications.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685800" rtl="0" eaLnBrk="1" fontAlgn="auto" latinLnBrk="0" hangingPunct="1">
              <a:lnSpc>
                <a:spcPct val="100000"/>
              </a:lnSpc>
              <a:spcBef>
                <a:spcPts val="0"/>
              </a:spcBef>
              <a:spcAft>
                <a:spcPts val="0"/>
              </a:spcAft>
              <a:buClr>
                <a:srgbClr val="F16038"/>
              </a:buClr>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31044" marR="0" lvl="1" indent="-215265" algn="l" defTabSz="6858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These validations are run from the PEIMS and Core applications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731044" marR="0" lvl="1" indent="-215265" algn="l" defTabSz="6858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They include Fatal, Special Warning, or Warning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excluding Core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validation errors</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731044" marR="0" lvl="1" indent="-215265" algn="l" defTabSz="6858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8144" marR="0" lvl="0" indent="-215265" algn="l" defTabSz="6858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Level 3 Validations </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contain all Level 2 Validations,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plus any additional validations required for the TSDS submissions.</a:t>
            </a:r>
            <a:endParaRPr kumimoji="0" lang="en-US" sz="21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731044" marR="0" lvl="1" indent="-215265" algn="l" defTabSz="6858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Include validations and calculations that require referential integrity and data dependencies.</a:t>
            </a:r>
          </a:p>
          <a:p>
            <a:pPr marL="1073944" marR="0" lvl="2" indent="-215265"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Calibri"/>
                <a:cs typeface="Calibri" panose="020F0502020204030204"/>
              </a:rPr>
              <a:t>Example: If SPPI 11 Compliance (calculated value) is “y” then</a:t>
            </a:r>
          </a:p>
          <a:p>
            <a:pPr marL="858679" marR="0" lvl="2" indent="0" algn="l" defTabSz="914400" rtl="0" eaLnBrk="1" fontAlgn="auto" latinLnBrk="0" hangingPunct="1">
              <a:lnSpc>
                <a:spcPct val="100000"/>
              </a:lnSpc>
              <a:spcBef>
                <a:spcPts val="0"/>
              </a:spcBef>
              <a:spcAft>
                <a:spcPts val="0"/>
              </a:spcAft>
              <a:buClr>
                <a:srgbClr val="F16038"/>
              </a:buClr>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Calibri"/>
                <a:cs typeface="Calibri" panose="020F0502020204030204"/>
              </a:rPr>
              <a:t>     </a:t>
            </a:r>
            <a:r>
              <a:rPr kumimoji="0" lang="en-US" sz="1350" b="0" i="0" u="none" strike="noStrike" kern="1200" cap="none" spc="0" normalizeH="0" baseline="0" noProof="0" dirty="0" err="1">
                <a:ln>
                  <a:noFill/>
                </a:ln>
                <a:solidFill>
                  <a:prstClr val="black"/>
                </a:solidFill>
                <a:effectLst/>
                <a:uLnTx/>
                <a:uFillTx/>
                <a:latin typeface="Calibri" panose="020F0502020204030204"/>
                <a:ea typeface="Calibri"/>
                <a:cs typeface="Calibri" panose="020F0502020204030204"/>
              </a:rPr>
              <a:t>EvaluationDelayReason</a:t>
            </a:r>
            <a:r>
              <a:rPr kumimoji="0" lang="en-US" sz="1350" b="0" i="0" u="none" strike="noStrike" kern="1200" cap="none" spc="0" normalizeH="0" baseline="0" noProof="0" dirty="0">
                <a:ln>
                  <a:noFill/>
                </a:ln>
                <a:solidFill>
                  <a:prstClr val="black"/>
                </a:solidFill>
                <a:effectLst/>
                <a:uLnTx/>
                <a:uFillTx/>
                <a:latin typeface="Calibri" panose="020F0502020204030204"/>
                <a:ea typeface="Calibri"/>
                <a:cs typeface="Calibri" panose="020F0502020204030204"/>
              </a:rPr>
              <a:t> must be either not reported</a:t>
            </a:r>
            <a:r>
              <a:rPr kumimoji="0" lang="en-US" sz="1350" b="0" i="0" u="none" strike="noStrike" kern="1200" cap="none" spc="0" normalizeH="0" baseline="0" noProof="0" dirty="0">
                <a:ln>
                  <a:noFill/>
                </a:ln>
                <a:solidFill>
                  <a:srgbClr val="000000"/>
                </a:solidFill>
                <a:effectLst/>
                <a:uLnTx/>
                <a:uFillTx/>
                <a:latin typeface="Calibri"/>
                <a:ea typeface="Calibri"/>
                <a:cs typeface="Calibri"/>
              </a:rPr>
              <a:t> or "07".</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35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1" indent="0" algn="l" defTabSz="685800" rtl="0" eaLnBrk="1" fontAlgn="auto" latinLnBrk="0" hangingPunct="1">
              <a:lnSpc>
                <a:spcPct val="100000"/>
              </a:lnSpc>
              <a:spcBef>
                <a:spcPts val="0"/>
              </a:spcBef>
              <a:spcAft>
                <a:spcPts val="0"/>
              </a:spcAft>
              <a:buClr>
                <a:srgbClr val="F16038"/>
              </a:buClr>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5763" marR="0" lvl="1" indent="-212884" algn="l" defTabSz="6858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Fatal validation errors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will prevent TSDS submissions from being completed or finalized.</a:t>
            </a:r>
            <a:endParaRPr kumimoji="0" lang="en-US" sz="21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4" name="Slide Number Placeholder 2">
            <a:extLst>
              <a:ext uri="{FF2B5EF4-FFF2-40B4-BE49-F238E27FC236}">
                <a16:creationId xmlns:a16="http://schemas.microsoft.com/office/drawing/2014/main" id="{88D99AC2-CC74-56D7-1CD5-A51A0CC82F7B}"/>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786065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F7789-470F-AED3-3B34-D40DDB26B50D}"/>
            </a:ext>
          </a:extLst>
        </p:cNvPr>
        <p:cNvGrpSpPr/>
        <p:nvPr/>
      </p:nvGrpSpPr>
      <p:grpSpPr>
        <a:xfrm>
          <a:off x="0" y="0"/>
          <a:ext cx="0" cy="0"/>
          <a:chOff x="0" y="0"/>
          <a:chExt cx="0" cy="0"/>
        </a:xfrm>
      </p:grpSpPr>
      <p:pic>
        <p:nvPicPr>
          <p:cNvPr id="8" name="object 4">
            <a:extLst>
              <a:ext uri="{FF2B5EF4-FFF2-40B4-BE49-F238E27FC236}">
                <a16:creationId xmlns:a16="http://schemas.microsoft.com/office/drawing/2014/main" id="{3B664D7A-5E21-E50A-21F7-674B09B96F2F}"/>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545CFDE3-214B-7FC4-ACC9-CBD28DA6611D}"/>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B9222FFB-A681-E10D-3F5C-81AB77E1E907}"/>
              </a:ext>
            </a:extLst>
          </p:cNvPr>
          <p:cNvSpPr txBox="1"/>
          <p:nvPr/>
        </p:nvSpPr>
        <p:spPr>
          <a:xfrm>
            <a:off x="12433" y="5396548"/>
            <a:ext cx="9144000" cy="666529"/>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lang="en-US" sz="4000" b="1" kern="0" dirty="0">
                <a:solidFill>
                  <a:srgbClr val="0D6CB8"/>
                </a:solidFill>
                <a:latin typeface="Calibri"/>
                <a:cs typeface="Calibri"/>
              </a:rPr>
              <a:t>TIMS</a:t>
            </a:r>
            <a:endParaRPr kumimoji="0" lang="en-US" sz="4000" b="1"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8FC35BAF-6195-294C-9E9E-3EC6B509AD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360439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Title 1"/>
          <p:cNvSpPr>
            <a:spLocks noGrp="1"/>
          </p:cNvSpPr>
          <p:nvPr>
            <p:ph type="title"/>
          </p:nvPr>
        </p:nvSpPr>
        <p:spPr>
          <a:xfrm>
            <a:off x="1376822" y="167274"/>
            <a:ext cx="7767178" cy="751350"/>
          </a:xfrm>
          <a:prstGeom prst="rect">
            <a:avLst/>
          </a:prstGeom>
        </p:spPr>
        <p:txBody>
          <a:bodyPr>
            <a:noAutofit/>
          </a:bodyPr>
          <a:lstStyle/>
          <a:p>
            <a:pPr algn="ctr"/>
            <a:r>
              <a:rPr lang="en-US" sz="4000">
                <a:solidFill>
                  <a:srgbClr val="0070C0"/>
                </a:solidFill>
                <a:cs typeface="Calibri"/>
              </a:rPr>
              <a:t>WHY IS THIS COURSE IMPORTANT</a:t>
            </a:r>
          </a:p>
        </p:txBody>
      </p:sp>
      <p:sp>
        <p:nvSpPr>
          <p:cNvPr id="2" name="Content Placeholder 2">
            <a:extLst>
              <a:ext uri="{FF2B5EF4-FFF2-40B4-BE49-F238E27FC236}">
                <a16:creationId xmlns:a16="http://schemas.microsoft.com/office/drawing/2014/main" id="{419912CB-8808-6B07-83A8-1D9979F8973E}"/>
              </a:ext>
            </a:extLst>
          </p:cNvPr>
          <p:cNvSpPr>
            <a:spLocks noGrp="1"/>
          </p:cNvSpPr>
          <p:nvPr/>
        </p:nvSpPr>
        <p:spPr>
          <a:xfrm>
            <a:off x="1698307" y="1000124"/>
            <a:ext cx="6708973" cy="5248275"/>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Clr>
                <a:schemeClr val="accent2"/>
              </a:buClr>
              <a:buFont typeface="Wingdings" panose="05000000000000000000" pitchFamily="2" charset="2"/>
              <a:buChar char="§"/>
              <a:defRPr sz="21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Wingdings" panose="05000000000000000000" pitchFamily="2" charset="2"/>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1" indent="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None/>
              <a:tabLst/>
              <a:defRPr/>
            </a:pPr>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a:p>
            <a:pPr marL="171450"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To understand the common process for completing your TSDS Core submissions.</a:t>
            </a:r>
            <a:endParaRPr lang="en-US" sz="2400" b="0" i="0" u="none" strike="noStrike" kern="1200" cap="none" spc="0" normalizeH="0" baseline="0" noProof="0">
              <a:ln>
                <a:noFill/>
              </a:ln>
              <a:solidFill>
                <a:srgbClr val="0D6CB9"/>
              </a:solidFill>
              <a:effectLst/>
              <a:uLnTx/>
              <a:uFillTx/>
              <a:latin typeface="Calibri" panose="020F0502020204030204"/>
              <a:ea typeface="Calibri"/>
              <a:cs typeface="Calibri"/>
            </a:endParaRPr>
          </a:p>
          <a:p>
            <a:pPr marL="171450"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endParaRPr>
          </a:p>
          <a:p>
            <a:pPr marL="171450" lvl="1">
              <a:spcBef>
                <a:spcPts val="750"/>
              </a:spcBef>
              <a:buClr>
                <a:srgbClr val="F16038"/>
              </a:buClr>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To understand the reporting requirements in </a:t>
            </a:r>
            <a:r>
              <a:rPr lang="en-US" sz="2400">
                <a:solidFill>
                  <a:srgbClr val="0D6CB9"/>
                </a:solidFill>
                <a:latin typeface="Calibri" panose="020F0502020204030204"/>
              </a:rPr>
              <a:t>the TEDS</a:t>
            </a: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 </a:t>
            </a:r>
            <a:r>
              <a:rPr lang="en-US" sz="2400">
                <a:solidFill>
                  <a:srgbClr val="0D6CB9"/>
                </a:solidFill>
                <a:latin typeface="Calibri" panose="020F0502020204030204"/>
              </a:rPr>
              <a:t>via TWEDS to</a:t>
            </a: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 effectively address data validation errors when they occur.</a:t>
            </a:r>
            <a:endParaRPr lang="en-US" sz="2400" b="0" i="0" u="none" strike="noStrike" kern="1200" cap="none" spc="0" normalizeH="0" baseline="0" noProof="0">
              <a:ln>
                <a:noFill/>
              </a:ln>
              <a:solidFill>
                <a:srgbClr val="0D6CB9"/>
              </a:solidFill>
              <a:effectLst/>
              <a:uLnTx/>
              <a:uFillTx/>
              <a:latin typeface="Calibri" panose="020F0502020204030204"/>
              <a:ea typeface="Calibri"/>
              <a:cs typeface="Calibri"/>
            </a:endParaRPr>
          </a:p>
          <a:p>
            <a:pPr marL="171450"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endParaRPr>
          </a:p>
          <a:p>
            <a:pPr marL="171450"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To be able to view and correct your data prior to promoting.</a:t>
            </a:r>
            <a:endParaRPr lang="en-US" sz="2400" b="0" i="0" u="none" strike="noStrike" kern="1200" cap="none" spc="0" normalizeH="0" baseline="0" noProof="0">
              <a:ln>
                <a:noFill/>
              </a:ln>
              <a:solidFill>
                <a:srgbClr val="0D6CB9"/>
              </a:solidFill>
              <a:effectLst/>
              <a:uLnTx/>
              <a:uFillTx/>
              <a:latin typeface="Calibri" panose="020F0502020204030204"/>
              <a:ea typeface="Calibri"/>
              <a:cs typeface="Calibri"/>
            </a:endParaRPr>
          </a:p>
          <a:p>
            <a:pPr marL="171450"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endParaRPr>
          </a:p>
          <a:p>
            <a:pPr marL="171450" marR="0" lvl="1"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To be more self-sufficient in all the above.</a:t>
            </a:r>
            <a:endParaRPr lang="en-US" sz="2400" b="0" i="0" u="none" strike="noStrike" kern="1200" cap="none" spc="0" normalizeH="0" baseline="0" noProof="0">
              <a:ln>
                <a:noFill/>
              </a:ln>
              <a:solidFill>
                <a:srgbClr val="0D6CB9"/>
              </a:solidFill>
              <a:effectLst/>
              <a:uLnTx/>
              <a:uFillTx/>
              <a:latin typeface="Calibri" panose="020F0502020204030204"/>
              <a:ea typeface="Calibri"/>
              <a:cs typeface="Calibri"/>
            </a:endParaRPr>
          </a:p>
          <a:p>
            <a:pPr marL="617220" marR="0" lvl="1" indent="-27432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endParaRPr>
          </a:p>
          <a:p>
            <a:pPr marL="617220" marR="0" lvl="1" indent="-27432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Char char="§"/>
              <a:tabLst/>
              <a:defRPr/>
            </a:pP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a:p>
            <a:pPr marL="617220" marR="0" lvl="1" indent="-27432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Char char="§"/>
              <a:tabLst/>
              <a:defRPr/>
            </a:pPr>
            <a:endParaRPr kumimoji="0" lang="en-US" sz="27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21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7094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a:t>LEVELS OF SUPPORT – PART 1</a:t>
            </a:r>
          </a:p>
        </p:txBody>
      </p:sp>
      <p:graphicFrame>
        <p:nvGraphicFramePr>
          <p:cNvPr id="6" name="Table 7">
            <a:extLst>
              <a:ext uri="{FF2B5EF4-FFF2-40B4-BE49-F238E27FC236}">
                <a16:creationId xmlns:a16="http://schemas.microsoft.com/office/drawing/2014/main" id="{DE756FBF-667A-3B45-8B0C-572C1F441982}"/>
              </a:ext>
            </a:extLst>
          </p:cNvPr>
          <p:cNvGraphicFramePr>
            <a:graphicFrameLocks noGrp="1"/>
          </p:cNvGraphicFramePr>
          <p:nvPr>
            <p:ph idx="1"/>
          </p:nvPr>
        </p:nvGraphicFramePr>
        <p:xfrm>
          <a:off x="1483113" y="1069880"/>
          <a:ext cx="7498080" cy="5680088"/>
        </p:xfrm>
        <a:graphic>
          <a:graphicData uri="http://schemas.openxmlformats.org/drawingml/2006/table">
            <a:tbl>
              <a:tblPr firstRow="1" bandRow="1">
                <a:tableStyleId>{5C22544A-7EE6-4342-B048-85BDC9FD1C3A}</a:tableStyleId>
              </a:tblPr>
              <a:tblGrid>
                <a:gridCol w="2625356">
                  <a:extLst>
                    <a:ext uri="{9D8B030D-6E8A-4147-A177-3AD203B41FA5}">
                      <a16:colId xmlns:a16="http://schemas.microsoft.com/office/drawing/2014/main" val="3200343393"/>
                    </a:ext>
                  </a:extLst>
                </a:gridCol>
                <a:gridCol w="2268966">
                  <a:extLst>
                    <a:ext uri="{9D8B030D-6E8A-4147-A177-3AD203B41FA5}">
                      <a16:colId xmlns:a16="http://schemas.microsoft.com/office/drawing/2014/main" val="2195133307"/>
                    </a:ext>
                  </a:extLst>
                </a:gridCol>
                <a:gridCol w="2603758">
                  <a:extLst>
                    <a:ext uri="{9D8B030D-6E8A-4147-A177-3AD203B41FA5}">
                      <a16:colId xmlns:a16="http://schemas.microsoft.com/office/drawing/2014/main" val="3100803948"/>
                    </a:ext>
                  </a:extLst>
                </a:gridCol>
              </a:tblGrid>
              <a:tr h="361183">
                <a:tc>
                  <a:txBody>
                    <a:bodyPr/>
                    <a:lstStyle/>
                    <a:p>
                      <a:pPr algn="ctr"/>
                      <a:r>
                        <a:rPr lang="en-US" sz="1600"/>
                        <a:t>Level </a:t>
                      </a:r>
                    </a:p>
                  </a:txBody>
                  <a:tcPr/>
                </a:tc>
                <a:tc>
                  <a:txBody>
                    <a:bodyPr/>
                    <a:lstStyle/>
                    <a:p>
                      <a:pPr algn="ctr"/>
                      <a:r>
                        <a:rPr lang="en-US" sz="1600"/>
                        <a:t>TEAL Role/Description </a:t>
                      </a:r>
                    </a:p>
                  </a:txBody>
                  <a:tcPr/>
                </a:tc>
                <a:tc>
                  <a:txBody>
                    <a:bodyPr/>
                    <a:lstStyle/>
                    <a:p>
                      <a:pPr algn="ctr"/>
                      <a:r>
                        <a:rPr lang="en-US" sz="1600"/>
                        <a:t>Description/Privileges </a:t>
                      </a:r>
                    </a:p>
                  </a:txBody>
                  <a:tcPr/>
                </a:tc>
                <a:extLst>
                  <a:ext uri="{0D108BD9-81ED-4DB2-BD59-A6C34878D82A}">
                    <a16:rowId xmlns:a16="http://schemas.microsoft.com/office/drawing/2014/main" val="1964924955"/>
                  </a:ext>
                </a:extLst>
              </a:tr>
              <a:tr h="1161668">
                <a:tc>
                  <a:txBody>
                    <a:bodyPr/>
                    <a:lstStyle/>
                    <a:p>
                      <a:r>
                        <a:rPr lang="en-US" sz="1400"/>
                        <a:t>TSDS User</a:t>
                      </a:r>
                    </a:p>
                  </a:txBody>
                  <a:tcPr/>
                </a:tc>
                <a:tc>
                  <a:txBody>
                    <a:bodyPr/>
                    <a:lstStyle/>
                    <a:p>
                      <a:r>
                        <a:rPr lang="en-US" sz="1400"/>
                        <a:t>Any user with a role in one or more of the TSDS Portal applications</a:t>
                      </a:r>
                    </a:p>
                  </a:txBody>
                  <a:tcPr/>
                </a:tc>
                <a:tc>
                  <a:txBody>
                    <a:bodyPr/>
                    <a:lstStyle/>
                    <a:p>
                      <a:r>
                        <a:rPr lang="en-US" sz="1400" dirty="0"/>
                        <a:t>• Searches Knowledge Base for help </a:t>
                      </a:r>
                    </a:p>
                    <a:p>
                      <a:r>
                        <a:rPr lang="en-US" sz="1400" dirty="0"/>
                        <a:t>• Submits incidents, questions, and requests for enhancements to TIMS, and view incidents submitted</a:t>
                      </a:r>
                    </a:p>
                  </a:txBody>
                  <a:tcPr/>
                </a:tc>
                <a:extLst>
                  <a:ext uri="{0D108BD9-81ED-4DB2-BD59-A6C34878D82A}">
                    <a16:rowId xmlns:a16="http://schemas.microsoft.com/office/drawing/2014/main" val="3704840435"/>
                  </a:ext>
                </a:extLst>
              </a:tr>
              <a:tr h="1698006">
                <a:tc>
                  <a:txBody>
                    <a:bodyPr/>
                    <a:lstStyle/>
                    <a:p>
                      <a:r>
                        <a:rPr lang="en-US" sz="1400"/>
                        <a:t>Level 1 Support</a:t>
                      </a:r>
                    </a:p>
                  </a:txBody>
                  <a:tcPr/>
                </a:tc>
                <a:tc>
                  <a:txBody>
                    <a:bodyPr/>
                    <a:lstStyle/>
                    <a:p>
                      <a:r>
                        <a:rPr lang="en-US" sz="1400" b="1"/>
                        <a:t>TIMS Level 1 Support</a:t>
                      </a:r>
                    </a:p>
                    <a:p>
                      <a:r>
                        <a:rPr lang="en-US" sz="1400"/>
                        <a:t>The first contact for questions by district or charter school users, who work with internal district source data experts to diagnose and resolve incidents </a:t>
                      </a:r>
                    </a:p>
                  </a:txBody>
                  <a:tcPr/>
                </a:tc>
                <a:tc>
                  <a:txBody>
                    <a:bodyPr/>
                    <a:lstStyle/>
                    <a:p>
                      <a:r>
                        <a:rPr lang="en-US" sz="1400" dirty="0"/>
                        <a:t>• Searches Knowledge Base for help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 Submits incidents in TIMS</a:t>
                      </a:r>
                    </a:p>
                    <a:p>
                      <a:r>
                        <a:rPr lang="en-US" sz="1400" dirty="0"/>
                        <a:t>• Monitors and manages the TIMS Level 1 queue </a:t>
                      </a:r>
                    </a:p>
                    <a:p>
                      <a:r>
                        <a:rPr lang="en-US" sz="1400" dirty="0"/>
                        <a:t>• Resolves incidents </a:t>
                      </a:r>
                    </a:p>
                    <a:p>
                      <a:r>
                        <a:rPr lang="en-US" sz="1400" dirty="0"/>
                        <a:t>• Escalates incidents to Level 2 Support when necessary </a:t>
                      </a:r>
                    </a:p>
                  </a:txBody>
                  <a:tcPr/>
                </a:tc>
                <a:extLst>
                  <a:ext uri="{0D108BD9-81ED-4DB2-BD59-A6C34878D82A}">
                    <a16:rowId xmlns:a16="http://schemas.microsoft.com/office/drawing/2014/main" val="165816136"/>
                  </a:ext>
                </a:extLst>
              </a:tr>
              <a:tr h="2148985">
                <a:tc>
                  <a:txBody>
                    <a:bodyPr/>
                    <a:lstStyle/>
                    <a:p>
                      <a:r>
                        <a:rPr lang="en-US" sz="1400"/>
                        <a:t>Level 2 Support</a:t>
                      </a:r>
                    </a:p>
                  </a:txBody>
                  <a:tcPr/>
                </a:tc>
                <a:tc>
                  <a:txBody>
                    <a:bodyPr/>
                    <a:lstStyle/>
                    <a:p>
                      <a:r>
                        <a:rPr lang="en-US" sz="1400" b="1"/>
                        <a:t>TIMS Level 2 Support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Support personnel at the ESC or certified vendor who monitor and receive escalated incidents from Level 1 Support staff, and assist in diagnosing, resolving, or escalating incidents.</a:t>
                      </a:r>
                    </a:p>
                  </a:txBody>
                  <a:tcPr/>
                </a:tc>
                <a:tc>
                  <a:txBody>
                    <a:bodyPr/>
                    <a:lstStyle/>
                    <a:p>
                      <a:r>
                        <a:rPr lang="en-US" sz="1400" dirty="0"/>
                        <a:t>• Searches Knowledge Base for help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•Submits incidents in TIMS</a:t>
                      </a:r>
                    </a:p>
                    <a:p>
                      <a:r>
                        <a:rPr lang="en-US" sz="1400" dirty="0"/>
                        <a:t>• Monitors and manages incidents in TIMS for LEAs for whom they provide support </a:t>
                      </a:r>
                    </a:p>
                    <a:p>
                      <a:r>
                        <a:rPr lang="en-US" sz="1400" dirty="0"/>
                        <a:t>• Escalates incidents to Level 3 Support when necessary</a:t>
                      </a:r>
                    </a:p>
                  </a:txBody>
                  <a:tcPr/>
                </a:tc>
                <a:extLst>
                  <a:ext uri="{0D108BD9-81ED-4DB2-BD59-A6C34878D82A}">
                    <a16:rowId xmlns:a16="http://schemas.microsoft.com/office/drawing/2014/main" val="176015916"/>
                  </a:ext>
                </a:extLst>
              </a:tr>
            </a:tbl>
          </a:graphicData>
        </a:graphic>
      </p:graphicFrame>
      <p:sp>
        <p:nvSpPr>
          <p:cNvPr id="3" name="Slide Number Placeholder 2">
            <a:extLst>
              <a:ext uri="{FF2B5EF4-FFF2-40B4-BE49-F238E27FC236}">
                <a16:creationId xmlns:a16="http://schemas.microsoft.com/office/drawing/2014/main" id="{95628EE6-9222-5730-D381-4DEBD5B8074B}"/>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93511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378" y="167275"/>
            <a:ext cx="7767621" cy="751350"/>
          </a:xfrm>
        </p:spPr>
        <p:txBody>
          <a:bodyPr>
            <a:noAutofit/>
          </a:bodyPr>
          <a:lstStyle/>
          <a:p>
            <a:pPr algn="ctr"/>
            <a:r>
              <a:rPr lang="en-US" sz="4000"/>
              <a:t>LEVELS OF SUPPORT – PART 2</a:t>
            </a:r>
            <a:endParaRPr lang="en-US" sz="4000">
              <a:ea typeface="Calibri"/>
              <a:cs typeface="Calibri"/>
            </a:endParaRPr>
          </a:p>
        </p:txBody>
      </p:sp>
      <p:graphicFrame>
        <p:nvGraphicFramePr>
          <p:cNvPr id="6" name="Table 7">
            <a:extLst>
              <a:ext uri="{FF2B5EF4-FFF2-40B4-BE49-F238E27FC236}">
                <a16:creationId xmlns:a16="http://schemas.microsoft.com/office/drawing/2014/main" id="{DE756FBF-667A-3B45-8B0C-572C1F441982}"/>
              </a:ext>
            </a:extLst>
          </p:cNvPr>
          <p:cNvGraphicFramePr>
            <a:graphicFrameLocks noGrp="1"/>
          </p:cNvGraphicFramePr>
          <p:nvPr>
            <p:ph idx="1"/>
          </p:nvPr>
        </p:nvGraphicFramePr>
        <p:xfrm>
          <a:off x="1513880" y="1241379"/>
          <a:ext cx="7367727" cy="5176535"/>
        </p:xfrm>
        <a:graphic>
          <a:graphicData uri="http://schemas.openxmlformats.org/drawingml/2006/table">
            <a:tbl>
              <a:tblPr firstRow="1" bandRow="1">
                <a:tableStyleId>{5C22544A-7EE6-4342-B048-85BDC9FD1C3A}</a:tableStyleId>
              </a:tblPr>
              <a:tblGrid>
                <a:gridCol w="2710535">
                  <a:extLst>
                    <a:ext uri="{9D8B030D-6E8A-4147-A177-3AD203B41FA5}">
                      <a16:colId xmlns:a16="http://schemas.microsoft.com/office/drawing/2014/main" val="3200343393"/>
                    </a:ext>
                  </a:extLst>
                </a:gridCol>
                <a:gridCol w="2236237">
                  <a:extLst>
                    <a:ext uri="{9D8B030D-6E8A-4147-A177-3AD203B41FA5}">
                      <a16:colId xmlns:a16="http://schemas.microsoft.com/office/drawing/2014/main" val="2195133307"/>
                    </a:ext>
                  </a:extLst>
                </a:gridCol>
                <a:gridCol w="2420955">
                  <a:extLst>
                    <a:ext uri="{9D8B030D-6E8A-4147-A177-3AD203B41FA5}">
                      <a16:colId xmlns:a16="http://schemas.microsoft.com/office/drawing/2014/main" val="3100803948"/>
                    </a:ext>
                  </a:extLst>
                </a:gridCol>
              </a:tblGrid>
              <a:tr h="325379">
                <a:tc>
                  <a:txBody>
                    <a:bodyPr/>
                    <a:lstStyle/>
                    <a:p>
                      <a:pPr algn="ctr"/>
                      <a:r>
                        <a:rPr lang="en-US" sz="1600"/>
                        <a:t>Level </a:t>
                      </a:r>
                    </a:p>
                  </a:txBody>
                  <a:tcPr/>
                </a:tc>
                <a:tc>
                  <a:txBody>
                    <a:bodyPr/>
                    <a:lstStyle/>
                    <a:p>
                      <a:pPr algn="ctr"/>
                      <a:r>
                        <a:rPr lang="en-US" sz="1600"/>
                        <a:t>TEAL Role/Description </a:t>
                      </a:r>
                    </a:p>
                  </a:txBody>
                  <a:tcPr/>
                </a:tc>
                <a:tc>
                  <a:txBody>
                    <a:bodyPr/>
                    <a:lstStyle/>
                    <a:p>
                      <a:pPr algn="ctr"/>
                      <a:r>
                        <a:rPr lang="en-US" sz="1600"/>
                        <a:t>Description/Privileges </a:t>
                      </a:r>
                    </a:p>
                  </a:txBody>
                  <a:tcPr/>
                </a:tc>
                <a:extLst>
                  <a:ext uri="{0D108BD9-81ED-4DB2-BD59-A6C34878D82A}">
                    <a16:rowId xmlns:a16="http://schemas.microsoft.com/office/drawing/2014/main" val="1964924955"/>
                  </a:ext>
                </a:extLst>
              </a:tr>
              <a:tr h="3638338">
                <a:tc>
                  <a:txBody>
                    <a:bodyPr/>
                    <a:lstStyle/>
                    <a:p>
                      <a:r>
                        <a:rPr lang="en-US" sz="1350"/>
                        <a:t>Level 3 Support </a:t>
                      </a:r>
                    </a:p>
                  </a:txBody>
                  <a:tcPr/>
                </a:tc>
                <a:tc>
                  <a:txBody>
                    <a:bodyPr/>
                    <a:lstStyle/>
                    <a:p>
                      <a:r>
                        <a:rPr lang="en-US" sz="1400"/>
                        <a:t>Support staff at TEA who monitor and receive escalated incidents from Level 2 Support staff and assist in diagnosing, resolving, or escalating incidents.</a:t>
                      </a:r>
                    </a:p>
                  </a:txBody>
                  <a:tcPr/>
                </a:tc>
                <a:tc>
                  <a:txBody>
                    <a:bodyPr/>
                    <a:lstStyle/>
                    <a:p>
                      <a:r>
                        <a:rPr lang="en-US" sz="1400"/>
                        <a:t>• Searches Knowledge Base for help </a:t>
                      </a:r>
                    </a:p>
                    <a:p>
                      <a:r>
                        <a:rPr lang="en-US" sz="1400"/>
                        <a:t>• Monitors and manages incidents in TIMS that have been escalated to Level 3 </a:t>
                      </a:r>
                    </a:p>
                    <a:p>
                      <a:r>
                        <a:rPr lang="en-US" sz="1400"/>
                        <a:t>• Escalates incidents to Level 4 Support when necessary </a:t>
                      </a:r>
                    </a:p>
                    <a:p>
                      <a:r>
                        <a:rPr lang="en-US" sz="1400"/>
                        <a:t>• Maintains the Knowledge Base Articles (KBAs)</a:t>
                      </a:r>
                    </a:p>
                    <a:p>
                      <a:r>
                        <a:rPr lang="en-US" sz="1400"/>
                        <a:t>• Closes incidents that are resolved at Levels 1 and 2 </a:t>
                      </a:r>
                    </a:p>
                    <a:p>
                      <a:r>
                        <a:rPr lang="en-US" sz="1400"/>
                        <a:t>• Provides triage support with appropriate TSDS staff</a:t>
                      </a:r>
                    </a:p>
                  </a:txBody>
                  <a:tcPr/>
                </a:tc>
                <a:extLst>
                  <a:ext uri="{0D108BD9-81ED-4DB2-BD59-A6C34878D82A}">
                    <a16:rowId xmlns:a16="http://schemas.microsoft.com/office/drawing/2014/main" val="3704840435"/>
                  </a:ext>
                </a:extLst>
              </a:tr>
              <a:tr h="1202917">
                <a:tc>
                  <a:txBody>
                    <a:bodyPr/>
                    <a:lstStyle/>
                    <a:p>
                      <a:r>
                        <a:rPr lang="en-US"/>
                        <a:t>Level 4 Support</a:t>
                      </a:r>
                      <a:endParaRPr lang="en-US" sz="1350"/>
                    </a:p>
                  </a:txBody>
                  <a:tcPr/>
                </a:tc>
                <a:tc>
                  <a:txBody>
                    <a:bodyPr/>
                    <a:lstStyle/>
                    <a:p>
                      <a:r>
                        <a:rPr lang="en-US" sz="1400"/>
                        <a:t>Appropriate roles needed for advanced TEA technical support</a:t>
                      </a:r>
                    </a:p>
                  </a:txBody>
                  <a:tcPr/>
                </a:tc>
                <a:tc>
                  <a:txBody>
                    <a:bodyPr/>
                    <a:lstStyle/>
                    <a:p>
                      <a:r>
                        <a:rPr lang="en-US" sz="1400"/>
                        <a:t>Monitors and manages incidents in TIMS for the specific component for which they provide support </a:t>
                      </a:r>
                      <a:endParaRPr lang="en-US"/>
                    </a:p>
                  </a:txBody>
                  <a:tcPr/>
                </a:tc>
                <a:extLst>
                  <a:ext uri="{0D108BD9-81ED-4DB2-BD59-A6C34878D82A}">
                    <a16:rowId xmlns:a16="http://schemas.microsoft.com/office/drawing/2014/main" val="165816136"/>
                  </a:ext>
                </a:extLst>
              </a:tr>
            </a:tbl>
          </a:graphicData>
        </a:graphic>
      </p:graphicFrame>
      <p:sp>
        <p:nvSpPr>
          <p:cNvPr id="3" name="Slide Number Placeholder 2">
            <a:extLst>
              <a:ext uri="{FF2B5EF4-FFF2-40B4-BE49-F238E27FC236}">
                <a16:creationId xmlns:a16="http://schemas.microsoft.com/office/drawing/2014/main" id="{F3495203-F8DA-8D7A-C79B-AC5AE8B1BF14}"/>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2082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091EFF-AD6E-46E3-815E-223F28BDD65B}"/>
              </a:ext>
            </a:extLst>
          </p:cNvPr>
          <p:cNvSpPr>
            <a:spLocks noGrp="1"/>
          </p:cNvSpPr>
          <p:nvPr>
            <p:ph type="title"/>
          </p:nvPr>
        </p:nvSpPr>
        <p:spPr/>
        <p:txBody>
          <a:bodyPr anchor="ctr">
            <a:normAutofit/>
          </a:bodyPr>
          <a:lstStyle/>
          <a:p>
            <a:pPr algn="ctr"/>
            <a:r>
              <a:rPr lang="en-US" sz="4400" dirty="0"/>
              <a:t>DEMONSTRATION 3</a:t>
            </a:r>
          </a:p>
        </p:txBody>
      </p:sp>
      <p:sp>
        <p:nvSpPr>
          <p:cNvPr id="3" name="Content Placeholder 2">
            <a:extLst>
              <a:ext uri="{FF2B5EF4-FFF2-40B4-BE49-F238E27FC236}">
                <a16:creationId xmlns:a16="http://schemas.microsoft.com/office/drawing/2014/main" id="{F7930F02-FF0E-4BF0-BB06-6A355FF68F73}"/>
              </a:ext>
            </a:extLst>
          </p:cNvPr>
          <p:cNvSpPr>
            <a:spLocks noGrp="1"/>
          </p:cNvSpPr>
          <p:nvPr>
            <p:ph idx="1"/>
          </p:nvPr>
        </p:nvSpPr>
        <p:spPr>
          <a:xfrm>
            <a:off x="1760561" y="1180214"/>
            <a:ext cx="7113897" cy="5312661"/>
          </a:xfrm>
        </p:spPr>
        <p:txBody>
          <a:bodyPr>
            <a:normAutofit fontScale="62500" lnSpcReduction="20000"/>
          </a:bodyPr>
          <a:lstStyle/>
          <a:p>
            <a:pPr marL="0" indent="0">
              <a:buNone/>
            </a:pPr>
            <a:r>
              <a:rPr lang="en-US" sz="3800" u="sng" dirty="0">
                <a:solidFill>
                  <a:srgbClr val="0D6CB9"/>
                </a:solidFill>
              </a:rPr>
              <a:t>Process for Creating an Incident</a:t>
            </a:r>
          </a:p>
          <a:p>
            <a:pPr marL="514350" indent="-514350">
              <a:buFont typeface="+mj-lt"/>
              <a:buAutoNum type="arabicPeriod"/>
            </a:pPr>
            <a:r>
              <a:rPr lang="en-US" sz="2900" dirty="0"/>
              <a:t>From the dashboard homepage, click the </a:t>
            </a:r>
            <a:r>
              <a:rPr lang="en-US" sz="2900" b="1" dirty="0"/>
              <a:t>Create</a:t>
            </a:r>
            <a:r>
              <a:rPr lang="en-US" sz="2900" dirty="0"/>
              <a:t> button. </a:t>
            </a:r>
          </a:p>
          <a:p>
            <a:pPr marL="514350" indent="-514350">
              <a:buFont typeface="+mj-lt"/>
              <a:buAutoNum type="arabicPeriod"/>
            </a:pPr>
            <a:r>
              <a:rPr lang="en-US" sz="2900" dirty="0"/>
              <a:t>Click </a:t>
            </a:r>
            <a:r>
              <a:rPr lang="en-US" sz="2900" b="1" dirty="0"/>
              <a:t>Auto-fill my name, telephone and email</a:t>
            </a:r>
            <a:r>
              <a:rPr lang="en-US" sz="2900" dirty="0"/>
              <a:t>. </a:t>
            </a:r>
          </a:p>
          <a:p>
            <a:pPr marL="514350" indent="-514350">
              <a:buFont typeface="+mj-lt"/>
              <a:buAutoNum type="arabicPeriod"/>
            </a:pPr>
            <a:r>
              <a:rPr lang="en-US" sz="2900" dirty="0"/>
              <a:t>Click the </a:t>
            </a:r>
            <a:r>
              <a:rPr lang="en-US" sz="2900" b="1" dirty="0"/>
              <a:t>Submitter Org </a:t>
            </a:r>
            <a:r>
              <a:rPr lang="en-US" sz="2900" dirty="0"/>
              <a:t>dropdown menu and select the submitter’s organization from the list.</a:t>
            </a:r>
          </a:p>
          <a:p>
            <a:pPr marL="514350" indent="-514350">
              <a:lnSpc>
                <a:spcPct val="100000"/>
              </a:lnSpc>
              <a:buFont typeface="+mj-lt"/>
              <a:buAutoNum type="arabicPeriod"/>
            </a:pPr>
            <a:r>
              <a:rPr lang="en-US" sz="2900" dirty="0"/>
              <a:t>Click the appropriate </a:t>
            </a:r>
            <a:r>
              <a:rPr lang="en-US" sz="2900" b="1" dirty="0"/>
              <a:t>Subsystem</a:t>
            </a:r>
            <a:r>
              <a:rPr lang="en-US" sz="2900" dirty="0"/>
              <a:t>. </a:t>
            </a:r>
          </a:p>
          <a:p>
            <a:pPr marL="514350" indent="-514350">
              <a:lnSpc>
                <a:spcPct val="100000"/>
              </a:lnSpc>
              <a:buFont typeface="+mj-lt"/>
              <a:buAutoNum type="arabicPeriod"/>
            </a:pPr>
            <a:r>
              <a:rPr lang="en-US" sz="2900" dirty="0"/>
              <a:t>Click the appropriate </a:t>
            </a:r>
            <a:r>
              <a:rPr lang="en-US" sz="2900" b="1" dirty="0"/>
              <a:t>Subcategory</a:t>
            </a:r>
            <a:r>
              <a:rPr lang="en-US" sz="2900" dirty="0"/>
              <a:t>. </a:t>
            </a:r>
          </a:p>
          <a:p>
            <a:pPr marL="514350" indent="-514350">
              <a:buFont typeface="+mj-lt"/>
              <a:buAutoNum type="arabicPeriod"/>
            </a:pPr>
            <a:r>
              <a:rPr lang="en-US" sz="2900" baseline="0" dirty="0"/>
              <a:t>In the Summary field, enter a summary of the incident that identifies where the incident occurred.</a:t>
            </a:r>
          </a:p>
          <a:p>
            <a:pPr marL="514350" indent="-514350">
              <a:buFont typeface="+mj-lt"/>
              <a:buAutoNum type="arabicPeriod"/>
            </a:pPr>
            <a:r>
              <a:rPr lang="en-US" sz="2900" baseline="0" dirty="0"/>
              <a:t>Type a brief, but detailed </a:t>
            </a:r>
            <a:r>
              <a:rPr lang="en-US" sz="2900" u="sng" baseline="0" dirty="0"/>
              <a:t>description</a:t>
            </a:r>
            <a:r>
              <a:rPr lang="en-US" sz="2900" baseline="0" dirty="0"/>
              <a:t> about the incident.</a:t>
            </a:r>
          </a:p>
          <a:p>
            <a:pPr marL="514350" indent="-514350">
              <a:buFont typeface="+mj-lt"/>
              <a:buAutoNum type="arabicPeriod"/>
            </a:pPr>
            <a:r>
              <a:rPr lang="en-US" sz="2900" b="0" baseline="0" dirty="0">
                <a:cs typeface="+mn-cs"/>
              </a:rPr>
              <a:t>Click the </a:t>
            </a:r>
            <a:r>
              <a:rPr lang="en-US" sz="2900" b="1" baseline="0" dirty="0">
                <a:cs typeface="+mn-cs"/>
              </a:rPr>
              <a:t>Priority </a:t>
            </a:r>
            <a:r>
              <a:rPr lang="en-US" sz="2900" b="0" baseline="0" dirty="0">
                <a:cs typeface="+mn-cs"/>
              </a:rPr>
              <a:t>dropdown menu to select the severity of the incident.</a:t>
            </a:r>
          </a:p>
          <a:p>
            <a:pPr marL="514350" indent="-514350">
              <a:buFont typeface="+mj-lt"/>
              <a:buAutoNum type="arabicPeriod"/>
            </a:pPr>
            <a:r>
              <a:rPr lang="en-US" sz="2900" b="0" baseline="0" dirty="0">
                <a:cs typeface="+mn-cs"/>
              </a:rPr>
              <a:t>To include an attachment, click </a:t>
            </a:r>
            <a:r>
              <a:rPr lang="en-US" sz="2900" b="1" baseline="0" dirty="0">
                <a:cs typeface="+mn-cs"/>
              </a:rPr>
              <a:t>browse</a:t>
            </a:r>
            <a:r>
              <a:rPr lang="en-US" sz="2900" b="0" baseline="0" dirty="0">
                <a:cs typeface="+mn-cs"/>
              </a:rPr>
              <a:t> or drag and drop files.</a:t>
            </a:r>
            <a:endParaRPr lang="en-US" sz="2900" baseline="0" dirty="0">
              <a:cs typeface="Calibri" panose="020F0502020204030204"/>
            </a:endParaRPr>
          </a:p>
          <a:p>
            <a:pPr marL="514350" indent="-514350">
              <a:buFont typeface="+mj-lt"/>
              <a:buAutoNum type="arabicPeriod"/>
            </a:pPr>
            <a:r>
              <a:rPr lang="en-US" sz="2900" dirty="0"/>
              <a:t>In the Environment field, type information about the user’s workspace such as browser type, URL link where the error occurred, software platform, or hardware information.</a:t>
            </a:r>
          </a:p>
          <a:p>
            <a:pPr marL="514350" indent="-514350">
              <a:lnSpc>
                <a:spcPct val="100000"/>
              </a:lnSpc>
              <a:buFont typeface="+mj-lt"/>
              <a:buAutoNum type="arabicPeriod"/>
            </a:pPr>
            <a:r>
              <a:rPr lang="en-US" sz="2900" dirty="0"/>
              <a:t>To escalate an incident when creating an incident, read the data use agreement, then click the box next to Escalation.</a:t>
            </a:r>
          </a:p>
          <a:p>
            <a:pPr marL="514350" indent="-514350">
              <a:buFont typeface="+mj-lt"/>
              <a:buAutoNum type="arabicPeriod"/>
            </a:pPr>
            <a:r>
              <a:rPr lang="en-US" sz="2900" dirty="0"/>
              <a:t>To submit the incident, click the </a:t>
            </a:r>
            <a:r>
              <a:rPr lang="en-US" sz="2900" b="1" dirty="0"/>
              <a:t>Create</a:t>
            </a:r>
            <a:r>
              <a:rPr lang="en-US" sz="2900" dirty="0"/>
              <a:t> button.</a:t>
            </a:r>
          </a:p>
          <a:p>
            <a:pPr marL="228600" indent="-228600">
              <a:lnSpc>
                <a:spcPct val="100000"/>
              </a:lnSpc>
              <a:buFont typeface="+mj-lt"/>
              <a:buAutoNum type="arabicPeriod" startAt="2"/>
            </a:pPr>
            <a:endParaRPr lang="en-US" sz="2000" dirty="0"/>
          </a:p>
          <a:p>
            <a:pPr marL="228600" indent="-228600">
              <a:buFont typeface="+mj-lt"/>
              <a:buAutoNum type="arabicPeriod" startAt="2"/>
            </a:pPr>
            <a:endParaRPr lang="en-US" dirty="0"/>
          </a:p>
          <a:p>
            <a:pPr marL="0" indent="0">
              <a:buNone/>
            </a:pPr>
            <a:endParaRPr lang="en-US" sz="2800" dirty="0"/>
          </a:p>
          <a:p>
            <a:pPr marL="0" indent="0">
              <a:buNone/>
            </a:pPr>
            <a:endParaRPr lang="en-US" sz="2800" dirty="0"/>
          </a:p>
        </p:txBody>
      </p:sp>
      <p:sp>
        <p:nvSpPr>
          <p:cNvPr id="6" name="Slide Number Placeholder 5">
            <a:extLst>
              <a:ext uri="{FF2B5EF4-FFF2-40B4-BE49-F238E27FC236}">
                <a16:creationId xmlns:a16="http://schemas.microsoft.com/office/drawing/2014/main" id="{2841566C-C767-A9CF-CEE5-DF7D512C2464}"/>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23304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a:t>HOW TO CREATE AN INCIDENT</a:t>
            </a:r>
          </a:p>
        </p:txBody>
      </p:sp>
      <p:pic>
        <p:nvPicPr>
          <p:cNvPr id="9" name="Content Placeholder 8" descr="Image indicates where you click the Create button on the TIMS dashboard to begin the process of submitting an incident.">
            <a:extLst>
              <a:ext uri="{FF2B5EF4-FFF2-40B4-BE49-F238E27FC236}">
                <a16:creationId xmlns:a16="http://schemas.microsoft.com/office/drawing/2014/main" id="{5B450574-C222-9A25-D499-B6BB6923FDE8}"/>
              </a:ext>
            </a:extLst>
          </p:cNvPr>
          <p:cNvPicPr>
            <a:picLocks noGrp="1" noChangeAspect="1"/>
          </p:cNvPicPr>
          <p:nvPr>
            <p:ph idx="1"/>
          </p:nvPr>
        </p:nvPicPr>
        <p:blipFill>
          <a:blip r:embed="rId4"/>
          <a:stretch>
            <a:fillRect/>
          </a:stretch>
        </p:blipFill>
        <p:spPr>
          <a:xfrm>
            <a:off x="1891864" y="1805584"/>
            <a:ext cx="6742112" cy="3800332"/>
          </a:xfrm>
          <a:ln w="28575">
            <a:solidFill>
              <a:schemeClr val="accent2"/>
            </a:solidFill>
          </a:ln>
        </p:spPr>
      </p:pic>
      <p:sp>
        <p:nvSpPr>
          <p:cNvPr id="3" name="Slide Number Placeholder 2">
            <a:extLst>
              <a:ext uri="{FF2B5EF4-FFF2-40B4-BE49-F238E27FC236}">
                <a16:creationId xmlns:a16="http://schemas.microsoft.com/office/drawing/2014/main" id="{D09A78BB-5DBC-F08F-8211-F3262256572A}"/>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07468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6BC03F-92FD-488A-6809-5C86971B8563}"/>
              </a:ext>
            </a:extLst>
          </p:cNvPr>
          <p:cNvSpPr>
            <a:spLocks noGrp="1"/>
          </p:cNvSpPr>
          <p:nvPr>
            <p:ph type="title"/>
          </p:nvPr>
        </p:nvSpPr>
        <p:spPr/>
        <p:txBody>
          <a:bodyPr>
            <a:noAutofit/>
          </a:bodyPr>
          <a:lstStyle/>
          <a:p>
            <a:pPr algn="ctr"/>
            <a:r>
              <a:rPr lang="en-US" sz="4400"/>
              <a:t>INCIDENT CREATION FORM </a:t>
            </a:r>
          </a:p>
        </p:txBody>
      </p:sp>
      <p:sp>
        <p:nvSpPr>
          <p:cNvPr id="4" name="Slide Number Placeholder 3">
            <a:extLst>
              <a:ext uri="{FF2B5EF4-FFF2-40B4-BE49-F238E27FC236}">
                <a16:creationId xmlns:a16="http://schemas.microsoft.com/office/drawing/2014/main" id="{4AAD4B7D-AAC5-A2F0-1D9D-BF8E4EAA1608}"/>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8" name="Content Placeholder 7" descr="Image displays a blank incident creation form.">
            <a:extLst>
              <a:ext uri="{FF2B5EF4-FFF2-40B4-BE49-F238E27FC236}">
                <a16:creationId xmlns:a16="http://schemas.microsoft.com/office/drawing/2014/main" id="{B592340C-63C9-1498-1625-3DFC7B927057}"/>
              </a:ext>
            </a:extLst>
          </p:cNvPr>
          <p:cNvPicPr>
            <a:picLocks noGrp="1" noChangeAspect="1"/>
          </p:cNvPicPr>
          <p:nvPr>
            <p:ph idx="1"/>
          </p:nvPr>
        </p:nvPicPr>
        <p:blipFill>
          <a:blip r:embed="rId4"/>
          <a:stretch>
            <a:fillRect/>
          </a:stretch>
        </p:blipFill>
        <p:spPr>
          <a:xfrm>
            <a:off x="2249794" y="998729"/>
            <a:ext cx="5865506" cy="5494146"/>
          </a:xfrm>
          <a:ln w="28575">
            <a:solidFill>
              <a:schemeClr val="accent2"/>
            </a:solidFill>
          </a:ln>
        </p:spPr>
      </p:pic>
    </p:spTree>
    <p:custDataLst>
      <p:tags r:id="rId1"/>
    </p:custDataLst>
    <p:extLst>
      <p:ext uri="{BB962C8B-B14F-4D97-AF65-F5344CB8AC3E}">
        <p14:creationId xmlns:p14="http://schemas.microsoft.com/office/powerpoint/2010/main" val="2673659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D26E-A1BD-4222-A9DE-5AA0BBF1B491}"/>
              </a:ext>
            </a:extLst>
          </p:cNvPr>
          <p:cNvSpPr>
            <a:spLocks noGrp="1"/>
          </p:cNvSpPr>
          <p:nvPr>
            <p:ph type="title"/>
          </p:nvPr>
        </p:nvSpPr>
        <p:spPr/>
        <p:txBody>
          <a:bodyPr>
            <a:normAutofit/>
          </a:bodyPr>
          <a:lstStyle/>
          <a:p>
            <a:pPr algn="ctr"/>
            <a:r>
              <a:rPr lang="en-US" sz="4400"/>
              <a:t>CREATING AN INCIDENT</a:t>
            </a:r>
          </a:p>
        </p:txBody>
      </p:sp>
      <p:sp>
        <p:nvSpPr>
          <p:cNvPr id="4" name="Slide Number Placeholder 3">
            <a:extLst>
              <a:ext uri="{FF2B5EF4-FFF2-40B4-BE49-F238E27FC236}">
                <a16:creationId xmlns:a16="http://schemas.microsoft.com/office/drawing/2014/main" id="{C7CFE279-5980-D3FF-2853-7A6E904D71DE}"/>
              </a:ext>
            </a:extLst>
          </p:cNvPr>
          <p:cNvSpPr>
            <a:spLocks noGrp="1"/>
          </p:cNvSpPr>
          <p:nvPr>
            <p:ph type="sldNum" sz="quarter" idx="12"/>
          </p:nvPr>
        </p:nvSpPr>
        <p:spPr>
          <a:xfrm>
            <a:off x="7086600" y="649287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12" name="Content Placeholder 11" descr="Image displays the top part of the incident creation form where the submitter information is entered.">
            <a:extLst>
              <a:ext uri="{FF2B5EF4-FFF2-40B4-BE49-F238E27FC236}">
                <a16:creationId xmlns:a16="http://schemas.microsoft.com/office/drawing/2014/main" id="{BEB27FDD-C9BA-A4A8-955D-05912250B723}"/>
              </a:ext>
            </a:extLst>
          </p:cNvPr>
          <p:cNvPicPr>
            <a:picLocks noGrp="1" noChangeAspect="1"/>
          </p:cNvPicPr>
          <p:nvPr>
            <p:ph idx="1"/>
          </p:nvPr>
        </p:nvPicPr>
        <p:blipFill>
          <a:blip r:embed="rId4"/>
          <a:stretch>
            <a:fillRect/>
          </a:stretch>
        </p:blipFill>
        <p:spPr>
          <a:xfrm>
            <a:off x="2373258" y="1159267"/>
            <a:ext cx="5779324" cy="5417194"/>
          </a:xfrm>
          <a:ln w="28575">
            <a:solidFill>
              <a:schemeClr val="accent2"/>
            </a:solidFill>
          </a:ln>
        </p:spPr>
      </p:pic>
    </p:spTree>
    <p:custDataLst>
      <p:tags r:id="rId1"/>
    </p:custDataLst>
    <p:extLst>
      <p:ext uri="{BB962C8B-B14F-4D97-AF65-F5344CB8AC3E}">
        <p14:creationId xmlns:p14="http://schemas.microsoft.com/office/powerpoint/2010/main" val="1140512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68D3E2-6D9D-58EE-A49B-0C2DED27873B}"/>
              </a:ext>
            </a:extLst>
          </p:cNvPr>
          <p:cNvSpPr>
            <a:spLocks noGrp="1"/>
          </p:cNvSpPr>
          <p:nvPr>
            <p:ph type="title"/>
          </p:nvPr>
        </p:nvSpPr>
        <p:spPr>
          <a:xfrm>
            <a:off x="1344058" y="167275"/>
            <a:ext cx="7799942" cy="751350"/>
          </a:xfrm>
        </p:spPr>
        <p:txBody>
          <a:bodyPr>
            <a:noAutofit/>
          </a:bodyPr>
          <a:lstStyle/>
          <a:p>
            <a:pPr algn="ctr"/>
            <a:r>
              <a:rPr lang="en-US" sz="4400"/>
              <a:t>SUBSYSTEM AND SUBCATEORGY</a:t>
            </a:r>
          </a:p>
        </p:txBody>
      </p:sp>
      <p:pic>
        <p:nvPicPr>
          <p:cNvPr id="8" name="Picture 7" descr="Image shows the Subcategory dropdown menu which is based on the Subsystem selected.">
            <a:extLst>
              <a:ext uri="{FF2B5EF4-FFF2-40B4-BE49-F238E27FC236}">
                <a16:creationId xmlns:a16="http://schemas.microsoft.com/office/drawing/2014/main" id="{28FDB826-A458-ACB5-BE4D-65FE1CEFB7FC}"/>
              </a:ext>
            </a:extLst>
          </p:cNvPr>
          <p:cNvPicPr>
            <a:picLocks noChangeAspect="1"/>
          </p:cNvPicPr>
          <p:nvPr/>
        </p:nvPicPr>
        <p:blipFill>
          <a:blip r:embed="rId4"/>
          <a:stretch>
            <a:fillRect/>
          </a:stretch>
        </p:blipFill>
        <p:spPr>
          <a:xfrm>
            <a:off x="1795763" y="5405433"/>
            <a:ext cx="6414156" cy="1270004"/>
          </a:xfrm>
          <a:prstGeom prst="rect">
            <a:avLst/>
          </a:prstGeom>
          <a:ln w="38100">
            <a:solidFill>
              <a:schemeClr val="accent2"/>
            </a:solidFill>
          </a:ln>
        </p:spPr>
      </p:pic>
      <p:sp>
        <p:nvSpPr>
          <p:cNvPr id="4" name="Slide Number Placeholder 3">
            <a:extLst>
              <a:ext uri="{FF2B5EF4-FFF2-40B4-BE49-F238E27FC236}">
                <a16:creationId xmlns:a16="http://schemas.microsoft.com/office/drawing/2014/main" id="{89AC02E2-DBF8-65EA-F0DE-9CED0EF654D9}"/>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ECDA8896-C8A9-E000-CE26-E7EB2BD8FB0E}"/>
              </a:ext>
            </a:extLst>
          </p:cNvPr>
          <p:cNvPicPr>
            <a:picLocks noGrp="1" noChangeAspect="1"/>
          </p:cNvPicPr>
          <p:nvPr>
            <p:ph idx="1"/>
          </p:nvPr>
        </p:nvPicPr>
        <p:blipFill>
          <a:blip r:embed="rId5"/>
          <a:stretch>
            <a:fillRect/>
          </a:stretch>
        </p:blipFill>
        <p:spPr>
          <a:xfrm>
            <a:off x="2028408" y="1018389"/>
            <a:ext cx="5948866" cy="4104716"/>
          </a:xfrm>
          <a:ln w="28575">
            <a:solidFill>
              <a:schemeClr val="accent2"/>
            </a:solidFill>
          </a:ln>
        </p:spPr>
      </p:pic>
    </p:spTree>
    <p:custDataLst>
      <p:tags r:id="rId1"/>
    </p:custDataLst>
    <p:extLst>
      <p:ext uri="{BB962C8B-B14F-4D97-AF65-F5344CB8AC3E}">
        <p14:creationId xmlns:p14="http://schemas.microsoft.com/office/powerpoint/2010/main" val="1066737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108" y="167275"/>
            <a:ext cx="7766892" cy="751350"/>
          </a:xfrm>
        </p:spPr>
        <p:txBody>
          <a:bodyPr>
            <a:noAutofit/>
          </a:bodyPr>
          <a:lstStyle/>
          <a:p>
            <a:pPr algn="ctr"/>
            <a:r>
              <a:rPr lang="en-US" sz="4400" dirty="0"/>
              <a:t>CREATING AN INCIDENT CONT.</a:t>
            </a:r>
          </a:p>
        </p:txBody>
      </p:sp>
      <p:pic>
        <p:nvPicPr>
          <p:cNvPr id="10" name="Content Placeholder 9" descr="Image shows sample incident creation filled out with the Summary, Description, Priority level, attachments, and Environment.">
            <a:extLst>
              <a:ext uri="{FF2B5EF4-FFF2-40B4-BE49-F238E27FC236}">
                <a16:creationId xmlns:a16="http://schemas.microsoft.com/office/drawing/2014/main" id="{A469C423-3790-1D96-7908-E3B2613D48B8}"/>
              </a:ext>
            </a:extLst>
          </p:cNvPr>
          <p:cNvPicPr>
            <a:picLocks noGrp="1" noChangeAspect="1"/>
          </p:cNvPicPr>
          <p:nvPr>
            <p:ph idx="1"/>
          </p:nvPr>
        </p:nvPicPr>
        <p:blipFill>
          <a:blip r:embed="rId4"/>
          <a:stretch>
            <a:fillRect/>
          </a:stretch>
        </p:blipFill>
        <p:spPr>
          <a:xfrm>
            <a:off x="2353599" y="1165808"/>
            <a:ext cx="5818642" cy="5327066"/>
          </a:xfrm>
          <a:ln w="38100">
            <a:solidFill>
              <a:schemeClr val="accent2"/>
            </a:solidFill>
          </a:ln>
        </p:spPr>
      </p:pic>
      <p:sp>
        <p:nvSpPr>
          <p:cNvPr id="3" name="Slide Number Placeholder 2">
            <a:extLst>
              <a:ext uri="{FF2B5EF4-FFF2-40B4-BE49-F238E27FC236}">
                <a16:creationId xmlns:a16="http://schemas.microsoft.com/office/drawing/2014/main" id="{9B12AA73-7FEE-0339-2266-1205FE0FE49A}"/>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386003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F90F67-9933-499E-1FB5-E390789E3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6E5CFFB-FFEA-C15E-E1D3-38F42C2BAA6F}"/>
              </a:ext>
            </a:extLst>
          </p:cNvPr>
          <p:cNvSpPr>
            <a:spLocks noGrp="1"/>
          </p:cNvSpPr>
          <p:nvPr>
            <p:ph type="title"/>
          </p:nvPr>
        </p:nvSpPr>
        <p:spPr>
          <a:xfrm>
            <a:off x="1363578" y="167275"/>
            <a:ext cx="7780421" cy="751350"/>
          </a:xfrm>
        </p:spPr>
        <p:txBody>
          <a:bodyPr>
            <a:noAutofit/>
          </a:bodyPr>
          <a:lstStyle/>
          <a:p>
            <a:pPr algn="ctr"/>
            <a:r>
              <a:rPr lang="en-US" sz="4400" dirty="0"/>
              <a:t>INCIDENT PRIORITY LEVELS</a:t>
            </a:r>
          </a:p>
        </p:txBody>
      </p:sp>
      <p:sp>
        <p:nvSpPr>
          <p:cNvPr id="4" name="Content Placeholder 3">
            <a:extLst>
              <a:ext uri="{FF2B5EF4-FFF2-40B4-BE49-F238E27FC236}">
                <a16:creationId xmlns:a16="http://schemas.microsoft.com/office/drawing/2014/main" id="{ECBEDABC-51B4-919A-6D49-8986AC717DE6}"/>
              </a:ext>
            </a:extLst>
          </p:cNvPr>
          <p:cNvSpPr>
            <a:spLocks noGrp="1"/>
          </p:cNvSpPr>
          <p:nvPr>
            <p:ph idx="1"/>
          </p:nvPr>
        </p:nvSpPr>
        <p:spPr>
          <a:xfrm>
            <a:off x="1760562" y="1495650"/>
            <a:ext cx="6741545" cy="4997225"/>
          </a:xfrm>
        </p:spPr>
        <p:txBody>
          <a:bodyPr/>
          <a:lstStyle/>
          <a:p>
            <a:pPr lvl="1"/>
            <a:r>
              <a:rPr lang="en-US" sz="2400" dirty="0"/>
              <a:t>Low – questions, enhancement in functionality, or problems with the display or formatting of information </a:t>
            </a:r>
          </a:p>
          <a:p>
            <a:pPr lvl="1"/>
            <a:endParaRPr lang="en-US" sz="2400" dirty="0"/>
          </a:p>
          <a:p>
            <a:pPr lvl="1"/>
            <a:r>
              <a:rPr lang="en-US" sz="2400" dirty="0"/>
              <a:t>Medium (default value) – application works but produces incorrect, incomplete, or inconsistent results, or impairs usability</a:t>
            </a:r>
          </a:p>
          <a:p>
            <a:pPr lvl="1"/>
            <a:endParaRPr lang="en-US" sz="2400" dirty="0"/>
          </a:p>
          <a:p>
            <a:pPr lvl="1"/>
            <a:r>
              <a:rPr lang="en-US" sz="2400" dirty="0"/>
              <a:t>High – problem with a specific application functionality</a:t>
            </a:r>
          </a:p>
          <a:p>
            <a:pPr lvl="1"/>
            <a:endParaRPr lang="en-US" sz="2400" dirty="0"/>
          </a:p>
          <a:p>
            <a:pPr lvl="1"/>
            <a:r>
              <a:rPr lang="en-US" sz="2400" dirty="0"/>
              <a:t>Critical – system failure</a:t>
            </a:r>
          </a:p>
          <a:p>
            <a:endParaRPr lang="en-US" dirty="0"/>
          </a:p>
        </p:txBody>
      </p:sp>
    </p:spTree>
    <p:custDataLst>
      <p:tags r:id="rId1"/>
    </p:custDataLst>
    <p:extLst>
      <p:ext uri="{BB962C8B-B14F-4D97-AF65-F5344CB8AC3E}">
        <p14:creationId xmlns:p14="http://schemas.microsoft.com/office/powerpoint/2010/main" val="4074579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627B30-0F75-EEBF-962E-8E50DA390B31}"/>
              </a:ext>
            </a:extLst>
          </p:cNvPr>
          <p:cNvSpPr>
            <a:spLocks noGrp="1"/>
          </p:cNvSpPr>
          <p:nvPr>
            <p:ph type="title"/>
          </p:nvPr>
        </p:nvSpPr>
        <p:spPr>
          <a:xfrm>
            <a:off x="1364104" y="167275"/>
            <a:ext cx="7779895" cy="751350"/>
          </a:xfrm>
        </p:spPr>
        <p:txBody>
          <a:bodyPr>
            <a:noAutofit/>
          </a:bodyPr>
          <a:lstStyle/>
          <a:p>
            <a:pPr algn="ctr"/>
            <a:r>
              <a:rPr lang="en-US" sz="3400" dirty="0">
                <a:solidFill>
                  <a:schemeClr val="accent1"/>
                </a:solidFill>
              </a:rPr>
              <a:t>ESCALATION AND DATA USE AGREEMENT</a:t>
            </a:r>
          </a:p>
        </p:txBody>
      </p:sp>
      <p:pic>
        <p:nvPicPr>
          <p:cNvPr id="10" name="Content Placeholder 9" descr="Image indicates where the LEA submitter can escalate their incident to their ESC or vendor for support. Includes the data use agreement.">
            <a:extLst>
              <a:ext uri="{FF2B5EF4-FFF2-40B4-BE49-F238E27FC236}">
                <a16:creationId xmlns:a16="http://schemas.microsoft.com/office/drawing/2014/main" id="{73E0ACF5-50DA-4192-0716-8C77E1D4796C}"/>
              </a:ext>
            </a:extLst>
          </p:cNvPr>
          <p:cNvPicPr>
            <a:picLocks noGrp="1" noChangeAspect="1"/>
          </p:cNvPicPr>
          <p:nvPr>
            <p:ph idx="1"/>
          </p:nvPr>
        </p:nvPicPr>
        <p:blipFill>
          <a:blip r:embed="rId4"/>
          <a:stretch>
            <a:fillRect/>
          </a:stretch>
        </p:blipFill>
        <p:spPr>
          <a:xfrm>
            <a:off x="2044423" y="1494526"/>
            <a:ext cx="6399212" cy="5083398"/>
          </a:xfrm>
          <a:ln w="38100">
            <a:solidFill>
              <a:schemeClr val="accent2"/>
            </a:solidFill>
          </a:ln>
        </p:spPr>
      </p:pic>
      <p:sp>
        <p:nvSpPr>
          <p:cNvPr id="4" name="Slide Number Placeholder 3">
            <a:extLst>
              <a:ext uri="{FF2B5EF4-FFF2-40B4-BE49-F238E27FC236}">
                <a16:creationId xmlns:a16="http://schemas.microsoft.com/office/drawing/2014/main" id="{9897976A-B8DF-3BA4-CF7E-BEC45DB57EB5}"/>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94517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p:txBody>
          <a:bodyPr>
            <a:noAutofit/>
          </a:bodyPr>
          <a:lstStyle/>
          <a:p>
            <a:pPr algn="ctr"/>
            <a:r>
              <a:rPr lang="en-US" sz="4000">
                <a:solidFill>
                  <a:srgbClr val="0070C0"/>
                </a:solidFill>
              </a:rPr>
              <a:t>COURSE AGENDA</a:t>
            </a: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1659216" y="3848804"/>
            <a:ext cx="3848614" cy="1156278"/>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prstClr val="white"/>
                </a:solidFill>
                <a:effectLst/>
                <a:uLnTx/>
                <a:uFillTx/>
                <a:latin typeface="Calibri"/>
                <a:ea typeface="+mn-ea"/>
                <a:cs typeface="+mn-cs"/>
              </a:rPr>
              <a:t>Training Activity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white"/>
                </a:solidFill>
                <a:effectLst/>
                <a:uLnTx/>
                <a:uFillTx/>
                <a:latin typeface="Calibri"/>
                <a:ea typeface="+mn-ea"/>
                <a:cs typeface="Calibri"/>
              </a:rPr>
              <a:t>Practice</a:t>
            </a:r>
            <a:r>
              <a:rPr lang="en-US" sz="1425">
                <a:solidFill>
                  <a:prstClr val="white"/>
                </a:solidFill>
                <a:latin typeface="Calibri"/>
                <a:cs typeface="Calibri"/>
              </a:rPr>
              <a:t> and </a:t>
            </a:r>
            <a:r>
              <a:rPr kumimoji="0" lang="en-US" sz="1425" b="0" i="0" u="none" strike="noStrike" kern="1200" cap="none" spc="0" normalizeH="0" baseline="0" noProof="0">
                <a:ln>
                  <a:noFill/>
                </a:ln>
                <a:solidFill>
                  <a:prstClr val="white"/>
                </a:solidFill>
                <a:effectLst/>
                <a:uLnTx/>
                <a:uFillTx/>
                <a:latin typeface="Calibri"/>
                <a:ea typeface="+mn-ea"/>
                <a:cs typeface="Calibri"/>
              </a:rPr>
              <a:t>Knowledge Checks</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1659217" y="2572947"/>
            <a:ext cx="3848613" cy="1232165"/>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prstClr val="white"/>
                </a:solidFill>
                <a:effectLst/>
                <a:uLnTx/>
                <a:uFillTx/>
                <a:latin typeface="Calibri"/>
                <a:ea typeface="+mn-ea"/>
                <a:cs typeface="+mn-cs"/>
              </a:rPr>
              <a:t>Key Concepts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white"/>
                </a:solidFill>
                <a:effectLst/>
                <a:uLnTx/>
                <a:uFillTx/>
                <a:latin typeface="Calibri"/>
                <a:ea typeface="+mn-ea"/>
                <a:cs typeface="+mn-cs"/>
              </a:rPr>
              <a:t>TWEDS and L2 Validations</a:t>
            </a: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1659218" y="1359124"/>
            <a:ext cx="3848613" cy="1156278"/>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prstClr val="white"/>
                </a:solidFill>
                <a:effectLst/>
                <a:uLnTx/>
                <a:uFillTx/>
                <a:latin typeface="Calibri"/>
                <a:ea typeface="+mn-ea"/>
                <a:cs typeface="+mn-cs"/>
              </a:rPr>
              <a:t>Getting Started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Calibri"/>
              </a:rPr>
              <a:t>TSDS Architecture and TEAL Roles </a:t>
            </a:r>
          </a:p>
        </p:txBody>
      </p:sp>
      <p:pic>
        <p:nvPicPr>
          <p:cNvPr id="9" name="Picture 8" descr="A picture containing text, clipart&#10;&#10;Description automatically generated">
            <a:extLst>
              <a:ext uri="{FF2B5EF4-FFF2-40B4-BE49-F238E27FC236}">
                <a16:creationId xmlns:a16="http://schemas.microsoft.com/office/drawing/2014/main" id="{DD62E46C-ACD8-F173-1FF6-9421989B44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998" b="-1393"/>
          <a:stretch/>
        </p:blipFill>
        <p:spPr>
          <a:xfrm>
            <a:off x="5787907" y="2589962"/>
            <a:ext cx="3011544" cy="1850835"/>
          </a:xfrm>
          <a:prstGeom prst="rect">
            <a:avLst/>
          </a:prstGeom>
        </p:spPr>
      </p:pic>
      <p:sp>
        <p:nvSpPr>
          <p:cNvPr id="2" name="Rectangle: Rounded Corners 1">
            <a:extLst>
              <a:ext uri="{FF2B5EF4-FFF2-40B4-BE49-F238E27FC236}">
                <a16:creationId xmlns:a16="http://schemas.microsoft.com/office/drawing/2014/main" id="{6B70DB80-CCC9-AE4F-FD57-FCB35C71305F}"/>
              </a:ext>
            </a:extLst>
          </p:cNvPr>
          <p:cNvSpPr/>
          <p:nvPr/>
        </p:nvSpPr>
        <p:spPr>
          <a:xfrm>
            <a:off x="1659217" y="5047269"/>
            <a:ext cx="3848613" cy="1156278"/>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Wrap</a:t>
            </a:r>
            <a:r>
              <a:rPr kumimoji="0" lang="en" sz="2400" b="1" i="0" u="none" strike="noStrike" kern="1200" cap="none" spc="0" normalizeH="0" baseline="0" noProof="0">
                <a:ln>
                  <a:noFill/>
                </a:ln>
                <a:solidFill>
                  <a:prstClr val="white"/>
                </a:solidFill>
                <a:effectLst/>
                <a:uLnTx/>
                <a:uFillTx/>
                <a:latin typeface="Calibri"/>
                <a:ea typeface="+mn-ea"/>
                <a:cs typeface="+mn-cs"/>
              </a:rPr>
              <a:t> Up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white"/>
                </a:solidFill>
                <a:effectLst/>
                <a:uLnTx/>
                <a:uFillTx/>
                <a:latin typeface="Calibri"/>
                <a:ea typeface="+mn-ea"/>
                <a:cs typeface="+mn-cs"/>
              </a:rPr>
              <a:t>Key Takeaways, Resources, and Next Steps</a:t>
            </a:r>
          </a:p>
        </p:txBody>
      </p:sp>
    </p:spTree>
    <p:custDataLst>
      <p:tags r:id="rId1"/>
    </p:custDataLst>
    <p:extLst>
      <p:ext uri="{BB962C8B-B14F-4D97-AF65-F5344CB8AC3E}">
        <p14:creationId xmlns:p14="http://schemas.microsoft.com/office/powerpoint/2010/main" val="3654762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925" y="178292"/>
            <a:ext cx="7888077" cy="751350"/>
          </a:xfrm>
        </p:spPr>
        <p:txBody>
          <a:bodyPr>
            <a:noAutofit/>
          </a:bodyPr>
          <a:lstStyle/>
          <a:p>
            <a:pPr algn="ctr"/>
            <a:r>
              <a:rPr lang="en-US" sz="4400"/>
              <a:t> TIPS ON CREATING AN INCIDENT</a:t>
            </a:r>
          </a:p>
        </p:txBody>
      </p:sp>
      <p:sp>
        <p:nvSpPr>
          <p:cNvPr id="3" name="Content Placeholder 2"/>
          <p:cNvSpPr>
            <a:spLocks noGrp="1"/>
          </p:cNvSpPr>
          <p:nvPr>
            <p:ph idx="1"/>
          </p:nvPr>
        </p:nvSpPr>
        <p:spPr>
          <a:xfrm>
            <a:off x="1760562" y="1495650"/>
            <a:ext cx="6741545" cy="4905149"/>
          </a:xfrm>
          <a:prstGeom prst="rect">
            <a:avLst/>
          </a:prstGeom>
        </p:spPr>
        <p:txBody>
          <a:bodyPr lIns="91440" tIns="45720" rIns="91440" bIns="45720" anchor="t">
            <a:noAutofit/>
          </a:bodyPr>
          <a:lstStyle/>
          <a:p>
            <a:pPr>
              <a:spcAft>
                <a:spcPts val="751"/>
              </a:spcAft>
            </a:pPr>
            <a:r>
              <a:rPr lang="en-US" sz="2000" dirty="0">
                <a:solidFill>
                  <a:srgbClr val="0D6CB9"/>
                </a:solidFill>
              </a:rPr>
              <a:t>Determine if it is a data or an application issue.</a:t>
            </a:r>
            <a:endParaRPr lang="en-US" sz="2000" dirty="0">
              <a:solidFill>
                <a:srgbClr val="0D6CB9"/>
              </a:solidFill>
              <a:cs typeface="Calibri"/>
            </a:endParaRPr>
          </a:p>
          <a:p>
            <a:pPr>
              <a:spcAft>
                <a:spcPts val="751"/>
              </a:spcAft>
            </a:pPr>
            <a:r>
              <a:rPr lang="en-US" sz="2000" dirty="0">
                <a:solidFill>
                  <a:srgbClr val="0D6CB9"/>
                </a:solidFill>
              </a:rPr>
              <a:t>Search the Knowledge Base first.</a:t>
            </a:r>
            <a:endParaRPr lang="en-US" sz="2000" dirty="0">
              <a:solidFill>
                <a:srgbClr val="0D6CB9"/>
              </a:solidFill>
              <a:cs typeface="Calibri"/>
            </a:endParaRPr>
          </a:p>
          <a:p>
            <a:pPr>
              <a:spcAft>
                <a:spcPts val="751"/>
              </a:spcAft>
            </a:pPr>
            <a:r>
              <a:rPr lang="en-US" sz="2000" dirty="0">
                <a:solidFill>
                  <a:srgbClr val="0D6CB9"/>
                </a:solidFill>
              </a:rPr>
              <a:t>Review the </a:t>
            </a:r>
            <a:r>
              <a:rPr lang="en-US" sz="2000" b="1" dirty="0">
                <a:solidFill>
                  <a:srgbClr val="0D6CB9"/>
                </a:solidFill>
              </a:rPr>
              <a:t>Known Issues Report</a:t>
            </a:r>
            <a:r>
              <a:rPr lang="en-US" sz="2000" dirty="0">
                <a:solidFill>
                  <a:srgbClr val="0D6CB9"/>
                </a:solidFill>
              </a:rPr>
              <a:t>.</a:t>
            </a:r>
            <a:endParaRPr lang="en-US" sz="2000" dirty="0">
              <a:solidFill>
                <a:srgbClr val="0D6CB9"/>
              </a:solidFill>
              <a:cs typeface="Calibri"/>
            </a:endParaRPr>
          </a:p>
          <a:p>
            <a:pPr>
              <a:spcAft>
                <a:spcPts val="751"/>
              </a:spcAft>
            </a:pPr>
            <a:r>
              <a:rPr lang="en-US" sz="2000" dirty="0">
                <a:solidFill>
                  <a:srgbClr val="0D6CB9"/>
                </a:solidFill>
              </a:rPr>
              <a:t>When creating an incident:</a:t>
            </a:r>
            <a:endParaRPr lang="en-US" sz="2000" dirty="0">
              <a:solidFill>
                <a:srgbClr val="0D6CB9"/>
              </a:solidFill>
              <a:cs typeface="Calibri"/>
            </a:endParaRPr>
          </a:p>
          <a:p>
            <a:pPr lvl="1">
              <a:spcAft>
                <a:spcPts val="751"/>
              </a:spcAft>
            </a:pPr>
            <a:r>
              <a:rPr lang="en-US" dirty="0">
                <a:solidFill>
                  <a:srgbClr val="0D6CB9"/>
                </a:solidFill>
              </a:rPr>
              <a:t>Attach screenshots and/or files.</a:t>
            </a:r>
            <a:endParaRPr lang="en-US" dirty="0">
              <a:solidFill>
                <a:srgbClr val="0D6CB9"/>
              </a:solidFill>
              <a:cs typeface="Calibri"/>
            </a:endParaRPr>
          </a:p>
          <a:p>
            <a:pPr lvl="1">
              <a:spcAft>
                <a:spcPts val="751"/>
              </a:spcAft>
            </a:pPr>
            <a:r>
              <a:rPr lang="en-US" dirty="0">
                <a:solidFill>
                  <a:srgbClr val="0D6CB9"/>
                </a:solidFill>
              </a:rPr>
              <a:t>Include the error message.</a:t>
            </a:r>
            <a:endParaRPr lang="en-US" dirty="0">
              <a:solidFill>
                <a:srgbClr val="0D6CB9"/>
              </a:solidFill>
              <a:cs typeface="Calibri"/>
            </a:endParaRPr>
          </a:p>
          <a:p>
            <a:pPr lvl="1">
              <a:spcAft>
                <a:spcPts val="751"/>
              </a:spcAft>
            </a:pPr>
            <a:r>
              <a:rPr lang="en-US" dirty="0">
                <a:solidFill>
                  <a:srgbClr val="0D6CB9"/>
                </a:solidFill>
              </a:rPr>
              <a:t>Describe the steps followed before the error occurred.</a:t>
            </a:r>
            <a:endParaRPr lang="en-US" dirty="0">
              <a:solidFill>
                <a:srgbClr val="0D6CB9"/>
              </a:solidFill>
              <a:cs typeface="Calibri"/>
            </a:endParaRPr>
          </a:p>
          <a:p>
            <a:pPr lvl="1">
              <a:spcAft>
                <a:spcPts val="751"/>
              </a:spcAft>
            </a:pPr>
            <a:r>
              <a:rPr lang="en-US" dirty="0">
                <a:solidFill>
                  <a:srgbClr val="0D6CB9"/>
                </a:solidFill>
              </a:rPr>
              <a:t>Mention troubleshooting you already completed.</a:t>
            </a:r>
            <a:endParaRPr lang="en-US" dirty="0">
              <a:solidFill>
                <a:srgbClr val="0D6CB9"/>
              </a:solidFill>
              <a:cs typeface="Calibri"/>
            </a:endParaRPr>
          </a:p>
          <a:p>
            <a:pPr lvl="1">
              <a:spcAft>
                <a:spcPts val="751"/>
              </a:spcAft>
            </a:pPr>
            <a:r>
              <a:rPr lang="en-US" dirty="0">
                <a:solidFill>
                  <a:srgbClr val="0D6CB9"/>
                </a:solidFill>
              </a:rPr>
              <a:t>Be concise but detailed in your description.</a:t>
            </a:r>
            <a:endParaRPr lang="en-US" dirty="0">
              <a:solidFill>
                <a:srgbClr val="0D6CB9"/>
              </a:solidFill>
              <a:cs typeface="Calibri"/>
            </a:endParaRPr>
          </a:p>
          <a:p>
            <a:pPr lvl="1">
              <a:spcAft>
                <a:spcPts val="751"/>
              </a:spcAft>
            </a:pPr>
            <a:r>
              <a:rPr lang="en-US" dirty="0">
                <a:solidFill>
                  <a:srgbClr val="0D6CB9"/>
                </a:solidFill>
              </a:rPr>
              <a:t>Be specific about what you see.</a:t>
            </a:r>
            <a:endParaRPr lang="en-US" dirty="0">
              <a:solidFill>
                <a:srgbClr val="0D6CB9"/>
              </a:solidFill>
              <a:cs typeface="Calibri"/>
            </a:endParaRPr>
          </a:p>
          <a:p>
            <a:pPr lvl="1">
              <a:spcAft>
                <a:spcPts val="751"/>
              </a:spcAft>
            </a:pPr>
            <a:r>
              <a:rPr lang="en-US" dirty="0">
                <a:solidFill>
                  <a:srgbClr val="0D6CB9"/>
                </a:solidFill>
              </a:rPr>
              <a:t>Provide any feedback on applicable Knowledge Base articles for potential future updates.</a:t>
            </a:r>
            <a:endParaRPr lang="en-US" dirty="0">
              <a:solidFill>
                <a:srgbClr val="0D6CB9"/>
              </a:solidFill>
              <a:cs typeface="Calibri"/>
            </a:endParaRPr>
          </a:p>
          <a:p>
            <a:pPr marL="342900" lvl="1" indent="0">
              <a:spcAft>
                <a:spcPts val="751"/>
              </a:spcAft>
              <a:buNone/>
            </a:pPr>
            <a:endParaRPr lang="en-US" dirty="0">
              <a:solidFill>
                <a:srgbClr val="0D6CB9"/>
              </a:solidFill>
              <a:cs typeface="Calibri"/>
            </a:endParaRPr>
          </a:p>
          <a:p>
            <a:endParaRPr lang="en-US" sz="400" dirty="0">
              <a:solidFill>
                <a:srgbClr val="0D6CB9"/>
              </a:solidFill>
            </a:endParaRPr>
          </a:p>
          <a:p>
            <a:endParaRPr lang="en-US" sz="400" dirty="0">
              <a:solidFill>
                <a:srgbClr val="0D6CB9"/>
              </a:solidFill>
            </a:endParaRPr>
          </a:p>
        </p:txBody>
      </p:sp>
      <p:sp>
        <p:nvSpPr>
          <p:cNvPr id="5" name="Slide Number Placeholder 4">
            <a:extLst>
              <a:ext uri="{FF2B5EF4-FFF2-40B4-BE49-F238E27FC236}">
                <a16:creationId xmlns:a16="http://schemas.microsoft.com/office/drawing/2014/main" id="{870D9796-767A-84B0-CFE4-7D1952374961}"/>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20747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091EFF-AD6E-46E3-815E-223F28BDD65B}"/>
              </a:ext>
            </a:extLst>
          </p:cNvPr>
          <p:cNvSpPr>
            <a:spLocks noGrp="1"/>
          </p:cNvSpPr>
          <p:nvPr>
            <p:ph type="title"/>
          </p:nvPr>
        </p:nvSpPr>
        <p:spPr/>
        <p:txBody>
          <a:bodyPr anchor="ctr">
            <a:normAutofit/>
          </a:bodyPr>
          <a:lstStyle/>
          <a:p>
            <a:pPr algn="ctr"/>
            <a:r>
              <a:rPr lang="en-US" sz="4400" dirty="0"/>
              <a:t>DEMONSTRATION 3</a:t>
            </a:r>
          </a:p>
        </p:txBody>
      </p:sp>
      <p:sp>
        <p:nvSpPr>
          <p:cNvPr id="3" name="Content Placeholder 2">
            <a:extLst>
              <a:ext uri="{FF2B5EF4-FFF2-40B4-BE49-F238E27FC236}">
                <a16:creationId xmlns:a16="http://schemas.microsoft.com/office/drawing/2014/main" id="{F7930F02-FF0E-4BF0-BB06-6A355FF68F73}"/>
              </a:ext>
            </a:extLst>
          </p:cNvPr>
          <p:cNvSpPr>
            <a:spLocks noGrp="1"/>
          </p:cNvSpPr>
          <p:nvPr>
            <p:ph idx="1"/>
          </p:nvPr>
        </p:nvSpPr>
        <p:spPr>
          <a:xfrm>
            <a:off x="1651382" y="1158949"/>
            <a:ext cx="7223078" cy="4965404"/>
          </a:xfrm>
        </p:spPr>
        <p:txBody>
          <a:bodyPr lIns="91440" tIns="45720" rIns="91440" bIns="45720" anchor="t">
            <a:normAutofit/>
          </a:bodyPr>
          <a:lstStyle/>
          <a:p>
            <a:pPr marL="0" indent="0">
              <a:buNone/>
            </a:pPr>
            <a:r>
              <a:rPr lang="en-US" sz="2400" u="sng" dirty="0">
                <a:solidFill>
                  <a:srgbClr val="0D6CB9"/>
                </a:solidFill>
              </a:rPr>
              <a:t>TIMS Workflow</a:t>
            </a:r>
          </a:p>
          <a:p>
            <a:r>
              <a:rPr lang="en-US" sz="2000" dirty="0">
                <a:solidFill>
                  <a:srgbClr val="0D6CB9"/>
                </a:solidFill>
              </a:rPr>
              <a:t>Start progress on an incident</a:t>
            </a:r>
          </a:p>
          <a:p>
            <a:r>
              <a:rPr lang="en-US" sz="2000" dirty="0">
                <a:solidFill>
                  <a:srgbClr val="0D6CB9"/>
                </a:solidFill>
              </a:rPr>
              <a:t>Add comments </a:t>
            </a:r>
            <a:endParaRPr lang="en-US" sz="2000" dirty="0">
              <a:solidFill>
                <a:srgbClr val="0D6CB9"/>
              </a:solidFill>
              <a:cs typeface="Calibri"/>
            </a:endParaRPr>
          </a:p>
          <a:p>
            <a:r>
              <a:rPr lang="en-US" sz="2000" dirty="0">
                <a:solidFill>
                  <a:srgbClr val="0D6CB9"/>
                </a:solidFill>
                <a:ea typeface="+mn-lt"/>
                <a:cs typeface="+mn-lt"/>
              </a:rPr>
              <a:t>Escalate an incident</a:t>
            </a:r>
            <a:endParaRPr lang="en-US" sz="2000" dirty="0">
              <a:ea typeface="+mn-lt"/>
              <a:cs typeface="+mn-lt"/>
            </a:endParaRPr>
          </a:p>
          <a:p>
            <a:r>
              <a:rPr lang="en-US" sz="2000" dirty="0">
                <a:solidFill>
                  <a:srgbClr val="0D6CB9"/>
                </a:solidFill>
                <a:ea typeface="+mn-lt"/>
                <a:cs typeface="+mn-lt"/>
              </a:rPr>
              <a:t>Resolve an incident</a:t>
            </a:r>
          </a:p>
          <a:p>
            <a:r>
              <a:rPr lang="en-US" sz="2000" dirty="0">
                <a:solidFill>
                  <a:srgbClr val="0D6CB9"/>
                </a:solidFill>
                <a:ea typeface="+mn-lt"/>
                <a:cs typeface="+mn-lt"/>
              </a:rPr>
              <a:t>Put an incident on hold</a:t>
            </a:r>
            <a:endParaRPr lang="en-US" sz="2000" dirty="0">
              <a:solidFill>
                <a:srgbClr val="0D6CB9"/>
              </a:solidFill>
            </a:endParaRPr>
          </a:p>
          <a:p>
            <a:pPr marL="0" indent="0">
              <a:buNone/>
            </a:pPr>
            <a:endParaRPr lang="en-US" sz="2400" dirty="0">
              <a:solidFill>
                <a:srgbClr val="0D6CB9"/>
              </a:solidFill>
              <a:cs typeface="Calibri"/>
            </a:endParaRPr>
          </a:p>
          <a:p>
            <a:pPr marL="0" indent="0">
              <a:buNone/>
            </a:pPr>
            <a:r>
              <a:rPr lang="en-US" sz="2400" u="sng" dirty="0">
                <a:solidFill>
                  <a:srgbClr val="0D6CB9"/>
                </a:solidFill>
                <a:cs typeface="Calibri"/>
              </a:rPr>
              <a:t>For ESCs/Vendors Only</a:t>
            </a:r>
            <a:endParaRPr lang="en-US" sz="2400" u="sng" dirty="0">
              <a:solidFill>
                <a:srgbClr val="0D6CB9"/>
              </a:solidFill>
            </a:endParaRPr>
          </a:p>
          <a:p>
            <a:r>
              <a:rPr lang="en-US" sz="2000" dirty="0">
                <a:solidFill>
                  <a:srgbClr val="0D6CB9"/>
                </a:solidFill>
                <a:ea typeface="+mn-lt"/>
                <a:cs typeface="+mn-lt"/>
              </a:rPr>
              <a:t>Return an incident</a:t>
            </a:r>
            <a:endParaRPr lang="en-US" sz="2000" dirty="0"/>
          </a:p>
          <a:p>
            <a:r>
              <a:rPr lang="en-US" sz="2000" dirty="0">
                <a:solidFill>
                  <a:srgbClr val="0D6CB9"/>
                </a:solidFill>
              </a:rPr>
              <a:t>Log data access</a:t>
            </a:r>
            <a:endParaRPr lang="en-US" sz="2000" dirty="0">
              <a:cs typeface="Calibri"/>
            </a:endParaRPr>
          </a:p>
          <a:p>
            <a:r>
              <a:rPr lang="en-US" sz="2000" dirty="0">
                <a:solidFill>
                  <a:srgbClr val="0D6CB9"/>
                </a:solidFill>
              </a:rPr>
              <a:t>Log work</a:t>
            </a:r>
          </a:p>
          <a:p>
            <a:r>
              <a:rPr lang="en-US" sz="2000" dirty="0">
                <a:solidFill>
                  <a:srgbClr val="0D6CB9"/>
                </a:solidFill>
                <a:cs typeface="Calibri"/>
              </a:rPr>
              <a:t>Submit incident on behalf of an LEA as TIMS Level 1 Support</a:t>
            </a:r>
          </a:p>
          <a:p>
            <a:endParaRPr lang="en-US" sz="2400" dirty="0">
              <a:solidFill>
                <a:srgbClr val="0D6CB9"/>
              </a:solidFill>
            </a:endParaRPr>
          </a:p>
          <a:p>
            <a:pPr marL="0" indent="0">
              <a:buNone/>
            </a:pPr>
            <a:endParaRPr lang="en-US" sz="2400" dirty="0"/>
          </a:p>
        </p:txBody>
      </p:sp>
      <p:sp>
        <p:nvSpPr>
          <p:cNvPr id="6" name="Slide Number Placeholder 5">
            <a:extLst>
              <a:ext uri="{FF2B5EF4-FFF2-40B4-BE49-F238E27FC236}">
                <a16:creationId xmlns:a16="http://schemas.microsoft.com/office/drawing/2014/main" id="{F7F394FF-3C64-C62A-1AF5-E638D7E8D3DE}"/>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42698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042" y="167275"/>
            <a:ext cx="7810958" cy="751350"/>
          </a:xfrm>
        </p:spPr>
        <p:txBody>
          <a:bodyPr>
            <a:noAutofit/>
          </a:bodyPr>
          <a:lstStyle/>
          <a:p>
            <a:pPr algn="ctr"/>
            <a:r>
              <a:rPr lang="en-US" sz="4400"/>
              <a:t>START WORK ON AN INCIDENT</a:t>
            </a:r>
          </a:p>
        </p:txBody>
      </p:sp>
      <p:sp>
        <p:nvSpPr>
          <p:cNvPr id="3" name="Slide Number Placeholder 2">
            <a:extLst>
              <a:ext uri="{FF2B5EF4-FFF2-40B4-BE49-F238E27FC236}">
                <a16:creationId xmlns:a16="http://schemas.microsoft.com/office/drawing/2014/main" id="{124A74E9-48E5-527A-C04A-92FC0428364C}"/>
              </a:ext>
            </a:extLst>
          </p:cNvPr>
          <p:cNvSpPr>
            <a:spLocks noGrp="1"/>
          </p:cNvSpPr>
          <p:nvPr>
            <p:ph type="sldNum" sz="quarter" idx="12"/>
          </p:nvPr>
        </p:nvSpPr>
        <p:spPr>
          <a:xfrm>
            <a:off x="7086600" y="649287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9" name="Content Placeholder 8" descr="Image displays the Assigned to Me queue widget on the TIMS dashboard.">
            <a:extLst>
              <a:ext uri="{FF2B5EF4-FFF2-40B4-BE49-F238E27FC236}">
                <a16:creationId xmlns:a16="http://schemas.microsoft.com/office/drawing/2014/main" id="{5CCD1205-9608-129E-996D-1FD15124091F}"/>
              </a:ext>
            </a:extLst>
          </p:cNvPr>
          <p:cNvPicPr>
            <a:picLocks noGrp="1" noChangeAspect="1"/>
          </p:cNvPicPr>
          <p:nvPr>
            <p:ph idx="1"/>
          </p:nvPr>
        </p:nvPicPr>
        <p:blipFill>
          <a:blip r:embed="rId4"/>
          <a:stretch>
            <a:fillRect/>
          </a:stretch>
        </p:blipFill>
        <p:spPr>
          <a:xfrm>
            <a:off x="2134639" y="3896150"/>
            <a:ext cx="6366415" cy="1686066"/>
          </a:xfrm>
          <a:ln w="28575">
            <a:solidFill>
              <a:schemeClr val="accent2"/>
            </a:solidFill>
          </a:ln>
        </p:spPr>
      </p:pic>
      <p:pic>
        <p:nvPicPr>
          <p:cNvPr id="11" name="Picture 10" descr="Image displays the Filter Results: L1 Support Queue widget on the TIMS dashboard.">
            <a:extLst>
              <a:ext uri="{FF2B5EF4-FFF2-40B4-BE49-F238E27FC236}">
                <a16:creationId xmlns:a16="http://schemas.microsoft.com/office/drawing/2014/main" id="{63A2FED9-FDB0-71C3-D304-0F8DB4B82553}"/>
              </a:ext>
            </a:extLst>
          </p:cNvPr>
          <p:cNvPicPr>
            <a:picLocks noChangeAspect="1"/>
          </p:cNvPicPr>
          <p:nvPr/>
        </p:nvPicPr>
        <p:blipFill>
          <a:blip r:embed="rId5"/>
          <a:stretch>
            <a:fillRect/>
          </a:stretch>
        </p:blipFill>
        <p:spPr>
          <a:xfrm>
            <a:off x="2134639" y="1584427"/>
            <a:ext cx="6366415" cy="1645920"/>
          </a:xfrm>
          <a:prstGeom prst="rect">
            <a:avLst/>
          </a:prstGeom>
          <a:ln w="28575">
            <a:solidFill>
              <a:schemeClr val="accent2"/>
            </a:solidFill>
          </a:ln>
        </p:spPr>
      </p:pic>
    </p:spTree>
    <p:custDataLst>
      <p:tags r:id="rId1"/>
    </p:custDataLst>
    <p:extLst>
      <p:ext uri="{BB962C8B-B14F-4D97-AF65-F5344CB8AC3E}">
        <p14:creationId xmlns:p14="http://schemas.microsoft.com/office/powerpoint/2010/main" val="4078692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a:t>WORK ON AN INCIDENT</a:t>
            </a:r>
          </a:p>
        </p:txBody>
      </p:sp>
      <p:pic>
        <p:nvPicPr>
          <p:cNvPr id="7" name="Content Placeholder 6" descr="Image shows the Open dropdown menu the submitter will click to Start Progress on an incident.">
            <a:extLst>
              <a:ext uri="{FF2B5EF4-FFF2-40B4-BE49-F238E27FC236}">
                <a16:creationId xmlns:a16="http://schemas.microsoft.com/office/drawing/2014/main" id="{36E63640-7ED5-9A6F-F35A-2FAEAB1D2992}"/>
              </a:ext>
            </a:extLst>
          </p:cNvPr>
          <p:cNvPicPr>
            <a:picLocks noGrp="1" noChangeAspect="1"/>
          </p:cNvPicPr>
          <p:nvPr>
            <p:ph idx="1"/>
          </p:nvPr>
        </p:nvPicPr>
        <p:blipFill>
          <a:blip r:embed="rId4"/>
          <a:stretch>
            <a:fillRect/>
          </a:stretch>
        </p:blipFill>
        <p:spPr>
          <a:xfrm>
            <a:off x="1651381" y="1138458"/>
            <a:ext cx="4961050" cy="2492006"/>
          </a:xfrm>
          <a:ln w="28575">
            <a:solidFill>
              <a:schemeClr val="accent2"/>
            </a:solidFill>
          </a:ln>
        </p:spPr>
      </p:pic>
      <p:pic>
        <p:nvPicPr>
          <p:cNvPr id="9" name="Picture 8" descr="Image shows how the Open dropdown menu changes to In Progress after click Start Progress.">
            <a:extLst>
              <a:ext uri="{FF2B5EF4-FFF2-40B4-BE49-F238E27FC236}">
                <a16:creationId xmlns:a16="http://schemas.microsoft.com/office/drawing/2014/main" id="{241F7C40-BB6C-DD14-45BB-F47ED5402A04}"/>
              </a:ext>
            </a:extLst>
          </p:cNvPr>
          <p:cNvPicPr>
            <a:picLocks noChangeAspect="1"/>
          </p:cNvPicPr>
          <p:nvPr/>
        </p:nvPicPr>
        <p:blipFill>
          <a:blip r:embed="rId5"/>
          <a:stretch>
            <a:fillRect/>
          </a:stretch>
        </p:blipFill>
        <p:spPr>
          <a:xfrm>
            <a:off x="1651381" y="3850297"/>
            <a:ext cx="4961050" cy="2656116"/>
          </a:xfrm>
          <a:prstGeom prst="rect">
            <a:avLst/>
          </a:prstGeom>
          <a:ln w="28575">
            <a:solidFill>
              <a:schemeClr val="accent2"/>
            </a:solidFill>
          </a:ln>
        </p:spPr>
      </p:pic>
      <p:pic>
        <p:nvPicPr>
          <p:cNvPr id="11" name="Picture 10" descr="Image displays the menu options when the submitter clicks the ellipsis on the right side of the incident from the dashboard queues.">
            <a:extLst>
              <a:ext uri="{FF2B5EF4-FFF2-40B4-BE49-F238E27FC236}">
                <a16:creationId xmlns:a16="http://schemas.microsoft.com/office/drawing/2014/main" id="{F1B6BBA9-B670-DF67-FC0D-2C203BD3DFAC}"/>
              </a:ext>
            </a:extLst>
          </p:cNvPr>
          <p:cNvPicPr>
            <a:picLocks noChangeAspect="1"/>
          </p:cNvPicPr>
          <p:nvPr/>
        </p:nvPicPr>
        <p:blipFill>
          <a:blip r:embed="rId6"/>
          <a:stretch>
            <a:fillRect/>
          </a:stretch>
        </p:blipFill>
        <p:spPr>
          <a:xfrm>
            <a:off x="6961673" y="1138458"/>
            <a:ext cx="1912786" cy="5354415"/>
          </a:xfrm>
          <a:prstGeom prst="rect">
            <a:avLst/>
          </a:prstGeom>
          <a:ln w="28575">
            <a:solidFill>
              <a:srgbClr val="C00000"/>
            </a:solidFill>
          </a:ln>
        </p:spPr>
      </p:pic>
      <p:sp>
        <p:nvSpPr>
          <p:cNvPr id="3" name="Slide Number Placeholder 2">
            <a:extLst>
              <a:ext uri="{FF2B5EF4-FFF2-40B4-BE49-F238E27FC236}">
                <a16:creationId xmlns:a16="http://schemas.microsoft.com/office/drawing/2014/main" id="{DB2F9141-B3AF-99A3-487C-9895012DE802}"/>
              </a:ext>
            </a:extLst>
          </p:cNvPr>
          <p:cNvSpPr>
            <a:spLocks noGrp="1"/>
          </p:cNvSpPr>
          <p:nvPr>
            <p:ph type="sldNum" sz="quarter" idx="12"/>
          </p:nvPr>
        </p:nvSpPr>
        <p:spPr>
          <a:xfrm>
            <a:off x="7086600" y="649287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43197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97D040-EBC6-32C3-77F8-E89A5E6E1B82}"/>
              </a:ext>
            </a:extLst>
          </p:cNvPr>
          <p:cNvSpPr>
            <a:spLocks noGrp="1"/>
          </p:cNvSpPr>
          <p:nvPr>
            <p:ph type="title"/>
          </p:nvPr>
        </p:nvSpPr>
        <p:spPr/>
        <p:txBody>
          <a:bodyPr>
            <a:normAutofit/>
          </a:bodyPr>
          <a:lstStyle/>
          <a:p>
            <a:pPr algn="ctr"/>
            <a:r>
              <a:rPr lang="en-US" sz="4400"/>
              <a:t>WORKING THE INCIDENT</a:t>
            </a:r>
          </a:p>
        </p:txBody>
      </p:sp>
      <p:sp>
        <p:nvSpPr>
          <p:cNvPr id="5" name="Content Placeholder 4">
            <a:extLst>
              <a:ext uri="{FF2B5EF4-FFF2-40B4-BE49-F238E27FC236}">
                <a16:creationId xmlns:a16="http://schemas.microsoft.com/office/drawing/2014/main" id="{8F6044A5-AA8F-2207-4F5E-BA15F21CEC0E}"/>
              </a:ext>
            </a:extLst>
          </p:cNvPr>
          <p:cNvSpPr>
            <a:spLocks noGrp="1"/>
          </p:cNvSpPr>
          <p:nvPr>
            <p:ph idx="1"/>
          </p:nvPr>
        </p:nvSpPr>
        <p:spPr>
          <a:xfrm>
            <a:off x="1740090" y="1495651"/>
            <a:ext cx="3347114" cy="4997224"/>
          </a:xfrm>
        </p:spPr>
        <p:txBody>
          <a:bodyPr/>
          <a:lstStyle/>
          <a:p>
            <a:r>
              <a:rPr lang="en-US" sz="2000"/>
              <a:t>When you are working an incident:</a:t>
            </a:r>
          </a:p>
          <a:p>
            <a:pPr lvl="1"/>
            <a:r>
              <a:rPr lang="en-US"/>
              <a:t>Consult the </a:t>
            </a:r>
            <a:r>
              <a:rPr lang="en-US" b="1"/>
              <a:t>Knowledge Base </a:t>
            </a:r>
            <a:r>
              <a:rPr lang="en-US"/>
              <a:t>to see if a solution to the incident has been identified. </a:t>
            </a:r>
          </a:p>
          <a:p>
            <a:pPr lvl="2"/>
            <a:r>
              <a:rPr lang="en-US" sz="1600"/>
              <a:t>To do so, go to the dashboard and click on the Subsystem from the </a:t>
            </a:r>
            <a:r>
              <a:rPr lang="en-US" sz="1600" b="1"/>
              <a:t>Heat Map</a:t>
            </a:r>
            <a:r>
              <a:rPr lang="en-US" sz="1600"/>
              <a:t>, use the </a:t>
            </a:r>
            <a:r>
              <a:rPr lang="en-US" sz="1600" b="1"/>
              <a:t>Quick Search </a:t>
            </a:r>
            <a:r>
              <a:rPr lang="en-US" sz="1600"/>
              <a:t>box, or the </a:t>
            </a:r>
            <a:r>
              <a:rPr lang="en-US" sz="1600" b="1"/>
              <a:t>Knowledge Base </a:t>
            </a:r>
            <a:r>
              <a:rPr lang="en-US" sz="1600"/>
              <a:t>quick link.</a:t>
            </a:r>
          </a:p>
          <a:p>
            <a:pPr marL="685800" lvl="2" indent="0">
              <a:buNone/>
            </a:pPr>
            <a:endParaRPr lang="en-US"/>
          </a:p>
          <a:p>
            <a:pPr lvl="1"/>
            <a:r>
              <a:rPr lang="en-US"/>
              <a:t>Search the </a:t>
            </a:r>
            <a:r>
              <a:rPr lang="en-US" b="1"/>
              <a:t>Known Issues Report </a:t>
            </a:r>
            <a:r>
              <a:rPr lang="en-US"/>
              <a:t>to see if the incident you are working has been reported, has any troubleshooting steps, or a resolution timeframe. Click </a:t>
            </a:r>
            <a:r>
              <a:rPr lang="en-US">
                <a:hlinkClick r:id="rId4"/>
              </a:rPr>
              <a:t>here</a:t>
            </a:r>
            <a:r>
              <a:rPr lang="en-US"/>
              <a:t> to access.</a:t>
            </a:r>
          </a:p>
        </p:txBody>
      </p:sp>
      <p:pic>
        <p:nvPicPr>
          <p:cNvPr id="9" name="Content Placeholder 8" descr="Image displaying the Heat Map.">
            <a:extLst>
              <a:ext uri="{FF2B5EF4-FFF2-40B4-BE49-F238E27FC236}">
                <a16:creationId xmlns:a16="http://schemas.microsoft.com/office/drawing/2014/main" id="{0AA525D6-EBFA-A152-2444-5A73BAEE34B2}"/>
              </a:ext>
            </a:extLst>
          </p:cNvPr>
          <p:cNvPicPr>
            <a:picLocks noGrp="1" noChangeAspect="1"/>
          </p:cNvPicPr>
          <p:nvPr>
            <p:ph idx="13"/>
          </p:nvPr>
        </p:nvPicPr>
        <p:blipFill>
          <a:blip r:embed="rId5"/>
          <a:stretch>
            <a:fillRect/>
          </a:stretch>
        </p:blipFill>
        <p:spPr>
          <a:xfrm>
            <a:off x="5494389" y="1495651"/>
            <a:ext cx="3071126" cy="2461473"/>
          </a:xfrm>
          <a:ln w="28575">
            <a:solidFill>
              <a:schemeClr val="accent2"/>
            </a:solidFill>
          </a:ln>
        </p:spPr>
      </p:pic>
      <p:pic>
        <p:nvPicPr>
          <p:cNvPr id="12" name="Picture 11" descr="Image showing a screenshot of the KB article for TSDS Known Issues List. The number is TSDSKB-572.">
            <a:extLst>
              <a:ext uri="{FF2B5EF4-FFF2-40B4-BE49-F238E27FC236}">
                <a16:creationId xmlns:a16="http://schemas.microsoft.com/office/drawing/2014/main" id="{4DE7601D-D3AA-E35F-E7E9-6D32772C2894}"/>
              </a:ext>
            </a:extLst>
          </p:cNvPr>
          <p:cNvPicPr>
            <a:picLocks noChangeAspect="1"/>
          </p:cNvPicPr>
          <p:nvPr/>
        </p:nvPicPr>
        <p:blipFill>
          <a:blip r:embed="rId6"/>
          <a:stretch>
            <a:fillRect/>
          </a:stretch>
        </p:blipFill>
        <p:spPr>
          <a:xfrm>
            <a:off x="5494389" y="4195959"/>
            <a:ext cx="3071126" cy="2296916"/>
          </a:xfrm>
          <a:prstGeom prst="rect">
            <a:avLst/>
          </a:prstGeom>
          <a:ln w="28575">
            <a:solidFill>
              <a:schemeClr val="accent2"/>
            </a:solidFill>
          </a:ln>
        </p:spPr>
      </p:pic>
      <p:sp>
        <p:nvSpPr>
          <p:cNvPr id="4" name="Slide Number Placeholder 3">
            <a:extLst>
              <a:ext uri="{FF2B5EF4-FFF2-40B4-BE49-F238E27FC236}">
                <a16:creationId xmlns:a16="http://schemas.microsoft.com/office/drawing/2014/main" id="{F9BE0F1D-073E-9609-2F99-3CE684A21B91}"/>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16260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3F5C4-19B3-A5A5-6A64-F0C2F2AA255C}"/>
              </a:ext>
            </a:extLst>
          </p:cNvPr>
          <p:cNvSpPr>
            <a:spLocks noGrp="1"/>
          </p:cNvSpPr>
          <p:nvPr>
            <p:ph type="title"/>
          </p:nvPr>
        </p:nvSpPr>
        <p:spPr/>
        <p:txBody>
          <a:bodyPr>
            <a:normAutofit/>
          </a:bodyPr>
          <a:lstStyle/>
          <a:p>
            <a:pPr algn="ctr"/>
            <a:r>
              <a:rPr lang="en-US" sz="4400"/>
              <a:t>HOW TO ADD COMMENTS</a:t>
            </a:r>
          </a:p>
        </p:txBody>
      </p:sp>
      <p:sp>
        <p:nvSpPr>
          <p:cNvPr id="4" name="Content Placeholder 3">
            <a:extLst>
              <a:ext uri="{FF2B5EF4-FFF2-40B4-BE49-F238E27FC236}">
                <a16:creationId xmlns:a16="http://schemas.microsoft.com/office/drawing/2014/main" id="{0D287B7F-0494-E058-0C5F-602730D0B618}"/>
              </a:ext>
            </a:extLst>
          </p:cNvPr>
          <p:cNvSpPr>
            <a:spLocks noGrp="1"/>
          </p:cNvSpPr>
          <p:nvPr>
            <p:ph idx="1"/>
          </p:nvPr>
        </p:nvSpPr>
        <p:spPr>
          <a:xfrm>
            <a:off x="1740090" y="1495651"/>
            <a:ext cx="3625995" cy="4351338"/>
          </a:xfrm>
        </p:spPr>
        <p:txBody>
          <a:bodyPr lIns="91440" tIns="45720" rIns="91440" bIns="45720" anchor="t"/>
          <a:lstStyle/>
          <a:p>
            <a:r>
              <a:rPr lang="en-US" sz="1800"/>
              <a:t>To add a comment to an incident:</a:t>
            </a:r>
          </a:p>
          <a:p>
            <a:pPr lvl="1"/>
            <a:r>
              <a:rPr lang="en-US" sz="1600"/>
              <a:t>In the detail view, click the </a:t>
            </a:r>
            <a:r>
              <a:rPr lang="en-US" sz="1600" b="1"/>
              <a:t>Add Comment </a:t>
            </a:r>
            <a:r>
              <a:rPr lang="en-US" sz="1600"/>
              <a:t>button, type in your comment, and click </a:t>
            </a:r>
            <a:r>
              <a:rPr lang="en-US" sz="1600" b="1"/>
              <a:t>Add</a:t>
            </a:r>
            <a:r>
              <a:rPr lang="en-US" sz="1600"/>
              <a:t>.</a:t>
            </a:r>
          </a:p>
          <a:p>
            <a:pPr lvl="1"/>
            <a:r>
              <a:rPr lang="en-US" sz="1600"/>
              <a:t>From the queues, hover over the right side of the incident, click the </a:t>
            </a:r>
            <a:r>
              <a:rPr lang="en-US" sz="1600" b="1"/>
              <a:t>ellipsis</a:t>
            </a:r>
            <a:r>
              <a:rPr lang="en-US" sz="1600"/>
              <a:t>, select </a:t>
            </a:r>
            <a:r>
              <a:rPr lang="en-US" sz="1600" b="1"/>
              <a:t>Add Comment</a:t>
            </a:r>
            <a:r>
              <a:rPr lang="en-US" sz="1600"/>
              <a:t>, type in your comment, and click </a:t>
            </a:r>
            <a:r>
              <a:rPr lang="en-US" sz="1600" b="1"/>
              <a:t>Add</a:t>
            </a:r>
            <a:r>
              <a:rPr lang="en-US" sz="1600"/>
              <a:t>.</a:t>
            </a:r>
          </a:p>
          <a:p>
            <a:pPr marL="342900" lvl="1" indent="0">
              <a:buNone/>
            </a:pPr>
            <a:endParaRPr lang="en-US" sz="1600">
              <a:cs typeface="Calibri" panose="020F0502020204030204"/>
            </a:endParaRPr>
          </a:p>
          <a:p>
            <a:r>
              <a:rPr lang="en-US" sz="1800"/>
              <a:t>Note</a:t>
            </a:r>
          </a:p>
          <a:p>
            <a:pPr lvl="1"/>
            <a:r>
              <a:rPr lang="en-US" sz="1600"/>
              <a:t>To notify a person of a comment via email, use the @mention feature. </a:t>
            </a:r>
          </a:p>
          <a:p>
            <a:pPr lvl="2"/>
            <a:r>
              <a:rPr lang="en-US" sz="1400"/>
              <a:t>Enter the @ symbol, type in their name, and click on their name. </a:t>
            </a:r>
          </a:p>
          <a:p>
            <a:pPr lvl="1"/>
            <a:r>
              <a:rPr lang="en-US" sz="1600">
                <a:ea typeface="+mn-lt"/>
                <a:cs typeface="+mn-lt"/>
              </a:rPr>
              <a:t>You can restrict the view to a set of users by clicking the lock icon.</a:t>
            </a:r>
            <a:endParaRPr lang="en-US" sz="1600">
              <a:cs typeface="Calibri" panose="020F0502020204030204"/>
            </a:endParaRPr>
          </a:p>
        </p:txBody>
      </p:sp>
      <p:pic>
        <p:nvPicPr>
          <p:cNvPr id="10" name="Content Placeholder 9" descr="Image displays where to click to add a comment to a TIMS incident.">
            <a:extLst>
              <a:ext uri="{FF2B5EF4-FFF2-40B4-BE49-F238E27FC236}">
                <a16:creationId xmlns:a16="http://schemas.microsoft.com/office/drawing/2014/main" id="{7499215D-314D-2534-32D1-1A0A4E16110C}"/>
              </a:ext>
            </a:extLst>
          </p:cNvPr>
          <p:cNvPicPr>
            <a:picLocks noGrp="1" noChangeAspect="1"/>
          </p:cNvPicPr>
          <p:nvPr>
            <p:ph idx="13"/>
          </p:nvPr>
        </p:nvPicPr>
        <p:blipFill>
          <a:blip r:embed="rId4"/>
          <a:stretch>
            <a:fillRect/>
          </a:stretch>
        </p:blipFill>
        <p:spPr>
          <a:xfrm>
            <a:off x="5723254" y="1287564"/>
            <a:ext cx="3152274" cy="826060"/>
          </a:xfrm>
          <a:ln w="28575">
            <a:solidFill>
              <a:schemeClr val="accent2"/>
            </a:solidFill>
          </a:ln>
        </p:spPr>
      </p:pic>
      <p:pic>
        <p:nvPicPr>
          <p:cNvPr id="9" name="Picture 8" descr="Image shows where the submitter enters to the comment for the TSDS incident. The screen tells the submitter to add your comment here.">
            <a:extLst>
              <a:ext uri="{FF2B5EF4-FFF2-40B4-BE49-F238E27FC236}">
                <a16:creationId xmlns:a16="http://schemas.microsoft.com/office/drawing/2014/main" id="{CF421A4F-3B05-A199-14C4-76359828AE34}"/>
              </a:ext>
            </a:extLst>
          </p:cNvPr>
          <p:cNvPicPr>
            <a:picLocks noChangeAspect="1"/>
          </p:cNvPicPr>
          <p:nvPr/>
        </p:nvPicPr>
        <p:blipFill>
          <a:blip r:embed="rId5"/>
          <a:stretch>
            <a:fillRect/>
          </a:stretch>
        </p:blipFill>
        <p:spPr>
          <a:xfrm>
            <a:off x="5723254" y="2249300"/>
            <a:ext cx="3152274" cy="1503838"/>
          </a:xfrm>
          <a:prstGeom prst="rect">
            <a:avLst/>
          </a:prstGeom>
          <a:ln w="28575">
            <a:solidFill>
              <a:schemeClr val="accent2"/>
            </a:solidFill>
          </a:ln>
        </p:spPr>
      </p:pic>
      <p:pic>
        <p:nvPicPr>
          <p:cNvPr id="11" name="Picture 10" descr="Image displays how you use the at mention feature in TIMS.">
            <a:extLst>
              <a:ext uri="{FF2B5EF4-FFF2-40B4-BE49-F238E27FC236}">
                <a16:creationId xmlns:a16="http://schemas.microsoft.com/office/drawing/2014/main" id="{831D8817-16D6-04CC-5FE2-F43CC8202681}"/>
              </a:ext>
            </a:extLst>
          </p:cNvPr>
          <p:cNvPicPr>
            <a:picLocks noChangeAspect="1"/>
          </p:cNvPicPr>
          <p:nvPr/>
        </p:nvPicPr>
        <p:blipFill>
          <a:blip r:embed="rId6"/>
          <a:stretch>
            <a:fillRect/>
          </a:stretch>
        </p:blipFill>
        <p:spPr>
          <a:xfrm>
            <a:off x="5675132" y="4210263"/>
            <a:ext cx="3200396" cy="1800622"/>
          </a:xfrm>
          <a:prstGeom prst="rect">
            <a:avLst/>
          </a:prstGeom>
          <a:ln w="28575">
            <a:solidFill>
              <a:schemeClr val="accent2"/>
            </a:solidFill>
          </a:ln>
        </p:spPr>
      </p:pic>
      <p:sp>
        <p:nvSpPr>
          <p:cNvPr id="5" name="Slide Number Placeholder 4">
            <a:extLst>
              <a:ext uri="{FF2B5EF4-FFF2-40B4-BE49-F238E27FC236}">
                <a16:creationId xmlns:a16="http://schemas.microsoft.com/office/drawing/2014/main" id="{88C00E52-12EB-FDCE-C0E7-8CF986AE805A}"/>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03748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26FCDD-B98B-D2ED-04AA-9555D0901D2E}"/>
              </a:ext>
            </a:extLst>
          </p:cNvPr>
          <p:cNvSpPr>
            <a:spLocks noGrp="1"/>
          </p:cNvSpPr>
          <p:nvPr>
            <p:ph type="title"/>
          </p:nvPr>
        </p:nvSpPr>
        <p:spPr>
          <a:xfrm>
            <a:off x="1365815" y="167275"/>
            <a:ext cx="7778187" cy="751350"/>
          </a:xfrm>
        </p:spPr>
        <p:txBody>
          <a:bodyPr>
            <a:noAutofit/>
          </a:bodyPr>
          <a:lstStyle/>
          <a:p>
            <a:r>
              <a:rPr lang="en-US" sz="4000"/>
              <a:t>ADD ATTACHMENT OR SCREENSHOT</a:t>
            </a:r>
          </a:p>
        </p:txBody>
      </p:sp>
      <p:pic>
        <p:nvPicPr>
          <p:cNvPr id="8" name="Content Placeholder 7" descr="Image shows the More dropdown menu highlighting where to click to Attach files.">
            <a:extLst>
              <a:ext uri="{FF2B5EF4-FFF2-40B4-BE49-F238E27FC236}">
                <a16:creationId xmlns:a16="http://schemas.microsoft.com/office/drawing/2014/main" id="{79866520-AC6D-C24F-D651-77A476A19DBF}"/>
              </a:ext>
            </a:extLst>
          </p:cNvPr>
          <p:cNvPicPr>
            <a:picLocks noGrp="1" noChangeAspect="1"/>
          </p:cNvPicPr>
          <p:nvPr>
            <p:ph idx="1"/>
          </p:nvPr>
        </p:nvPicPr>
        <p:blipFill>
          <a:blip r:embed="rId4"/>
          <a:stretch>
            <a:fillRect/>
          </a:stretch>
        </p:blipFill>
        <p:spPr>
          <a:xfrm>
            <a:off x="2533368" y="1142872"/>
            <a:ext cx="1648752" cy="2651760"/>
          </a:xfrm>
          <a:ln w="38100">
            <a:solidFill>
              <a:schemeClr val="accent2"/>
            </a:solidFill>
          </a:ln>
        </p:spPr>
      </p:pic>
      <p:pic>
        <p:nvPicPr>
          <p:cNvPr id="10" name="Picture 9" descr="Image shows the More dropdown menu highlighting where to click to Attach screenshot.">
            <a:extLst>
              <a:ext uri="{FF2B5EF4-FFF2-40B4-BE49-F238E27FC236}">
                <a16:creationId xmlns:a16="http://schemas.microsoft.com/office/drawing/2014/main" id="{3014736B-EB29-468D-13F4-5EFB92D76F17}"/>
              </a:ext>
            </a:extLst>
          </p:cNvPr>
          <p:cNvPicPr>
            <a:picLocks noChangeAspect="1"/>
          </p:cNvPicPr>
          <p:nvPr/>
        </p:nvPicPr>
        <p:blipFill>
          <a:blip r:embed="rId5"/>
          <a:stretch>
            <a:fillRect/>
          </a:stretch>
        </p:blipFill>
        <p:spPr>
          <a:xfrm>
            <a:off x="6287954" y="1142872"/>
            <a:ext cx="1648752" cy="2651760"/>
          </a:xfrm>
          <a:prstGeom prst="rect">
            <a:avLst/>
          </a:prstGeom>
          <a:ln w="38100">
            <a:solidFill>
              <a:schemeClr val="accent2"/>
            </a:solidFill>
          </a:ln>
        </p:spPr>
      </p:pic>
      <p:pic>
        <p:nvPicPr>
          <p:cNvPr id="5" name="Picture 4" descr="Image shows the attachments section of the incident where the submitter can drop files to attach or browse.">
            <a:extLst>
              <a:ext uri="{FF2B5EF4-FFF2-40B4-BE49-F238E27FC236}">
                <a16:creationId xmlns:a16="http://schemas.microsoft.com/office/drawing/2014/main" id="{8AA90E64-4B4B-6A17-DBAA-B856DC58D7F1}"/>
              </a:ext>
            </a:extLst>
          </p:cNvPr>
          <p:cNvPicPr>
            <a:picLocks noChangeAspect="1"/>
          </p:cNvPicPr>
          <p:nvPr/>
        </p:nvPicPr>
        <p:blipFill>
          <a:blip r:embed="rId6"/>
          <a:stretch>
            <a:fillRect/>
          </a:stretch>
        </p:blipFill>
        <p:spPr>
          <a:xfrm>
            <a:off x="3282403" y="3944383"/>
            <a:ext cx="3961034" cy="676853"/>
          </a:xfrm>
          <a:prstGeom prst="rect">
            <a:avLst/>
          </a:prstGeom>
          <a:ln w="38100">
            <a:solidFill>
              <a:schemeClr val="accent2"/>
            </a:solidFill>
          </a:ln>
        </p:spPr>
      </p:pic>
      <p:pic>
        <p:nvPicPr>
          <p:cNvPr id="12" name="Picture 11" descr="Image shows where to click to add attachments in the comments sections.">
            <a:extLst>
              <a:ext uri="{FF2B5EF4-FFF2-40B4-BE49-F238E27FC236}">
                <a16:creationId xmlns:a16="http://schemas.microsoft.com/office/drawing/2014/main" id="{5660D361-143E-AFBD-B9D3-69510405A053}"/>
              </a:ext>
            </a:extLst>
          </p:cNvPr>
          <p:cNvPicPr>
            <a:picLocks noChangeAspect="1"/>
          </p:cNvPicPr>
          <p:nvPr/>
        </p:nvPicPr>
        <p:blipFill>
          <a:blip r:embed="rId7"/>
          <a:stretch>
            <a:fillRect/>
          </a:stretch>
        </p:blipFill>
        <p:spPr>
          <a:xfrm>
            <a:off x="2533368" y="4818284"/>
            <a:ext cx="5459104" cy="1793688"/>
          </a:xfrm>
          <a:prstGeom prst="rect">
            <a:avLst/>
          </a:prstGeom>
          <a:ln w="38100">
            <a:solidFill>
              <a:schemeClr val="accent2"/>
            </a:solidFill>
          </a:ln>
        </p:spPr>
      </p:pic>
      <p:sp>
        <p:nvSpPr>
          <p:cNvPr id="4" name="Slide Number Placeholder 3">
            <a:extLst>
              <a:ext uri="{FF2B5EF4-FFF2-40B4-BE49-F238E27FC236}">
                <a16:creationId xmlns:a16="http://schemas.microsoft.com/office/drawing/2014/main" id="{1BD02CDF-243F-411A-2DF2-4D33E99989BC}"/>
              </a:ext>
            </a:extLst>
          </p:cNvPr>
          <p:cNvSpPr>
            <a:spLocks noGrp="1"/>
          </p:cNvSpPr>
          <p:nvPr>
            <p:ph type="sldNum" sz="quarter" idx="12"/>
          </p:nvPr>
        </p:nvSpPr>
        <p:spPr>
          <a:xfrm>
            <a:off x="711233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82026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a:t>ESCALATE AN INCIDENT</a:t>
            </a:r>
          </a:p>
        </p:txBody>
      </p:sp>
      <p:sp>
        <p:nvSpPr>
          <p:cNvPr id="16" name="Content Placeholder 15">
            <a:extLst>
              <a:ext uri="{FF2B5EF4-FFF2-40B4-BE49-F238E27FC236}">
                <a16:creationId xmlns:a16="http://schemas.microsoft.com/office/drawing/2014/main" id="{14ABC3DD-2013-F2F2-1F8B-7268C93C2C56}"/>
              </a:ext>
            </a:extLst>
          </p:cNvPr>
          <p:cNvSpPr>
            <a:spLocks noGrp="1"/>
          </p:cNvSpPr>
          <p:nvPr>
            <p:ph idx="1"/>
          </p:nvPr>
        </p:nvSpPr>
        <p:spPr/>
        <p:txBody>
          <a:bodyPr lIns="91440" tIns="45720" rIns="91440" bIns="45720" anchor="t"/>
          <a:lstStyle/>
          <a:p>
            <a:r>
              <a:rPr lang="en-US" sz="1800"/>
              <a:t>To escalate an incident:</a:t>
            </a:r>
          </a:p>
          <a:p>
            <a:pPr lvl="1"/>
            <a:r>
              <a:rPr lang="en-US" sz="1600"/>
              <a:t>From the In Progress dropdown menu, click </a:t>
            </a:r>
            <a:r>
              <a:rPr lang="en-US" sz="1600" b="1"/>
              <a:t>Escalate to Level #</a:t>
            </a:r>
            <a:r>
              <a:rPr lang="en-US" sz="1600"/>
              <a:t>.</a:t>
            </a:r>
            <a:endParaRPr lang="en-US" sz="1600">
              <a:ea typeface="Calibri"/>
              <a:cs typeface="Calibri"/>
            </a:endParaRPr>
          </a:p>
          <a:p>
            <a:pPr lvl="1"/>
            <a:r>
              <a:rPr lang="en-US" sz="1600"/>
              <a:t>From the queues, hover over the right side of the incident, click the </a:t>
            </a:r>
            <a:r>
              <a:rPr lang="en-US" sz="1600" b="1"/>
              <a:t>ellipsis</a:t>
            </a:r>
            <a:r>
              <a:rPr lang="en-US" sz="1600"/>
              <a:t>, then select </a:t>
            </a:r>
            <a:r>
              <a:rPr lang="en-US" sz="1600" b="1"/>
              <a:t>Escalate to Level #</a:t>
            </a:r>
            <a:r>
              <a:rPr lang="en-US" sz="1600"/>
              <a:t>.</a:t>
            </a:r>
            <a:endParaRPr lang="en-US" sz="1600">
              <a:ea typeface="Calibri"/>
              <a:cs typeface="Calibri"/>
            </a:endParaRPr>
          </a:p>
          <a:p>
            <a:pPr lvl="1"/>
            <a:r>
              <a:rPr lang="en-US" sz="1600"/>
              <a:t>When the dialogue box opens, choose the organization to which you are going to escalate the incident.</a:t>
            </a:r>
            <a:endParaRPr lang="en-US" sz="1600">
              <a:ea typeface="Calibri"/>
              <a:cs typeface="Calibri"/>
            </a:endParaRPr>
          </a:p>
          <a:p>
            <a:pPr lvl="1"/>
            <a:r>
              <a:rPr lang="en-US" sz="1600"/>
              <a:t>Add an optional comment explaining why you are escalating the incident.</a:t>
            </a:r>
            <a:endParaRPr lang="en-US" sz="1600">
              <a:cs typeface="Calibri"/>
            </a:endParaRPr>
          </a:p>
          <a:p>
            <a:pPr lvl="1"/>
            <a:r>
              <a:rPr lang="en-US" sz="1600"/>
              <a:t>Click </a:t>
            </a:r>
            <a:r>
              <a:rPr lang="en-US" sz="1600" b="1"/>
              <a:t>Escalate to Level # </a:t>
            </a:r>
            <a:r>
              <a:rPr lang="en-US" sz="1600"/>
              <a:t>to escalate the incident. </a:t>
            </a:r>
            <a:endParaRPr lang="en-US" sz="1600">
              <a:ea typeface="Calibri"/>
              <a:cs typeface="Calibri"/>
            </a:endParaRPr>
          </a:p>
          <a:p>
            <a:endParaRPr lang="en-US" sz="1800"/>
          </a:p>
        </p:txBody>
      </p:sp>
      <p:pic>
        <p:nvPicPr>
          <p:cNvPr id="7" name="Content Placeholder 6" descr="Image displays the In Progress dropdown menu where the user can select to escalate an incident.">
            <a:extLst>
              <a:ext uri="{FF2B5EF4-FFF2-40B4-BE49-F238E27FC236}">
                <a16:creationId xmlns:a16="http://schemas.microsoft.com/office/drawing/2014/main" id="{5C313CF9-FA4F-C1E2-92D8-B271FA255FB0}"/>
              </a:ext>
            </a:extLst>
          </p:cNvPr>
          <p:cNvPicPr>
            <a:picLocks noGrp="1" noChangeAspect="1"/>
          </p:cNvPicPr>
          <p:nvPr>
            <p:ph idx="13"/>
          </p:nvPr>
        </p:nvPicPr>
        <p:blipFill>
          <a:blip r:embed="rId4"/>
          <a:stretch>
            <a:fillRect/>
          </a:stretch>
        </p:blipFill>
        <p:spPr>
          <a:xfrm>
            <a:off x="5463382" y="1256851"/>
            <a:ext cx="3346450" cy="1837804"/>
          </a:xfrm>
          <a:ln w="28575">
            <a:solidFill>
              <a:schemeClr val="accent2"/>
            </a:solidFill>
          </a:ln>
        </p:spPr>
      </p:pic>
      <p:pic>
        <p:nvPicPr>
          <p:cNvPr id="9" name="Picture 8" descr="Image displays the data use agreement and where the submitter can escalate their incident.">
            <a:extLst>
              <a:ext uri="{FF2B5EF4-FFF2-40B4-BE49-F238E27FC236}">
                <a16:creationId xmlns:a16="http://schemas.microsoft.com/office/drawing/2014/main" id="{3DBF7A18-ECB8-3CDC-2FD0-061CB5103AE0}"/>
              </a:ext>
            </a:extLst>
          </p:cNvPr>
          <p:cNvPicPr>
            <a:picLocks noChangeAspect="1"/>
          </p:cNvPicPr>
          <p:nvPr/>
        </p:nvPicPr>
        <p:blipFill>
          <a:blip r:embed="rId5"/>
          <a:stretch>
            <a:fillRect/>
          </a:stretch>
        </p:blipFill>
        <p:spPr>
          <a:xfrm>
            <a:off x="5170714" y="3392140"/>
            <a:ext cx="3831772" cy="2450318"/>
          </a:xfrm>
          <a:prstGeom prst="rect">
            <a:avLst/>
          </a:prstGeom>
          <a:ln w="28575">
            <a:solidFill>
              <a:schemeClr val="accent2"/>
            </a:solidFill>
          </a:ln>
        </p:spPr>
      </p:pic>
      <p:sp>
        <p:nvSpPr>
          <p:cNvPr id="3" name="Slide Number Placeholder 2">
            <a:extLst>
              <a:ext uri="{FF2B5EF4-FFF2-40B4-BE49-F238E27FC236}">
                <a16:creationId xmlns:a16="http://schemas.microsoft.com/office/drawing/2014/main" id="{90B5C17D-7442-81A8-606F-28A0E8BD31FE}"/>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32018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073BD-37C1-DCD4-D7CC-01EB98A94354}"/>
              </a:ext>
            </a:extLst>
          </p:cNvPr>
          <p:cNvSpPr>
            <a:spLocks noGrp="1"/>
          </p:cNvSpPr>
          <p:nvPr>
            <p:ph type="title"/>
          </p:nvPr>
        </p:nvSpPr>
        <p:spPr/>
        <p:txBody>
          <a:bodyPr>
            <a:normAutofit/>
          </a:bodyPr>
          <a:lstStyle/>
          <a:p>
            <a:pPr algn="ctr"/>
            <a:r>
              <a:rPr lang="en-US" sz="4400"/>
              <a:t>RESOLVE AN INCIDENT</a:t>
            </a:r>
          </a:p>
        </p:txBody>
      </p:sp>
      <p:sp>
        <p:nvSpPr>
          <p:cNvPr id="4" name="Content Placeholder 3">
            <a:extLst>
              <a:ext uri="{FF2B5EF4-FFF2-40B4-BE49-F238E27FC236}">
                <a16:creationId xmlns:a16="http://schemas.microsoft.com/office/drawing/2014/main" id="{5395921F-6D1C-4789-1B5A-FCD10A03E006}"/>
              </a:ext>
            </a:extLst>
          </p:cNvPr>
          <p:cNvSpPr>
            <a:spLocks noGrp="1"/>
          </p:cNvSpPr>
          <p:nvPr>
            <p:ph idx="1"/>
          </p:nvPr>
        </p:nvSpPr>
        <p:spPr>
          <a:xfrm>
            <a:off x="1494264" y="1108364"/>
            <a:ext cx="3543830" cy="5596405"/>
          </a:xfrm>
        </p:spPr>
        <p:txBody>
          <a:bodyPr lIns="91440" tIns="45720" rIns="91440" bIns="45720" anchor="t"/>
          <a:lstStyle/>
          <a:p>
            <a:r>
              <a:rPr lang="en-US" sz="2000"/>
              <a:t>To resolve an incident:</a:t>
            </a:r>
          </a:p>
          <a:p>
            <a:pPr lvl="1"/>
            <a:r>
              <a:rPr lang="en-US"/>
              <a:t>From the In Progress dropdown menu, click </a:t>
            </a:r>
            <a:r>
              <a:rPr lang="en-US" b="1"/>
              <a:t>Resolve Issue</a:t>
            </a:r>
            <a:r>
              <a:rPr lang="en-US"/>
              <a:t>.</a:t>
            </a:r>
            <a:endParaRPr lang="en-US">
              <a:cs typeface="Calibri"/>
            </a:endParaRPr>
          </a:p>
          <a:p>
            <a:pPr lvl="1"/>
            <a:r>
              <a:rPr lang="en-US"/>
              <a:t>From the queues, hover over the right side of the incident, click the </a:t>
            </a:r>
            <a:r>
              <a:rPr lang="en-US" b="1"/>
              <a:t>ellipsis</a:t>
            </a:r>
            <a:r>
              <a:rPr lang="en-US"/>
              <a:t>, and select </a:t>
            </a:r>
            <a:r>
              <a:rPr lang="en-US" b="1"/>
              <a:t>Resolve Issue</a:t>
            </a:r>
            <a:r>
              <a:rPr lang="en-US"/>
              <a:t>.</a:t>
            </a:r>
            <a:endParaRPr lang="en-US">
              <a:cs typeface="Calibri"/>
            </a:endParaRPr>
          </a:p>
          <a:p>
            <a:pPr lvl="1"/>
            <a:r>
              <a:rPr lang="en-US"/>
              <a:t>Select the Resolution dropdown and select the appropriate resolution. </a:t>
            </a:r>
          </a:p>
          <a:p>
            <a:pPr lvl="1"/>
            <a:r>
              <a:rPr lang="en-US"/>
              <a:t>The subsystem and subcategory</a:t>
            </a:r>
            <a:r>
              <a:rPr lang="en-US" b="1"/>
              <a:t> </a:t>
            </a:r>
            <a:r>
              <a:rPr lang="en-US"/>
              <a:t>will auto-populate with what was selected when the incident was created.</a:t>
            </a:r>
            <a:endParaRPr lang="en-US">
              <a:cs typeface="Calibri"/>
            </a:endParaRPr>
          </a:p>
          <a:p>
            <a:pPr lvl="1"/>
            <a:r>
              <a:rPr lang="en-US"/>
              <a:t>Answer the question about the information being helpful.</a:t>
            </a:r>
            <a:endParaRPr lang="en-US">
              <a:cs typeface="Calibri"/>
            </a:endParaRPr>
          </a:p>
          <a:p>
            <a:pPr lvl="1"/>
            <a:r>
              <a:rPr lang="en-US"/>
              <a:t>Add an optional comment regarding the resolution.</a:t>
            </a:r>
          </a:p>
          <a:p>
            <a:pPr lvl="1"/>
            <a:r>
              <a:rPr lang="en-US"/>
              <a:t>Click </a:t>
            </a:r>
            <a:r>
              <a:rPr lang="en-US" b="1"/>
              <a:t>Resolve</a:t>
            </a:r>
            <a:r>
              <a:rPr lang="en-US"/>
              <a:t>.</a:t>
            </a:r>
            <a:endParaRPr lang="en-US">
              <a:cs typeface="Calibri"/>
            </a:endParaRPr>
          </a:p>
        </p:txBody>
      </p:sp>
      <p:pic>
        <p:nvPicPr>
          <p:cNvPr id="13" name="Content Placeholder 12" descr="Image shows In Progress dropdown menu where submitter can choose to resolve issue for the incident submitted.">
            <a:extLst>
              <a:ext uri="{FF2B5EF4-FFF2-40B4-BE49-F238E27FC236}">
                <a16:creationId xmlns:a16="http://schemas.microsoft.com/office/drawing/2014/main" id="{94D480E1-BBAF-FD0B-3B4A-34ECB939FC68}"/>
              </a:ext>
            </a:extLst>
          </p:cNvPr>
          <p:cNvPicPr>
            <a:picLocks noGrp="1" noChangeAspect="1"/>
          </p:cNvPicPr>
          <p:nvPr>
            <p:ph idx="13"/>
          </p:nvPr>
        </p:nvPicPr>
        <p:blipFill>
          <a:blip r:embed="rId4"/>
          <a:stretch>
            <a:fillRect/>
          </a:stretch>
        </p:blipFill>
        <p:spPr>
          <a:xfrm>
            <a:off x="5352741" y="1369086"/>
            <a:ext cx="3346450" cy="1633106"/>
          </a:xfrm>
          <a:ln w="28575">
            <a:solidFill>
              <a:schemeClr val="accent2"/>
            </a:solidFill>
          </a:ln>
        </p:spPr>
      </p:pic>
      <p:pic>
        <p:nvPicPr>
          <p:cNvPr id="17" name="Picture 16" descr="Image displays dialog box that submitter will fill out to resolve issue. Sections include resolution, subsystem and/or subcategory, a question about the helpfulness of information provided, and comment.">
            <a:extLst>
              <a:ext uri="{FF2B5EF4-FFF2-40B4-BE49-F238E27FC236}">
                <a16:creationId xmlns:a16="http://schemas.microsoft.com/office/drawing/2014/main" id="{780BD7A4-F744-66A0-6F1D-4E51B45B485F}"/>
              </a:ext>
            </a:extLst>
          </p:cNvPr>
          <p:cNvPicPr>
            <a:picLocks noChangeAspect="1"/>
          </p:cNvPicPr>
          <p:nvPr/>
        </p:nvPicPr>
        <p:blipFill>
          <a:blip r:embed="rId5"/>
          <a:stretch>
            <a:fillRect/>
          </a:stretch>
        </p:blipFill>
        <p:spPr>
          <a:xfrm>
            <a:off x="5038093" y="3262913"/>
            <a:ext cx="3975746" cy="2486722"/>
          </a:xfrm>
          <a:prstGeom prst="rect">
            <a:avLst/>
          </a:prstGeom>
          <a:ln w="28575">
            <a:solidFill>
              <a:schemeClr val="accent2"/>
            </a:solidFill>
          </a:ln>
        </p:spPr>
      </p:pic>
      <p:sp>
        <p:nvSpPr>
          <p:cNvPr id="5" name="Slide Number Placeholder 4">
            <a:extLst>
              <a:ext uri="{FF2B5EF4-FFF2-40B4-BE49-F238E27FC236}">
                <a16:creationId xmlns:a16="http://schemas.microsoft.com/office/drawing/2014/main" id="{274BDA41-E8BE-4EDB-AC6E-E83A8CFAE598}"/>
              </a:ext>
            </a:extLst>
          </p:cNvPr>
          <p:cNvSpPr>
            <a:spLocks noGrp="1"/>
          </p:cNvSpPr>
          <p:nvPr>
            <p:ph type="sldNum" sz="quarter" idx="12"/>
          </p:nvPr>
        </p:nvSpPr>
        <p:spPr>
          <a:xfrm>
            <a:off x="7086600" y="650832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72890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C781C5-5222-DE20-B96D-ABB141C287C7}"/>
              </a:ext>
            </a:extLst>
          </p:cNvPr>
          <p:cNvSpPr>
            <a:spLocks noGrp="1"/>
          </p:cNvSpPr>
          <p:nvPr>
            <p:ph type="title"/>
          </p:nvPr>
        </p:nvSpPr>
        <p:spPr/>
        <p:txBody>
          <a:bodyPr>
            <a:normAutofit/>
          </a:bodyPr>
          <a:lstStyle/>
          <a:p>
            <a:pPr algn="ctr"/>
            <a:r>
              <a:rPr lang="en-US" sz="4400"/>
              <a:t>PUT AN INCIDENT ON HOLD</a:t>
            </a:r>
          </a:p>
        </p:txBody>
      </p:sp>
      <p:sp>
        <p:nvSpPr>
          <p:cNvPr id="4" name="Content Placeholder 3">
            <a:extLst>
              <a:ext uri="{FF2B5EF4-FFF2-40B4-BE49-F238E27FC236}">
                <a16:creationId xmlns:a16="http://schemas.microsoft.com/office/drawing/2014/main" id="{936B7CCF-A554-C058-E574-061B6A6716E5}"/>
              </a:ext>
            </a:extLst>
          </p:cNvPr>
          <p:cNvSpPr>
            <a:spLocks noGrp="1"/>
          </p:cNvSpPr>
          <p:nvPr>
            <p:ph idx="1"/>
          </p:nvPr>
        </p:nvSpPr>
        <p:spPr/>
        <p:txBody>
          <a:bodyPr lIns="91440" tIns="45720" rIns="91440" bIns="45720" anchor="t"/>
          <a:lstStyle/>
          <a:p>
            <a:r>
              <a:rPr lang="en-US"/>
              <a:t>To put an incident on hold:</a:t>
            </a:r>
          </a:p>
          <a:p>
            <a:pPr lvl="1"/>
            <a:r>
              <a:rPr lang="en-US"/>
              <a:t>From the In Progress dropdown menu, click </a:t>
            </a:r>
            <a:r>
              <a:rPr lang="en-US" b="1"/>
              <a:t>Hold for Customer</a:t>
            </a:r>
            <a:r>
              <a:rPr lang="en-US"/>
              <a:t>.</a:t>
            </a:r>
          </a:p>
          <a:p>
            <a:pPr lvl="1"/>
            <a:r>
              <a:rPr lang="en-US"/>
              <a:t>From the queues, hover over the right side of the incident, click the </a:t>
            </a:r>
            <a:r>
              <a:rPr lang="en-US" b="1"/>
              <a:t>ellipsis</a:t>
            </a:r>
            <a:r>
              <a:rPr lang="en-US"/>
              <a:t>, and select </a:t>
            </a:r>
            <a:r>
              <a:rPr lang="en-US" b="1"/>
              <a:t>Hold for Customer</a:t>
            </a:r>
            <a:r>
              <a:rPr lang="en-US"/>
              <a:t>.</a:t>
            </a:r>
          </a:p>
          <a:p>
            <a:pPr lvl="1"/>
            <a:r>
              <a:rPr lang="en-US"/>
              <a:t>Type a comment about why you are placing the incident on hold.</a:t>
            </a:r>
          </a:p>
          <a:p>
            <a:pPr lvl="1"/>
            <a:r>
              <a:rPr lang="en-US"/>
              <a:t>Click </a:t>
            </a:r>
            <a:r>
              <a:rPr lang="en-US" b="1"/>
              <a:t>Hold for Customer </a:t>
            </a:r>
            <a:r>
              <a:rPr lang="en-US"/>
              <a:t>to put the incident on hold</a:t>
            </a:r>
            <a:r>
              <a:rPr lang="en-US" b="1"/>
              <a:t>.</a:t>
            </a:r>
            <a:endParaRPr lang="en-US"/>
          </a:p>
        </p:txBody>
      </p:sp>
      <p:sp>
        <p:nvSpPr>
          <p:cNvPr id="5" name="Slide Number Placeholder 4">
            <a:extLst>
              <a:ext uri="{FF2B5EF4-FFF2-40B4-BE49-F238E27FC236}">
                <a16:creationId xmlns:a16="http://schemas.microsoft.com/office/drawing/2014/main" id="{9751D2F3-BA23-2DCF-6477-666B3657A5BF}"/>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6" name="Picture 5" descr="Image shows dialogue box where submitter will enter comment as to why the incident is being placed on hold.">
            <a:extLst>
              <a:ext uri="{FF2B5EF4-FFF2-40B4-BE49-F238E27FC236}">
                <a16:creationId xmlns:a16="http://schemas.microsoft.com/office/drawing/2014/main" id="{3342ED3A-1BFE-532D-C5EC-7CE0BE9A0207}"/>
              </a:ext>
            </a:extLst>
          </p:cNvPr>
          <p:cNvPicPr>
            <a:picLocks noChangeAspect="1"/>
          </p:cNvPicPr>
          <p:nvPr/>
        </p:nvPicPr>
        <p:blipFill>
          <a:blip r:embed="rId4"/>
          <a:stretch>
            <a:fillRect/>
          </a:stretch>
        </p:blipFill>
        <p:spPr>
          <a:xfrm>
            <a:off x="5292965" y="3427136"/>
            <a:ext cx="3706026" cy="2972058"/>
          </a:xfrm>
          <a:prstGeom prst="rect">
            <a:avLst/>
          </a:prstGeom>
          <a:ln w="28575">
            <a:solidFill>
              <a:schemeClr val="accent2"/>
            </a:solidFill>
          </a:ln>
        </p:spPr>
      </p:pic>
      <p:pic>
        <p:nvPicPr>
          <p:cNvPr id="12" name="Content Placeholder 11" descr="Image shows In Progress dropdown menu where submitter can click to place incident on Hold for Customer.">
            <a:extLst>
              <a:ext uri="{FF2B5EF4-FFF2-40B4-BE49-F238E27FC236}">
                <a16:creationId xmlns:a16="http://schemas.microsoft.com/office/drawing/2014/main" id="{0F168C50-075C-F480-E52C-F631BFC8C7B5}"/>
              </a:ext>
            </a:extLst>
          </p:cNvPr>
          <p:cNvPicPr>
            <a:picLocks noGrp="1" noChangeAspect="1"/>
          </p:cNvPicPr>
          <p:nvPr>
            <p:ph idx="13"/>
          </p:nvPr>
        </p:nvPicPr>
        <p:blipFill>
          <a:blip r:embed="rId5"/>
          <a:stretch>
            <a:fillRect/>
          </a:stretch>
        </p:blipFill>
        <p:spPr>
          <a:xfrm>
            <a:off x="5502361" y="1475102"/>
            <a:ext cx="3346450" cy="1837804"/>
          </a:xfrm>
          <a:ln w="28575">
            <a:solidFill>
              <a:schemeClr val="accent2"/>
            </a:solidFill>
          </a:ln>
        </p:spPr>
      </p:pic>
    </p:spTree>
    <p:custDataLst>
      <p:tags r:id="rId1"/>
    </p:custDataLst>
    <p:extLst>
      <p:ext uri="{BB962C8B-B14F-4D97-AF65-F5344CB8AC3E}">
        <p14:creationId xmlns:p14="http://schemas.microsoft.com/office/powerpoint/2010/main" val="2306970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84535AE4-1C5D-FDFA-49FC-EE8E6C3EBE86}"/>
              </a:ext>
              <a:ext uri="{C183D7F6-B498-43B3-948B-1728B52AA6E4}">
                <adec:decorative xmlns:adec="http://schemas.microsoft.com/office/drawing/2017/decorative" val="1"/>
              </a:ext>
            </a:extLst>
          </p:cNvPr>
          <p:cNvGrpSpPr/>
          <p:nvPr/>
        </p:nvGrpSpPr>
        <p:grpSpPr>
          <a:xfrm>
            <a:off x="0" y="0"/>
            <a:ext cx="9149645" cy="6858000"/>
            <a:chOff x="0" y="0"/>
            <a:chExt cx="12199526" cy="6858000"/>
          </a:xfrm>
        </p:grpSpPr>
        <p:pic>
          <p:nvPicPr>
            <p:cNvPr id="8" name="object 4">
              <a:extLst>
                <a:ext uri="{FF2B5EF4-FFF2-40B4-BE49-F238E27FC236}">
                  <a16:creationId xmlns:a16="http://schemas.microsoft.com/office/drawing/2014/main" id="{994DD433-ADD1-7A7D-3C84-7E2848B224EC}"/>
                </a:ext>
              </a:extLst>
            </p:cNvPr>
            <p:cNvPicPr/>
            <p:nvPr/>
          </p:nvPicPr>
          <p:blipFill rotWithShape="1">
            <a:blip r:embed="rId4" cstate="print">
              <a:alphaModFix amt="85000"/>
              <a:extLst>
                <a:ext uri="{28A0092B-C50C-407E-A947-70E740481C1C}">
                  <a14:useLocalDpi xmlns:a14="http://schemas.microsoft.com/office/drawing/2010/main" val="0"/>
                </a:ext>
              </a:extLst>
            </a:blip>
            <a:srcRect t="11316" b="4414"/>
            <a:stretch/>
          </p:blipFill>
          <p:spPr>
            <a:xfrm>
              <a:off x="0" y="0"/>
              <a:ext cx="12199526" cy="6858000"/>
            </a:xfrm>
            <a:prstGeom prst="rect">
              <a:avLst/>
            </a:prstGeom>
          </p:spPr>
        </p:pic>
        <p:sp>
          <p:nvSpPr>
            <p:cNvPr id="9" name="object 5">
              <a:extLst>
                <a:ext uri="{FF2B5EF4-FFF2-40B4-BE49-F238E27FC236}">
                  <a16:creationId xmlns:a16="http://schemas.microsoft.com/office/drawing/2014/main" id="{4CF8BB7C-58D7-63BC-F41D-F11A47185CEB}"/>
                </a:ext>
              </a:extLst>
            </p:cNvPr>
            <p:cNvSpPr/>
            <p:nvPr/>
          </p:nvSpPr>
          <p:spPr>
            <a:xfrm>
              <a:off x="0" y="5051685"/>
              <a:ext cx="12192000"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885C9"/>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6" name="object 6"/>
          <p:cNvSpPr txBox="1"/>
          <p:nvPr/>
        </p:nvSpPr>
        <p:spPr>
          <a:xfrm>
            <a:off x="8468" y="5049876"/>
            <a:ext cx="9144000" cy="1271823"/>
          </a:xfrm>
          <a:prstGeom prst="rect">
            <a:avLst/>
          </a:prstGeom>
        </p:spPr>
        <p:txBody>
          <a:bodyPr vert="horz" wrap="square" lIns="0" tIns="50483" rIns="0" bIns="0" rtlCol="0">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800" b="1" i="0" u="none" strike="noStrike" kern="0" cap="none" spc="0" normalizeH="0" baseline="0" noProof="0">
                <a:ln>
                  <a:noFill/>
                </a:ln>
                <a:solidFill>
                  <a:srgbClr val="0D6CB8"/>
                </a:solidFill>
                <a:effectLst/>
                <a:uLnTx/>
                <a:uFillTx/>
                <a:latin typeface="Calibri"/>
                <a:ea typeface="+mn-ea"/>
                <a:cs typeface="Calibri"/>
              </a:rPr>
              <a:t>GETTING STARTED</a:t>
            </a: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2800" b="0" i="0" u="none" strike="noStrike" kern="0" cap="none" spc="0" normalizeH="0" baseline="0" noProof="0">
                <a:ln>
                  <a:noFill/>
                </a:ln>
                <a:solidFill>
                  <a:srgbClr val="0D6CB8"/>
                </a:solidFill>
                <a:effectLst/>
                <a:uLnTx/>
                <a:uFillTx/>
                <a:latin typeface="Calibri"/>
                <a:ea typeface="+mn-ea"/>
                <a:cs typeface="Calibri"/>
              </a:rPr>
              <a:t>TSDS Architecture &amp; TEAL Roles </a:t>
            </a:r>
          </a:p>
        </p:txBody>
      </p:sp>
      <p:pic>
        <p:nvPicPr>
          <p:cNvPr id="3" name="Picture 2" descr="A picture containing logo&#10;&#10;Description automatically generated">
            <a:extLst>
              <a:ext uri="{FF2B5EF4-FFF2-40B4-BE49-F238E27FC236}">
                <a16:creationId xmlns:a16="http://schemas.microsoft.com/office/drawing/2014/main" id="{2D53F140-B2BD-E438-A6F4-357A25AC3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7737" y="183909"/>
            <a:ext cx="2577179" cy="796709"/>
          </a:xfrm>
          <a:prstGeom prst="rect">
            <a:avLst/>
          </a:prstGeom>
        </p:spPr>
      </p:pic>
    </p:spTree>
    <p:custDataLst>
      <p:tags r:id="rId1"/>
    </p:custDataLst>
    <p:extLst>
      <p:ext uri="{BB962C8B-B14F-4D97-AF65-F5344CB8AC3E}">
        <p14:creationId xmlns:p14="http://schemas.microsoft.com/office/powerpoint/2010/main" val="4175272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073BD-37C1-DCD4-D7CC-01EB98A94354}"/>
              </a:ext>
            </a:extLst>
          </p:cNvPr>
          <p:cNvSpPr>
            <a:spLocks noGrp="1"/>
          </p:cNvSpPr>
          <p:nvPr>
            <p:ph type="title"/>
          </p:nvPr>
        </p:nvSpPr>
        <p:spPr>
          <a:xfrm>
            <a:off x="1371600" y="153230"/>
            <a:ext cx="7772400" cy="751350"/>
          </a:xfrm>
        </p:spPr>
        <p:txBody>
          <a:bodyPr>
            <a:normAutofit/>
          </a:bodyPr>
          <a:lstStyle/>
          <a:p>
            <a:pPr algn="ctr"/>
            <a:r>
              <a:rPr lang="en-US" sz="4400"/>
              <a:t>RETURN AN INCIDENT</a:t>
            </a:r>
          </a:p>
        </p:txBody>
      </p:sp>
      <p:sp>
        <p:nvSpPr>
          <p:cNvPr id="4" name="Content Placeholder 3">
            <a:extLst>
              <a:ext uri="{FF2B5EF4-FFF2-40B4-BE49-F238E27FC236}">
                <a16:creationId xmlns:a16="http://schemas.microsoft.com/office/drawing/2014/main" id="{5395921F-6D1C-4789-1B5A-FCD10A03E006}"/>
              </a:ext>
            </a:extLst>
          </p:cNvPr>
          <p:cNvSpPr>
            <a:spLocks noGrp="1"/>
          </p:cNvSpPr>
          <p:nvPr>
            <p:ph idx="1"/>
          </p:nvPr>
        </p:nvSpPr>
        <p:spPr/>
        <p:txBody>
          <a:bodyPr lIns="91440" tIns="45720" rIns="91440" bIns="45720" anchor="t"/>
          <a:lstStyle/>
          <a:p>
            <a:pPr marL="0" indent="0">
              <a:buNone/>
            </a:pPr>
            <a:r>
              <a:rPr lang="en-US" u="sng"/>
              <a:t>FOR ESC or               CERTIFIED VENDOR ONLY</a:t>
            </a:r>
          </a:p>
          <a:p>
            <a:r>
              <a:rPr lang="en-US"/>
              <a:t>To return an incident:</a:t>
            </a:r>
          </a:p>
          <a:p>
            <a:pPr lvl="1"/>
            <a:r>
              <a:rPr lang="en-US"/>
              <a:t>From the detail view, click </a:t>
            </a:r>
            <a:r>
              <a:rPr lang="en-US" b="1"/>
              <a:t>Workflow</a:t>
            </a:r>
            <a:r>
              <a:rPr lang="en-US"/>
              <a:t>, and then click </a:t>
            </a:r>
            <a:r>
              <a:rPr lang="en-US" b="1"/>
              <a:t>Return to Level 1</a:t>
            </a:r>
            <a:r>
              <a:rPr lang="en-US"/>
              <a:t>.</a:t>
            </a:r>
            <a:endParaRPr lang="en-US">
              <a:cs typeface="Calibri"/>
            </a:endParaRPr>
          </a:p>
          <a:p>
            <a:pPr lvl="1"/>
            <a:r>
              <a:rPr lang="en-US"/>
              <a:t>From the queues, hover over the right side of the incident, click the </a:t>
            </a:r>
            <a:r>
              <a:rPr lang="en-US" b="1"/>
              <a:t>ellipsis</a:t>
            </a:r>
            <a:r>
              <a:rPr lang="en-US"/>
              <a:t>, and click </a:t>
            </a:r>
            <a:r>
              <a:rPr lang="en-US" b="1"/>
              <a:t>Return to Level 1</a:t>
            </a:r>
            <a:r>
              <a:rPr lang="en-US"/>
              <a:t>.</a:t>
            </a:r>
            <a:endParaRPr lang="en-US">
              <a:cs typeface="Calibri"/>
            </a:endParaRPr>
          </a:p>
          <a:p>
            <a:pPr lvl="1"/>
            <a:r>
              <a:rPr lang="en-US"/>
              <a:t>Select the Support Follow-up Reason to indicate why you are returning the incident.</a:t>
            </a:r>
            <a:endParaRPr lang="en-US">
              <a:ea typeface="Calibri"/>
              <a:cs typeface="Calibri"/>
            </a:endParaRPr>
          </a:p>
          <a:p>
            <a:pPr lvl="1"/>
            <a:r>
              <a:rPr lang="en-US"/>
              <a:t>Add an optional comment detailing the reason for returning the incident.</a:t>
            </a:r>
            <a:endParaRPr lang="en-US">
              <a:ea typeface="Calibri"/>
              <a:cs typeface="Calibri"/>
            </a:endParaRPr>
          </a:p>
          <a:p>
            <a:pPr lvl="1"/>
            <a:r>
              <a:rPr lang="en-US"/>
              <a:t>Click </a:t>
            </a:r>
            <a:r>
              <a:rPr lang="en-US" b="1"/>
              <a:t>Return to Level 1</a:t>
            </a:r>
            <a:r>
              <a:rPr lang="en-US"/>
              <a:t>.</a:t>
            </a:r>
            <a:endParaRPr lang="en-US">
              <a:cs typeface="Calibri"/>
            </a:endParaRPr>
          </a:p>
        </p:txBody>
      </p:sp>
      <p:pic>
        <p:nvPicPr>
          <p:cNvPr id="9" name="Picture 2" descr="Image shows where to click to return an incident to Level 1.">
            <a:extLst>
              <a:ext uri="{FF2B5EF4-FFF2-40B4-BE49-F238E27FC236}">
                <a16:creationId xmlns:a16="http://schemas.microsoft.com/office/drawing/2014/main" id="{48A83127-7238-529F-F452-00296EA8A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929" y="1132547"/>
            <a:ext cx="3565982" cy="192932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EDA1749-99EB-5597-8DB9-560D68ED91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390707" y="2286000"/>
            <a:ext cx="1116419" cy="30834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7" name="Picture 3" descr="Image displays reasons for returning an incident to Level 1. It also shows where an optional comment can be added.">
            <a:extLst>
              <a:ext uri="{FF2B5EF4-FFF2-40B4-BE49-F238E27FC236}">
                <a16:creationId xmlns:a16="http://schemas.microsoft.com/office/drawing/2014/main" id="{B882A11C-266C-6A4E-0FF3-BFBC3E358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107" y="3527431"/>
            <a:ext cx="3965626" cy="209048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AF9B746-B9A9-4E05-44A8-6695174CD35F}"/>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523415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9EB5CE-68CB-42FC-7056-50A2B69F5E24}"/>
              </a:ext>
            </a:extLst>
          </p:cNvPr>
          <p:cNvSpPr>
            <a:spLocks noGrp="1"/>
          </p:cNvSpPr>
          <p:nvPr>
            <p:ph type="title"/>
          </p:nvPr>
        </p:nvSpPr>
        <p:spPr>
          <a:xfrm>
            <a:off x="1350336" y="153230"/>
            <a:ext cx="7765198" cy="751350"/>
          </a:xfrm>
        </p:spPr>
        <p:txBody>
          <a:bodyPr>
            <a:normAutofit/>
          </a:bodyPr>
          <a:lstStyle/>
          <a:p>
            <a:pPr algn="ctr"/>
            <a:r>
              <a:rPr lang="en-US" sz="4400"/>
              <a:t>LOG DATA ACCESS</a:t>
            </a:r>
          </a:p>
        </p:txBody>
      </p:sp>
      <p:sp>
        <p:nvSpPr>
          <p:cNvPr id="4" name="Content Placeholder 3">
            <a:extLst>
              <a:ext uri="{FF2B5EF4-FFF2-40B4-BE49-F238E27FC236}">
                <a16:creationId xmlns:a16="http://schemas.microsoft.com/office/drawing/2014/main" id="{0DCE6879-CAFC-473F-559D-1A7BCFFC043D}"/>
              </a:ext>
            </a:extLst>
          </p:cNvPr>
          <p:cNvSpPr>
            <a:spLocks noGrp="1"/>
          </p:cNvSpPr>
          <p:nvPr>
            <p:ph idx="1"/>
          </p:nvPr>
        </p:nvSpPr>
        <p:spPr>
          <a:xfrm>
            <a:off x="1626781" y="994859"/>
            <a:ext cx="3191025" cy="4951472"/>
          </a:xfrm>
        </p:spPr>
        <p:txBody>
          <a:bodyPr lIns="91440" tIns="45720" rIns="91440" bIns="45720" anchor="t"/>
          <a:lstStyle/>
          <a:p>
            <a:pPr marL="0" indent="0">
              <a:buNone/>
            </a:pPr>
            <a:r>
              <a:rPr lang="en-US" sz="2000" u="sng"/>
              <a:t>FOR ESC or               CERTIFIED VENDOR ONLY PART 1</a:t>
            </a:r>
          </a:p>
          <a:p>
            <a:r>
              <a:rPr lang="en-US" sz="1800"/>
              <a:t>To log data access:</a:t>
            </a:r>
          </a:p>
          <a:p>
            <a:pPr lvl="1"/>
            <a:r>
              <a:rPr lang="en-US" sz="1600"/>
              <a:t>From the detail view, click </a:t>
            </a:r>
            <a:r>
              <a:rPr lang="en-US" sz="1600" b="1"/>
              <a:t>More</a:t>
            </a:r>
            <a:r>
              <a:rPr lang="en-US" sz="1600"/>
              <a:t>, and then click </a:t>
            </a:r>
            <a:r>
              <a:rPr lang="en-US" sz="1600" b="1"/>
              <a:t>Log Data Access</a:t>
            </a:r>
            <a:r>
              <a:rPr lang="en-US" sz="1600"/>
              <a:t>.</a:t>
            </a:r>
          </a:p>
          <a:p>
            <a:pPr lvl="1"/>
            <a:r>
              <a:rPr lang="en-US" sz="1600"/>
              <a:t>From the queues, hover over the right side of the incident, click the </a:t>
            </a:r>
            <a:r>
              <a:rPr lang="en-US" sz="1600" b="1"/>
              <a:t>ellipsis</a:t>
            </a:r>
            <a:r>
              <a:rPr lang="en-US" sz="1600"/>
              <a:t>, and </a:t>
            </a:r>
            <a:r>
              <a:rPr lang="en-US" sz="1600" b="1"/>
              <a:t>select Log Data Access</a:t>
            </a:r>
            <a:r>
              <a:rPr lang="en-US" sz="1600"/>
              <a:t>.</a:t>
            </a:r>
          </a:p>
          <a:p>
            <a:pPr lvl="1"/>
            <a:endParaRPr lang="en-US" sz="1600"/>
          </a:p>
          <a:p>
            <a:r>
              <a:rPr lang="en-US" sz="1800"/>
              <a:t>Ensure the following:</a:t>
            </a:r>
          </a:p>
          <a:p>
            <a:pPr lvl="1"/>
            <a:r>
              <a:rPr lang="en-US" sz="1600"/>
              <a:t>The inclusion of data meets the restrictions listed at the top of the Log Data Access window.</a:t>
            </a:r>
          </a:p>
          <a:p>
            <a:pPr lvl="1"/>
            <a:r>
              <a:rPr lang="en-US" sz="1600"/>
              <a:t>Check the boxes that indicate the types of data that are included in the incident. </a:t>
            </a:r>
          </a:p>
          <a:p>
            <a:pPr lvl="1"/>
            <a:r>
              <a:rPr lang="en-US" sz="1600"/>
              <a:t>Add an optional comment explaining the inclusion of data. </a:t>
            </a:r>
          </a:p>
          <a:p>
            <a:pPr lvl="1"/>
            <a:endParaRPr lang="en-US" sz="1600"/>
          </a:p>
          <a:p>
            <a:pPr marL="342900" lvl="1" indent="0">
              <a:buNone/>
            </a:pPr>
            <a:endParaRPr lang="en-US" sz="1600"/>
          </a:p>
        </p:txBody>
      </p:sp>
      <p:sp>
        <p:nvSpPr>
          <p:cNvPr id="5" name="Slide Number Placeholder 4">
            <a:extLst>
              <a:ext uri="{FF2B5EF4-FFF2-40B4-BE49-F238E27FC236}">
                <a16:creationId xmlns:a16="http://schemas.microsoft.com/office/drawing/2014/main" id="{019CAA74-AD46-5E22-DCB4-CAFC843EB3A7}"/>
              </a:ext>
            </a:extLst>
          </p:cNvPr>
          <p:cNvSpPr>
            <a:spLocks noGrp="1"/>
          </p:cNvSpPr>
          <p:nvPr>
            <p:ph type="sldNum" sz="quarter" idx="12"/>
          </p:nvPr>
        </p:nvSpPr>
        <p:spPr>
          <a:xfrm>
            <a:off x="7058134"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3895E781-9B37-E61E-4275-B9F8F390F2B0}"/>
              </a:ext>
            </a:extLst>
          </p:cNvPr>
          <p:cNvPicPr>
            <a:picLocks noChangeAspect="1"/>
          </p:cNvPicPr>
          <p:nvPr/>
        </p:nvPicPr>
        <p:blipFill>
          <a:blip r:embed="rId4"/>
          <a:stretch>
            <a:fillRect/>
          </a:stretch>
        </p:blipFill>
        <p:spPr>
          <a:xfrm>
            <a:off x="4752001" y="3619605"/>
            <a:ext cx="4258302" cy="2873270"/>
          </a:xfrm>
          <a:prstGeom prst="rect">
            <a:avLst/>
          </a:prstGeom>
          <a:ln w="28575">
            <a:solidFill>
              <a:srgbClr val="FF0000"/>
            </a:solidFill>
          </a:ln>
        </p:spPr>
      </p:pic>
      <p:pic>
        <p:nvPicPr>
          <p:cNvPr id="20" name="Picture 19">
            <a:extLst>
              <a:ext uri="{FF2B5EF4-FFF2-40B4-BE49-F238E27FC236}">
                <a16:creationId xmlns:a16="http://schemas.microsoft.com/office/drawing/2014/main" id="{D8E5EEB9-DF2A-FE45-D68F-ECC727F6E456}"/>
              </a:ext>
            </a:extLst>
          </p:cNvPr>
          <p:cNvPicPr>
            <a:picLocks noChangeAspect="1"/>
          </p:cNvPicPr>
          <p:nvPr/>
        </p:nvPicPr>
        <p:blipFill>
          <a:blip r:embed="rId5"/>
          <a:stretch>
            <a:fillRect/>
          </a:stretch>
        </p:blipFill>
        <p:spPr>
          <a:xfrm>
            <a:off x="5280111" y="1180214"/>
            <a:ext cx="3202082" cy="2005512"/>
          </a:xfrm>
          <a:prstGeom prst="rect">
            <a:avLst/>
          </a:prstGeom>
          <a:ln w="28575">
            <a:solidFill>
              <a:srgbClr val="FF0000"/>
            </a:solidFill>
          </a:ln>
        </p:spPr>
      </p:pic>
    </p:spTree>
    <p:custDataLst>
      <p:tags r:id="rId1"/>
    </p:custDataLst>
    <p:extLst>
      <p:ext uri="{BB962C8B-B14F-4D97-AF65-F5344CB8AC3E}">
        <p14:creationId xmlns:p14="http://schemas.microsoft.com/office/powerpoint/2010/main" val="1121444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073BD-37C1-DCD4-D7CC-01EB98A94354}"/>
              </a:ext>
            </a:extLst>
          </p:cNvPr>
          <p:cNvSpPr>
            <a:spLocks noGrp="1"/>
          </p:cNvSpPr>
          <p:nvPr>
            <p:ph type="title"/>
          </p:nvPr>
        </p:nvSpPr>
        <p:spPr>
          <a:xfrm>
            <a:off x="1350336" y="153230"/>
            <a:ext cx="7793664" cy="751350"/>
          </a:xfrm>
        </p:spPr>
        <p:txBody>
          <a:bodyPr>
            <a:normAutofit/>
          </a:bodyPr>
          <a:lstStyle/>
          <a:p>
            <a:pPr algn="ctr"/>
            <a:r>
              <a:rPr lang="en-US" sz="4400"/>
              <a:t>LOG DATA ACCESS CONTINUED</a:t>
            </a:r>
          </a:p>
        </p:txBody>
      </p:sp>
      <p:sp>
        <p:nvSpPr>
          <p:cNvPr id="4" name="Content Placeholder 3">
            <a:extLst>
              <a:ext uri="{FF2B5EF4-FFF2-40B4-BE49-F238E27FC236}">
                <a16:creationId xmlns:a16="http://schemas.microsoft.com/office/drawing/2014/main" id="{5395921F-6D1C-4789-1B5A-FCD10A03E006}"/>
              </a:ext>
            </a:extLst>
          </p:cNvPr>
          <p:cNvSpPr>
            <a:spLocks noGrp="1"/>
          </p:cNvSpPr>
          <p:nvPr>
            <p:ph idx="1"/>
          </p:nvPr>
        </p:nvSpPr>
        <p:spPr>
          <a:xfrm>
            <a:off x="1637414" y="1254642"/>
            <a:ext cx="3449790" cy="4592347"/>
          </a:xfrm>
        </p:spPr>
        <p:txBody>
          <a:bodyPr lIns="91440" tIns="45720" rIns="91440" bIns="45720" anchor="t"/>
          <a:lstStyle/>
          <a:p>
            <a:pPr marL="0" indent="0">
              <a:buNone/>
            </a:pPr>
            <a:r>
              <a:rPr lang="en-US" sz="2000" u="sng"/>
              <a:t>FOR ESC or                    CERTIFIED VENDOR ONLY    PART 2</a:t>
            </a:r>
          </a:p>
          <a:p>
            <a:r>
              <a:rPr lang="en-US" sz="1800"/>
              <a:t>To Log Work: </a:t>
            </a:r>
          </a:p>
          <a:p>
            <a:pPr lvl="1"/>
            <a:r>
              <a:rPr lang="en-US" sz="1600"/>
              <a:t>From the detail view, click </a:t>
            </a:r>
            <a:r>
              <a:rPr lang="en-US" sz="1600" b="1"/>
              <a:t>Log Work</a:t>
            </a:r>
            <a:r>
              <a:rPr lang="en-US" sz="1600"/>
              <a:t>.</a:t>
            </a:r>
            <a:endParaRPr lang="en-US" sz="1600">
              <a:cs typeface="Calibri"/>
            </a:endParaRPr>
          </a:p>
          <a:p>
            <a:pPr lvl="1"/>
            <a:r>
              <a:rPr lang="en-US" sz="1600"/>
              <a:t>From the queues, hover over the right side of the incident, click the </a:t>
            </a:r>
            <a:r>
              <a:rPr lang="en-US" sz="1600" b="1"/>
              <a:t>ellipsis</a:t>
            </a:r>
            <a:r>
              <a:rPr lang="en-US" sz="1600"/>
              <a:t>, and click </a:t>
            </a:r>
            <a:r>
              <a:rPr lang="en-US" sz="1600" b="1"/>
              <a:t>Log Work</a:t>
            </a:r>
            <a:r>
              <a:rPr lang="en-US" sz="1600"/>
              <a:t>.</a:t>
            </a:r>
            <a:endParaRPr lang="en-US" sz="1600">
              <a:cs typeface="Calibri"/>
            </a:endParaRPr>
          </a:p>
          <a:p>
            <a:pPr lvl="1"/>
            <a:r>
              <a:rPr lang="en-US" sz="1600"/>
              <a:t>If you have already logged work, in the detail view, click the </a:t>
            </a:r>
            <a:r>
              <a:rPr lang="en-US" sz="1600" b="1"/>
              <a:t>+ icon </a:t>
            </a:r>
            <a:r>
              <a:rPr lang="en-US" sz="1600"/>
              <a:t>next to Time Tracking.</a:t>
            </a:r>
            <a:endParaRPr lang="en-US" sz="1600">
              <a:cs typeface="Calibri"/>
            </a:endParaRPr>
          </a:p>
          <a:p>
            <a:pPr lvl="1"/>
            <a:r>
              <a:rPr lang="en-US" sz="1600"/>
              <a:t>Type an estimate of the amount of time you spend on the incident.</a:t>
            </a:r>
            <a:endParaRPr lang="en-US" sz="1600">
              <a:cs typeface="Calibri"/>
            </a:endParaRPr>
          </a:p>
          <a:p>
            <a:pPr lvl="1"/>
            <a:r>
              <a:rPr lang="en-US" sz="1600"/>
              <a:t>Add an optional description of the work you have done. </a:t>
            </a:r>
            <a:endParaRPr lang="en-US" sz="1600">
              <a:cs typeface="Calibri"/>
            </a:endParaRPr>
          </a:p>
          <a:p>
            <a:pPr lvl="1"/>
            <a:r>
              <a:rPr lang="en-US" sz="1600"/>
              <a:t>Click</a:t>
            </a:r>
            <a:r>
              <a:rPr lang="en-US" sz="1600" b="1"/>
              <a:t> Log </a:t>
            </a:r>
            <a:r>
              <a:rPr lang="en-US" sz="1600"/>
              <a:t>to log your work.</a:t>
            </a:r>
            <a:endParaRPr lang="en-US" sz="1600">
              <a:cs typeface="Calibri"/>
            </a:endParaRPr>
          </a:p>
          <a:p>
            <a:pPr lvl="1"/>
            <a:endParaRPr lang="en-US" sz="1600"/>
          </a:p>
        </p:txBody>
      </p:sp>
      <p:pic>
        <p:nvPicPr>
          <p:cNvPr id="10" name="Content Placeholder 9" descr="Image shows where you click on an incident to log work.">
            <a:extLst>
              <a:ext uri="{FF2B5EF4-FFF2-40B4-BE49-F238E27FC236}">
                <a16:creationId xmlns:a16="http://schemas.microsoft.com/office/drawing/2014/main" id="{663A396D-19DF-322C-18AB-6FDB8C0FA6FB}"/>
              </a:ext>
            </a:extLst>
          </p:cNvPr>
          <p:cNvPicPr>
            <a:picLocks noGrp="1" noChangeAspect="1"/>
          </p:cNvPicPr>
          <p:nvPr>
            <p:ph idx="13"/>
          </p:nvPr>
        </p:nvPicPr>
        <p:blipFill>
          <a:blip r:embed="rId4"/>
          <a:stretch>
            <a:fillRect/>
          </a:stretch>
        </p:blipFill>
        <p:spPr>
          <a:xfrm>
            <a:off x="5307809" y="1602551"/>
            <a:ext cx="3346450" cy="1057616"/>
          </a:xfrm>
          <a:ln w="28575">
            <a:solidFill>
              <a:schemeClr val="accent2"/>
            </a:solidFill>
          </a:ln>
        </p:spPr>
      </p:pic>
      <p:pic>
        <p:nvPicPr>
          <p:cNvPr id="12" name="Picture 11" descr="Image shows the information required to log work. It includes sections time spent, date started, remaining estimation, and work description.">
            <a:extLst>
              <a:ext uri="{FF2B5EF4-FFF2-40B4-BE49-F238E27FC236}">
                <a16:creationId xmlns:a16="http://schemas.microsoft.com/office/drawing/2014/main" id="{4A662A65-9A4D-B1DF-8625-08F7E68A8818}"/>
              </a:ext>
            </a:extLst>
          </p:cNvPr>
          <p:cNvPicPr>
            <a:picLocks noChangeAspect="1"/>
          </p:cNvPicPr>
          <p:nvPr/>
        </p:nvPicPr>
        <p:blipFill>
          <a:blip r:embed="rId5"/>
          <a:stretch>
            <a:fillRect/>
          </a:stretch>
        </p:blipFill>
        <p:spPr>
          <a:xfrm>
            <a:off x="5102988" y="3012566"/>
            <a:ext cx="3967224" cy="2599102"/>
          </a:xfrm>
          <a:prstGeom prst="rect">
            <a:avLst/>
          </a:prstGeom>
          <a:ln w="28575">
            <a:solidFill>
              <a:schemeClr val="accent2"/>
            </a:solidFill>
          </a:ln>
        </p:spPr>
      </p:pic>
      <p:sp>
        <p:nvSpPr>
          <p:cNvPr id="5" name="Slide Number Placeholder 4">
            <a:extLst>
              <a:ext uri="{FF2B5EF4-FFF2-40B4-BE49-F238E27FC236}">
                <a16:creationId xmlns:a16="http://schemas.microsoft.com/office/drawing/2014/main" id="{38E3B8DA-44C8-1F30-F6E3-1E14049787AA}"/>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61291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66995-D81E-C580-0484-B080626921FF}"/>
              </a:ext>
            </a:extLst>
          </p:cNvPr>
          <p:cNvSpPr>
            <a:spLocks noGrp="1"/>
          </p:cNvSpPr>
          <p:nvPr>
            <p:ph type="title"/>
          </p:nvPr>
        </p:nvSpPr>
        <p:spPr>
          <a:xfrm>
            <a:off x="1382232" y="167275"/>
            <a:ext cx="7761767" cy="751350"/>
          </a:xfrm>
        </p:spPr>
        <p:txBody>
          <a:bodyPr>
            <a:normAutofit/>
          </a:bodyPr>
          <a:lstStyle/>
          <a:p>
            <a:pPr algn="ctr"/>
            <a:r>
              <a:rPr lang="en-US" sz="4400"/>
              <a:t>FOR ESC OR CERTIFIED VENDOR</a:t>
            </a:r>
          </a:p>
        </p:txBody>
      </p:sp>
      <p:sp>
        <p:nvSpPr>
          <p:cNvPr id="4" name="Content Placeholder 3">
            <a:extLst>
              <a:ext uri="{FF2B5EF4-FFF2-40B4-BE49-F238E27FC236}">
                <a16:creationId xmlns:a16="http://schemas.microsoft.com/office/drawing/2014/main" id="{0045BB64-59CD-836A-581A-295574B3D651}"/>
              </a:ext>
            </a:extLst>
          </p:cNvPr>
          <p:cNvSpPr>
            <a:spLocks noGrp="1"/>
          </p:cNvSpPr>
          <p:nvPr>
            <p:ph idx="1"/>
          </p:nvPr>
        </p:nvSpPr>
        <p:spPr>
          <a:xfrm>
            <a:off x="1760562" y="1495651"/>
            <a:ext cx="7113897" cy="4997224"/>
          </a:xfrm>
        </p:spPr>
        <p:txBody>
          <a:bodyPr lIns="91440" tIns="45720" rIns="91440" bIns="45720" anchor="t"/>
          <a:lstStyle/>
          <a:p>
            <a:pPr marL="0" indent="0">
              <a:buNone/>
            </a:pPr>
            <a:r>
              <a:rPr lang="en-US" sz="2400" u="sng" dirty="0"/>
              <a:t>Submit an Incident on Behalf of an LEA</a:t>
            </a:r>
          </a:p>
          <a:p>
            <a:pPr lvl="1"/>
            <a:r>
              <a:rPr lang="en-US" sz="2000" dirty="0">
                <a:latin typeface="Calibri"/>
                <a:ea typeface="Times New Roman" panose="02020603050405020304" pitchFamily="18" charset="0"/>
                <a:cs typeface="Calibri"/>
              </a:rPr>
              <a:t>ESC or Certified Vendor needs to fill out the incident creation form.</a:t>
            </a:r>
            <a:endParaRPr lang="en-US" sz="2000" dirty="0">
              <a:latin typeface="Calibri"/>
              <a:ea typeface="Calibri" panose="020F0502020204030204" pitchFamily="34" charset="0"/>
              <a:cs typeface="Calibri"/>
            </a:endParaRPr>
          </a:p>
          <a:p>
            <a:pPr marL="742950" lvl="1" indent="-285750">
              <a:spcBef>
                <a:spcPts val="0"/>
              </a:spcBef>
            </a:pPr>
            <a:r>
              <a:rPr lang="en-US" dirty="0">
                <a:latin typeface="Calibri"/>
                <a:ea typeface="Times New Roman" panose="02020603050405020304" pitchFamily="18" charset="0"/>
                <a:cs typeface="Calibri"/>
              </a:rPr>
              <a:t>For the Submitter Org, you will select the name of the LEA who incurred the problem.</a:t>
            </a:r>
            <a:endParaRPr lang="en-US" dirty="0">
              <a:latin typeface="Calibri"/>
              <a:ea typeface="Calibri" panose="020F0502020204030204" pitchFamily="34" charset="0"/>
              <a:cs typeface="Calibri"/>
            </a:endParaRPr>
          </a:p>
          <a:p>
            <a:pPr marL="742950" lvl="1" indent="-285750">
              <a:spcBef>
                <a:spcPts val="0"/>
              </a:spcBef>
            </a:pPr>
            <a:r>
              <a:rPr lang="en-US" dirty="0">
                <a:latin typeface="Calibri"/>
                <a:ea typeface="Times New Roman" panose="02020603050405020304" pitchFamily="18" charset="0"/>
                <a:cs typeface="Calibri"/>
              </a:rPr>
              <a:t>Click </a:t>
            </a:r>
            <a:r>
              <a:rPr lang="en-US" b="1" dirty="0">
                <a:latin typeface="Calibri"/>
                <a:ea typeface="Times New Roman" panose="02020603050405020304" pitchFamily="18" charset="0"/>
                <a:cs typeface="Calibri"/>
              </a:rPr>
              <a:t>Auto-fill my name, telephone, and email </a:t>
            </a:r>
            <a:r>
              <a:rPr lang="en-US" dirty="0">
                <a:latin typeface="Calibri"/>
                <a:ea typeface="Times New Roman" panose="02020603050405020304" pitchFamily="18" charset="0"/>
                <a:cs typeface="Calibri"/>
              </a:rPr>
              <a:t>as the point of contact.</a:t>
            </a:r>
            <a:endParaRPr lang="en-US" dirty="0">
              <a:latin typeface="Calibri"/>
              <a:ea typeface="Calibri" panose="020F0502020204030204" pitchFamily="34" charset="0"/>
              <a:cs typeface="Calibri"/>
            </a:endParaRPr>
          </a:p>
          <a:p>
            <a:pPr marL="742950" lvl="1" indent="-285750">
              <a:spcBef>
                <a:spcPts val="0"/>
              </a:spcBef>
            </a:pPr>
            <a:r>
              <a:rPr lang="en-US" dirty="0">
                <a:latin typeface="Calibri"/>
                <a:ea typeface="Times New Roman" panose="02020603050405020304" pitchFamily="18" charset="0"/>
                <a:cs typeface="Calibri"/>
              </a:rPr>
              <a:t>You will immediately be able to see and work the incident.</a:t>
            </a:r>
            <a:endParaRPr lang="en-US" dirty="0">
              <a:latin typeface="Calibri"/>
              <a:ea typeface="Calibri" panose="020F0502020204030204" pitchFamily="34" charset="0"/>
              <a:cs typeface="Calibri"/>
            </a:endParaRPr>
          </a:p>
          <a:p>
            <a:pPr lvl="1"/>
            <a:endParaRPr lang="en-US" dirty="0"/>
          </a:p>
        </p:txBody>
      </p:sp>
      <p:sp>
        <p:nvSpPr>
          <p:cNvPr id="5" name="Slide Number Placeholder 4">
            <a:extLst>
              <a:ext uri="{FF2B5EF4-FFF2-40B4-BE49-F238E27FC236}">
                <a16:creationId xmlns:a16="http://schemas.microsoft.com/office/drawing/2014/main" id="{BD802E3C-F9A8-E718-B20B-616F077C8AB9}"/>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171982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Lst>
          </p:cNvPr>
          <p:cNvPicPr/>
          <p:nvPr/>
        </p:nvPicPr>
        <p:blipFill rotWithShape="1">
          <a:blip r:embed="rId4" cstate="print">
            <a:alphaModFix amt="70000"/>
            <a:extLst>
              <a:ext uri="{28A0092B-C50C-407E-A947-70E740481C1C}">
                <a14:useLocalDpi xmlns:a14="http://schemas.microsoft.com/office/drawing/2010/main" val="0"/>
              </a:ext>
            </a:extLst>
          </a:blip>
          <a:srcRect b="15562"/>
          <a:stretch/>
        </p:blipFill>
        <p:spPr>
          <a:xfrm>
            <a:off x="1143" y="0"/>
            <a:ext cx="9148502" cy="6858000"/>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0" y="5017330"/>
            <a:ext cx="916658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685800" rtl="0" eaLnBrk="1" fontAlgn="auto" latinLnBrk="0" hangingPunct="1">
              <a:lnSpc>
                <a:spcPct val="100000"/>
              </a:lnSpc>
              <a:spcBef>
                <a:spcPts val="398"/>
              </a:spcBef>
              <a:spcAft>
                <a:spcPts val="0"/>
              </a:spcAft>
              <a:buClrTx/>
              <a:buSzTx/>
              <a:buFontTx/>
              <a:buNone/>
              <a:tabLst/>
              <a:defRPr/>
            </a:pPr>
            <a:endParaRPr kumimoji="0" lang="en-US" sz="36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31982" y="5023125"/>
            <a:ext cx="9144000" cy="1223092"/>
          </a:xfrm>
          <a:prstGeom prst="rect">
            <a:avLst/>
          </a:prstGeom>
        </p:spPr>
        <p:txBody>
          <a:bodyPr vert="horz" wrap="square" lIns="0" tIns="50483" rIns="0" bIns="0" rtlCol="0">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070C0"/>
                </a:solidFill>
                <a:effectLst/>
                <a:uLnTx/>
                <a:uFillTx/>
                <a:latin typeface="Calibri"/>
                <a:ea typeface="+mn-ea"/>
                <a:cs typeface="Calibri"/>
              </a:rPr>
              <a:t>TRAINING ACTIVITIES</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b="0" i="0" u="none" strike="noStrike" kern="0" cap="none" spc="0" normalizeH="0" baseline="0" noProof="0">
                <a:ln>
                  <a:noFill/>
                </a:ln>
                <a:solidFill>
                  <a:srgbClr val="0D6CB8"/>
                </a:solidFill>
                <a:effectLst/>
                <a:uLnTx/>
                <a:uFillTx/>
                <a:latin typeface="Calibri"/>
                <a:ea typeface="+mn-ea"/>
                <a:cs typeface="Calibri"/>
              </a:rPr>
              <a:t>Practice</a:t>
            </a:r>
            <a:r>
              <a:rPr lang="en-US" sz="2800" kern="0">
                <a:solidFill>
                  <a:srgbClr val="0D6CB8"/>
                </a:solidFill>
                <a:latin typeface="Calibri"/>
                <a:cs typeface="Calibri"/>
              </a:rPr>
              <a:t> and </a:t>
            </a:r>
            <a:r>
              <a:rPr kumimoji="0" lang="en-US" sz="2800" b="0" i="0" u="none" strike="noStrike" kern="0" cap="none" spc="0" normalizeH="0" baseline="0" noProof="0">
                <a:ln>
                  <a:noFill/>
                </a:ln>
                <a:solidFill>
                  <a:srgbClr val="0D6CB8"/>
                </a:solidFill>
                <a:effectLst/>
                <a:uLnTx/>
                <a:uFillTx/>
                <a:latin typeface="Calibri"/>
                <a:ea typeface="+mn-ea"/>
                <a:cs typeface="Calibri"/>
              </a:rPr>
              <a:t>Knowledge Checks</a:t>
            </a:r>
          </a:p>
        </p:txBody>
      </p:sp>
      <p:pic>
        <p:nvPicPr>
          <p:cNvPr id="9" name="Picture 8" descr="A picture containing logo&#10;&#10;Description automatically generated">
            <a:extLst>
              <a:ext uri="{FF2B5EF4-FFF2-40B4-BE49-F238E27FC236}">
                <a16:creationId xmlns:a16="http://schemas.microsoft.com/office/drawing/2014/main" id="{649B4FF2-3807-1CB0-8621-4ABFF229D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88" y="102297"/>
            <a:ext cx="2577179" cy="796709"/>
          </a:xfrm>
          <a:prstGeom prst="rect">
            <a:avLst/>
          </a:prstGeom>
        </p:spPr>
      </p:pic>
    </p:spTree>
    <p:custDataLst>
      <p:tags r:id="rId1"/>
    </p:custDataLst>
    <p:extLst>
      <p:ext uri="{BB962C8B-B14F-4D97-AF65-F5344CB8AC3E}">
        <p14:creationId xmlns:p14="http://schemas.microsoft.com/office/powerpoint/2010/main" val="593520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a:xfrm>
            <a:off x="1352550" y="167275"/>
            <a:ext cx="7791450" cy="751350"/>
          </a:xfrm>
        </p:spPr>
        <p:txBody>
          <a:bodyPr>
            <a:noAutofit/>
          </a:bodyPr>
          <a:lstStyle/>
          <a:p>
            <a:pPr algn="ctr"/>
            <a:r>
              <a:rPr lang="en-US" sz="3400">
                <a:solidFill>
                  <a:srgbClr val="0070C0"/>
                </a:solidFill>
                <a:cs typeface="Calibri"/>
              </a:rPr>
              <a:t>PRACTICE EXERCISE </a:t>
            </a:r>
          </a:p>
        </p:txBody>
      </p:sp>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xfrm>
            <a:off x="7019127" y="6553803"/>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graphicFrame>
        <p:nvGraphicFramePr>
          <p:cNvPr id="5" name="Content Placeholder 4" descr="Three tiered image illustrating Ready, Set, Go.">
            <a:extLst>
              <a:ext uri="{FF2B5EF4-FFF2-40B4-BE49-F238E27FC236}">
                <a16:creationId xmlns:a16="http://schemas.microsoft.com/office/drawing/2014/main" id="{C98CEA4B-0148-B4F5-DF56-624FA3E9DF84}"/>
              </a:ext>
            </a:extLst>
          </p:cNvPr>
          <p:cNvGraphicFramePr>
            <a:graphicFrameLocks noGrp="1"/>
          </p:cNvGraphicFramePr>
          <p:nvPr>
            <p:ph idx="1"/>
          </p:nvPr>
        </p:nvGraphicFramePr>
        <p:xfrm>
          <a:off x="1760220" y="2853929"/>
          <a:ext cx="6828235" cy="28844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133A80FC-A638-36BB-43FF-55C350D0B940}"/>
              </a:ext>
            </a:extLst>
          </p:cNvPr>
          <p:cNvSpPr txBox="1"/>
          <p:nvPr/>
        </p:nvSpPr>
        <p:spPr>
          <a:xfrm>
            <a:off x="1535941" y="1119628"/>
            <a:ext cx="7453958" cy="131574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rPr>
              <a:t>Task 1: Search in TWEDS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rPr>
              <a:t>Task 2: Schedule an L2 Validation.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30524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000"/>
              <a:t>KNOWLEDGE CHECK 1</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514350" indent="-514350">
              <a:buFont typeface="+mj-lt"/>
              <a:buAutoNum type="arabicPeriod"/>
            </a:pPr>
            <a:r>
              <a:rPr lang="en-US" sz="2400" b="1" dirty="0">
                <a:solidFill>
                  <a:srgbClr val="0070C0"/>
                </a:solidFill>
              </a:rPr>
              <a:t>The References tab provides links to information that offers guidance on reporting requirements.</a:t>
            </a:r>
          </a:p>
          <a:p>
            <a:pPr marL="960120" lvl="3" indent="-274320">
              <a:spcBef>
                <a:spcPts val="750"/>
              </a:spcBef>
              <a:buFont typeface="+mj-lt"/>
              <a:buAutoNum type="alphaUcPeriod"/>
            </a:pPr>
            <a:r>
              <a:rPr lang="en-US" sz="2000" dirty="0">
                <a:solidFill>
                  <a:srgbClr val="0D6CB9"/>
                </a:solidFill>
              </a:rPr>
              <a:t>True</a:t>
            </a:r>
          </a:p>
          <a:p>
            <a:pPr marL="960120" lvl="3" indent="-274320">
              <a:spcBef>
                <a:spcPts val="750"/>
              </a:spcBef>
              <a:buFont typeface="+mj-lt"/>
              <a:buAutoNum type="alphaUcPeriod"/>
            </a:pPr>
            <a:r>
              <a:rPr lang="en-US" sz="2000" dirty="0">
                <a:solidFill>
                  <a:srgbClr val="0D6CB9"/>
                </a:solidFill>
              </a:rPr>
              <a:t>False</a:t>
            </a:r>
          </a:p>
          <a:p>
            <a:pPr marL="514350" indent="-514350">
              <a:buFont typeface="+mj-lt"/>
              <a:buAutoNum type="arabicPeriod"/>
            </a:pPr>
            <a:endParaRPr lang="en-US" b="1" dirty="0">
              <a:solidFill>
                <a:srgbClr val="0D6CB9"/>
              </a:solidFill>
            </a:endParaRPr>
          </a:p>
          <a:p>
            <a:pPr marL="342900" lvl="1" indent="0">
              <a:buNone/>
            </a:pPr>
            <a:endParaRPr lang="en-US" sz="2000" dirty="0">
              <a:solidFill>
                <a:srgbClr val="0D6CB9"/>
              </a:solidFill>
            </a:endParaRPr>
          </a:p>
          <a:p>
            <a:pPr marL="342900" lvl="1" indent="0">
              <a:buClr>
                <a:schemeClr val="accent3"/>
              </a:buClr>
              <a:buNone/>
            </a:pPr>
            <a:endParaRPr lang="en-US" dirty="0">
              <a:solidFill>
                <a:srgbClr val="0D6CB9"/>
              </a:solidFill>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9887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000"/>
              <a:t>KNOWLEDGE CHECK 2</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indent="-457200">
              <a:buFont typeface="+mj-lt"/>
              <a:buAutoNum type="arabicPeriod" startAt="2"/>
            </a:pPr>
            <a:r>
              <a:rPr lang="en-US" sz="2400" b="1"/>
              <a:t>Which of the below are not part of the Data Components tab in TWEDS?</a:t>
            </a:r>
          </a:p>
          <a:p>
            <a:pPr marL="960120" lvl="3" indent="-274320">
              <a:spcBef>
                <a:spcPts val="750"/>
              </a:spcBef>
              <a:buFont typeface="+mj-lt"/>
              <a:buAutoNum type="alphaUcPeriod"/>
            </a:pPr>
            <a:r>
              <a:rPr lang="en-US" sz="2000">
                <a:solidFill>
                  <a:srgbClr val="0D6CB9"/>
                </a:solidFill>
              </a:rPr>
              <a:t>Domains</a:t>
            </a:r>
          </a:p>
          <a:p>
            <a:pPr marL="960120" lvl="3" indent="-274320">
              <a:spcBef>
                <a:spcPts val="750"/>
              </a:spcBef>
              <a:buFont typeface="+mj-lt"/>
              <a:buAutoNum type="alphaUcPeriod"/>
            </a:pPr>
            <a:r>
              <a:rPr lang="en-US" sz="2000">
                <a:solidFill>
                  <a:srgbClr val="0D6CB9"/>
                </a:solidFill>
              </a:rPr>
              <a:t>Entities</a:t>
            </a:r>
          </a:p>
          <a:p>
            <a:pPr marL="960120" lvl="3" indent="-274320">
              <a:spcBef>
                <a:spcPts val="750"/>
              </a:spcBef>
              <a:buFont typeface="+mj-lt"/>
              <a:buAutoNum type="alphaUcPeriod"/>
            </a:pPr>
            <a:r>
              <a:rPr lang="en-US" sz="2000">
                <a:solidFill>
                  <a:srgbClr val="0D6CB9"/>
                </a:solidFill>
              </a:rPr>
              <a:t>Categories</a:t>
            </a:r>
          </a:p>
          <a:p>
            <a:pPr marL="960120" lvl="3" indent="-274320">
              <a:spcBef>
                <a:spcPts val="750"/>
              </a:spcBef>
              <a:buFont typeface="+mj-lt"/>
              <a:buAutoNum type="alphaUcPeriod"/>
            </a:pPr>
            <a:r>
              <a:rPr lang="en-US" sz="2000">
                <a:solidFill>
                  <a:srgbClr val="0D6CB9"/>
                </a:solidFill>
              </a:rPr>
              <a:t>Timelines</a:t>
            </a:r>
          </a:p>
          <a:p>
            <a:pPr marL="960120" lvl="3" indent="-274320">
              <a:spcBef>
                <a:spcPts val="750"/>
              </a:spcBef>
              <a:buFont typeface="+mj-lt"/>
              <a:buAutoNum type="alphaUcPeriod"/>
            </a:pPr>
            <a:endParaRPr lang="en-US" sz="2000">
              <a:solidFill>
                <a:srgbClr val="0D6CB9"/>
              </a:solidFill>
            </a:endParaRPr>
          </a:p>
          <a:p>
            <a:pPr marL="795338" lvl="1">
              <a:buNone/>
            </a:pPr>
            <a:endParaRPr lang="en-US">
              <a:solidFill>
                <a:srgbClr val="0D6CB9"/>
              </a:solidFill>
            </a:endParaRPr>
          </a:p>
          <a:p>
            <a:pPr marL="342900" lvl="1" indent="0">
              <a:buNone/>
            </a:pPr>
            <a:endParaRPr lang="en-US" sz="2000">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endParaRPr lang="en-US">
              <a:solidFill>
                <a:srgbClr val="0D6CB9"/>
              </a:solidFill>
              <a:cs typeface="Calibri"/>
            </a:endParaRPr>
          </a:p>
          <a:p>
            <a:pPr marL="342900" lvl="1" indent="0">
              <a:buClr>
                <a:schemeClr val="accent3"/>
              </a:buClr>
              <a:buNone/>
            </a:pPr>
            <a:endParaRPr lang="en-US"/>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9502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E187E-87EE-0D2C-CE58-61A97B826F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9917CF-500C-4547-1809-8DDE4ABA93FB}"/>
              </a:ext>
            </a:extLst>
          </p:cNvPr>
          <p:cNvSpPr>
            <a:spLocks noGrp="1"/>
          </p:cNvSpPr>
          <p:nvPr>
            <p:ph type="title"/>
          </p:nvPr>
        </p:nvSpPr>
        <p:spPr/>
        <p:txBody>
          <a:bodyPr>
            <a:normAutofit/>
          </a:bodyPr>
          <a:lstStyle/>
          <a:p>
            <a:pPr algn="ctr"/>
            <a:r>
              <a:rPr lang="en-US" sz="4000"/>
              <a:t>KNOWLEDGE CHECK 3</a:t>
            </a:r>
          </a:p>
        </p:txBody>
      </p:sp>
      <p:sp>
        <p:nvSpPr>
          <p:cNvPr id="4" name="Content Placeholder 3">
            <a:extLst>
              <a:ext uri="{FF2B5EF4-FFF2-40B4-BE49-F238E27FC236}">
                <a16:creationId xmlns:a16="http://schemas.microsoft.com/office/drawing/2014/main" id="{72DA08E0-BF6F-7448-1825-8F8D2242E010}"/>
              </a:ext>
            </a:extLst>
          </p:cNvPr>
          <p:cNvSpPr>
            <a:spLocks noGrp="1"/>
          </p:cNvSpPr>
          <p:nvPr>
            <p:ph idx="1"/>
          </p:nvPr>
        </p:nvSpPr>
        <p:spPr>
          <a:xfrm>
            <a:off x="1821065" y="1430348"/>
            <a:ext cx="6883709" cy="3263504"/>
          </a:xfrm>
        </p:spPr>
        <p:txBody>
          <a:bodyPr lIns="68580" tIns="34290" rIns="68580" bIns="34290" anchor="t"/>
          <a:lstStyle/>
          <a:p>
            <a:pPr marL="457200" indent="-457200">
              <a:spcBef>
                <a:spcPts val="600"/>
              </a:spcBef>
              <a:buFont typeface="+mj-lt"/>
              <a:buAutoNum type="arabicPeriod" startAt="3"/>
            </a:pPr>
            <a:r>
              <a:rPr lang="en-US" b="1" dirty="0"/>
              <a:t>TWEDS is the standard used by TEA to designate how and when data should be submitted by the LEAs and ESCs.</a:t>
            </a:r>
            <a:endParaRPr lang="en-US" sz="2000" dirty="0">
              <a:solidFill>
                <a:srgbClr val="0D6CB9"/>
              </a:solidFill>
            </a:endParaRPr>
          </a:p>
          <a:p>
            <a:pPr marL="960120" lvl="3" indent="-274320">
              <a:spcBef>
                <a:spcPts val="750"/>
              </a:spcBef>
              <a:buFont typeface="+mj-lt"/>
              <a:buAutoNum type="alphaUcPeriod"/>
            </a:pPr>
            <a:r>
              <a:rPr lang="en-US" sz="2000" dirty="0">
                <a:solidFill>
                  <a:srgbClr val="0D6CB9"/>
                </a:solidFill>
              </a:rPr>
              <a:t>True</a:t>
            </a:r>
          </a:p>
          <a:p>
            <a:pPr marL="960120" lvl="3" indent="-274320">
              <a:spcBef>
                <a:spcPts val="750"/>
              </a:spcBef>
              <a:buFont typeface="+mj-lt"/>
              <a:buAutoNum type="alphaUcPeriod"/>
            </a:pPr>
            <a:r>
              <a:rPr lang="en-US" sz="2000" dirty="0">
                <a:solidFill>
                  <a:srgbClr val="0D6CB9"/>
                </a:solidFill>
              </a:rPr>
              <a:t>False</a:t>
            </a:r>
          </a:p>
          <a:p>
            <a:pPr marL="457200" lvl="1" indent="0">
              <a:buClr>
                <a:schemeClr val="accent3"/>
              </a:buClr>
              <a:buNone/>
            </a:pPr>
            <a:endParaRPr lang="en-US" dirty="0"/>
          </a:p>
          <a:p>
            <a:pPr marL="457200" lvl="1" indent="0">
              <a:buClr>
                <a:schemeClr val="accent3"/>
              </a:buClr>
              <a:buNone/>
            </a:pPr>
            <a:r>
              <a:rPr lang="en-US" sz="2000" dirty="0"/>
              <a:t>Note:  </a:t>
            </a:r>
            <a:r>
              <a:rPr lang="en-US" sz="2000" dirty="0">
                <a:solidFill>
                  <a:srgbClr val="0070C0"/>
                </a:solidFill>
              </a:rPr>
              <a:t>TSDS Web-Enabled Education Data Standards </a:t>
            </a:r>
            <a:r>
              <a:rPr lang="en-US" sz="2000" b="1" dirty="0">
                <a:solidFill>
                  <a:srgbClr val="0070C0"/>
                </a:solidFill>
              </a:rPr>
              <a:t>(TWEDS) </a:t>
            </a:r>
            <a:r>
              <a:rPr lang="en-US" sz="2000" dirty="0"/>
              <a:t>is the </a:t>
            </a:r>
            <a:r>
              <a:rPr lang="en-US" sz="2000" b="1" dirty="0"/>
              <a:t>tool</a:t>
            </a:r>
            <a:r>
              <a:rPr lang="en-US" sz="2000" dirty="0"/>
              <a:t> where the standard is housed. Texas Education Data Standard </a:t>
            </a:r>
            <a:r>
              <a:rPr lang="en-US" sz="2000" b="1" dirty="0"/>
              <a:t>(TEDS) </a:t>
            </a:r>
            <a:r>
              <a:rPr lang="en-US" sz="2000" dirty="0"/>
              <a:t>is the </a:t>
            </a:r>
            <a:r>
              <a:rPr lang="en-US" sz="2000" b="1" dirty="0"/>
              <a:t>standard</a:t>
            </a:r>
            <a:r>
              <a:rPr lang="en-US" sz="2000" dirty="0"/>
              <a:t>.</a:t>
            </a:r>
          </a:p>
          <a:p>
            <a:pPr marL="457200" lvl="1" indent="0">
              <a:buClr>
                <a:schemeClr val="accent3"/>
              </a:buClr>
              <a:buNone/>
            </a:pPr>
            <a:r>
              <a:rPr lang="en-US" sz="2000" dirty="0"/>
              <a:t>		</a:t>
            </a:r>
          </a:p>
          <a:p>
            <a:pPr marL="457200" indent="-457200">
              <a:spcBef>
                <a:spcPts val="600"/>
              </a:spcBef>
              <a:buFont typeface="+mj-lt"/>
              <a:buAutoNum type="arabicPeriod" startAt="3"/>
            </a:pPr>
            <a:endParaRPr lang="en-US" dirty="0">
              <a:solidFill>
                <a:srgbClr val="0D6CB9"/>
              </a:solidFill>
            </a:endParaRPr>
          </a:p>
          <a:p>
            <a:pPr marL="342900" lvl="1" indent="0">
              <a:buNone/>
            </a:pPr>
            <a:endParaRPr lang="en-US" sz="2000" dirty="0">
              <a:solidFill>
                <a:srgbClr val="0D6CB9"/>
              </a:solidFill>
            </a:endParaRPr>
          </a:p>
          <a:p>
            <a:pPr marL="342900" lvl="1" indent="0">
              <a:buClr>
                <a:schemeClr val="accent3"/>
              </a:buClr>
              <a:buNone/>
            </a:pPr>
            <a:endParaRPr lang="en-US" dirty="0">
              <a:solidFill>
                <a:srgbClr val="0D6CB9"/>
              </a:solidFill>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p:txBody>
      </p:sp>
      <p:sp>
        <p:nvSpPr>
          <p:cNvPr id="2" name="Slide Number Placeholder 1">
            <a:extLst>
              <a:ext uri="{FF2B5EF4-FFF2-40B4-BE49-F238E27FC236}">
                <a16:creationId xmlns:a16="http://schemas.microsoft.com/office/drawing/2014/main" id="{88727CE8-7BC9-0E9B-FEDD-0D6AD42B012E}"/>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68</a:t>
            </a:fld>
            <a:endParaRPr kumimoji="0" lang="en-US" sz="1050" b="0" i="0" u="none" strike="noStrike" kern="1200" cap="none" spc="0" normalizeH="0" baseline="0" noProof="0" dirty="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2369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000" dirty="0"/>
              <a:t>KNOWLEDGE CHECK 4</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indent="-457200">
              <a:spcBef>
                <a:spcPts val="600"/>
              </a:spcBef>
              <a:buAutoNum type="arabicPeriod" startAt="3"/>
            </a:pPr>
            <a:r>
              <a:rPr lang="en-US" b="1" dirty="0"/>
              <a:t>L2 Validations scheduled before the cutoff time, can be viewed the following day.</a:t>
            </a:r>
            <a:endParaRPr lang="en-US" sz="2000" dirty="0">
              <a:solidFill>
                <a:srgbClr val="0D6CB9"/>
              </a:solidFill>
            </a:endParaRPr>
          </a:p>
          <a:p>
            <a:pPr marL="960120" lvl="3" indent="-274320">
              <a:spcBef>
                <a:spcPts val="750"/>
              </a:spcBef>
              <a:buFont typeface="+mj-lt"/>
              <a:buAutoNum type="alphaUcPeriod"/>
            </a:pPr>
            <a:r>
              <a:rPr lang="en-US" sz="2000" dirty="0">
                <a:solidFill>
                  <a:srgbClr val="0D6CB9"/>
                </a:solidFill>
              </a:rPr>
              <a:t>True</a:t>
            </a:r>
          </a:p>
          <a:p>
            <a:pPr marL="960120" lvl="3" indent="-274320">
              <a:spcBef>
                <a:spcPts val="750"/>
              </a:spcBef>
              <a:buFont typeface="+mj-lt"/>
              <a:buAutoNum type="alphaUcPeriod"/>
            </a:pPr>
            <a:r>
              <a:rPr lang="en-US" sz="2000" dirty="0">
                <a:solidFill>
                  <a:srgbClr val="0D6CB9"/>
                </a:solidFill>
              </a:rPr>
              <a:t>False</a:t>
            </a:r>
          </a:p>
          <a:p>
            <a:pPr marL="457200" lvl="1" indent="0">
              <a:buClr>
                <a:schemeClr val="accent3"/>
              </a:buClr>
              <a:buNone/>
            </a:pPr>
            <a:endParaRPr lang="en-US" dirty="0"/>
          </a:p>
          <a:p>
            <a:pPr marL="457200" lvl="1" indent="0">
              <a:buClr>
                <a:schemeClr val="accent3"/>
              </a:buClr>
              <a:buNone/>
            </a:pPr>
            <a:r>
              <a:rPr lang="en-US" sz="2000" dirty="0"/>
              <a:t>Note:  L2 Validations can be scheduled at any time prior to the cutoff time and can be viewed the following day. Validation jobs scheduled after the cutoff time may not be available the next day but should be available the following day.</a:t>
            </a:r>
          </a:p>
          <a:p>
            <a:pPr marL="457200" lvl="1" indent="0">
              <a:buClr>
                <a:schemeClr val="accent3"/>
              </a:buClr>
              <a:buNone/>
            </a:pPr>
            <a:r>
              <a:rPr lang="en-US" sz="2000" dirty="0"/>
              <a:t>		</a:t>
            </a:r>
          </a:p>
          <a:p>
            <a:pPr marL="457200" indent="-457200">
              <a:spcBef>
                <a:spcPts val="600"/>
              </a:spcBef>
              <a:buFont typeface="+mj-lt"/>
              <a:buAutoNum type="arabicPeriod" startAt="3"/>
            </a:pPr>
            <a:endParaRPr lang="en-US" dirty="0">
              <a:solidFill>
                <a:srgbClr val="0D6CB9"/>
              </a:solidFill>
            </a:endParaRPr>
          </a:p>
          <a:p>
            <a:pPr marL="342900" lvl="1" indent="0">
              <a:buNone/>
            </a:pPr>
            <a:endParaRPr lang="en-US" sz="2000" dirty="0">
              <a:solidFill>
                <a:srgbClr val="0D6CB9"/>
              </a:solidFill>
            </a:endParaRPr>
          </a:p>
          <a:p>
            <a:pPr marL="342900" lvl="1" indent="0">
              <a:buClr>
                <a:schemeClr val="accent3"/>
              </a:buClr>
              <a:buNone/>
            </a:pPr>
            <a:endParaRPr lang="en-US" dirty="0">
              <a:solidFill>
                <a:srgbClr val="0D6CB9"/>
              </a:solidFill>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69</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5" name="Picture 4" descr="Screenshot showing the message users will see when scheduling L2 validations in the DMC.">
            <a:extLst>
              <a:ext uri="{FF2B5EF4-FFF2-40B4-BE49-F238E27FC236}">
                <a16:creationId xmlns:a16="http://schemas.microsoft.com/office/drawing/2014/main" id="{27C34B39-216F-1409-B6A9-6FDA5966C586}"/>
              </a:ext>
            </a:extLst>
          </p:cNvPr>
          <p:cNvPicPr>
            <a:picLocks noChangeAspect="1"/>
          </p:cNvPicPr>
          <p:nvPr/>
        </p:nvPicPr>
        <p:blipFill>
          <a:blip r:embed="rId4"/>
          <a:stretch>
            <a:fillRect/>
          </a:stretch>
        </p:blipFill>
        <p:spPr>
          <a:xfrm>
            <a:off x="2376441" y="4895969"/>
            <a:ext cx="5772956" cy="619211"/>
          </a:xfrm>
          <a:prstGeom prst="rect">
            <a:avLst/>
          </a:prstGeom>
        </p:spPr>
      </p:pic>
    </p:spTree>
    <p:custDataLst>
      <p:tags r:id="rId1"/>
    </p:custDataLst>
    <p:extLst>
      <p:ext uri="{BB962C8B-B14F-4D97-AF65-F5344CB8AC3E}">
        <p14:creationId xmlns:p14="http://schemas.microsoft.com/office/powerpoint/2010/main" val="260853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a:t>HIGH-LEVEL ARCHITECTURE</a:t>
            </a:r>
          </a:p>
        </p:txBody>
      </p:sp>
      <p:sp>
        <p:nvSpPr>
          <p:cNvPr id="4" name="Content Placeholder 3">
            <a:extLst>
              <a:ext uri="{FF2B5EF4-FFF2-40B4-BE49-F238E27FC236}">
                <a16:creationId xmlns:a16="http://schemas.microsoft.com/office/drawing/2014/main" id="{0E86B501-4F05-3B69-DDDC-040006DC939B}"/>
              </a:ext>
            </a:extLst>
          </p:cNvPr>
          <p:cNvSpPr>
            <a:spLocks noGrp="1"/>
          </p:cNvSpPr>
          <p:nvPr>
            <p:ph idx="1"/>
          </p:nvPr>
        </p:nvSpPr>
        <p:spPr/>
        <p:txBody>
          <a:bodyPr/>
          <a:lstStyle/>
          <a:p>
            <a:endParaRPr lang="en-US"/>
          </a:p>
        </p:txBody>
      </p:sp>
      <p:pic>
        <p:nvPicPr>
          <p:cNvPr id="2" name="Picture 1" descr="Diagram showing the TSDS Architecture with the different components within TSDS.">
            <a:extLst>
              <a:ext uri="{FF2B5EF4-FFF2-40B4-BE49-F238E27FC236}">
                <a16:creationId xmlns:a16="http://schemas.microsoft.com/office/drawing/2014/main" id="{300803E0-7647-EB82-A16C-8D8745797438}"/>
              </a:ext>
            </a:extLst>
          </p:cNvPr>
          <p:cNvPicPr>
            <a:picLocks noChangeAspect="1"/>
          </p:cNvPicPr>
          <p:nvPr/>
        </p:nvPicPr>
        <p:blipFill>
          <a:blip r:embed="rId4"/>
          <a:stretch>
            <a:fillRect/>
          </a:stretch>
        </p:blipFill>
        <p:spPr>
          <a:xfrm>
            <a:off x="1488916" y="918625"/>
            <a:ext cx="7548008" cy="5939375"/>
          </a:xfrm>
          <a:prstGeom prst="rect">
            <a:avLst/>
          </a:prstGeom>
        </p:spPr>
      </p:pic>
    </p:spTree>
    <p:custDataLst>
      <p:tags r:id="rId1"/>
    </p:custDataLst>
    <p:extLst>
      <p:ext uri="{BB962C8B-B14F-4D97-AF65-F5344CB8AC3E}">
        <p14:creationId xmlns:p14="http://schemas.microsoft.com/office/powerpoint/2010/main" val="2204046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dirty="0"/>
              <a:t>KNOWLEDGE CHECK 5</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71" y="1430348"/>
            <a:ext cx="6883709" cy="3263504"/>
          </a:xfrm>
        </p:spPr>
        <p:txBody>
          <a:bodyPr lIns="68580" tIns="34290" rIns="68580" bIns="34290" anchor="t"/>
          <a:lstStyle/>
          <a:p>
            <a:pPr marL="457200" indent="-457200">
              <a:buFont typeface="+mj-lt"/>
              <a:buAutoNum type="arabicPeriod" startAt="5"/>
            </a:pPr>
            <a:r>
              <a:rPr lang="en-US" sz="2400" b="1" dirty="0"/>
              <a:t>Level 1 Support (LEA) user can create an incident and immediately escalate it to Level 3 Support (TEA).</a:t>
            </a:r>
            <a:endParaRPr lang="en-US" sz="2400" dirty="0">
              <a:solidFill>
                <a:srgbClr val="0D6CB9"/>
              </a:solidFill>
            </a:endParaRPr>
          </a:p>
          <a:p>
            <a:pPr marL="1033463" lvl="1" indent="-344488">
              <a:buFont typeface="+mj-lt"/>
              <a:buAutoNum type="alphaUcPeriod"/>
            </a:pPr>
            <a:r>
              <a:rPr lang="en-US" sz="2000" dirty="0">
                <a:solidFill>
                  <a:srgbClr val="0D6CB9"/>
                </a:solidFill>
              </a:rPr>
              <a:t>True</a:t>
            </a:r>
          </a:p>
          <a:p>
            <a:pPr marL="1033463" lvl="1" indent="-344488">
              <a:buFont typeface="+mj-lt"/>
              <a:buAutoNum type="alphaUcPeriod"/>
            </a:pPr>
            <a:r>
              <a:rPr lang="en-US" sz="2000" dirty="0">
                <a:solidFill>
                  <a:srgbClr val="0D6CB9"/>
                </a:solidFill>
              </a:rPr>
              <a:t>False</a:t>
            </a:r>
          </a:p>
          <a:p>
            <a:pPr marL="688975" lvl="1" indent="0">
              <a:buNone/>
            </a:pPr>
            <a:endParaRPr lang="en-US" sz="2200" dirty="0">
              <a:solidFill>
                <a:srgbClr val="0D6CB9"/>
              </a:solidFill>
            </a:endParaRPr>
          </a:p>
          <a:p>
            <a:pPr marL="688975" lvl="1" indent="0">
              <a:buNone/>
            </a:pPr>
            <a:endParaRPr lang="en-US" sz="800" dirty="0">
              <a:solidFill>
                <a:srgbClr val="0D6CB9"/>
              </a:solidFill>
            </a:endParaRPr>
          </a:p>
          <a:p>
            <a:pPr marL="342900" lvl="1" indent="0">
              <a:buNone/>
            </a:pPr>
            <a:endParaRPr lang="en-US" dirty="0">
              <a:solidFill>
                <a:srgbClr val="0D6CB9"/>
              </a:solidFill>
            </a:endParaRPr>
          </a:p>
          <a:p>
            <a:pPr marL="342900" lvl="1" indent="0">
              <a:buClr>
                <a:schemeClr val="accent3"/>
              </a:buClr>
              <a:buNone/>
            </a:pPr>
            <a:endParaRPr lang="en-US" dirty="0">
              <a:solidFill>
                <a:srgbClr val="0D6CB9"/>
              </a:solidFill>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p:txBody>
      </p:sp>
      <p:sp>
        <p:nvSpPr>
          <p:cNvPr id="5" name="Slide Number Placeholder 4">
            <a:extLst>
              <a:ext uri="{FF2B5EF4-FFF2-40B4-BE49-F238E27FC236}">
                <a16:creationId xmlns:a16="http://schemas.microsoft.com/office/drawing/2014/main" id="{59F0DFE3-84A2-605C-1A2B-DBC0629FD3E2}"/>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79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dirty="0"/>
              <a:t>KNOWLEDGE CHECK 7 </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71" y="1430348"/>
            <a:ext cx="6883709" cy="3263504"/>
          </a:xfrm>
        </p:spPr>
        <p:txBody>
          <a:bodyPr lIns="68580" tIns="34290" rIns="68580" bIns="34290" anchor="t"/>
          <a:lstStyle/>
          <a:p>
            <a:pPr marL="457200" indent="-457200">
              <a:buFont typeface="+mj-lt"/>
              <a:buAutoNum type="arabicPeriod" startAt="7"/>
            </a:pPr>
            <a:r>
              <a:rPr lang="en-US" sz="2400" b="1" dirty="0"/>
              <a:t>When an ESC or Certified Vendor creates an incident on behalf of an LEA, the ESC or Certified Vendor should select the name of the LEA under the dropdown for Submitter Org.</a:t>
            </a:r>
            <a:endParaRPr lang="en-US" sz="2400" dirty="0">
              <a:solidFill>
                <a:srgbClr val="0D6CB9"/>
              </a:solidFill>
            </a:endParaRPr>
          </a:p>
          <a:p>
            <a:pPr marL="914400" lvl="1" indent="-344170">
              <a:buFont typeface="+mj-lt"/>
              <a:buAutoNum type="alphaUcPeriod"/>
            </a:pPr>
            <a:r>
              <a:rPr lang="en-US" sz="2000" dirty="0"/>
              <a:t>True</a:t>
            </a:r>
          </a:p>
          <a:p>
            <a:pPr marL="914400" lvl="1" indent="-344170">
              <a:buFont typeface="+mj-lt"/>
              <a:buAutoNum type="alphaUcPeriod"/>
            </a:pPr>
            <a:r>
              <a:rPr lang="en-US" sz="2000" dirty="0"/>
              <a:t>False</a:t>
            </a:r>
          </a:p>
          <a:p>
            <a:pPr marL="342900" lvl="1" indent="0">
              <a:buNone/>
            </a:pPr>
            <a:endParaRPr lang="en-US" dirty="0">
              <a:solidFill>
                <a:srgbClr val="0D6CB9"/>
              </a:solidFill>
            </a:endParaRPr>
          </a:p>
          <a:p>
            <a:pPr marL="342900" lvl="1" indent="0">
              <a:buClr>
                <a:schemeClr val="accent3"/>
              </a:buClr>
              <a:buNone/>
            </a:pPr>
            <a:endParaRPr lang="en-US" dirty="0">
              <a:solidFill>
                <a:srgbClr val="0D6CB9"/>
              </a:solidFill>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p:txBody>
      </p:sp>
      <p:sp>
        <p:nvSpPr>
          <p:cNvPr id="5" name="Slide Number Placeholder 4">
            <a:extLst>
              <a:ext uri="{FF2B5EF4-FFF2-40B4-BE49-F238E27FC236}">
                <a16:creationId xmlns:a16="http://schemas.microsoft.com/office/drawing/2014/main" id="{4852195C-C781-F380-C49C-488EAA72A620}"/>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6103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dirty="0"/>
              <a:t>KNOWLEDGE CHECK 8</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7053394" cy="3263504"/>
          </a:xfrm>
        </p:spPr>
        <p:txBody>
          <a:bodyPr lIns="68580" tIns="34290" rIns="68580" bIns="34290" anchor="t"/>
          <a:lstStyle/>
          <a:p>
            <a:pPr marL="575945" indent="-457200">
              <a:buFont typeface="+mj-lt"/>
              <a:buAutoNum type="arabicPeriod" startAt="8"/>
            </a:pPr>
            <a:r>
              <a:rPr lang="en-US" sz="2400" b="1" dirty="0">
                <a:solidFill>
                  <a:srgbClr val="0070C0"/>
                </a:solidFill>
              </a:rPr>
              <a:t>When an issue is identified in a TSDS application, which of the below is the first step a TIMS Level 1 Support user should take?</a:t>
            </a:r>
            <a:endParaRPr lang="en-US" dirty="0"/>
          </a:p>
          <a:p>
            <a:pPr marL="914400" lvl="1" indent="-344170">
              <a:buFont typeface="+mj-lt"/>
              <a:buAutoNum type="alphaUcPeriod"/>
            </a:pPr>
            <a:r>
              <a:rPr lang="en-US" sz="2000" dirty="0"/>
              <a:t>Double check your TIMS role</a:t>
            </a:r>
            <a:endParaRPr lang="en-US" sz="2000" dirty="0">
              <a:cs typeface="Calibri" panose="020F0502020204030204"/>
            </a:endParaRPr>
          </a:p>
          <a:p>
            <a:pPr marL="914400" lvl="1" indent="-344170">
              <a:buFont typeface="+mj-lt"/>
              <a:buAutoNum type="alphaUcPeriod"/>
            </a:pPr>
            <a:r>
              <a:rPr lang="en-US" sz="2000" dirty="0">
                <a:solidFill>
                  <a:srgbClr val="0D6CB9"/>
                </a:solidFill>
              </a:rPr>
              <a:t>Send an email to Level 3 support staff</a:t>
            </a:r>
            <a:endParaRPr lang="en-US" sz="2000" dirty="0">
              <a:solidFill>
                <a:srgbClr val="0D6CB9"/>
              </a:solidFill>
              <a:cs typeface="Calibri" panose="020F0502020204030204"/>
            </a:endParaRPr>
          </a:p>
          <a:p>
            <a:pPr marL="914400" lvl="1" indent="-344170">
              <a:buFont typeface="+mj-lt"/>
              <a:buAutoNum type="alphaUcPeriod"/>
            </a:pPr>
            <a:r>
              <a:rPr lang="en-US" sz="2000" dirty="0">
                <a:solidFill>
                  <a:srgbClr val="0D6CB9"/>
                </a:solidFill>
              </a:rPr>
              <a:t>Search the Knowledge Base for a resolution</a:t>
            </a:r>
            <a:endParaRPr lang="en-US" sz="2000" dirty="0">
              <a:solidFill>
                <a:srgbClr val="0D6CB9"/>
              </a:solidFill>
              <a:cs typeface="Calibri" panose="020F0502020204030204"/>
            </a:endParaRPr>
          </a:p>
          <a:p>
            <a:pPr marL="914400" lvl="1" indent="-344170">
              <a:buAutoNum type="alphaUcPeriod"/>
            </a:pPr>
            <a:r>
              <a:rPr lang="en-US" sz="2000" dirty="0">
                <a:solidFill>
                  <a:srgbClr val="0D6CB9"/>
                </a:solidFill>
                <a:cs typeface="Calibri" panose="020F0502020204030204"/>
              </a:rPr>
              <a:t>Submit a TIMS incident</a:t>
            </a:r>
          </a:p>
          <a:p>
            <a:pPr marL="569595" lvl="1" indent="0">
              <a:buNone/>
            </a:pPr>
            <a:endParaRPr lang="en-US" sz="2000" dirty="0">
              <a:solidFill>
                <a:srgbClr val="0D6CB9"/>
              </a:solidFill>
              <a:cs typeface="Calibri" panose="020F0502020204030204"/>
            </a:endParaRPr>
          </a:p>
          <a:p>
            <a:pPr marL="342900" lvl="1" indent="0">
              <a:buClr>
                <a:srgbClr val="F16038"/>
              </a:buClr>
              <a:buNone/>
            </a:pPr>
            <a:endParaRPr lang="en-US" dirty="0">
              <a:solidFill>
                <a:srgbClr val="0D6CB9"/>
              </a:solidFill>
              <a:cs typeface="Calibri"/>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a:p>
            <a:pPr marL="342900" lvl="1" indent="0">
              <a:buClr>
                <a:schemeClr val="accent3"/>
              </a:buClr>
              <a:buNone/>
            </a:pPr>
            <a:endParaRPr lang="en-US" dirty="0">
              <a:cs typeface="Calibri" panose="020F0502020204030204"/>
            </a:endParaRPr>
          </a:p>
        </p:txBody>
      </p:sp>
      <p:sp>
        <p:nvSpPr>
          <p:cNvPr id="5" name="Slide Number Placeholder 4">
            <a:extLst>
              <a:ext uri="{FF2B5EF4-FFF2-40B4-BE49-F238E27FC236}">
                <a16:creationId xmlns:a16="http://schemas.microsoft.com/office/drawing/2014/main" id="{AE4401D8-60FD-AFED-B1C5-B2F2979E9B20}"/>
              </a:ext>
            </a:extLst>
          </p:cNvPr>
          <p:cNvSpPr>
            <a:spLocks noGrp="1"/>
          </p:cNvSpPr>
          <p:nvPr>
            <p:ph type="sldNum" sz="quarter" idx="12"/>
          </p:nvPr>
        </p:nvSpPr>
        <p:spPr>
          <a:xfrm>
            <a:off x="7086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046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Lst>
          </p:cNvPr>
          <p:cNvPicPr/>
          <p:nvPr/>
        </p:nvPicPr>
        <p:blipFill>
          <a:blip r:embed="rId4" cstate="print">
            <a:alphaModFix amt="70000"/>
            <a:extLst>
              <a:ext uri="{28A0092B-C50C-407E-A947-70E740481C1C}">
                <a14:useLocalDpi xmlns:a14="http://schemas.microsoft.com/office/drawing/2010/main" val="0"/>
              </a:ext>
            </a:extLst>
          </a:blip>
          <a:srcRect t="7854" b="7854"/>
          <a:stretch/>
        </p:blipFill>
        <p:spPr>
          <a:xfrm>
            <a:off x="18078" y="0"/>
            <a:ext cx="9148502" cy="6858000"/>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9039" y="5161945"/>
            <a:ext cx="916658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685800" rtl="0" eaLnBrk="1" fontAlgn="auto" latinLnBrk="0" hangingPunct="1">
              <a:lnSpc>
                <a:spcPct val="100000"/>
              </a:lnSpc>
              <a:spcBef>
                <a:spcPts val="398"/>
              </a:spcBef>
              <a:spcAft>
                <a:spcPts val="0"/>
              </a:spcAft>
              <a:buClrTx/>
              <a:buSzTx/>
              <a:buFontTx/>
              <a:buNone/>
              <a:tabLst/>
              <a:defRPr/>
            </a:pPr>
            <a:endParaRPr kumimoji="0" lang="en-US" sz="36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22580" y="5161945"/>
            <a:ext cx="9144000" cy="1117935"/>
          </a:xfrm>
          <a:prstGeom prst="rect">
            <a:avLst/>
          </a:prstGeom>
        </p:spPr>
        <p:txBody>
          <a:bodyPr vert="horz" wrap="square" lIns="0" tIns="50483" rIns="0" bIns="0" rtlCol="0">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070C0"/>
                </a:solidFill>
                <a:effectLst/>
                <a:uLnTx/>
                <a:uFillTx/>
                <a:latin typeface="Calibri"/>
                <a:ea typeface="+mn-ea"/>
                <a:cs typeface="Calibri"/>
              </a:rPr>
              <a:t>WRAP UP</a:t>
            </a: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2200" b="0" i="0" u="none" strike="noStrike" kern="0" cap="none" spc="0" normalizeH="0" baseline="0" noProof="0">
                <a:ln>
                  <a:noFill/>
                </a:ln>
                <a:solidFill>
                  <a:srgbClr val="0D6CB8"/>
                </a:solidFill>
                <a:effectLst/>
                <a:uLnTx/>
                <a:uFillTx/>
                <a:latin typeface="Calibri"/>
                <a:ea typeface="+mn-ea"/>
                <a:cs typeface="Calibri"/>
              </a:rPr>
              <a:t>Key Takeaways, Resources, and Next Steps</a:t>
            </a:r>
          </a:p>
        </p:txBody>
      </p:sp>
      <p:pic>
        <p:nvPicPr>
          <p:cNvPr id="9" name="Picture 8" descr="A picture containing logo&#10;&#10;Description automatically generated">
            <a:extLst>
              <a:ext uri="{FF2B5EF4-FFF2-40B4-BE49-F238E27FC236}">
                <a16:creationId xmlns:a16="http://schemas.microsoft.com/office/drawing/2014/main" id="{649B4FF2-3807-1CB0-8621-4ABFF229D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628" y="202079"/>
            <a:ext cx="2577179" cy="796709"/>
          </a:xfrm>
          <a:prstGeom prst="rect">
            <a:avLst/>
          </a:prstGeom>
        </p:spPr>
      </p:pic>
    </p:spTree>
    <p:custDataLst>
      <p:tags r:id="rId1"/>
    </p:custDataLst>
    <p:extLst>
      <p:ext uri="{BB962C8B-B14F-4D97-AF65-F5344CB8AC3E}">
        <p14:creationId xmlns:p14="http://schemas.microsoft.com/office/powerpoint/2010/main" val="881535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1346509" y="297046"/>
            <a:ext cx="7797491" cy="431352"/>
          </a:xfrm>
        </p:spPr>
        <p:txBody>
          <a:bodyPr vert="horz" lIns="68580" tIns="34290" rIns="68580" bIns="34290" rtlCol="0" anchor="ctr">
            <a:noAutofit/>
          </a:bodyPr>
          <a:lstStyle/>
          <a:p>
            <a:pPr algn="ctr"/>
            <a:r>
              <a:rPr lang="en-US" sz="4000"/>
              <a:t>KEY TAKEAWAYS</a:t>
            </a:r>
            <a:endParaRPr lang="en-US" sz="4000">
              <a:solidFill>
                <a:schemeClr val="tx1"/>
              </a:solidFill>
            </a:endParaRPr>
          </a:p>
        </p:txBody>
      </p:sp>
      <p:graphicFrame>
        <p:nvGraphicFramePr>
          <p:cNvPr id="16" name="TextBox 5" descr="List of Key Takeaways ">
            <a:extLst>
              <a:ext uri="{FF2B5EF4-FFF2-40B4-BE49-F238E27FC236}">
                <a16:creationId xmlns:a16="http://schemas.microsoft.com/office/drawing/2014/main" id="{CCE7152F-A890-4108-A008-C0B645EA3716}"/>
              </a:ext>
            </a:extLst>
          </p:cNvPr>
          <p:cNvGraphicFramePr/>
          <p:nvPr>
            <p:extLst>
              <p:ext uri="{D42A27DB-BD31-4B8C-83A1-F6EECF244321}">
                <p14:modId xmlns:p14="http://schemas.microsoft.com/office/powerpoint/2010/main" val="4181881023"/>
              </p:ext>
            </p:extLst>
          </p:nvPr>
        </p:nvGraphicFramePr>
        <p:xfrm>
          <a:off x="1514518" y="1285089"/>
          <a:ext cx="4456514" cy="5040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9C1F6E02-4C53-7846-057E-9928E5B27512}"/>
              </a:ext>
              <a:ext uri="{C183D7F6-B498-43B3-948B-1728B52AA6E4}">
                <adec:decorative xmlns:adec="http://schemas.microsoft.com/office/drawing/2017/decorative" val="1"/>
              </a:ext>
            </a:extLst>
          </p:cNvPr>
          <p:cNvSpPr/>
          <p:nvPr/>
        </p:nvSpPr>
        <p:spPr>
          <a:xfrm>
            <a:off x="6064473" y="1293470"/>
            <a:ext cx="2996374" cy="5031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65665" rtl="0" eaLnBrk="1" fontAlgn="auto" latinLnBrk="0" hangingPunct="1">
              <a:lnSpc>
                <a:spcPct val="100000"/>
              </a:lnSpc>
              <a:spcBef>
                <a:spcPts val="0"/>
              </a:spcBef>
              <a:spcAft>
                <a:spcPts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3A1BB83C-780B-6E9D-6033-DB3597ADF377}"/>
              </a:ext>
            </a:extLst>
          </p:cNvPr>
          <p:cNvSpPr txBox="1">
            <a:spLocks/>
          </p:cNvSpPr>
          <p:nvPr/>
        </p:nvSpPr>
        <p:spPr>
          <a:xfrm>
            <a:off x="5971032" y="1514160"/>
            <a:ext cx="2977998" cy="3829680"/>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r>
              <a:rPr kumimoji="0" lang="en-US" sz="2100" b="1" i="0" u="sng" strike="noStrike" kern="1200" cap="none" spc="0" normalizeH="0" baseline="0" noProof="0">
                <a:ln>
                  <a:noFill/>
                </a:ln>
                <a:solidFill>
                  <a:prstClr val="white"/>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TRAINING </a:t>
            </a:r>
            <a:r>
              <a:rPr kumimoji="0" lang="en-US" sz="2100" b="1" i="0" u="sng" strike="noStrike" kern="1200" cap="none" spc="0" normalizeH="0" baseline="0" noProof="0">
                <a:ln>
                  <a:noFill/>
                </a:ln>
                <a:solidFill>
                  <a:prstClr val="white"/>
                </a:solidFill>
                <a:effectLst/>
                <a:uLnTx/>
                <a:uFillTx/>
                <a:latin typeface="Calibri" panose="020F0502020204030204"/>
                <a:ea typeface="+mn-ea"/>
                <a:cs typeface="+mn-cs"/>
              </a:rPr>
              <a:t>RESOURCES</a:t>
            </a:r>
            <a:endParaRPr kumimoji="0" lang="en-US" sz="1456" b="1" i="0" u="sng" strike="noStrike" kern="1200" cap="none" spc="0" normalizeH="0" baseline="0" noProof="0">
              <a:ln>
                <a:noFill/>
              </a:ln>
              <a:solidFill>
                <a:prstClr val="white"/>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747" b="0" i="0" u="none" strike="noStrike" kern="1200" cap="none" spc="0" normalizeH="0" baseline="0" noProof="0">
              <a:ln>
                <a:noFill/>
              </a:ln>
              <a:solidFill>
                <a:srgbClr val="F16038"/>
              </a:solidFill>
              <a:effectLst/>
              <a:uLnTx/>
              <a:uFillTx/>
              <a:latin typeface="Calibri" panose="020F0502020204030204"/>
              <a:ea typeface="+mn-ea"/>
              <a:cs typeface="+mn-cs"/>
            </a:endParaRPr>
          </a:p>
          <a:p>
            <a:pPr marL="1168381" marR="0" lvl="4" indent="-213799"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Char char="§"/>
              <a:tabLst/>
              <a:defRPr/>
            </a:pPr>
            <a:r>
              <a:rPr kumimoji="0" lang="en-US" sz="1747" b="0" i="0" u="none" strike="noStrike" kern="1200" cap="none" spc="0" normalizeH="0" baseline="0" noProof="0">
                <a:ln>
                  <a:noFill/>
                </a:ln>
                <a:solidFill>
                  <a:prstClr val="white"/>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Key Terms and Definitions</a:t>
            </a:r>
            <a:endParaRPr kumimoji="0" lang="en-US" sz="1747" b="0" i="0" u="none" strike="noStrike" kern="1200" cap="none" spc="0" normalizeH="0" baseline="0" noProof="0">
              <a:ln>
                <a:noFill/>
              </a:ln>
              <a:solidFill>
                <a:prstClr val="white"/>
              </a:solidFill>
              <a:effectLst/>
              <a:uLnTx/>
              <a:uFillTx/>
              <a:latin typeface="Calibri" panose="020F0502020204030204"/>
              <a:ea typeface="+mn-ea"/>
              <a:cs typeface="+mn-cs"/>
            </a:endParaRPr>
          </a:p>
          <a:p>
            <a:pPr marL="954582" marR="0" lvl="4"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747" b="0" i="0" u="none" strike="noStrike" kern="1200" cap="none" spc="0" normalizeH="0" baseline="0" noProof="0">
              <a:ln>
                <a:noFill/>
              </a:ln>
              <a:solidFill>
                <a:prstClr val="white"/>
              </a:solidFill>
              <a:effectLst/>
              <a:uLnTx/>
              <a:uFillTx/>
              <a:latin typeface="Calibri" panose="020F0502020204030204"/>
              <a:ea typeface="+mn-ea"/>
              <a:cs typeface="+mn-cs"/>
            </a:endParaRPr>
          </a:p>
          <a:p>
            <a:pPr marL="1168381" marR="0" lvl="4" indent="-213799"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Char char="§"/>
              <a:tabLst/>
              <a:defRPr/>
            </a:pPr>
            <a:r>
              <a:rPr kumimoji="0" lang="en-US" sz="1747" b="0" i="0" u="none" strike="noStrike" kern="1200" cap="none" spc="0" normalizeH="0" baseline="0" noProof="0">
                <a:ln>
                  <a:noFill/>
                </a:ln>
                <a:solidFill>
                  <a:prstClr val="white"/>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Level 2 Validations Reference Guide</a:t>
            </a:r>
            <a:endParaRPr kumimoji="0" lang="en-US" sz="1747" b="0" i="0" u="none" strike="noStrike" kern="1200" cap="none" spc="0" normalizeH="0" baseline="0" noProof="0">
              <a:ln>
                <a:noFill/>
              </a:ln>
              <a:solidFill>
                <a:prstClr val="white"/>
              </a:solidFill>
              <a:effectLst/>
              <a:uLnTx/>
              <a:uFillTx/>
              <a:latin typeface="Calibri" panose="020F0502020204030204"/>
              <a:ea typeface="+mn-ea"/>
              <a:cs typeface="+mn-cs"/>
            </a:endParaRPr>
          </a:p>
          <a:p>
            <a:pPr marL="954582" marR="0" lvl="4"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747" b="0" i="0" u="none" strike="noStrike" kern="1200" cap="none" spc="0" normalizeH="0" baseline="0" noProof="0">
              <a:ln>
                <a:noFill/>
              </a:ln>
              <a:solidFill>
                <a:srgbClr val="F16038"/>
              </a:solidFill>
              <a:effectLst/>
              <a:highlight>
                <a:srgbClr val="FFFF00"/>
              </a:highlight>
              <a:uLnTx/>
              <a:uFillTx/>
              <a:latin typeface="Calibri" panose="020F0502020204030204"/>
              <a:ea typeface="+mn-ea"/>
              <a:cs typeface="+mn-cs"/>
            </a:endParaRPr>
          </a:p>
          <a:p>
            <a:pPr marL="499249" marR="0" lvl="2"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16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Internet with solid fill">
            <a:extLst>
              <a:ext uri="{FF2B5EF4-FFF2-40B4-BE49-F238E27FC236}">
                <a16:creationId xmlns:a16="http://schemas.microsoft.com/office/drawing/2014/main" id="{CB6414BA-DF41-52DA-BDD1-15EB9FD308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68748" y="2198988"/>
            <a:ext cx="538750" cy="538750"/>
          </a:xfrm>
          <a:prstGeom prst="rect">
            <a:avLst/>
          </a:prstGeom>
        </p:spPr>
      </p:pic>
      <p:pic>
        <p:nvPicPr>
          <p:cNvPr id="2" name="Graphic 1" descr="Internet with solid fill">
            <a:extLst>
              <a:ext uri="{FF2B5EF4-FFF2-40B4-BE49-F238E27FC236}">
                <a16:creationId xmlns:a16="http://schemas.microsoft.com/office/drawing/2014/main" id="{ECE5694F-A9BD-E287-783A-1E2E3192C8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68748" y="2984750"/>
            <a:ext cx="538750" cy="538750"/>
          </a:xfrm>
          <a:prstGeom prst="rect">
            <a:avLst/>
          </a:prstGeom>
        </p:spPr>
      </p:pic>
      <p:sp>
        <p:nvSpPr>
          <p:cNvPr id="3" name="Slide Number Placeholder 1">
            <a:extLst>
              <a:ext uri="{FF2B5EF4-FFF2-40B4-BE49-F238E27FC236}">
                <a16:creationId xmlns:a16="http://schemas.microsoft.com/office/drawing/2014/main" id="{B0E027FC-0CB4-68E3-76BF-B912A1C61F02}"/>
              </a:ext>
            </a:extLst>
          </p:cNvPr>
          <p:cNvSpPr>
            <a:spLocks noGrp="1"/>
          </p:cNvSpPr>
          <p:nvPr>
            <p:ph type="sldNum" sz="quarter" idx="12"/>
          </p:nvPr>
        </p:nvSpPr>
        <p:spPr>
          <a:xfrm>
            <a:off x="6908006" y="649287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392193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9794" y="158365"/>
            <a:ext cx="7223078" cy="751350"/>
          </a:xfrm>
          <a:prstGeom prst="rect">
            <a:avLst/>
          </a:prstGeom>
        </p:spPr>
        <p:txBody>
          <a:bodyPr>
            <a:noAutofit/>
          </a:bodyPr>
          <a:lstStyle/>
          <a:p>
            <a:pPr algn="ctr"/>
            <a:r>
              <a:rPr lang="en-US" sz="4000">
                <a:solidFill>
                  <a:schemeClr val="accent1">
                    <a:lumMod val="75000"/>
                  </a:schemeClr>
                </a:solidFill>
              </a:rPr>
              <a:t> </a:t>
            </a:r>
            <a:r>
              <a:rPr lang="en-US" sz="4000">
                <a:solidFill>
                  <a:srgbClr val="0070C0"/>
                </a:solidFill>
              </a:rPr>
              <a:t>TECHNICAL RESOURCES</a:t>
            </a:r>
          </a:p>
        </p:txBody>
      </p:sp>
      <p:sp>
        <p:nvSpPr>
          <p:cNvPr id="5" name="Rectangle 4">
            <a:extLst>
              <a:ext uri="{FF2B5EF4-FFF2-40B4-BE49-F238E27FC236}">
                <a16:creationId xmlns:a16="http://schemas.microsoft.com/office/drawing/2014/main" id="{125F9FA8-8F36-4C62-97BC-737367A8B7E5}"/>
              </a:ext>
            </a:extLst>
          </p:cNvPr>
          <p:cNvSpPr/>
          <p:nvPr/>
        </p:nvSpPr>
        <p:spPr>
          <a:xfrm>
            <a:off x="1519794" y="1086381"/>
            <a:ext cx="7543800" cy="1039387"/>
          </a:xfrm>
          <a:prstGeom prst="rect">
            <a:avLst/>
          </a:prstGeom>
        </p:spPr>
        <p:txBody>
          <a:bodyPr wrap="square">
            <a:spAutoFit/>
          </a:bodyPr>
          <a:lstStyle/>
          <a:p>
            <a:pPr marL="0" marR="0" lvl="1" indent="0" algn="l" defTabSz="914400" rtl="0" eaLnBrk="1" fontAlgn="auto" latinLnBrk="0" hangingPunct="1">
              <a:lnSpc>
                <a:spcPct val="106000"/>
              </a:lnSpc>
              <a:spcBef>
                <a:spcPts val="600"/>
              </a:spcBef>
              <a:spcAft>
                <a:spcPts val="300"/>
              </a:spcAft>
              <a:buClr>
                <a:srgbClr val="C5EEF3">
                  <a:lumMod val="50000"/>
                </a:srgbClr>
              </a:buClr>
              <a:buSzPct val="100000"/>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Arial" pitchFamily="34" charset="0"/>
              </a:rPr>
              <a:t>Texas Education Data Standards Resources</a:t>
            </a:r>
          </a:p>
          <a:p>
            <a:pPr marL="800100" marR="0" lvl="2" indent="-342900" algn="l" defTabSz="914400" rtl="0" eaLnBrk="1" fontAlgn="auto" latinLnBrk="0" hangingPunct="1">
              <a:lnSpc>
                <a:spcPct val="106000"/>
              </a:lnSpc>
              <a:spcBef>
                <a:spcPts val="600"/>
              </a:spcBef>
              <a:spcAft>
                <a:spcPts val="300"/>
              </a:spcAft>
              <a:buClr>
                <a:srgbClr val="F16038"/>
              </a:buClr>
              <a:buSzPct val="70000"/>
              <a:buFont typeface="Wingdings" panose="05000000000000000000" pitchFamily="2" charset="2"/>
              <a:buChar char="§"/>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TSDS Web-Enabled Data Standards (TWEDS) </a:t>
            </a:r>
            <a:endPar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Slide Number Placeholder 1">
            <a:extLst>
              <a:ext uri="{FF2B5EF4-FFF2-40B4-BE49-F238E27FC236}">
                <a16:creationId xmlns:a16="http://schemas.microsoft.com/office/drawing/2014/main" id="{26DEC8FE-A478-FB3F-5C7A-44E504876965}"/>
              </a:ext>
            </a:extLst>
          </p:cNvPr>
          <p:cNvSpPr>
            <a:spLocks noGrp="1"/>
          </p:cNvSpPr>
          <p:nvPr>
            <p:ph type="sldNum" sz="quarter" idx="12"/>
          </p:nvPr>
        </p:nvSpPr>
        <p:spPr>
          <a:xfrm>
            <a:off x="6908006" y="649287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64335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1550186" y="240428"/>
            <a:ext cx="7223078" cy="563513"/>
          </a:xfrm>
        </p:spPr>
        <p:txBody>
          <a:bodyPr>
            <a:noAutofit/>
          </a:bodyPr>
          <a:lstStyle/>
          <a:p>
            <a:pPr algn="ctr"/>
            <a:r>
              <a:rPr lang="en-US" sz="4000"/>
              <a:t>NEXT STEPS</a:t>
            </a:r>
            <a:endParaRPr lang="en-US" sz="4000">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ED570A73-7318-C9F6-F40B-4AF05AF7288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dirty="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76</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3" name="Content Placeholder 6">
            <a:extLst>
              <a:ext uri="{FF2B5EF4-FFF2-40B4-BE49-F238E27FC236}">
                <a16:creationId xmlns:a16="http://schemas.microsoft.com/office/drawing/2014/main" id="{D8EADFE7-926D-C136-350C-4372A164A3F7}"/>
              </a:ext>
            </a:extLst>
          </p:cNvPr>
          <p:cNvSpPr txBox="1">
            <a:spLocks/>
          </p:cNvSpPr>
          <p:nvPr/>
        </p:nvSpPr>
        <p:spPr>
          <a:xfrm>
            <a:off x="1622376" y="1336585"/>
            <a:ext cx="7423473" cy="4427534"/>
          </a:xfrm>
          <a:prstGeom prst="rect">
            <a:avLst/>
          </a:prstGeom>
        </p:spPr>
        <p:txBody>
          <a:bodyPr lIns="68580" tIns="34290" rIns="68580" bIns="34290" anchor="t"/>
          <a:lstStyle>
            <a:lvl1pPr marL="171450" indent="-171450" algn="l" defTabSz="685800" rtl="0" eaLnBrk="1" latinLnBrk="0" hangingPunct="1">
              <a:lnSpc>
                <a:spcPct val="90000"/>
              </a:lnSpc>
              <a:spcBef>
                <a:spcPts val="750"/>
              </a:spcBef>
              <a:buClr>
                <a:schemeClr val="accent2"/>
              </a:buClr>
              <a:buFont typeface="Wingdings" panose="05000000000000000000" pitchFamily="2" charset="2"/>
              <a:buChar char="§"/>
              <a:defRPr sz="21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Wingdings" panose="05000000000000000000" pitchFamily="2" charset="2"/>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1645" lvl="1" indent="-342900">
              <a:buClr>
                <a:srgbClr val="F16038"/>
              </a:buClr>
              <a:defRPr/>
            </a:pPr>
            <a:r>
              <a:rPr kumimoji="0" lang="en-US" sz="2400" b="0" i="0" u="none" strike="noStrike" kern="1200" cap="none" spc="0" normalizeH="0" baseline="0" noProof="0" dirty="0">
                <a:ln>
                  <a:noFill/>
                </a:ln>
                <a:solidFill>
                  <a:srgbClr val="0D6CB9"/>
                </a:solidFill>
                <a:effectLst/>
                <a:uLnTx/>
                <a:uFillTx/>
                <a:latin typeface="Calibri" panose="020F0502020204030204"/>
                <a:ea typeface="+mn-ea"/>
                <a:cs typeface="Calibri"/>
              </a:rPr>
              <a:t>Complete the Core Collection </a:t>
            </a:r>
            <a:r>
              <a:rPr lang="en-US" sz="2400" dirty="0">
                <a:solidFill>
                  <a:srgbClr val="0D6CB9"/>
                </a:solidFill>
                <a:latin typeface="Calibri" panose="020F0502020204030204"/>
                <a:cs typeface="Calibri"/>
              </a:rPr>
              <a:t>Part II</a:t>
            </a:r>
            <a:r>
              <a:rPr kumimoji="0" lang="en-US" sz="2400" b="0" i="0" u="none" strike="noStrike" kern="1200" cap="none" spc="0" normalizeH="0" baseline="0" noProof="0" dirty="0">
                <a:ln>
                  <a:noFill/>
                </a:ln>
                <a:solidFill>
                  <a:srgbClr val="0D6CB9"/>
                </a:solidFill>
                <a:effectLst/>
                <a:uLnTx/>
                <a:uFillTx/>
                <a:latin typeface="Calibri" panose="020F0502020204030204"/>
                <a:ea typeface="+mn-ea"/>
                <a:cs typeface="Calibri"/>
              </a:rPr>
              <a:t> </a:t>
            </a:r>
            <a:r>
              <a:rPr lang="en-US" sz="2400" dirty="0">
                <a:solidFill>
                  <a:srgbClr val="0D6CB9"/>
                </a:solidFill>
                <a:latin typeface="Calibri" panose="020F0502020204030204"/>
                <a:cs typeface="Calibri"/>
              </a:rPr>
              <a:t>Training</a:t>
            </a:r>
            <a:endParaRPr lang="en-US" dirty="0">
              <a:ea typeface="+mn-ea"/>
            </a:endParaRPr>
          </a:p>
          <a:p>
            <a:pPr marL="118745" marR="0" lvl="1" indent="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None/>
              <a:tabLst/>
              <a:defRPr/>
            </a:pPr>
            <a:endParaRPr lang="en-US" sz="800" b="0" i="0" u="none" strike="noStrike" kern="1200" cap="none" spc="0" normalizeH="0" baseline="0" noProof="0">
              <a:ln>
                <a:noFill/>
              </a:ln>
              <a:solidFill>
                <a:srgbClr val="0D6CB9"/>
              </a:solidFill>
              <a:effectLst/>
              <a:uLnTx/>
              <a:uFillTx/>
              <a:latin typeface="Calibri" panose="020F0502020204030204"/>
              <a:ea typeface="Calibri" panose="020F0502020204030204"/>
              <a:cs typeface="Calibri"/>
            </a:endParaRPr>
          </a:p>
          <a:p>
            <a:pPr marL="118745" marR="0" lvl="0" indent="0" algn="l" defTabSz="685800" rtl="0" eaLnBrk="1" fontAlgn="auto" latinLnBrk="0" hangingPunct="1">
              <a:lnSpc>
                <a:spcPct val="90000"/>
              </a:lnSpc>
              <a:spcBef>
                <a:spcPts val="750"/>
              </a:spcBef>
              <a:spcAft>
                <a:spcPts val="0"/>
              </a:spcAft>
              <a:buClr>
                <a:srgbClr val="F16038"/>
              </a:buClr>
              <a:buSzTx/>
              <a:buNone/>
              <a:tabLst/>
              <a:defRPr/>
            </a:pPr>
            <a:endParaRPr lang="en-US" sz="2400" b="1" i="0" u="none" strike="noStrike" kern="1200" cap="none" spc="0" normalizeH="0" baseline="0" noProof="0">
              <a:ln>
                <a:noFill/>
              </a:ln>
              <a:solidFill>
                <a:srgbClr val="0D6CB9"/>
              </a:solidFill>
              <a:effectLst/>
              <a:uLnTx/>
              <a:uFillTx/>
              <a:latin typeface="Calibri" panose="020F0502020204030204"/>
              <a:ea typeface="Calibri" panose="020F0502020204030204"/>
              <a:cs typeface="Calibri"/>
            </a:endParaRPr>
          </a:p>
          <a:p>
            <a:pPr marL="118745" marR="0" lvl="0" indent="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None/>
              <a:tabLst/>
              <a:defRPr/>
            </a:pPr>
            <a:endParaRPr lang="en-US" sz="2400" b="1" i="0" u="none" strike="noStrike" kern="1200" cap="none" spc="0" normalizeH="0" baseline="0" noProof="0">
              <a:ln>
                <a:noFill/>
              </a:ln>
              <a:solidFill>
                <a:srgbClr val="0D6CB9"/>
              </a:solidFill>
              <a:effectLst/>
              <a:uLnTx/>
              <a:uFillTx/>
              <a:latin typeface="Calibri" panose="020F0502020204030204"/>
              <a:ea typeface="Calibri" panose="020F0502020204030204"/>
              <a:cs typeface="Calibri"/>
            </a:endParaRPr>
          </a:p>
        </p:txBody>
      </p:sp>
    </p:spTree>
    <p:custDataLst>
      <p:tags r:id="rId1"/>
    </p:custDataLst>
    <p:extLst>
      <p:ext uri="{BB962C8B-B14F-4D97-AF65-F5344CB8AC3E}">
        <p14:creationId xmlns:p14="http://schemas.microsoft.com/office/powerpoint/2010/main" val="734249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000"/>
              <a:t>WRAP UP </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532756" y="1027302"/>
            <a:ext cx="7303235" cy="4803396"/>
          </a:xfrm>
        </p:spPr>
        <p:txBody>
          <a:bodyPr lIns="68580" tIns="34290" rIns="68580" bIns="34290" anchor="t"/>
          <a:lstStyle/>
          <a:p>
            <a:pPr marL="0" lvl="1" indent="0">
              <a:buNone/>
            </a:pPr>
            <a:r>
              <a:rPr lang="en-US" sz="2800" b="1" dirty="0">
                <a:solidFill>
                  <a:srgbClr val="0070C0"/>
                </a:solidFill>
              </a:rPr>
              <a:t>In this training we talked about:</a:t>
            </a:r>
          </a:p>
          <a:p>
            <a:pPr marL="0" lvl="1" indent="0">
              <a:spcAft>
                <a:spcPts val="300"/>
              </a:spcAft>
              <a:buSzPct val="100000"/>
              <a:buNone/>
              <a:defRPr/>
            </a:pPr>
            <a:endParaRPr lang="en-US" sz="2000" b="1">
              <a:solidFill>
                <a:srgbClr val="0070C0"/>
              </a:solidFill>
            </a:endParaRPr>
          </a:p>
          <a:p>
            <a:pPr marL="623570" indent="-280670">
              <a:lnSpc>
                <a:spcPct val="200000"/>
              </a:lnSpc>
              <a:buFont typeface="Wingdings"/>
              <a:buChar char="§"/>
              <a:defRPr/>
            </a:pPr>
            <a:r>
              <a:rPr lang="en-US" sz="2000" dirty="0">
                <a:solidFill>
                  <a:srgbClr val="0D6CB9"/>
                </a:solidFill>
              </a:rPr>
              <a:t>The</a:t>
            </a:r>
            <a:r>
              <a:rPr lang="en-US" sz="2000" dirty="0"/>
              <a:t> TEAL roles for TSDS Core Submissions.</a:t>
            </a:r>
            <a:endParaRPr lang="en-US" sz="2000" dirty="0">
              <a:solidFill>
                <a:srgbClr val="000000"/>
              </a:solidFill>
              <a:ea typeface="Calibri"/>
              <a:cs typeface="Calibri"/>
            </a:endParaRPr>
          </a:p>
          <a:p>
            <a:pPr marL="623570" indent="-280670">
              <a:lnSpc>
                <a:spcPct val="200000"/>
              </a:lnSpc>
              <a:buFont typeface="Wingdings"/>
              <a:defRPr/>
            </a:pPr>
            <a:r>
              <a:rPr lang="en-US" sz="2000" dirty="0"/>
              <a:t>How to navigate TWEDS.</a:t>
            </a:r>
            <a:endParaRPr lang="en-US" sz="2000" dirty="0">
              <a:solidFill>
                <a:srgbClr val="000000"/>
              </a:solidFill>
              <a:ea typeface="Calibri"/>
              <a:cs typeface="Calibri"/>
            </a:endParaRPr>
          </a:p>
          <a:p>
            <a:pPr marL="623570" indent="-280670" defTabSz="914400">
              <a:lnSpc>
                <a:spcPct val="200000"/>
              </a:lnSpc>
              <a:buFont typeface="Wingdings"/>
              <a:buChar char="§"/>
              <a:defRPr/>
            </a:pPr>
            <a:r>
              <a:rPr lang="en-US" sz="2000" dirty="0">
                <a:solidFill>
                  <a:srgbClr val="0D6CB9"/>
                </a:solidFill>
              </a:rPr>
              <a:t>How </a:t>
            </a:r>
            <a:r>
              <a:rPr lang="en-US" sz="2000" dirty="0"/>
              <a:t>to run and view Level 2 validations.</a:t>
            </a:r>
            <a:endParaRPr lang="en-US" sz="2000" dirty="0">
              <a:solidFill>
                <a:srgbClr val="000000"/>
              </a:solidFill>
              <a:ea typeface="Calibri"/>
              <a:cs typeface="Calibri"/>
            </a:endParaRPr>
          </a:p>
          <a:p>
            <a:pPr marL="623570" indent="-280670">
              <a:lnSpc>
                <a:spcPct val="200000"/>
              </a:lnSpc>
              <a:buFont typeface="Wingdings"/>
            </a:pPr>
            <a:r>
              <a:rPr lang="en-US" sz="2000" dirty="0"/>
              <a:t>How to promote, validate and complete Core Submission.</a:t>
            </a:r>
            <a:endParaRPr lang="en-US" sz="2000" dirty="0">
              <a:solidFill>
                <a:srgbClr val="000000"/>
              </a:solidFill>
              <a:ea typeface="Calibri"/>
              <a:cs typeface="Calibri"/>
            </a:endParaRPr>
          </a:p>
          <a:p>
            <a:pPr marL="623570" indent="-280670">
              <a:lnSpc>
                <a:spcPct val="200000"/>
              </a:lnSpc>
              <a:buFont typeface="Wingdings"/>
            </a:pPr>
            <a:r>
              <a:rPr lang="en-US" sz="2000" dirty="0">
                <a:cs typeface="Calibri" panose="020F0502020204030204"/>
              </a:rPr>
              <a:t>How to run and view TSDS Reports for Core Submission.</a:t>
            </a:r>
            <a:endParaRPr lang="en-US" sz="2000" dirty="0">
              <a:solidFill>
                <a:srgbClr val="000000"/>
              </a:solidFill>
              <a:cs typeface="Calibri" panose="020F0502020204030204"/>
            </a:endParaRPr>
          </a:p>
          <a:p>
            <a:pPr marL="623570" indent="-280670">
              <a:lnSpc>
                <a:spcPct val="200000"/>
              </a:lnSpc>
              <a:buFont typeface="Wingdings"/>
            </a:pPr>
            <a:r>
              <a:rPr lang="en-US" sz="2000" dirty="0">
                <a:cs typeface="Calibri" panose="020F0502020204030204"/>
              </a:rPr>
              <a:t>How to reset a submission.</a:t>
            </a:r>
            <a:endParaRPr lang="en-US" sz="2000"/>
          </a:p>
          <a:p>
            <a:pPr marL="517525" indent="-493395" defTabSz="914400">
              <a:lnSpc>
                <a:spcPct val="200000"/>
              </a:lnSpc>
              <a:spcBef>
                <a:spcPts val="600"/>
              </a:spcBef>
              <a:spcAft>
                <a:spcPts val="300"/>
              </a:spcAft>
              <a:buSzPct val="100000"/>
              <a:defRPr/>
            </a:pPr>
            <a:endParaRPr lang="en-US" sz="2700">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CE0FFDB3-54A1-2BD4-ECE1-5F56AC638E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784264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923FE8-9232-9AEC-A886-616D507B4629}"/>
              </a:ext>
            </a:extLst>
          </p:cNvPr>
          <p:cNvSpPr>
            <a:spLocks noGrp="1"/>
          </p:cNvSpPr>
          <p:nvPr>
            <p:ph type="title"/>
          </p:nvPr>
        </p:nvSpPr>
        <p:spPr/>
        <p:txBody>
          <a:bodyPr>
            <a:noAutofit/>
          </a:bodyPr>
          <a:lstStyle/>
          <a:p>
            <a:pPr algn="ctr"/>
            <a:r>
              <a:rPr lang="en-US" sz="4000"/>
              <a:t>QUESTIONS</a:t>
            </a:r>
          </a:p>
        </p:txBody>
      </p:sp>
      <p:pic>
        <p:nvPicPr>
          <p:cNvPr id="2" name="object 4">
            <a:extLst>
              <a:ext uri="{FF2B5EF4-FFF2-40B4-BE49-F238E27FC236}">
                <a16:creationId xmlns:a16="http://schemas.microsoft.com/office/drawing/2014/main" id="{B06A1E3C-8FBD-FC63-D8FE-7A82E2E22311}"/>
              </a:ext>
            </a:extLst>
          </p:cNvPr>
          <p:cNvPicPr/>
          <p:nvPr/>
        </p:nvPicPr>
        <p:blipFill rotWithShape="1">
          <a:blip r:embed="rId4">
            <a:extLst>
              <a:ext uri="{28A0092B-C50C-407E-A947-70E740481C1C}">
                <a14:useLocalDpi xmlns:a14="http://schemas.microsoft.com/office/drawing/2010/main" val="0"/>
              </a:ext>
            </a:extLst>
          </a:blip>
          <a:srcRect l="31544" t="7187" r="12927" b="54185"/>
          <a:stretch/>
        </p:blipFill>
        <p:spPr>
          <a:xfrm>
            <a:off x="1368532" y="1543935"/>
            <a:ext cx="7775468" cy="4232848"/>
          </a:xfrm>
          <a:prstGeom prst="rect">
            <a:avLst/>
          </a:prstGeom>
        </p:spPr>
      </p:pic>
    </p:spTree>
    <p:custDataLst>
      <p:tags r:id="rId1"/>
    </p:custDataLst>
    <p:extLst>
      <p:ext uri="{BB962C8B-B14F-4D97-AF65-F5344CB8AC3E}">
        <p14:creationId xmlns:p14="http://schemas.microsoft.com/office/powerpoint/2010/main" val="54704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25366" y="242624"/>
            <a:ext cx="7870003" cy="575136"/>
          </a:xfrm>
          <a:prstGeom prst="rect">
            <a:avLst/>
          </a:prstGeom>
        </p:spPr>
        <p:txBody>
          <a:bodyPr>
            <a:noAutofit/>
          </a:bodyPr>
          <a:lstStyle/>
          <a:p>
            <a:pPr algn="ctr"/>
            <a:r>
              <a:rPr lang="en-US" sz="4000">
                <a:solidFill>
                  <a:srgbClr val="0070C0"/>
                </a:solidFill>
              </a:rPr>
              <a:t>LEA TEAL ROLES – CORE COLLECTION</a:t>
            </a:r>
          </a:p>
        </p:txBody>
      </p:sp>
      <p:sp>
        <p:nvSpPr>
          <p:cNvPr id="5" name="Text Placeholder 4">
            <a:extLst>
              <a:ext uri="{FF2B5EF4-FFF2-40B4-BE49-F238E27FC236}">
                <a16:creationId xmlns:a16="http://schemas.microsoft.com/office/drawing/2014/main" id="{DB4A4F56-FDA1-4604-926D-488210529375}"/>
              </a:ext>
            </a:extLst>
          </p:cNvPr>
          <p:cNvSpPr>
            <a:spLocks noGrp="1"/>
          </p:cNvSpPr>
          <p:nvPr>
            <p:ph type="body" sz="quarter" idx="4294967295"/>
          </p:nvPr>
        </p:nvSpPr>
        <p:spPr>
          <a:xfrm>
            <a:off x="1871831" y="1288433"/>
            <a:ext cx="3346450" cy="2140565"/>
          </a:xfrm>
          <a:prstGeom prst="rect">
            <a:avLst/>
          </a:prstGeom>
          <a:solidFill>
            <a:srgbClr val="FFC000"/>
          </a:solidFill>
        </p:spPr>
        <p:txBody>
          <a:bodyPr/>
          <a:lstStyle/>
          <a:p>
            <a:pPr marL="0" indent="0">
              <a:buNone/>
            </a:pPr>
            <a:r>
              <a:rPr lang="en-US" sz="2400">
                <a:solidFill>
                  <a:schemeClr val="tx1"/>
                </a:solidFill>
              </a:rPr>
              <a:t>Core LEA Data Viewer</a:t>
            </a:r>
          </a:p>
          <a:p>
            <a:pPr marL="0" indent="0">
              <a:buNone/>
            </a:pPr>
            <a:endParaRPr lang="en-US" sz="1000">
              <a:solidFill>
                <a:schemeClr val="tx1"/>
              </a:solidFill>
              <a:latin typeface="Tw Cen MT" panose="020B0602020104020603" pitchFamily="34" charset="0"/>
            </a:endParaRPr>
          </a:p>
          <a:p>
            <a:pPr marL="228600" indent="0">
              <a:buNone/>
            </a:pPr>
            <a:r>
              <a:rPr lang="en-US" sz="1700">
                <a:solidFill>
                  <a:schemeClr val="bg2">
                    <a:lumMod val="10000"/>
                  </a:schemeClr>
                </a:solidFill>
              </a:rPr>
              <a:t>This role monitors data promotions and data validations and generates reports.</a:t>
            </a:r>
          </a:p>
        </p:txBody>
      </p:sp>
      <p:sp>
        <p:nvSpPr>
          <p:cNvPr id="7" name="Text Placeholder 6">
            <a:extLst>
              <a:ext uri="{FF2B5EF4-FFF2-40B4-BE49-F238E27FC236}">
                <a16:creationId xmlns:a16="http://schemas.microsoft.com/office/drawing/2014/main" id="{69E5294B-664D-497D-B27F-A0928794E140}"/>
              </a:ext>
            </a:extLst>
          </p:cNvPr>
          <p:cNvSpPr>
            <a:spLocks noGrp="1"/>
          </p:cNvSpPr>
          <p:nvPr>
            <p:ph type="body" sz="quarter" idx="4294967295"/>
          </p:nvPr>
        </p:nvSpPr>
        <p:spPr>
          <a:xfrm>
            <a:off x="1871831" y="3795208"/>
            <a:ext cx="3346450" cy="2697668"/>
          </a:xfrm>
          <a:prstGeom prst="rect">
            <a:avLst/>
          </a:prstGeom>
          <a:solidFill>
            <a:srgbClr val="00BFD7"/>
          </a:solidFill>
        </p:spPr>
        <p:txBody>
          <a:bodyPr/>
          <a:lstStyle/>
          <a:p>
            <a:pPr marL="0" indent="0">
              <a:buNone/>
            </a:pPr>
            <a:r>
              <a:rPr lang="en-US" sz="2400">
                <a:solidFill>
                  <a:schemeClr val="tx1"/>
                </a:solidFill>
              </a:rPr>
              <a:t>Core LEA Data Completer</a:t>
            </a:r>
          </a:p>
          <a:p>
            <a:pPr marL="0" indent="0">
              <a:buNone/>
            </a:pPr>
            <a:endParaRPr lang="en-US" sz="800">
              <a:solidFill>
                <a:schemeClr val="accent1">
                  <a:lumMod val="75000"/>
                </a:schemeClr>
              </a:solidFill>
              <a:latin typeface="Tw Cen MT" panose="020B0602020104020603" pitchFamily="34" charset="0"/>
            </a:endParaRPr>
          </a:p>
          <a:p>
            <a:pPr marL="257175" lvl="1" indent="0">
              <a:buClr>
                <a:schemeClr val="accent2">
                  <a:lumMod val="50000"/>
                </a:schemeClr>
              </a:buClr>
              <a:buSzPct val="70000"/>
              <a:buNone/>
            </a:pPr>
            <a:r>
              <a:rPr lang="en-US" sz="1700">
                <a:solidFill>
                  <a:schemeClr val="bg2">
                    <a:lumMod val="10000"/>
                  </a:schemeClr>
                </a:solidFill>
              </a:rPr>
              <a:t>This role formally certifies the completeness and accuracy of the data and finalizes the submission. In addition, this role also schedules and monitors promotions, schedules and monitors validations, and generates reports.</a:t>
            </a:r>
          </a:p>
          <a:p>
            <a:pPr marL="0" indent="0">
              <a:buNone/>
            </a:pPr>
            <a:endParaRPr lang="en-US"/>
          </a:p>
        </p:txBody>
      </p:sp>
      <p:sp>
        <p:nvSpPr>
          <p:cNvPr id="9" name="Text Placeholder 8">
            <a:extLst>
              <a:ext uri="{FF2B5EF4-FFF2-40B4-BE49-F238E27FC236}">
                <a16:creationId xmlns:a16="http://schemas.microsoft.com/office/drawing/2014/main" id="{CCE31DF8-A895-4FD2-B3D9-6EE2E0F21AB1}"/>
              </a:ext>
            </a:extLst>
          </p:cNvPr>
          <p:cNvSpPr>
            <a:spLocks noGrp="1"/>
          </p:cNvSpPr>
          <p:nvPr>
            <p:ph type="body" sz="quarter" idx="4294967295"/>
          </p:nvPr>
        </p:nvSpPr>
        <p:spPr>
          <a:xfrm>
            <a:off x="5598944" y="1288434"/>
            <a:ext cx="3346450" cy="2140566"/>
          </a:xfrm>
          <a:prstGeom prst="rect">
            <a:avLst/>
          </a:prstGeom>
          <a:solidFill>
            <a:srgbClr val="75CBA6"/>
          </a:solidFill>
        </p:spPr>
        <p:txBody>
          <a:bodyPr/>
          <a:lstStyle/>
          <a:p>
            <a:pPr marL="0" indent="0">
              <a:buNone/>
            </a:pPr>
            <a:r>
              <a:rPr lang="en-US" sz="2400">
                <a:solidFill>
                  <a:schemeClr val="tx1"/>
                </a:solidFill>
              </a:rPr>
              <a:t>Core LEA Data Promoter</a:t>
            </a:r>
          </a:p>
          <a:p>
            <a:pPr marL="0" indent="0">
              <a:buNone/>
            </a:pPr>
            <a:endParaRPr lang="en-US" sz="800">
              <a:solidFill>
                <a:schemeClr val="accent1">
                  <a:lumMod val="75000"/>
                </a:schemeClr>
              </a:solidFill>
            </a:endParaRPr>
          </a:p>
          <a:p>
            <a:pPr marL="257175" lvl="1" indent="0">
              <a:buClr>
                <a:schemeClr val="accent2">
                  <a:lumMod val="50000"/>
                </a:schemeClr>
              </a:buClr>
              <a:buSzPct val="70000"/>
              <a:buNone/>
            </a:pPr>
            <a:r>
              <a:rPr lang="en-US" sz="1700">
                <a:solidFill>
                  <a:schemeClr val="bg2">
                    <a:lumMod val="10000"/>
                  </a:schemeClr>
                </a:solidFill>
              </a:rPr>
              <a:t>This role schedules and monitors promotions, schedules and monitors validations, and generates reports.</a:t>
            </a:r>
          </a:p>
          <a:p>
            <a:pPr marL="0" indent="0">
              <a:buNone/>
            </a:pPr>
            <a:endParaRPr lang="en-US"/>
          </a:p>
        </p:txBody>
      </p:sp>
      <p:sp>
        <p:nvSpPr>
          <p:cNvPr id="13" name="Text Placeholder 12">
            <a:extLst>
              <a:ext uri="{FF2B5EF4-FFF2-40B4-BE49-F238E27FC236}">
                <a16:creationId xmlns:a16="http://schemas.microsoft.com/office/drawing/2014/main" id="{65A4A574-FF8C-43E8-B961-2DEA97DCF839}"/>
              </a:ext>
            </a:extLst>
          </p:cNvPr>
          <p:cNvSpPr>
            <a:spLocks noGrp="1"/>
          </p:cNvSpPr>
          <p:nvPr>
            <p:ph type="body" sz="quarter" idx="4294967295"/>
          </p:nvPr>
        </p:nvSpPr>
        <p:spPr>
          <a:xfrm>
            <a:off x="5617369" y="3795207"/>
            <a:ext cx="3348037" cy="2697668"/>
          </a:xfrm>
          <a:prstGeom prst="rect">
            <a:avLst/>
          </a:prstGeom>
          <a:solidFill>
            <a:srgbClr val="F9A451"/>
          </a:solidFill>
        </p:spPr>
        <p:txBody>
          <a:bodyPr/>
          <a:lstStyle/>
          <a:p>
            <a:pPr marL="0" indent="0">
              <a:buNone/>
            </a:pPr>
            <a:r>
              <a:rPr lang="en-US" sz="2400">
                <a:solidFill>
                  <a:schemeClr val="tx1"/>
                </a:solidFill>
              </a:rPr>
              <a:t>Core LEA Data Approver</a:t>
            </a:r>
          </a:p>
          <a:p>
            <a:pPr marL="0" indent="0">
              <a:buNone/>
            </a:pPr>
            <a:endParaRPr lang="en-US"/>
          </a:p>
          <a:p>
            <a:pPr marL="228600" indent="0">
              <a:buNone/>
            </a:pPr>
            <a:r>
              <a:rPr lang="en-US" sz="1700">
                <a:solidFill>
                  <a:schemeClr val="bg2">
                    <a:lumMod val="10000"/>
                  </a:schemeClr>
                </a:solidFill>
              </a:rPr>
              <a:t>This role will be for the superintendent or his/her designee at the LEA. This role requests an extension if needed.</a:t>
            </a:r>
          </a:p>
          <a:p>
            <a:pPr marL="0" indent="0">
              <a:buNone/>
            </a:pPr>
            <a:endParaRPr lang="en-US"/>
          </a:p>
        </p:txBody>
      </p:sp>
      <p:sp>
        <p:nvSpPr>
          <p:cNvPr id="3" name="Slide Number Placeholder 2">
            <a:extLst>
              <a:ext uri="{FF2B5EF4-FFF2-40B4-BE49-F238E27FC236}">
                <a16:creationId xmlns:a16="http://schemas.microsoft.com/office/drawing/2014/main" id="{C3312BEB-036C-74FB-51F7-2F2316BDFA24}"/>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675"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675"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95112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10E53F-C128-A869-F509-87C2D95B4F2A}"/>
              </a:ext>
            </a:extLst>
          </p:cNvPr>
          <p:cNvPicPr>
            <a:picLocks noChangeAspect="1"/>
          </p:cNvPicPr>
          <p:nvPr/>
        </p:nvPicPr>
        <p:blipFill>
          <a:blip r:embed="rId4"/>
          <a:stretch>
            <a:fillRect/>
          </a:stretch>
        </p:blipFill>
        <p:spPr>
          <a:xfrm>
            <a:off x="1597683" y="3020665"/>
            <a:ext cx="3164320" cy="1400000"/>
          </a:xfrm>
          <a:prstGeom prst="rect">
            <a:avLst/>
          </a:prstGeom>
        </p:spPr>
      </p:pic>
      <p:pic>
        <p:nvPicPr>
          <p:cNvPr id="9" name="Picture 8">
            <a:extLst>
              <a:ext uri="{FF2B5EF4-FFF2-40B4-BE49-F238E27FC236}">
                <a16:creationId xmlns:a16="http://schemas.microsoft.com/office/drawing/2014/main" id="{8EB05D71-F127-E9C8-F28E-89C0F188B646}"/>
              </a:ext>
            </a:extLst>
          </p:cNvPr>
          <p:cNvPicPr>
            <a:picLocks noChangeAspect="1"/>
          </p:cNvPicPr>
          <p:nvPr/>
        </p:nvPicPr>
        <p:blipFill>
          <a:blip r:embed="rId5"/>
          <a:stretch>
            <a:fillRect/>
          </a:stretch>
        </p:blipFill>
        <p:spPr>
          <a:xfrm>
            <a:off x="5465389" y="2998450"/>
            <a:ext cx="3009524" cy="2630754"/>
          </a:xfrm>
          <a:prstGeom prst="rect">
            <a:avLst/>
          </a:prstGeom>
        </p:spPr>
      </p:pic>
      <p:sp>
        <p:nvSpPr>
          <p:cNvPr id="8" name="Slide Number Placeholder 7">
            <a:extLst>
              <a:ext uri="{FF2B5EF4-FFF2-40B4-BE49-F238E27FC236}">
                <a16:creationId xmlns:a16="http://schemas.microsoft.com/office/drawing/2014/main" id="{8F86D9B7-1E34-FD07-8FDB-DD3ED76CAA8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E5B58FD-9402-0D77-4984-3D95FE074819}"/>
              </a:ext>
            </a:extLst>
          </p:cNvPr>
          <p:cNvSpPr>
            <a:spLocks noGrp="1"/>
          </p:cNvSpPr>
          <p:nvPr>
            <p:ph type="title"/>
          </p:nvPr>
        </p:nvSpPr>
        <p:spPr/>
        <p:txBody>
          <a:bodyPr>
            <a:normAutofit/>
          </a:bodyPr>
          <a:lstStyle/>
          <a:p>
            <a:pPr algn="ctr"/>
            <a:r>
              <a:rPr lang="en-US" sz="4000"/>
              <a:t>APPLY FOR CORE ROLE</a:t>
            </a:r>
          </a:p>
        </p:txBody>
      </p:sp>
      <p:sp>
        <p:nvSpPr>
          <p:cNvPr id="5" name="Content Placeholder 4">
            <a:extLst>
              <a:ext uri="{FF2B5EF4-FFF2-40B4-BE49-F238E27FC236}">
                <a16:creationId xmlns:a16="http://schemas.microsoft.com/office/drawing/2014/main" id="{6F3EA3A4-4865-8151-850A-6E51990FBA8A}"/>
              </a:ext>
            </a:extLst>
          </p:cNvPr>
          <p:cNvSpPr>
            <a:spLocks noGrp="1"/>
          </p:cNvSpPr>
          <p:nvPr>
            <p:ph idx="1"/>
          </p:nvPr>
        </p:nvSpPr>
        <p:spPr>
          <a:xfrm>
            <a:off x="5307808" y="1523058"/>
            <a:ext cx="3347114" cy="4351338"/>
          </a:xfrm>
        </p:spPr>
        <p:txBody>
          <a:bodyPr/>
          <a:lstStyle/>
          <a:p>
            <a:pPr marL="0" indent="0">
              <a:buNone/>
            </a:pPr>
            <a:r>
              <a:rPr lang="en-US" sz="2200"/>
              <a:t>Enter your </a:t>
            </a:r>
            <a:r>
              <a:rPr lang="en-US" sz="2200" b="1"/>
              <a:t>Employing Organization</a:t>
            </a:r>
            <a:r>
              <a:rPr lang="en-US" sz="2200"/>
              <a:t> and select the appropriated </a:t>
            </a:r>
            <a:r>
              <a:rPr lang="en-US" sz="2200" b="1"/>
              <a:t>Core LEA TEAL </a:t>
            </a:r>
            <a:r>
              <a:rPr lang="en-US" sz="2200"/>
              <a:t>role.</a:t>
            </a:r>
          </a:p>
        </p:txBody>
      </p:sp>
      <p:sp>
        <p:nvSpPr>
          <p:cNvPr id="20" name="TextBox 19">
            <a:extLst>
              <a:ext uri="{FF2B5EF4-FFF2-40B4-BE49-F238E27FC236}">
                <a16:creationId xmlns:a16="http://schemas.microsoft.com/office/drawing/2014/main" id="{D7F101C9-29E3-19E4-CF4D-DE505E210184}"/>
              </a:ext>
            </a:extLst>
          </p:cNvPr>
          <p:cNvSpPr txBox="1"/>
          <p:nvPr/>
        </p:nvSpPr>
        <p:spPr>
          <a:xfrm>
            <a:off x="1601543" y="1569238"/>
            <a:ext cx="3347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D6CB9"/>
                </a:solidFill>
                <a:effectLst/>
                <a:uLnTx/>
                <a:uFillTx/>
                <a:latin typeface="Calibri" panose="020F0502020204030204"/>
                <a:ea typeface="+mn-ea"/>
                <a:cs typeface="+mn-cs"/>
              </a:rPr>
              <a:t>Login to your TEAL account; Click Add/Modify Access.</a:t>
            </a:r>
          </a:p>
        </p:txBody>
      </p:sp>
      <p:cxnSp>
        <p:nvCxnSpPr>
          <p:cNvPr id="24" name="Straight Arrow Connector 23" descr="Arrow pointing to the Add/Modify Access link.">
            <a:extLst>
              <a:ext uri="{FF2B5EF4-FFF2-40B4-BE49-F238E27FC236}">
                <a16:creationId xmlns:a16="http://schemas.microsoft.com/office/drawing/2014/main" id="{72CB13F1-A65B-CEDD-922D-F7861780694E}"/>
              </a:ext>
            </a:extLst>
          </p:cNvPr>
          <p:cNvCxnSpPr>
            <a:cxnSpLocks/>
          </p:cNvCxnSpPr>
          <p:nvPr/>
        </p:nvCxnSpPr>
        <p:spPr>
          <a:xfrm>
            <a:off x="3619784" y="4002330"/>
            <a:ext cx="308478" cy="251506"/>
          </a:xfrm>
          <a:prstGeom prst="straightConnector1">
            <a:avLst/>
          </a:prstGeom>
          <a:ln w="38100">
            <a:solidFill>
              <a:srgbClr val="0D6CB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8733786-DF1B-BD7C-BF92-0B9800EA2BB4}"/>
              </a:ext>
              <a:ext uri="{C183D7F6-B498-43B3-948B-1728B52AA6E4}">
                <adec:decorative xmlns:adec="http://schemas.microsoft.com/office/drawing/2017/decorative" val="1"/>
              </a:ext>
            </a:extLst>
          </p:cNvPr>
          <p:cNvSpPr/>
          <p:nvPr/>
        </p:nvSpPr>
        <p:spPr>
          <a:xfrm>
            <a:off x="1502427" y="2972561"/>
            <a:ext cx="3354833" cy="282339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19309F3-42BF-96DC-C690-8633FC33C8DA}"/>
              </a:ext>
              <a:ext uri="{C183D7F6-B498-43B3-948B-1728B52AA6E4}">
                <adec:decorative xmlns:adec="http://schemas.microsoft.com/office/drawing/2017/decorative" val="1"/>
              </a:ext>
            </a:extLst>
          </p:cNvPr>
          <p:cNvSpPr/>
          <p:nvPr/>
        </p:nvSpPr>
        <p:spPr>
          <a:xfrm>
            <a:off x="5390386" y="2964386"/>
            <a:ext cx="3181957" cy="282184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F85730F-8F14-AC2A-BC21-9EEC22B9A778}"/>
              </a:ext>
              <a:ext uri="{C183D7F6-B498-43B3-948B-1728B52AA6E4}">
                <adec:decorative xmlns:adec="http://schemas.microsoft.com/office/drawing/2017/decorative" val="1"/>
              </a:ext>
            </a:extLst>
          </p:cNvPr>
          <p:cNvSpPr txBox="1"/>
          <p:nvPr/>
        </p:nvSpPr>
        <p:spPr>
          <a:xfrm>
            <a:off x="5653955" y="3213683"/>
            <a:ext cx="2862248" cy="914400"/>
          </a:xfrm>
          <a:prstGeom prst="rect">
            <a:avLst/>
          </a:prstGeom>
          <a:noFill/>
          <a:ln w="38100">
            <a:solidFill>
              <a:srgbClr val="0070C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 name="Straight Arrow Connector 1" descr="Arrow pointing to the Roles and Parameters needed for RF Tracker.">
            <a:extLst>
              <a:ext uri="{FF2B5EF4-FFF2-40B4-BE49-F238E27FC236}">
                <a16:creationId xmlns:a16="http://schemas.microsoft.com/office/drawing/2014/main" id="{F4215210-D1FD-EBE3-A2DD-87A087202710}"/>
              </a:ext>
            </a:extLst>
          </p:cNvPr>
          <p:cNvCxnSpPr>
            <a:cxnSpLocks/>
          </p:cNvCxnSpPr>
          <p:nvPr/>
        </p:nvCxnSpPr>
        <p:spPr>
          <a:xfrm>
            <a:off x="5446339" y="4167216"/>
            <a:ext cx="248441" cy="242144"/>
          </a:xfrm>
          <a:prstGeom prst="straightConnector1">
            <a:avLst/>
          </a:prstGeom>
          <a:ln w="38100">
            <a:solidFill>
              <a:srgbClr val="0D6CB9"/>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1978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3.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4.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5.xml><?xml version="1.0" encoding="utf-8"?>
<a:theme xmlns:a="http://schemas.openxmlformats.org/drawingml/2006/main" name="8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6.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55</TotalTime>
  <Words>6373</Words>
  <Application>Microsoft Office PowerPoint</Application>
  <PresentationFormat>On-screen Show (4:3)</PresentationFormat>
  <Paragraphs>880</Paragraphs>
  <Slides>78</Slides>
  <Notes>78</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78</vt:i4>
      </vt:variant>
    </vt:vector>
  </HeadingPairs>
  <TitlesOfParts>
    <vt:vector size="94" baseType="lpstr">
      <vt:lpstr>Aptos</vt:lpstr>
      <vt:lpstr>Arial</vt:lpstr>
      <vt:lpstr>Calibri</vt:lpstr>
      <vt:lpstr>Courier New</vt:lpstr>
      <vt:lpstr>Open Sans (Headings)</vt:lpstr>
      <vt:lpstr>Open Sans Light</vt:lpstr>
      <vt:lpstr>Open Sans Semibold</vt:lpstr>
      <vt:lpstr>Segoe UI</vt:lpstr>
      <vt:lpstr>Tw Cen MT</vt:lpstr>
      <vt:lpstr>Wingdings</vt:lpstr>
      <vt:lpstr>1_Office Theme</vt:lpstr>
      <vt:lpstr>2_Office Theme</vt:lpstr>
      <vt:lpstr>5_Office Theme</vt:lpstr>
      <vt:lpstr>3_Office Theme</vt:lpstr>
      <vt:lpstr>8_Office Theme</vt:lpstr>
      <vt:lpstr>4_Office Theme</vt:lpstr>
      <vt:lpstr>PowerPoint Presentation</vt:lpstr>
      <vt:lpstr>KEY TERMS</vt:lpstr>
      <vt:lpstr>LEARNING OBJECTIVES</vt:lpstr>
      <vt:lpstr>WHY IS THIS COURSE IMPORTANT</vt:lpstr>
      <vt:lpstr>COURSE AGENDA</vt:lpstr>
      <vt:lpstr>PowerPoint Presentation</vt:lpstr>
      <vt:lpstr>HIGH-LEVEL ARCHITECTURE</vt:lpstr>
      <vt:lpstr>LEA TEAL ROLES – CORE COLLECTION</vt:lpstr>
      <vt:lpstr>APPLY FOR CORE ROLE</vt:lpstr>
      <vt:lpstr>CORE TEAL ROLE &amp; PRIVILEGES</vt:lpstr>
      <vt:lpstr>ESC TEAL ROLES – CORE COLLECTION</vt:lpstr>
      <vt:lpstr>PowerPoint Presentation</vt:lpstr>
      <vt:lpstr>WHERE IS TWEDS</vt:lpstr>
      <vt:lpstr>DEMONSTRATION 1</vt:lpstr>
      <vt:lpstr>PowerPoint Presentation</vt:lpstr>
      <vt:lpstr>TWEDS – SETTING SEARCH CRITERIA</vt:lpstr>
      <vt:lpstr>TWEDS – SEARCH FEATURE</vt:lpstr>
      <vt:lpstr>TWEDS – TIMELINES BUTTON</vt:lpstr>
      <vt:lpstr>TWEDS – OVERVIEW</vt:lpstr>
      <vt:lpstr>TWEDS – DATA COMPONENTS</vt:lpstr>
      <vt:lpstr>TWEDS – DATA COMPONENTS 1</vt:lpstr>
      <vt:lpstr>TWEDS – DATA COMPONENTS 2</vt:lpstr>
      <vt:lpstr>TWEDS – DATA COMPONENTS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DEMONSTRATION 2</vt:lpstr>
      <vt:lpstr>APPLY FOR DMC LEA L2 VALIDATIONS ROLE</vt:lpstr>
      <vt:lpstr>LEVEL 2 VALIDATIONS</vt:lpstr>
      <vt:lpstr>SCHEDULING L2 VALIDATIONS</vt:lpstr>
      <vt:lpstr>SCHEDULE RECURRING L2 VALIDATIONS</vt:lpstr>
      <vt:lpstr>LEVEL 3 VALIDATIONS</vt:lpstr>
      <vt:lpstr>PowerPoint Presentation</vt:lpstr>
      <vt:lpstr>LEVELS OF SUPPORT – PART 1</vt:lpstr>
      <vt:lpstr>LEVELS OF SUPPORT – PART 2</vt:lpstr>
      <vt:lpstr>DEMONSTRATION 3</vt:lpstr>
      <vt:lpstr>HOW TO CREATE AN INCIDENT</vt:lpstr>
      <vt:lpstr>INCIDENT CREATION FORM </vt:lpstr>
      <vt:lpstr>CREATING AN INCIDENT</vt:lpstr>
      <vt:lpstr>SUBSYSTEM AND SUBCATEORGY</vt:lpstr>
      <vt:lpstr>CREATING AN INCIDENT CONT.</vt:lpstr>
      <vt:lpstr>INCIDENT PRIORITY LEVELS</vt:lpstr>
      <vt:lpstr>ESCALATION AND DATA USE AGREEMENT</vt:lpstr>
      <vt:lpstr> TIPS ON CREATING AN INCIDENT</vt:lpstr>
      <vt:lpstr>DEMONSTRATION 3</vt:lpstr>
      <vt:lpstr>START WORK ON AN INCIDENT</vt:lpstr>
      <vt:lpstr>WORK ON AN INCIDENT</vt:lpstr>
      <vt:lpstr>WORKING THE INCIDENT</vt:lpstr>
      <vt:lpstr>HOW TO ADD COMMENTS</vt:lpstr>
      <vt:lpstr>ADD ATTACHMENT OR SCREENSHOT</vt:lpstr>
      <vt:lpstr>ESCALATE AN INCIDENT</vt:lpstr>
      <vt:lpstr>RESOLVE AN INCIDENT</vt:lpstr>
      <vt:lpstr>PUT AN INCIDENT ON HOLD</vt:lpstr>
      <vt:lpstr>RETURN AN INCIDENT</vt:lpstr>
      <vt:lpstr>LOG DATA ACCESS</vt:lpstr>
      <vt:lpstr>LOG DATA ACCESS CONTINUED</vt:lpstr>
      <vt:lpstr>FOR ESC OR CERTIFIED VENDOR</vt:lpstr>
      <vt:lpstr>PowerPoint Presentation</vt:lpstr>
      <vt:lpstr>PRACTICE EXERCISE </vt:lpstr>
      <vt:lpstr>KNOWLEDGE CHECK 1</vt:lpstr>
      <vt:lpstr>KNOWLEDGE CHECK 2</vt:lpstr>
      <vt:lpstr>KNOWLEDGE CHECK 3</vt:lpstr>
      <vt:lpstr>KNOWLEDGE CHECK 4</vt:lpstr>
      <vt:lpstr>KNOWLEDGE CHECK 5</vt:lpstr>
      <vt:lpstr>KNOWLEDGE CHECK 7 </vt:lpstr>
      <vt:lpstr>KNOWLEDGE CHECK 8</vt:lpstr>
      <vt:lpstr>PowerPoint Presentation</vt:lpstr>
      <vt:lpstr>KEY TAKEAWAYS</vt:lpstr>
      <vt:lpstr> TECHNICAL RESOURCES</vt:lpstr>
      <vt:lpstr>NEXT STEPS</vt:lpstr>
      <vt:lpstr>WRAP UP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Curry, Wayne</dc:creator>
  <cp:lastModifiedBy>Curry, Wayne</cp:lastModifiedBy>
  <cp:revision>19</cp:revision>
  <dcterms:created xsi:type="dcterms:W3CDTF">2025-07-11T19:14:00Z</dcterms:created>
  <dcterms:modified xsi:type="dcterms:W3CDTF">2025-10-07T21:04:48Z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6A9AB728-3858-4DCD-A401-A52D06778887</vt:lpwstr>
  </property>
  <property fmtid="{D5CDD505-2E9C-101B-9397-08002B2CF9AE}" pid="3" name="ArticulatePath">
    <vt:lpwstr>Presentation1</vt:lpwstr>
  </property>
</Properties>
</file>