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934" r:id="rId6"/>
    <p:sldMasterId id="2147483698" r:id="rId7"/>
    <p:sldMasterId id="2147483740" r:id="rId8"/>
    <p:sldMasterId id="2147483864" r:id="rId9"/>
    <p:sldMasterId id="2147483903" r:id="rId10"/>
    <p:sldMasterId id="2147483946" r:id="rId11"/>
  </p:sldMasterIdLst>
  <p:notesMasterIdLst>
    <p:notesMasterId r:id="rId35"/>
  </p:notesMasterIdLst>
  <p:sldIdLst>
    <p:sldId id="2145707457" r:id="rId12"/>
    <p:sldId id="2145707482" r:id="rId13"/>
    <p:sldId id="2145707464" r:id="rId14"/>
    <p:sldId id="1437" r:id="rId15"/>
    <p:sldId id="2145707254" r:id="rId16"/>
    <p:sldId id="2145707151" r:id="rId17"/>
    <p:sldId id="2145707449" r:id="rId18"/>
    <p:sldId id="2145707150" r:id="rId19"/>
    <p:sldId id="1341" r:id="rId20"/>
    <p:sldId id="2145707398" r:id="rId21"/>
    <p:sldId id="2145707454" r:id="rId22"/>
    <p:sldId id="2145707304" r:id="rId23"/>
    <p:sldId id="2145707563" r:id="rId24"/>
    <p:sldId id="2145707570" r:id="rId25"/>
    <p:sldId id="2145707431" r:id="rId26"/>
    <p:sldId id="2145707296" r:id="rId27"/>
    <p:sldId id="2145707463" r:id="rId28"/>
    <p:sldId id="2145707564" r:id="rId29"/>
    <p:sldId id="2145707307" r:id="rId30"/>
    <p:sldId id="2145707233" r:id="rId31"/>
    <p:sldId id="2145707455" r:id="rId32"/>
    <p:sldId id="2145707278" r:id="rId33"/>
    <p:sldId id="2145707056"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CE9B4954-21C3-B375-C3F7-3D361BE7A56A}" name="Momin, Shabana" initials="MS" userId="S::Shabana.Momin@tea.texas.gov::3fcd5f48-006f-4521-992d-30a906b0c166"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E7C4C9A-8D90-19F6-F134-8DE5D0AE6B49}" name="Momin, Shabana" initials="MS" userId="S::shabana.momin@tea.texas.gov::3fcd5f48-006f-4521-992d-30a906b0c166" providerId="AD"/>
  <p188:author id="{91CA0CA0-791E-12ED-F694-A5AA85FAF380}" name="Curry, Wayne" initials="CW" userId="S::wayne.curry@tea.texas.gov::7d2a708c-cace-4799-97cf-16338870386f" providerId="AD"/>
  <p188:author id="{46BB7FB4-2251-68ED-A192-9C1748E8C194}" name="Deberry, Deborah" initials="DD" userId="S::Deborah.Deberry@tea.texas.gov::ac2d9e4d-2345-459f-a982-32e1430dfa5e" providerId="AD"/>
  <p188:author id="{DCFEF5B8-89E3-36AD-2F67-00A1EE78C941}" name="Helms, Jeanine" initials="HJ" userId="S::jeanine.helms@tea.texas.gov::89688bc7-19a8-4659-8277-c7b73639ff2c" providerId="AD"/>
  <p188:author id="{4EBD65BB-B861-01DA-6CDF-1ED07EF23F16}" name="Connor Briggs" initials="CB" userId="Connor Briggs" providerId="None"/>
  <p188:author id="{8A196ACA-1377-3FE6-8C2F-70991DF090D2}" name="Deberry, Deborah" initials="DD" userId="S::deborah.deberry@tea.texas.gov::ac2d9e4d-2345-459f-a982-32e1430dfa5e"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 id="{32AFC3F8-8B36-A4EC-7D85-A5E1829FA2FF}" name="Curry, Wayne" initials="CW" userId="S::Wayne.Curry@tea.texas.gov::7d2a708c-cace-4799-97cf-1633887038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0F5"/>
    <a:srgbClr val="008482"/>
    <a:srgbClr val="0D6CB9"/>
    <a:srgbClr val="E3E3E3"/>
    <a:srgbClr val="006BA4"/>
    <a:srgbClr val="E5F8FA"/>
    <a:srgbClr val="DBE5EB"/>
    <a:srgbClr val="FFFFFF"/>
    <a:srgbClr val="036CA5"/>
    <a:srgbClr val="E0F0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6739AA-6B94-4D49-A7C0-9ED42E0012CC}" v="39" dt="2025-09-04T15:56:46.709"/>
    <p1510:client id="{50F77418-C1DA-F18B-AA39-F948FECDD8DF}" v="36" dt="2025-09-04T15:39:53.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gs" Target="tags/tag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image" Target="../media/image37.png"/><Relationship Id="rId5" Type="http://schemas.openxmlformats.org/officeDocument/2006/relationships/image" Target="../media/image41.svg"/><Relationship Id="rId4"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image" Target="../media/image37.png"/><Relationship Id="rId5" Type="http://schemas.openxmlformats.org/officeDocument/2006/relationships/image" Target="../media/image41.sv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FA047C-05CB-47B8-A031-9AF822E5CA83}" type="doc">
      <dgm:prSet loTypeId="urn:microsoft.com/office/officeart/2005/8/layout/pyramid1" loCatId="pyramid" qsTypeId="urn:microsoft.com/office/officeart/2005/8/quickstyle/3d1" qsCatId="3D" csTypeId="urn:microsoft.com/office/officeart/2005/8/colors/accent1_2" csCatId="accent1" phldr="1"/>
      <dgm:spPr/>
      <dgm:t>
        <a:bodyPr/>
        <a:lstStyle/>
        <a:p>
          <a:endParaRPr lang="en-US"/>
        </a:p>
      </dgm:t>
    </dgm:pt>
    <dgm:pt modelId="{EBD89B76-C1B6-426E-B615-FE98AF19A6B2}">
      <dgm:prSet phldrT="[Text]" custT="1"/>
      <dgm:spPr/>
      <dgm:t>
        <a:bodyPr/>
        <a:lstStyle/>
        <a:p>
          <a:endParaRPr lang="en-US" sz="1500">
            <a:solidFill>
              <a:schemeClr val="bg1"/>
            </a:solidFill>
          </a:endParaRPr>
        </a:p>
        <a:p>
          <a:r>
            <a:rPr lang="en-US" sz="1500">
              <a:solidFill>
                <a:schemeClr val="bg1"/>
              </a:solidFill>
            </a:rPr>
            <a:t>Domains</a:t>
          </a:r>
        </a:p>
      </dgm:t>
    </dgm:pt>
    <dgm:pt modelId="{8DA5EE35-4081-49B5-B13E-20ECD0A0E828}" type="parTrans" cxnId="{E53E2D49-7DE6-415C-83F1-922E9CF081F8}">
      <dgm:prSet/>
      <dgm:spPr/>
      <dgm:t>
        <a:bodyPr/>
        <a:lstStyle/>
        <a:p>
          <a:endParaRPr lang="en-US"/>
        </a:p>
      </dgm:t>
    </dgm:pt>
    <dgm:pt modelId="{FB8F93BB-301D-415E-99F2-B8F02F80809E}" type="sibTrans" cxnId="{E53E2D49-7DE6-415C-83F1-922E9CF081F8}">
      <dgm:prSet/>
      <dgm:spPr/>
      <dgm:t>
        <a:bodyPr/>
        <a:lstStyle/>
        <a:p>
          <a:endParaRPr lang="en-US"/>
        </a:p>
      </dgm:t>
    </dgm:pt>
    <dgm:pt modelId="{8A3C728C-383D-479C-8973-D2B5225751BF}">
      <dgm:prSet phldrT="[Text]" custT="1"/>
      <dgm:spPr/>
      <dgm:t>
        <a:bodyPr/>
        <a:lstStyle/>
        <a:p>
          <a:r>
            <a:rPr lang="en-US" sz="1500">
              <a:solidFill>
                <a:schemeClr val="bg1"/>
              </a:solidFill>
            </a:rPr>
            <a:t>Data Elements </a:t>
          </a:r>
        </a:p>
      </dgm:t>
    </dgm:pt>
    <dgm:pt modelId="{7134595D-C85F-49F2-9B13-1BBDDC2BFD4E}" type="parTrans" cxnId="{BF82DA2B-2EDD-47EC-B63D-08C725AAA764}">
      <dgm:prSet/>
      <dgm:spPr/>
      <dgm:t>
        <a:bodyPr/>
        <a:lstStyle/>
        <a:p>
          <a:endParaRPr lang="en-US"/>
        </a:p>
      </dgm:t>
    </dgm:pt>
    <dgm:pt modelId="{CFEB170C-83C2-40BF-AC95-E747F577AACF}" type="sibTrans" cxnId="{BF82DA2B-2EDD-47EC-B63D-08C725AAA764}">
      <dgm:prSet/>
      <dgm:spPr/>
      <dgm:t>
        <a:bodyPr/>
        <a:lstStyle/>
        <a:p>
          <a:endParaRPr lang="en-US"/>
        </a:p>
      </dgm:t>
    </dgm:pt>
    <dgm:pt modelId="{82373881-4C6E-470B-B3DC-42D7761BF070}">
      <dgm:prSet phldrT="[Text]" custT="1"/>
      <dgm:spPr/>
      <dgm:t>
        <a:bodyPr bIns="365760" anchor="ctr" anchorCtr="1"/>
        <a:lstStyle/>
        <a:p>
          <a:endParaRPr lang="en-US" sz="1500">
            <a:solidFill>
              <a:schemeClr val="bg1"/>
            </a:solidFill>
          </a:endParaRPr>
        </a:p>
        <a:p>
          <a:r>
            <a:rPr lang="en-US" sz="1500">
              <a:solidFill>
                <a:schemeClr val="bg1"/>
              </a:solidFill>
            </a:rPr>
            <a:t>Descriptors</a:t>
          </a:r>
        </a:p>
      </dgm:t>
    </dgm:pt>
    <dgm:pt modelId="{CBCDCBCB-4225-43A9-9C4E-BCD0BD78C43F}" type="sibTrans" cxnId="{06AAF693-2C59-4758-A8B6-2A7B1D2ED039}">
      <dgm:prSet/>
      <dgm:spPr/>
      <dgm:t>
        <a:bodyPr/>
        <a:lstStyle/>
        <a:p>
          <a:endParaRPr lang="en-US"/>
        </a:p>
      </dgm:t>
    </dgm:pt>
    <dgm:pt modelId="{A61D4AA0-DA0B-44A2-8747-AF07B88D8B0E}" type="parTrans" cxnId="{06AAF693-2C59-4758-A8B6-2A7B1D2ED039}">
      <dgm:prSet/>
      <dgm:spPr/>
      <dgm:t>
        <a:bodyPr/>
        <a:lstStyle/>
        <a:p>
          <a:endParaRPr lang="en-US"/>
        </a:p>
      </dgm:t>
    </dgm:pt>
    <dgm:pt modelId="{9864B678-AB27-41D5-B84D-A7A4233CB1E5}">
      <dgm:prSet phldrT="[Text]" custT="1"/>
      <dgm:spPr/>
      <dgm:t>
        <a:bodyPr/>
        <a:lstStyle/>
        <a:p>
          <a:r>
            <a:rPr lang="en-US" sz="1500">
              <a:solidFill>
                <a:schemeClr val="bg1"/>
              </a:solidFill>
            </a:rPr>
            <a:t>Entities</a:t>
          </a:r>
        </a:p>
      </dgm:t>
    </dgm:pt>
    <dgm:pt modelId="{D3B7D389-0617-4C5D-9697-3C1EE65F82B1}" type="parTrans" cxnId="{B1E23320-BB60-4A7B-AA1D-EF9A865FD946}">
      <dgm:prSet/>
      <dgm:spPr/>
      <dgm:t>
        <a:bodyPr/>
        <a:lstStyle/>
        <a:p>
          <a:endParaRPr lang="en-US"/>
        </a:p>
      </dgm:t>
    </dgm:pt>
    <dgm:pt modelId="{E5DDAB8E-7491-44FD-BE71-5BF6F2E30693}" type="sibTrans" cxnId="{B1E23320-BB60-4A7B-AA1D-EF9A865FD946}">
      <dgm:prSet/>
      <dgm:spPr/>
      <dgm:t>
        <a:bodyPr/>
        <a:lstStyle/>
        <a:p>
          <a:endParaRPr lang="en-US"/>
        </a:p>
      </dgm:t>
    </dgm:pt>
    <dgm:pt modelId="{F4EC5DD6-8237-4D9F-9CFF-316DCC19B673}" type="pres">
      <dgm:prSet presAssocID="{57FA047C-05CB-47B8-A031-9AF822E5CA83}" presName="Name0" presStyleCnt="0">
        <dgm:presLayoutVars>
          <dgm:dir/>
          <dgm:animLvl val="lvl"/>
          <dgm:resizeHandles val="exact"/>
        </dgm:presLayoutVars>
      </dgm:prSet>
      <dgm:spPr/>
    </dgm:pt>
    <dgm:pt modelId="{105A8FCB-0D6B-4284-B079-A22DCC24D03C}" type="pres">
      <dgm:prSet presAssocID="{EBD89B76-C1B6-426E-B615-FE98AF19A6B2}" presName="Name8" presStyleCnt="0"/>
      <dgm:spPr/>
    </dgm:pt>
    <dgm:pt modelId="{1328CB1D-7939-4205-AC11-B0B4F2EE5D7C}" type="pres">
      <dgm:prSet presAssocID="{EBD89B76-C1B6-426E-B615-FE98AF19A6B2}" presName="level" presStyleLbl="node1" presStyleIdx="0" presStyleCnt="4">
        <dgm:presLayoutVars>
          <dgm:chMax val="1"/>
          <dgm:bulletEnabled val="1"/>
        </dgm:presLayoutVars>
      </dgm:prSet>
      <dgm:spPr/>
    </dgm:pt>
    <dgm:pt modelId="{E4F051DA-9F3C-48EA-9324-EEE85933B796}" type="pres">
      <dgm:prSet presAssocID="{EBD89B76-C1B6-426E-B615-FE98AF19A6B2}" presName="levelTx" presStyleLbl="revTx" presStyleIdx="0" presStyleCnt="0">
        <dgm:presLayoutVars>
          <dgm:chMax val="1"/>
          <dgm:bulletEnabled val="1"/>
        </dgm:presLayoutVars>
      </dgm:prSet>
      <dgm:spPr/>
    </dgm:pt>
    <dgm:pt modelId="{EA2E264A-6876-4E7A-890E-58E8C9611473}" type="pres">
      <dgm:prSet presAssocID="{9864B678-AB27-41D5-B84D-A7A4233CB1E5}" presName="Name8" presStyleCnt="0"/>
      <dgm:spPr/>
    </dgm:pt>
    <dgm:pt modelId="{72B61D20-9B1B-43AE-B3AD-9EFD3111B219}" type="pres">
      <dgm:prSet presAssocID="{9864B678-AB27-41D5-B84D-A7A4233CB1E5}" presName="level" presStyleLbl="node1" presStyleIdx="1" presStyleCnt="4">
        <dgm:presLayoutVars>
          <dgm:chMax val="1"/>
          <dgm:bulletEnabled val="1"/>
        </dgm:presLayoutVars>
      </dgm:prSet>
      <dgm:spPr/>
    </dgm:pt>
    <dgm:pt modelId="{BEC7F827-EE34-49EA-BC1F-9EB87D9E4FD2}" type="pres">
      <dgm:prSet presAssocID="{9864B678-AB27-41D5-B84D-A7A4233CB1E5}" presName="levelTx" presStyleLbl="revTx" presStyleIdx="0" presStyleCnt="0">
        <dgm:presLayoutVars>
          <dgm:chMax val="1"/>
          <dgm:bulletEnabled val="1"/>
        </dgm:presLayoutVars>
      </dgm:prSet>
      <dgm:spPr/>
    </dgm:pt>
    <dgm:pt modelId="{36390956-BF88-402A-A122-E3A888E8D0FC}" type="pres">
      <dgm:prSet presAssocID="{8A3C728C-383D-479C-8973-D2B5225751BF}" presName="Name8" presStyleCnt="0"/>
      <dgm:spPr/>
    </dgm:pt>
    <dgm:pt modelId="{2C4F3DEE-DA83-458D-93C2-1250AF16F266}" type="pres">
      <dgm:prSet presAssocID="{8A3C728C-383D-479C-8973-D2B5225751BF}" presName="level" presStyleLbl="node1" presStyleIdx="2" presStyleCnt="4">
        <dgm:presLayoutVars>
          <dgm:chMax val="1"/>
          <dgm:bulletEnabled val="1"/>
        </dgm:presLayoutVars>
      </dgm:prSet>
      <dgm:spPr/>
    </dgm:pt>
    <dgm:pt modelId="{7C918AB2-073E-4DF3-AB30-757F18C3AB19}" type="pres">
      <dgm:prSet presAssocID="{8A3C728C-383D-479C-8973-D2B5225751BF}" presName="levelTx" presStyleLbl="revTx" presStyleIdx="0" presStyleCnt="0">
        <dgm:presLayoutVars>
          <dgm:chMax val="1"/>
          <dgm:bulletEnabled val="1"/>
        </dgm:presLayoutVars>
      </dgm:prSet>
      <dgm:spPr/>
    </dgm:pt>
    <dgm:pt modelId="{A2DC26C2-E512-412F-BD5A-89BBBA2066A9}" type="pres">
      <dgm:prSet presAssocID="{82373881-4C6E-470B-B3DC-42D7761BF070}" presName="Name8" presStyleCnt="0"/>
      <dgm:spPr/>
    </dgm:pt>
    <dgm:pt modelId="{9120F3C6-BDC7-4816-BDCA-F99B5E49070B}" type="pres">
      <dgm:prSet presAssocID="{82373881-4C6E-470B-B3DC-42D7761BF070}" presName="level" presStyleLbl="node1" presStyleIdx="3" presStyleCnt="4">
        <dgm:presLayoutVars>
          <dgm:chMax val="1"/>
          <dgm:bulletEnabled val="1"/>
        </dgm:presLayoutVars>
      </dgm:prSet>
      <dgm:spPr/>
    </dgm:pt>
    <dgm:pt modelId="{9AFFB16C-8309-489F-AAC2-837654B81B5E}" type="pres">
      <dgm:prSet presAssocID="{82373881-4C6E-470B-B3DC-42D7761BF070}" presName="levelTx" presStyleLbl="revTx" presStyleIdx="0" presStyleCnt="0">
        <dgm:presLayoutVars>
          <dgm:chMax val="1"/>
          <dgm:bulletEnabled val="1"/>
        </dgm:presLayoutVars>
      </dgm:prSet>
      <dgm:spPr/>
    </dgm:pt>
  </dgm:ptLst>
  <dgm:cxnLst>
    <dgm:cxn modelId="{B1E23320-BB60-4A7B-AA1D-EF9A865FD946}" srcId="{57FA047C-05CB-47B8-A031-9AF822E5CA83}" destId="{9864B678-AB27-41D5-B84D-A7A4233CB1E5}" srcOrd="1" destOrd="0" parTransId="{D3B7D389-0617-4C5D-9697-3C1EE65F82B1}" sibTransId="{E5DDAB8E-7491-44FD-BE71-5BF6F2E30693}"/>
    <dgm:cxn modelId="{BF82DA2B-2EDD-47EC-B63D-08C725AAA764}" srcId="{57FA047C-05CB-47B8-A031-9AF822E5CA83}" destId="{8A3C728C-383D-479C-8973-D2B5225751BF}" srcOrd="2" destOrd="0" parTransId="{7134595D-C85F-49F2-9B13-1BBDDC2BFD4E}" sibTransId="{CFEB170C-83C2-40BF-AC95-E747F577AACF}"/>
    <dgm:cxn modelId="{92013639-88FF-4DF0-B9E0-ED9F7264F801}" type="presOf" srcId="{8A3C728C-383D-479C-8973-D2B5225751BF}" destId="{2C4F3DEE-DA83-458D-93C2-1250AF16F266}" srcOrd="0" destOrd="0" presId="urn:microsoft.com/office/officeart/2005/8/layout/pyramid1"/>
    <dgm:cxn modelId="{7E019B39-AC80-4691-A43B-20AF028B15C1}" type="presOf" srcId="{8A3C728C-383D-479C-8973-D2B5225751BF}" destId="{7C918AB2-073E-4DF3-AB30-757F18C3AB19}" srcOrd="1" destOrd="0" presId="urn:microsoft.com/office/officeart/2005/8/layout/pyramid1"/>
    <dgm:cxn modelId="{E53E2D49-7DE6-415C-83F1-922E9CF081F8}" srcId="{57FA047C-05CB-47B8-A031-9AF822E5CA83}" destId="{EBD89B76-C1B6-426E-B615-FE98AF19A6B2}" srcOrd="0" destOrd="0" parTransId="{8DA5EE35-4081-49B5-B13E-20ECD0A0E828}" sibTransId="{FB8F93BB-301D-415E-99F2-B8F02F80809E}"/>
    <dgm:cxn modelId="{B9FF2A72-BA56-45BA-8C76-AF0035BB88F7}" type="presOf" srcId="{82373881-4C6E-470B-B3DC-42D7761BF070}" destId="{9120F3C6-BDC7-4816-BDCA-F99B5E49070B}" srcOrd="0" destOrd="0" presId="urn:microsoft.com/office/officeart/2005/8/layout/pyramid1"/>
    <dgm:cxn modelId="{D6A16B7B-D78D-499F-B172-66F7FD16E97B}" type="presOf" srcId="{EBD89B76-C1B6-426E-B615-FE98AF19A6B2}" destId="{E4F051DA-9F3C-48EA-9324-EEE85933B796}" srcOrd="1" destOrd="0" presId="urn:microsoft.com/office/officeart/2005/8/layout/pyramid1"/>
    <dgm:cxn modelId="{93EDE28F-9BB3-4B46-B13C-1BE1B05161C3}" type="presOf" srcId="{9864B678-AB27-41D5-B84D-A7A4233CB1E5}" destId="{72B61D20-9B1B-43AE-B3AD-9EFD3111B219}" srcOrd="0" destOrd="0" presId="urn:microsoft.com/office/officeart/2005/8/layout/pyramid1"/>
    <dgm:cxn modelId="{06AAF693-2C59-4758-A8B6-2A7B1D2ED039}" srcId="{57FA047C-05CB-47B8-A031-9AF822E5CA83}" destId="{82373881-4C6E-470B-B3DC-42D7761BF070}" srcOrd="3" destOrd="0" parTransId="{A61D4AA0-DA0B-44A2-8747-AF07B88D8B0E}" sibTransId="{CBCDCBCB-4225-43A9-9C4E-BCD0BD78C43F}"/>
    <dgm:cxn modelId="{9E21A9AA-AFD8-4F6A-9BBA-97756D51E48F}" type="presOf" srcId="{57FA047C-05CB-47B8-A031-9AF822E5CA83}" destId="{F4EC5DD6-8237-4D9F-9CFF-316DCC19B673}" srcOrd="0" destOrd="0" presId="urn:microsoft.com/office/officeart/2005/8/layout/pyramid1"/>
    <dgm:cxn modelId="{5B9621D9-1A3B-4F21-82CB-6DAB487E3B49}" type="presOf" srcId="{EBD89B76-C1B6-426E-B615-FE98AF19A6B2}" destId="{1328CB1D-7939-4205-AC11-B0B4F2EE5D7C}" srcOrd="0" destOrd="0" presId="urn:microsoft.com/office/officeart/2005/8/layout/pyramid1"/>
    <dgm:cxn modelId="{BA5ABAF6-6586-44BC-A013-62CBA8DF5B05}" type="presOf" srcId="{82373881-4C6E-470B-B3DC-42D7761BF070}" destId="{9AFFB16C-8309-489F-AAC2-837654B81B5E}" srcOrd="1" destOrd="0" presId="urn:microsoft.com/office/officeart/2005/8/layout/pyramid1"/>
    <dgm:cxn modelId="{3B1151FD-6F96-4850-A911-5565644819C4}" type="presOf" srcId="{9864B678-AB27-41D5-B84D-A7A4233CB1E5}" destId="{BEC7F827-EE34-49EA-BC1F-9EB87D9E4FD2}" srcOrd="1" destOrd="0" presId="urn:microsoft.com/office/officeart/2005/8/layout/pyramid1"/>
    <dgm:cxn modelId="{24CF1BB5-CAE6-4B90-B095-97F7C8C70D32}" type="presParOf" srcId="{F4EC5DD6-8237-4D9F-9CFF-316DCC19B673}" destId="{105A8FCB-0D6B-4284-B079-A22DCC24D03C}" srcOrd="0" destOrd="0" presId="urn:microsoft.com/office/officeart/2005/8/layout/pyramid1"/>
    <dgm:cxn modelId="{1A95071D-5A6B-476C-8224-6D2A57CC3DCB}" type="presParOf" srcId="{105A8FCB-0D6B-4284-B079-A22DCC24D03C}" destId="{1328CB1D-7939-4205-AC11-B0B4F2EE5D7C}" srcOrd="0" destOrd="0" presId="urn:microsoft.com/office/officeart/2005/8/layout/pyramid1"/>
    <dgm:cxn modelId="{F6DE2D4B-68C2-49D3-86E9-75CBB9AA5960}" type="presParOf" srcId="{105A8FCB-0D6B-4284-B079-A22DCC24D03C}" destId="{E4F051DA-9F3C-48EA-9324-EEE85933B796}" srcOrd="1" destOrd="0" presId="urn:microsoft.com/office/officeart/2005/8/layout/pyramid1"/>
    <dgm:cxn modelId="{13979966-8279-46E8-A972-01E7EB8581EA}" type="presParOf" srcId="{F4EC5DD6-8237-4D9F-9CFF-316DCC19B673}" destId="{EA2E264A-6876-4E7A-890E-58E8C9611473}" srcOrd="1" destOrd="0" presId="urn:microsoft.com/office/officeart/2005/8/layout/pyramid1"/>
    <dgm:cxn modelId="{AEDA8255-3A24-4AC1-982F-B9FA8AF19304}" type="presParOf" srcId="{EA2E264A-6876-4E7A-890E-58E8C9611473}" destId="{72B61D20-9B1B-43AE-B3AD-9EFD3111B219}" srcOrd="0" destOrd="0" presId="urn:microsoft.com/office/officeart/2005/8/layout/pyramid1"/>
    <dgm:cxn modelId="{214CE83E-B25A-4B78-AFDC-9CC1A93FB9C1}" type="presParOf" srcId="{EA2E264A-6876-4E7A-890E-58E8C9611473}" destId="{BEC7F827-EE34-49EA-BC1F-9EB87D9E4FD2}" srcOrd="1" destOrd="0" presId="urn:microsoft.com/office/officeart/2005/8/layout/pyramid1"/>
    <dgm:cxn modelId="{15FB6188-7D3B-4AB2-9CD5-D9E9E781BD4E}" type="presParOf" srcId="{F4EC5DD6-8237-4D9F-9CFF-316DCC19B673}" destId="{36390956-BF88-402A-A122-E3A888E8D0FC}" srcOrd="2" destOrd="0" presId="urn:microsoft.com/office/officeart/2005/8/layout/pyramid1"/>
    <dgm:cxn modelId="{5C2A56EB-E86A-4139-8038-D51F27B3AD56}" type="presParOf" srcId="{36390956-BF88-402A-A122-E3A888E8D0FC}" destId="{2C4F3DEE-DA83-458D-93C2-1250AF16F266}" srcOrd="0" destOrd="0" presId="urn:microsoft.com/office/officeart/2005/8/layout/pyramid1"/>
    <dgm:cxn modelId="{AAE55172-9F3A-438F-BC74-61B0B2B534F2}" type="presParOf" srcId="{36390956-BF88-402A-A122-E3A888E8D0FC}" destId="{7C918AB2-073E-4DF3-AB30-757F18C3AB19}" srcOrd="1" destOrd="0" presId="urn:microsoft.com/office/officeart/2005/8/layout/pyramid1"/>
    <dgm:cxn modelId="{DD61CAA9-5965-47ED-A011-4F6536F01B4F}" type="presParOf" srcId="{F4EC5DD6-8237-4D9F-9CFF-316DCC19B673}" destId="{A2DC26C2-E512-412F-BD5A-89BBBA2066A9}" srcOrd="3" destOrd="0" presId="urn:microsoft.com/office/officeart/2005/8/layout/pyramid1"/>
    <dgm:cxn modelId="{C38C3DAD-586C-4822-80BB-8B6D133D2AE1}" type="presParOf" srcId="{A2DC26C2-E512-412F-BD5A-89BBBA2066A9}" destId="{9120F3C6-BDC7-4816-BDCA-F99B5E49070B}" srcOrd="0" destOrd="0" presId="urn:microsoft.com/office/officeart/2005/8/layout/pyramid1"/>
    <dgm:cxn modelId="{DC8B86C3-91BF-4787-99AD-36C151DB7A91}" type="presParOf" srcId="{A2DC26C2-E512-412F-BD5A-89BBBA2066A9}" destId="{9AFFB16C-8309-489F-AAC2-837654B81B5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F4D30D-B72E-464F-8A20-0A530DA80C9B}">
      <dgm:prSet custT="1"/>
      <dgm:spPr/>
      <dgm:t>
        <a:bodyPr anchor="ctr" anchorCtr="0"/>
        <a:lstStyle/>
        <a:p>
          <a:pPr rtl="0">
            <a:lnSpc>
              <a:spcPct val="100000"/>
            </a:lnSpc>
          </a:pPr>
          <a:r>
            <a:rPr lang="en-US" sz="1200" b="0" i="0">
              <a:solidFill>
                <a:srgbClr val="424242"/>
              </a:solidFill>
            </a:rPr>
            <a:t>TEDS is a set of data standards based on the national Ed-Fi standard for Texas education data</a:t>
          </a:r>
          <a:r>
            <a:rPr lang="en-US" sz="1200" b="0" i="0">
              <a:solidFill>
                <a:srgbClr val="424242"/>
              </a:solidFill>
              <a:latin typeface="Calibri Light" panose="020F0302020204030204"/>
            </a:rPr>
            <a:t>.</a:t>
          </a:r>
          <a:r>
            <a:rPr lang="en-US" sz="1200" b="0" i="0">
              <a:solidFill>
                <a:srgbClr val="424242"/>
              </a:solidFill>
            </a:rPr>
            <a:t> </a:t>
          </a:r>
          <a:endParaRPr lang="en-US" sz="1200" b="0">
            <a:solidFill>
              <a:srgbClr val="424242"/>
            </a:solidFill>
          </a:endParaRPr>
        </a:p>
      </dgm:t>
    </dgm:pt>
    <dgm:pt modelId="{33327C62-3D7D-40A2-8758-64D856EC2178}" type="parTrans" cxnId="{A68AC32B-28B1-4F05-95D3-C932320D0AE9}">
      <dgm:prSet/>
      <dgm:spPr/>
      <dgm:t>
        <a:bodyPr/>
        <a:lstStyle/>
        <a:p>
          <a:endParaRPr lang="en-US"/>
        </a:p>
      </dgm:t>
    </dgm:pt>
    <dgm:pt modelId="{C2406D30-8123-4F5E-B403-B1B3FCB34B71}" type="sibTrans" cxnId="{A68AC32B-28B1-4F05-95D3-C932320D0AE9}">
      <dgm:prSet/>
      <dgm:spPr/>
      <dgm:t>
        <a:bodyPr/>
        <a:lstStyle/>
        <a:p>
          <a:endParaRPr lang="en-US"/>
        </a:p>
      </dgm:t>
    </dgm:pt>
    <dgm:pt modelId="{36DC280A-CD55-4665-B5E4-5E8E0F906C65}">
      <dgm:prSet custT="1"/>
      <dgm:spPr/>
      <dgm:t>
        <a:bodyPr anchor="ctr" anchorCtr="0"/>
        <a:lstStyle/>
        <a:p>
          <a:pPr rtl="0">
            <a:lnSpc>
              <a:spcPct val="100000"/>
            </a:lnSpc>
          </a:pPr>
          <a:r>
            <a:rPr lang="en-US" sz="1200">
              <a:solidFill>
                <a:srgbClr val="424242"/>
              </a:solidFill>
            </a:rPr>
            <a:t>Begin and End Dates are important for determining which data is submitted to TSDS</a:t>
          </a:r>
          <a:r>
            <a:rPr lang="en-US" sz="1200" b="0">
              <a:solidFill>
                <a:srgbClr val="424242"/>
              </a:solidFill>
              <a:latin typeface="Calibri Light" panose="020F0302020204030204"/>
            </a:rPr>
            <a:t>.</a:t>
          </a:r>
          <a:endParaRPr lang="en-US" sz="1200" b="0">
            <a:solidFill>
              <a:srgbClr val="424242"/>
            </a:solidFill>
          </a:endParaRPr>
        </a:p>
      </dgm:t>
    </dgm:pt>
    <dgm:pt modelId="{0CC82F48-325C-4FB6-8F12-B49759A8635D}" type="parTrans" cxnId="{DE9CEA54-B3A7-4B0E-9088-1ED0EF0EA229}">
      <dgm:prSet/>
      <dgm:spPr/>
      <dgm:t>
        <a:bodyPr/>
        <a:lstStyle/>
        <a:p>
          <a:endParaRPr lang="en-US"/>
        </a:p>
      </dgm:t>
    </dgm:pt>
    <dgm:pt modelId="{A9BF894B-46C7-4F4C-8B7A-FCC2EF089CFD}" type="sibTrans" cxnId="{DE9CEA54-B3A7-4B0E-9088-1ED0EF0EA229}">
      <dgm:prSet/>
      <dgm:spPr/>
      <dgm:t>
        <a:bodyPr/>
        <a:lstStyle/>
        <a:p>
          <a:endParaRPr lang="en-US"/>
        </a:p>
      </dgm:t>
    </dgm:pt>
    <dgm:pt modelId="{35D82119-22A7-43F2-A7E5-9BDCBD2AA9BB}">
      <dgm:prSet custT="1"/>
      <dgm:spPr/>
      <dgm:t>
        <a:bodyPr/>
        <a:lstStyle/>
        <a:p>
          <a:pPr>
            <a:lnSpc>
              <a:spcPct val="100000"/>
            </a:lnSpc>
          </a:pPr>
          <a:r>
            <a:rPr lang="en-US" sz="1200">
              <a:solidFill>
                <a:srgbClr val="424242"/>
              </a:solidFill>
            </a:rPr>
            <a:t>LEAs use</a:t>
          </a:r>
          <a:r>
            <a:rPr lang="en-US" sz="1200" b="0">
              <a:solidFill>
                <a:srgbClr val="424242"/>
              </a:solidFill>
            </a:rPr>
            <a:t> TEDS documentation provided in TWEDS to report student and staff data</a:t>
          </a:r>
          <a:r>
            <a:rPr lang="en-US" sz="1200" b="0">
              <a:solidFill>
                <a:srgbClr val="424242"/>
              </a:solidFill>
              <a:latin typeface="Calibri Light" panose="020F0302020204030204"/>
            </a:rPr>
            <a:t>.</a:t>
          </a:r>
          <a:endParaRPr lang="en-US" sz="1600" b="0"/>
        </a:p>
      </dgm:t>
    </dgm:pt>
    <dgm:pt modelId="{C8F7802F-FA84-4BCE-902B-4BF0C793C7B5}" type="sibTrans" cxnId="{34859967-4B36-4240-8AFB-397DACF843FC}">
      <dgm:prSet/>
      <dgm:spPr/>
      <dgm:t>
        <a:bodyPr/>
        <a:lstStyle/>
        <a:p>
          <a:endParaRPr lang="en-US"/>
        </a:p>
      </dgm:t>
    </dgm:pt>
    <dgm:pt modelId="{95D98F66-AC27-4718-A1E3-B39F6B05984C}" type="parTrans" cxnId="{34859967-4B36-4240-8AFB-397DACF843FC}">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B6E665F4-E97B-4F87-8BB3-BE0B27EC77CD}" type="pres">
      <dgm:prSet presAssocID="{25F4D30D-B72E-464F-8A20-0A530DA80C9B}" presName="compNode" presStyleCnt="0"/>
      <dgm:spPr/>
    </dgm:pt>
    <dgm:pt modelId="{1F218BE6-29E0-478E-ADAA-F9BCA00755CD}" type="pres">
      <dgm:prSet presAssocID="{25F4D30D-B72E-464F-8A20-0A530DA80C9B}" presName="bgRect" presStyleLbl="bgShp" presStyleIdx="0" presStyleCnt="3" custScaleX="100000" custLinFactNeighborX="2035"/>
      <dgm:spPr/>
    </dgm:pt>
    <dgm:pt modelId="{3D9E6714-B90C-486F-84EA-6FB8F8760170}" type="pres">
      <dgm:prSet presAssocID="{25F4D30D-B72E-464F-8A20-0A530DA80C9B}" presName="iconRect" presStyleLbl="node1" presStyleIdx="0" presStyleCnt="3" custScaleX="100000" custScaleY="12512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Bar graph with upward trend with solid fill"/>
        </a:ext>
      </dgm:extLst>
    </dgm:pt>
    <dgm:pt modelId="{52C2E40F-B2AF-42B1-873B-C5A3D972BB5C}" type="pres">
      <dgm:prSet presAssocID="{25F4D30D-B72E-464F-8A20-0A530DA80C9B}" presName="spaceRect" presStyleCnt="0"/>
      <dgm:spPr/>
    </dgm:pt>
    <dgm:pt modelId="{301C03B9-0EA4-47EC-96AC-E50056961504}" type="pres">
      <dgm:prSet presAssocID="{25F4D30D-B72E-464F-8A20-0A530DA80C9B}" presName="parTx" presStyleLbl="revTx" presStyleIdx="0" presStyleCnt="3" custScaleX="114598" custScaleY="97155" custLinFactNeighborX="-7238" custLinFactNeighborY="1686">
        <dgm:presLayoutVars>
          <dgm:chMax val="0"/>
          <dgm:chPref val="0"/>
        </dgm:presLayoutVars>
      </dgm:prSet>
      <dgm:spPr/>
    </dgm:pt>
    <dgm:pt modelId="{F9342A9D-F449-4B47-A855-2D1F7182749F}" type="pres">
      <dgm:prSet presAssocID="{C2406D30-8123-4F5E-B403-B1B3FCB34B71}" presName="sibTrans" presStyleCnt="0"/>
      <dgm:spPr/>
    </dgm:pt>
    <dgm:pt modelId="{3D09C677-284F-4723-AC9F-7139BE663636}" type="pres">
      <dgm:prSet presAssocID="{35D82119-22A7-43F2-A7E5-9BDCBD2AA9BB}" presName="compNode" presStyleCnt="0"/>
      <dgm:spPr/>
    </dgm:pt>
    <dgm:pt modelId="{D9196AF9-7D27-4D5F-AD70-40915B758B67}" type="pres">
      <dgm:prSet presAssocID="{35D82119-22A7-43F2-A7E5-9BDCBD2AA9BB}" presName="bgRect" presStyleLbl="bgShp" presStyleIdx="1" presStyleCnt="3" custLinFactNeighborX="2529" custLinFactNeighborY="-771"/>
      <dgm:spPr/>
    </dgm:pt>
    <dgm:pt modelId="{3C9C8D17-6300-4660-A1F1-6A9892CE9041}" type="pres">
      <dgm:prSet presAssocID="{35D82119-22A7-43F2-A7E5-9BDCBD2AA9BB}" presName="iconRect" presStyleLbl="node1" presStyleIdx="1" presStyleCnt="3" custScaleX="95981" custScaleY="102086"/>
      <dgm:spPr>
        <a:blipFill>
          <a:blip xmlns:r="http://schemas.openxmlformats.org/officeDocument/2006/relationships" r:embed="rId2">
            <a:biLevel thresh="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Address Book with solid fill"/>
        </a:ext>
      </dgm:extLst>
    </dgm:pt>
    <dgm:pt modelId="{E3A7AA42-A0CC-4F6B-91B2-271BBCE96647}" type="pres">
      <dgm:prSet presAssocID="{35D82119-22A7-43F2-A7E5-9BDCBD2AA9BB}" presName="spaceRect" presStyleCnt="0"/>
      <dgm:spPr/>
    </dgm:pt>
    <dgm:pt modelId="{EDC1CA29-D1F2-4AF4-BAE8-54B79C36E48B}" type="pres">
      <dgm:prSet presAssocID="{35D82119-22A7-43F2-A7E5-9BDCBD2AA9BB}" presName="parTx" presStyleLbl="revTx" presStyleIdx="1" presStyleCnt="3" custScaleX="112033" custScaleY="105982" custLinFactNeighborX="-7516" custLinFactNeighborY="882">
        <dgm:presLayoutVars>
          <dgm:chMax val="0"/>
          <dgm:chPref val="0"/>
        </dgm:presLayoutVars>
      </dgm:prSet>
      <dgm:spPr/>
    </dgm:pt>
    <dgm:pt modelId="{30F8A2CF-97EB-4014-BBC6-B16ABDE936F2}" type="pres">
      <dgm:prSet presAssocID="{C8F7802F-FA84-4BCE-902B-4BF0C793C7B5}" presName="sibTrans" presStyleCnt="0"/>
      <dgm:spPr/>
    </dgm:pt>
    <dgm:pt modelId="{2803EC2F-0318-4E1A-8030-752A541B0830}" type="pres">
      <dgm:prSet presAssocID="{36DC280A-CD55-4665-B5E4-5E8E0F906C65}" presName="compNode" presStyleCnt="0"/>
      <dgm:spPr/>
    </dgm:pt>
    <dgm:pt modelId="{68BD6996-D400-4D00-8693-FA5F10A0358F}" type="pres">
      <dgm:prSet presAssocID="{36DC280A-CD55-4665-B5E4-5E8E0F906C65}" presName="bgRect" presStyleLbl="bgShp" presStyleIdx="2" presStyleCnt="3" custLinFactNeighborX="5637"/>
      <dgm:spPr/>
    </dgm:pt>
    <dgm:pt modelId="{E4D36D34-F92B-4722-8F1F-C4428A78967E}" type="pres">
      <dgm:prSet presAssocID="{36DC280A-CD55-4665-B5E4-5E8E0F906C65}" presName="iconRect" presStyleLbl="node1" presStyleIdx="2" presStyleCnt="3" custScaleX="89870" custScaleY="89043" custLinFactNeighborX="10134"/>
      <dgm:spPr>
        <a:blipFill>
          <a:blip xmlns:r="http://schemas.openxmlformats.org/officeDocument/2006/relationships" r:embed="rId4">
            <a:biLevel thresh="50000"/>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Ui Ux with solid fill"/>
        </a:ext>
      </dgm:extLst>
    </dgm:pt>
    <dgm:pt modelId="{EE1C654A-AF15-4EFE-A75A-B9A841AC5095}" type="pres">
      <dgm:prSet presAssocID="{36DC280A-CD55-4665-B5E4-5E8E0F906C65}" presName="spaceRect" presStyleCnt="0"/>
      <dgm:spPr/>
    </dgm:pt>
    <dgm:pt modelId="{046F1691-E7D8-4985-85C7-DABB4EF5F651}" type="pres">
      <dgm:prSet presAssocID="{36DC280A-CD55-4665-B5E4-5E8E0F906C65}" presName="parTx" presStyleLbl="revTx" presStyleIdx="2" presStyleCnt="3" custScaleX="100299" custLinFactNeighborX="-6093">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A68AC32B-28B1-4F05-95D3-C932320D0AE9}" srcId="{8DB7A836-5143-409B-9A16-731EFADB2763}" destId="{25F4D30D-B72E-464F-8A20-0A530DA80C9B}" srcOrd="0" destOrd="0" parTransId="{33327C62-3D7D-40A2-8758-64D856EC2178}" sibTransId="{C2406D30-8123-4F5E-B403-B1B3FCB34B71}"/>
    <dgm:cxn modelId="{34859967-4B36-4240-8AFB-397DACF843FC}" srcId="{8DB7A836-5143-409B-9A16-731EFADB2763}" destId="{35D82119-22A7-43F2-A7E5-9BDCBD2AA9BB}" srcOrd="1" destOrd="0" parTransId="{95D98F66-AC27-4718-A1E3-B39F6B05984C}" sibTransId="{C8F7802F-FA84-4BCE-902B-4BF0C793C7B5}"/>
    <dgm:cxn modelId="{DE9CEA54-B3A7-4B0E-9088-1ED0EF0EA229}" srcId="{8DB7A836-5143-409B-9A16-731EFADB2763}" destId="{36DC280A-CD55-4665-B5E4-5E8E0F906C65}" srcOrd="2" destOrd="0" parTransId="{0CC82F48-325C-4FB6-8F12-B49759A8635D}" sibTransId="{A9BF894B-46C7-4F4C-8B7A-FCC2EF089CFD}"/>
    <dgm:cxn modelId="{A6A45CCC-5A28-4CD9-9329-352D518FCCB0}" type="presOf" srcId="{35D82119-22A7-43F2-A7E5-9BDCBD2AA9BB}" destId="{EDC1CA29-D1F2-4AF4-BAE8-54B79C36E48B}" srcOrd="0" destOrd="0" presId="urn:microsoft.com/office/officeart/2018/2/layout/IconVerticalSolidList"/>
    <dgm:cxn modelId="{7DB7B4D0-C008-4870-9433-A89D55BF61B9}" type="presOf" srcId="{25F4D30D-B72E-464F-8A20-0A530DA80C9B}" destId="{301C03B9-0EA4-47EC-96AC-E50056961504}" srcOrd="0" destOrd="0" presId="urn:microsoft.com/office/officeart/2018/2/layout/IconVerticalSolidList"/>
    <dgm:cxn modelId="{B81D8EE7-0D49-479A-A7AD-527DAB3CA996}" type="presOf" srcId="{36DC280A-CD55-4665-B5E4-5E8E0F906C65}" destId="{046F1691-E7D8-4985-85C7-DABB4EF5F651}" srcOrd="0" destOrd="0" presId="urn:microsoft.com/office/officeart/2018/2/layout/IconVerticalSolidList"/>
    <dgm:cxn modelId="{BA2483A3-F31E-4364-A6F3-7DF33F24DA5D}" type="presParOf" srcId="{40785628-3722-4E66-99DD-32BDCAA824B0}" destId="{B6E665F4-E97B-4F87-8BB3-BE0B27EC77CD}" srcOrd="0" destOrd="0" presId="urn:microsoft.com/office/officeart/2018/2/layout/IconVerticalSolidList"/>
    <dgm:cxn modelId="{3A3ED439-0FAA-4B5C-B012-31C86D0C6F6A}" type="presParOf" srcId="{B6E665F4-E97B-4F87-8BB3-BE0B27EC77CD}" destId="{1F218BE6-29E0-478E-ADAA-F9BCA00755CD}" srcOrd="0" destOrd="0" presId="urn:microsoft.com/office/officeart/2018/2/layout/IconVerticalSolidList"/>
    <dgm:cxn modelId="{62EFB990-2CBB-406E-BB13-1CFC49FFB43D}" type="presParOf" srcId="{B6E665F4-E97B-4F87-8BB3-BE0B27EC77CD}" destId="{3D9E6714-B90C-486F-84EA-6FB8F8760170}" srcOrd="1" destOrd="0" presId="urn:microsoft.com/office/officeart/2018/2/layout/IconVerticalSolidList"/>
    <dgm:cxn modelId="{8ECDCE2B-AA06-41BE-B2C0-6F36EB779B59}" type="presParOf" srcId="{B6E665F4-E97B-4F87-8BB3-BE0B27EC77CD}" destId="{52C2E40F-B2AF-42B1-873B-C5A3D972BB5C}" srcOrd="2" destOrd="0" presId="urn:microsoft.com/office/officeart/2018/2/layout/IconVerticalSolidList"/>
    <dgm:cxn modelId="{9DA95485-66FF-45A6-A2C6-0AB636FEB34D}" type="presParOf" srcId="{B6E665F4-E97B-4F87-8BB3-BE0B27EC77CD}" destId="{301C03B9-0EA4-47EC-96AC-E50056961504}" srcOrd="3" destOrd="0" presId="urn:microsoft.com/office/officeart/2018/2/layout/IconVerticalSolidList"/>
    <dgm:cxn modelId="{E2CF6F71-E710-4846-8A72-FA1CB6803364}" type="presParOf" srcId="{40785628-3722-4E66-99DD-32BDCAA824B0}" destId="{F9342A9D-F449-4B47-A855-2D1F7182749F}" srcOrd="1" destOrd="0" presId="urn:microsoft.com/office/officeart/2018/2/layout/IconVerticalSolidList"/>
    <dgm:cxn modelId="{6DA51967-413B-4065-A288-0CF00175B332}" type="presParOf" srcId="{40785628-3722-4E66-99DD-32BDCAA824B0}" destId="{3D09C677-284F-4723-AC9F-7139BE663636}" srcOrd="2" destOrd="0" presId="urn:microsoft.com/office/officeart/2018/2/layout/IconVerticalSolidList"/>
    <dgm:cxn modelId="{E10687E3-5CA3-4011-9E1E-D68877DF0D8C}" type="presParOf" srcId="{3D09C677-284F-4723-AC9F-7139BE663636}" destId="{D9196AF9-7D27-4D5F-AD70-40915B758B67}" srcOrd="0" destOrd="0" presId="urn:microsoft.com/office/officeart/2018/2/layout/IconVerticalSolidList"/>
    <dgm:cxn modelId="{354F3C27-4A5F-4DC9-9CAB-E01E8C5EB851}" type="presParOf" srcId="{3D09C677-284F-4723-AC9F-7139BE663636}" destId="{3C9C8D17-6300-4660-A1F1-6A9892CE9041}" srcOrd="1" destOrd="0" presId="urn:microsoft.com/office/officeart/2018/2/layout/IconVerticalSolidList"/>
    <dgm:cxn modelId="{708F1C3E-75B3-4924-A806-75C352B6CF34}" type="presParOf" srcId="{3D09C677-284F-4723-AC9F-7139BE663636}" destId="{E3A7AA42-A0CC-4F6B-91B2-271BBCE96647}" srcOrd="2" destOrd="0" presId="urn:microsoft.com/office/officeart/2018/2/layout/IconVerticalSolidList"/>
    <dgm:cxn modelId="{F7857BBC-DF21-45CF-911D-611EAC5E8518}" type="presParOf" srcId="{3D09C677-284F-4723-AC9F-7139BE663636}" destId="{EDC1CA29-D1F2-4AF4-BAE8-54B79C36E48B}" srcOrd="3" destOrd="0" presId="urn:microsoft.com/office/officeart/2018/2/layout/IconVerticalSolidList"/>
    <dgm:cxn modelId="{E2CE363F-DFAF-469E-802E-6BAA272C5CF1}" type="presParOf" srcId="{40785628-3722-4E66-99DD-32BDCAA824B0}" destId="{30F8A2CF-97EB-4014-BBC6-B16ABDE936F2}" srcOrd="3" destOrd="0" presId="urn:microsoft.com/office/officeart/2018/2/layout/IconVerticalSolidList"/>
    <dgm:cxn modelId="{CDEF10B8-E4F9-4148-807D-565939C1C3C6}" type="presParOf" srcId="{40785628-3722-4E66-99DD-32BDCAA824B0}" destId="{2803EC2F-0318-4E1A-8030-752A541B0830}" srcOrd="4" destOrd="0" presId="urn:microsoft.com/office/officeart/2018/2/layout/IconVerticalSolidList"/>
    <dgm:cxn modelId="{D45E7C32-56CA-4E06-8D19-3385DA51F349}" type="presParOf" srcId="{2803EC2F-0318-4E1A-8030-752A541B0830}" destId="{68BD6996-D400-4D00-8693-FA5F10A0358F}" srcOrd="0" destOrd="0" presId="urn:microsoft.com/office/officeart/2018/2/layout/IconVerticalSolidList"/>
    <dgm:cxn modelId="{96C2DC08-9E92-410F-96C0-4F7FDB55A7D6}" type="presParOf" srcId="{2803EC2F-0318-4E1A-8030-752A541B0830}" destId="{E4D36D34-F92B-4722-8F1F-C4428A78967E}" srcOrd="1" destOrd="0" presId="urn:microsoft.com/office/officeart/2018/2/layout/IconVerticalSolidList"/>
    <dgm:cxn modelId="{A20E9535-A9AC-4D7B-99AA-AAE01E8F8A89}" type="presParOf" srcId="{2803EC2F-0318-4E1A-8030-752A541B0830}" destId="{EE1C654A-AF15-4EFE-A75A-B9A841AC5095}" srcOrd="2" destOrd="0" presId="urn:microsoft.com/office/officeart/2018/2/layout/IconVerticalSolidList"/>
    <dgm:cxn modelId="{B237A5C5-0EED-4C5D-A929-56D7531F8B71}" type="presParOf" srcId="{2803EC2F-0318-4E1A-8030-752A541B0830}" destId="{046F1691-E7D8-4985-85C7-DABB4EF5F65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8CB1D-7939-4205-AC11-B0B4F2EE5D7C}">
      <dsp:nvSpPr>
        <dsp:cNvPr id="0" name=""/>
        <dsp:cNvSpPr/>
      </dsp:nvSpPr>
      <dsp:spPr>
        <a:xfrm>
          <a:off x="2191464" y="0"/>
          <a:ext cx="1460976" cy="1270000"/>
        </a:xfrm>
        <a:prstGeom prst="trapezoid">
          <a:avLst>
            <a:gd name="adj" fmla="val 5751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bg1"/>
            </a:solidFill>
          </a:endParaRPr>
        </a:p>
        <a:p>
          <a:pPr marL="0" lvl="0" indent="0" algn="ctr" defTabSz="666750">
            <a:lnSpc>
              <a:spcPct val="90000"/>
            </a:lnSpc>
            <a:spcBef>
              <a:spcPct val="0"/>
            </a:spcBef>
            <a:spcAft>
              <a:spcPct val="35000"/>
            </a:spcAft>
            <a:buNone/>
          </a:pPr>
          <a:r>
            <a:rPr lang="en-US" sz="1500" kern="1200">
              <a:solidFill>
                <a:schemeClr val="bg1"/>
              </a:solidFill>
            </a:rPr>
            <a:t>Domains</a:t>
          </a:r>
        </a:p>
      </dsp:txBody>
      <dsp:txXfrm>
        <a:off x="2191464" y="0"/>
        <a:ext cx="1460976" cy="1270000"/>
      </dsp:txXfrm>
    </dsp:sp>
    <dsp:sp modelId="{72B61D20-9B1B-43AE-B3AD-9EFD3111B219}">
      <dsp:nvSpPr>
        <dsp:cNvPr id="0" name=""/>
        <dsp:cNvSpPr/>
      </dsp:nvSpPr>
      <dsp:spPr>
        <a:xfrm>
          <a:off x="1460976" y="1270000"/>
          <a:ext cx="2921952" cy="1270000"/>
        </a:xfrm>
        <a:prstGeom prst="trapezoid">
          <a:avLst>
            <a:gd name="adj" fmla="val 5751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Entities</a:t>
          </a:r>
        </a:p>
      </dsp:txBody>
      <dsp:txXfrm>
        <a:off x="1972317" y="1270000"/>
        <a:ext cx="1899269" cy="1270000"/>
      </dsp:txXfrm>
    </dsp:sp>
    <dsp:sp modelId="{2C4F3DEE-DA83-458D-93C2-1250AF16F266}">
      <dsp:nvSpPr>
        <dsp:cNvPr id="0" name=""/>
        <dsp:cNvSpPr/>
      </dsp:nvSpPr>
      <dsp:spPr>
        <a:xfrm>
          <a:off x="730488" y="2540000"/>
          <a:ext cx="4382928" cy="1270000"/>
        </a:xfrm>
        <a:prstGeom prst="trapezoid">
          <a:avLst>
            <a:gd name="adj" fmla="val 5751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Data Elements </a:t>
          </a:r>
        </a:p>
      </dsp:txBody>
      <dsp:txXfrm>
        <a:off x="1497500" y="2540000"/>
        <a:ext cx="2848903" cy="1270000"/>
      </dsp:txXfrm>
    </dsp:sp>
    <dsp:sp modelId="{9120F3C6-BDC7-4816-BDCA-F99B5E49070B}">
      <dsp:nvSpPr>
        <dsp:cNvPr id="0" name=""/>
        <dsp:cNvSpPr/>
      </dsp:nvSpPr>
      <dsp:spPr>
        <a:xfrm>
          <a:off x="0" y="3810000"/>
          <a:ext cx="5843905" cy="1270000"/>
        </a:xfrm>
        <a:prstGeom prst="trapezoid">
          <a:avLst>
            <a:gd name="adj" fmla="val 5751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365760" numCol="1" spcCol="1270" anchor="ctr" anchorCtr="1">
          <a:noAutofit/>
        </a:bodyPr>
        <a:lstStyle/>
        <a:p>
          <a:pPr marL="0" lvl="0" indent="0" algn="ctr" defTabSz="666750">
            <a:lnSpc>
              <a:spcPct val="90000"/>
            </a:lnSpc>
            <a:spcBef>
              <a:spcPct val="0"/>
            </a:spcBef>
            <a:spcAft>
              <a:spcPct val="35000"/>
            </a:spcAft>
            <a:buNone/>
          </a:pPr>
          <a:endParaRPr lang="en-US" sz="1500" kern="1200">
            <a:solidFill>
              <a:schemeClr val="bg1"/>
            </a:solidFill>
          </a:endParaRPr>
        </a:p>
        <a:p>
          <a:pPr marL="0" lvl="0" indent="0" algn="ctr" defTabSz="666750">
            <a:lnSpc>
              <a:spcPct val="90000"/>
            </a:lnSpc>
            <a:spcBef>
              <a:spcPct val="0"/>
            </a:spcBef>
            <a:spcAft>
              <a:spcPct val="35000"/>
            </a:spcAft>
            <a:buNone/>
          </a:pPr>
          <a:r>
            <a:rPr lang="en-US" sz="1500" kern="1200">
              <a:solidFill>
                <a:schemeClr val="bg1"/>
              </a:solidFill>
            </a:rPr>
            <a:t>Descriptors</a:t>
          </a:r>
        </a:p>
      </dsp:txBody>
      <dsp:txXfrm>
        <a:off x="1022683" y="3810000"/>
        <a:ext cx="3798538" cy="127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18BE6-29E0-478E-ADAA-F9BCA00755CD}">
      <dsp:nvSpPr>
        <dsp:cNvPr id="0" name=""/>
        <dsp:cNvSpPr/>
      </dsp:nvSpPr>
      <dsp:spPr>
        <a:xfrm>
          <a:off x="-16338" y="10892"/>
          <a:ext cx="5308980" cy="15998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E6714-B90C-486F-84EA-6FB8F8760170}">
      <dsp:nvSpPr>
        <dsp:cNvPr id="0" name=""/>
        <dsp:cNvSpPr/>
      </dsp:nvSpPr>
      <dsp:spPr>
        <a:xfrm>
          <a:off x="359572" y="260334"/>
          <a:ext cx="879907" cy="110094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C03B9-0EA4-47EC-96AC-E50056961504}">
      <dsp:nvSpPr>
        <dsp:cNvPr id="0" name=""/>
        <dsp:cNvSpPr/>
      </dsp:nvSpPr>
      <dsp:spPr>
        <a:xfrm>
          <a:off x="1220803" y="59303"/>
          <a:ext cx="3962294" cy="1513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820" tIns="164820" rIns="164820" bIns="164820" numCol="1" spcCol="1270" anchor="ctr" anchorCtr="0">
          <a:noAutofit/>
        </a:bodyPr>
        <a:lstStyle/>
        <a:p>
          <a:pPr marL="0" lvl="0" indent="0" algn="l" defTabSz="533400" rtl="0">
            <a:lnSpc>
              <a:spcPct val="100000"/>
            </a:lnSpc>
            <a:spcBef>
              <a:spcPct val="0"/>
            </a:spcBef>
            <a:spcAft>
              <a:spcPct val="35000"/>
            </a:spcAft>
            <a:buNone/>
          </a:pPr>
          <a:r>
            <a:rPr lang="en-US" sz="1200" b="0" i="0" kern="1200">
              <a:solidFill>
                <a:srgbClr val="424242"/>
              </a:solidFill>
            </a:rPr>
            <a:t>TEDS is a set of data standards based on the national Ed-Fi standard for Texas education data</a:t>
          </a:r>
          <a:r>
            <a:rPr lang="en-US" sz="1200" b="0" i="0" kern="1200">
              <a:solidFill>
                <a:srgbClr val="424242"/>
              </a:solidFill>
              <a:latin typeface="Calibri Light" panose="020F0302020204030204"/>
            </a:rPr>
            <a:t>.</a:t>
          </a:r>
          <a:r>
            <a:rPr lang="en-US" sz="1200" b="0" i="0" kern="1200">
              <a:solidFill>
                <a:srgbClr val="424242"/>
              </a:solidFill>
            </a:rPr>
            <a:t> </a:t>
          </a:r>
          <a:endParaRPr lang="en-US" sz="1200" b="0" kern="1200">
            <a:solidFill>
              <a:srgbClr val="424242"/>
            </a:solidFill>
          </a:endParaRPr>
        </a:p>
      </dsp:txBody>
      <dsp:txXfrm>
        <a:off x="1220803" y="59303"/>
        <a:ext cx="3962294" cy="1513050"/>
      </dsp:txXfrm>
    </dsp:sp>
    <dsp:sp modelId="{D9196AF9-7D27-4D5F-AD70-40915B758B67}">
      <dsp:nvSpPr>
        <dsp:cNvPr id="0" name=""/>
        <dsp:cNvSpPr/>
      </dsp:nvSpPr>
      <dsp:spPr>
        <a:xfrm>
          <a:off x="0" y="2046198"/>
          <a:ext cx="5308980" cy="15998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C8D17-6300-4660-A1F1-6A9892CE9041}">
      <dsp:nvSpPr>
        <dsp:cNvPr id="0" name=""/>
        <dsp:cNvSpPr/>
      </dsp:nvSpPr>
      <dsp:spPr>
        <a:xfrm>
          <a:off x="376576" y="2409318"/>
          <a:ext cx="812187" cy="898262"/>
        </a:xfrm>
        <a:prstGeom prst="rect">
          <a:avLst/>
        </a:prstGeom>
        <a:blipFill>
          <a:blip xmlns:r="http://schemas.openxmlformats.org/officeDocument/2006/relationships" r:embed="rId2">
            <a:biLevel thresh="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C1CA29-D1F2-4AF4-BAE8-54B79C36E48B}">
      <dsp:nvSpPr>
        <dsp:cNvPr id="0" name=""/>
        <dsp:cNvSpPr/>
      </dsp:nvSpPr>
      <dsp:spPr>
        <a:xfrm>
          <a:off x="1221823" y="2024793"/>
          <a:ext cx="3873608" cy="1695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316" tIns="169316" rIns="169316" bIns="169316" numCol="1" spcCol="1270" anchor="ctr" anchorCtr="0">
          <a:noAutofit/>
        </a:bodyPr>
        <a:lstStyle/>
        <a:p>
          <a:pPr marL="0" lvl="0" indent="0" algn="l" defTabSz="533400">
            <a:lnSpc>
              <a:spcPct val="100000"/>
            </a:lnSpc>
            <a:spcBef>
              <a:spcPct val="0"/>
            </a:spcBef>
            <a:spcAft>
              <a:spcPct val="35000"/>
            </a:spcAft>
            <a:buNone/>
          </a:pPr>
          <a:r>
            <a:rPr lang="en-US" sz="1200" kern="1200">
              <a:solidFill>
                <a:srgbClr val="424242"/>
              </a:solidFill>
            </a:rPr>
            <a:t>LEAs use</a:t>
          </a:r>
          <a:r>
            <a:rPr lang="en-US" sz="1200" b="0" kern="1200">
              <a:solidFill>
                <a:srgbClr val="424242"/>
              </a:solidFill>
            </a:rPr>
            <a:t> TEDS documentation provided in TWEDS to report student and staff data</a:t>
          </a:r>
          <a:r>
            <a:rPr lang="en-US" sz="1200" b="0" kern="1200">
              <a:solidFill>
                <a:srgbClr val="424242"/>
              </a:solidFill>
              <a:latin typeface="Calibri Light" panose="020F0302020204030204"/>
            </a:rPr>
            <a:t>.</a:t>
          </a:r>
          <a:endParaRPr lang="en-US" sz="1600" b="0" kern="1200"/>
        </a:p>
      </dsp:txBody>
      <dsp:txXfrm>
        <a:off x="1221823" y="2024793"/>
        <a:ext cx="3873608" cy="1695533"/>
      </dsp:txXfrm>
    </dsp:sp>
    <dsp:sp modelId="{68BD6996-D400-4D00-8693-FA5F10A0358F}">
      <dsp:nvSpPr>
        <dsp:cNvPr id="0" name=""/>
        <dsp:cNvSpPr/>
      </dsp:nvSpPr>
      <dsp:spPr>
        <a:xfrm>
          <a:off x="0" y="4106174"/>
          <a:ext cx="5308980" cy="15998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36D34-F92B-4722-8F1F-C4428A78967E}">
      <dsp:nvSpPr>
        <dsp:cNvPr id="0" name=""/>
        <dsp:cNvSpPr/>
      </dsp:nvSpPr>
      <dsp:spPr>
        <a:xfrm>
          <a:off x="427813" y="4556583"/>
          <a:ext cx="712057" cy="699013"/>
        </a:xfrm>
        <a:prstGeom prst="rect">
          <a:avLst/>
        </a:prstGeom>
        <a:blipFill>
          <a:blip xmlns:r="http://schemas.openxmlformats.org/officeDocument/2006/relationships" r:embed="rId4">
            <a:biLevel thresh="50000"/>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6F1691-E7D8-4985-85C7-DABB4EF5F651}">
      <dsp:nvSpPr>
        <dsp:cNvPr id="0" name=""/>
        <dsp:cNvSpPr/>
      </dsp:nvSpPr>
      <dsp:spPr>
        <a:xfrm>
          <a:off x="1315636" y="4106174"/>
          <a:ext cx="3467897" cy="1599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316" tIns="169316" rIns="169316" bIns="169316" numCol="1" spcCol="1270" anchor="ctr" anchorCtr="0">
          <a:noAutofit/>
        </a:bodyPr>
        <a:lstStyle/>
        <a:p>
          <a:pPr marL="0" lvl="0" indent="0" algn="l" defTabSz="533400" rtl="0">
            <a:lnSpc>
              <a:spcPct val="100000"/>
            </a:lnSpc>
            <a:spcBef>
              <a:spcPct val="0"/>
            </a:spcBef>
            <a:spcAft>
              <a:spcPct val="35000"/>
            </a:spcAft>
            <a:buNone/>
          </a:pPr>
          <a:r>
            <a:rPr lang="en-US" sz="1200" kern="1200">
              <a:solidFill>
                <a:srgbClr val="424242"/>
              </a:solidFill>
            </a:rPr>
            <a:t>Begin and End Dates are important for determining which data is submitted to TSDS</a:t>
          </a:r>
          <a:r>
            <a:rPr lang="en-US" sz="1200" b="0" kern="1200">
              <a:solidFill>
                <a:srgbClr val="424242"/>
              </a:solidFill>
              <a:latin typeface="Calibri Light" panose="020F0302020204030204"/>
            </a:rPr>
            <a:t>.</a:t>
          </a:r>
          <a:endParaRPr lang="en-US" sz="1200" b="0" kern="1200">
            <a:solidFill>
              <a:srgbClr val="424242"/>
            </a:solidFill>
          </a:endParaRPr>
        </a:p>
      </dsp:txBody>
      <dsp:txXfrm>
        <a:off x="1315636" y="4106174"/>
        <a:ext cx="3467897" cy="159983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44254-DFF1-4E0D-91BC-DB5D05025091}"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F9A3-4142-44EE-A958-45F6FE65EB7C}" type="slidenum">
              <a:rPr lang="en-US" smtClean="0"/>
              <a:t>‹#›</a:t>
            </a:fld>
            <a:endParaRPr lang="en-US"/>
          </a:p>
        </p:txBody>
      </p:sp>
    </p:spTree>
    <p:extLst>
      <p:ext uri="{BB962C8B-B14F-4D97-AF65-F5344CB8AC3E}">
        <p14:creationId xmlns:p14="http://schemas.microsoft.com/office/powerpoint/2010/main" val="336037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47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52031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63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Common Type (see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455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4CF0-A08D-F960-18D7-E648241B9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A84BC-8B6A-88A0-2E10-8ABE1F777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43DA3-068A-BA56-EF45-E62AD3B2DA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8DD9DA-53C8-CDA2-9DC5-FB0BB81C54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999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283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522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72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607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0473-45B7-5291-3529-817EDB4DE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86222-8CCD-CB28-6183-235F5F5BE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51B007-E201-4BBB-60C2-B6F64073A5BC}"/>
              </a:ext>
            </a:extLst>
          </p:cNvPr>
          <p:cNvSpPr>
            <a:spLocks noGrp="1"/>
          </p:cNvSpPr>
          <p:nvPr>
            <p:ph type="body" idx="1"/>
          </p:nvPr>
        </p:nvSpPr>
        <p:spPr/>
        <p:txBody>
          <a:bodyPr/>
          <a:lstStyle/>
          <a:p>
            <a:r>
              <a:rPr lang="en-US" b="1"/>
              <a:t>NOTE: </a:t>
            </a:r>
            <a:r>
              <a:rPr lang="en-US"/>
              <a:t>To see the answer, you must be in presentation mode.</a:t>
            </a:r>
          </a:p>
          <a:p>
            <a:endParaRPr lang="en-US"/>
          </a:p>
        </p:txBody>
      </p:sp>
      <p:sp>
        <p:nvSpPr>
          <p:cNvPr id="4" name="Slide Number Placeholder 3">
            <a:extLst>
              <a:ext uri="{FF2B5EF4-FFF2-40B4-BE49-F238E27FC236}">
                <a16:creationId xmlns:a16="http://schemas.microsoft.com/office/drawing/2014/main" id="{AB2C9029-A0B4-B1AA-5BD5-2599F7FD14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805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1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575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3018">
              <a:buNone/>
              <a:defRPr/>
            </a:pPr>
            <a:endParaRPr lang="en-US" b="0"/>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1067914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5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171450" defTabSz="685800">
              <a:spcBef>
                <a:spcPts val="750"/>
              </a:spcBef>
            </a:pPr>
            <a:r>
              <a:rPr lang="en-US" sz="1200">
                <a:solidFill>
                  <a:srgbClr val="0070C0"/>
                </a:solidFill>
              </a:rPr>
              <a:t>What the Ed-Fi Data Standard is and how the </a:t>
            </a:r>
            <a:r>
              <a:rPr kumimoji="0" lang="en-US" sz="1200" b="0" i="0" u="none" strike="noStrike" kern="1200" cap="none" spc="0" normalizeH="0" baseline="0" noProof="0">
                <a:ln>
                  <a:noFill/>
                </a:ln>
                <a:solidFill>
                  <a:srgbClr val="0D6CB8"/>
                </a:solidFill>
                <a:effectLst/>
                <a:uLnTx/>
                <a:uFillTx/>
                <a:latin typeface="Calibri"/>
                <a:ea typeface="+mn-ea"/>
                <a:cs typeface="Calibri"/>
              </a:rPr>
              <a:t>Texas Education Data Standards (</a:t>
            </a:r>
            <a:r>
              <a:rPr lang="en-US" sz="1200">
                <a:solidFill>
                  <a:srgbClr val="0070C0"/>
                </a:solidFill>
              </a:rPr>
              <a:t>TEDS) are a subset of them.</a:t>
            </a:r>
          </a:p>
          <a:p>
            <a:pPr marL="457200" indent="-171450" defTabSz="685800">
              <a:spcBef>
                <a:spcPts val="750"/>
              </a:spcBef>
            </a:pPr>
            <a:endParaRPr lang="en-US" sz="1200">
              <a:solidFill>
                <a:srgbClr val="0070C0"/>
              </a:solidFill>
            </a:endParaRPr>
          </a:p>
          <a:p>
            <a:pPr marL="457200" indent="-171450" defTabSz="685800">
              <a:spcBef>
                <a:spcPts val="750"/>
              </a:spcBef>
            </a:pPr>
            <a:r>
              <a:rPr lang="en-US" sz="1200">
                <a:solidFill>
                  <a:srgbClr val="0070C0"/>
                </a:solidFill>
              </a:rPr>
              <a:t>Why TEA is updating TEDS to be consistent with the Ed-Fi Data Standard version 4. </a:t>
            </a:r>
          </a:p>
          <a:p>
            <a:pPr marL="457200" indent="-171450" defTabSz="685800">
              <a:spcBef>
                <a:spcPts val="750"/>
              </a:spcBef>
            </a:pPr>
            <a:endParaRPr lang="en-US" sz="1200">
              <a:solidFill>
                <a:srgbClr val="0070C0"/>
              </a:solidFill>
            </a:endParaRPr>
          </a:p>
          <a:p>
            <a:pPr marL="457200" indent="-171450" defTabSz="685800">
              <a:spcBef>
                <a:spcPts val="750"/>
              </a:spcBef>
            </a:pPr>
            <a:r>
              <a:rPr lang="en-US" sz="1200">
                <a:solidFill>
                  <a:srgbClr val="0070C0"/>
                </a:solidFill>
              </a:rPr>
              <a:t>How information about a student’s participation in a program and service will be reported differently in the TSDS Upgrade Project.</a:t>
            </a:r>
          </a:p>
          <a:p>
            <a:pPr marL="457200" indent="-171450" defTabSz="685800">
              <a:spcBef>
                <a:spcPts val="750"/>
              </a:spcBef>
            </a:pPr>
            <a:endParaRPr lang="en-US" sz="1200">
              <a:solidFill>
                <a:srgbClr val="0070C0"/>
              </a:solidFill>
            </a:endParaRPr>
          </a:p>
          <a:p>
            <a:pPr marL="457200" indent="-171450" defTabSz="685800">
              <a:spcBef>
                <a:spcPts val="750"/>
              </a:spcBef>
            </a:pPr>
            <a:r>
              <a:rPr lang="en-US" sz="1200">
                <a:solidFill>
                  <a:srgbClr val="0070C0"/>
                </a:solidFill>
              </a:rPr>
              <a:t>How to navigate through the new TSDS Web-Enabled Data Standards (TWEDS) to see some of the high-level changes from TWEDS 1.x to 4.x.</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4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01157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725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6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572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528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53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CCF9A3-4142-44EE-A958-45F6FE65EB7C}" type="slidenum">
              <a:rPr lang="en-US" smtClean="0"/>
              <a:t>9</a:t>
            </a:fld>
            <a:endParaRPr lang="en-US"/>
          </a:p>
        </p:txBody>
      </p:sp>
    </p:spTree>
    <p:extLst>
      <p:ext uri="{BB962C8B-B14F-4D97-AF65-F5344CB8AC3E}">
        <p14:creationId xmlns:p14="http://schemas.microsoft.com/office/powerpoint/2010/main" val="1243740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ctrTitle"/>
          </p:nvPr>
        </p:nvSpPr>
        <p:spPr>
          <a:xfrm>
            <a:off x="3909917" y="4670098"/>
            <a:ext cx="4372165" cy="161734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3909917" y="4670098"/>
            <a:ext cx="4372165" cy="161734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C5BE45E-3AC4-4963-BD58-F9BE7C83EF24}" type="datetime1">
              <a:rPr lang="en-US" smtClean="0"/>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474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0777353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4A6CC5B-D0BC-4892-94C4-8B9F5D56614F}"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820117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D062449-E24D-4844-B62C-AD180E4B9864}"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18189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938C3B4-BEAE-468A-9A3A-617F0E6BAE70}"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502770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04BF9B98-F54A-4D60-B05F-FE66E325896E}"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9378051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E7ACD2CC-660C-43B0-8DF7-48DB64618990}"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3792893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7C72CFC1-C439-45BB-9659-4FD00C833E99}"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083557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2CEDE82C-EA94-4F93-A6F4-40952A95A55E}"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752993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574B005D-842E-4778-BAA9-4AAE5DA2A415}"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665302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3E5C060D-3AB4-4976-A26E-A67C6F7D3070}"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806289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026FB6EF-D600-4452-A05B-9EDA398055A5}"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587005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952733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7A8F946D-BC83-4E17-A67E-74F963FD08E3}"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67651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0E7B01E8-1F06-45FC-BC6A-786809BF503C}"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611659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642AE7B6-D3CD-4E22-946B-FA2688C736FF}"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36469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5C80FB64-266A-408B-A6EE-A60E64978AE0}"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5461010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E5C59A38-276A-4972-B479-2F5486832816}"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020675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0DD7FB23-068C-4CE1-A0AC-270E59DFECFC}"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5814557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FCE2AD74-0D2D-4572-B4E5-78AAC82A56C1}"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810017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22BF65F-0B7C-4436-B524-2EEA417817AB}"/>
              </a:ext>
            </a:extLst>
          </p:cNvPr>
          <p:cNvSpPr>
            <a:spLocks noGrp="1"/>
          </p:cNvSpPr>
          <p:nvPr>
            <p:ph type="dt" sz="half" idx="10"/>
          </p:nvPr>
        </p:nvSpPr>
        <p:spPr/>
        <p:txBody>
          <a:bodyPr/>
          <a:lstStyle/>
          <a:p>
            <a:fld id="{C5F7B751-1869-4CA9-8CCC-F779D19145DA}" type="datetime1">
              <a:rPr lang="en-US" smtClean="0"/>
              <a:t>9/4/2025</a:t>
            </a:fld>
            <a:endParaRPr lang="en-US"/>
          </a:p>
        </p:txBody>
      </p:sp>
      <p:sp>
        <p:nvSpPr>
          <p:cNvPr id="5" name="Slide Number Placeholder 4">
            <a:extLst>
              <a:ext uri="{FF2B5EF4-FFF2-40B4-BE49-F238E27FC236}">
                <a16:creationId xmlns:a16="http://schemas.microsoft.com/office/drawing/2014/main" id="{2EA9A4C6-F5FA-4611-AFF8-6957DDA1C582}"/>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6" name="Title Placeholder 1">
            <a:extLst>
              <a:ext uri="{FF2B5EF4-FFF2-40B4-BE49-F238E27FC236}">
                <a16:creationId xmlns:a16="http://schemas.microsoft.com/office/drawing/2014/main" id="{6F1B5F7C-F40B-456D-AE88-3BD50DB610B1}"/>
              </a:ext>
            </a:extLst>
          </p:cNvPr>
          <p:cNvSpPr>
            <a:spLocks noGrp="1"/>
          </p:cNvSpPr>
          <p:nvPr>
            <p:ph type="title"/>
          </p:nvPr>
        </p:nvSpPr>
        <p:spPr>
          <a:xfrm>
            <a:off x="838211" y="44380"/>
            <a:ext cx="9758343" cy="793820"/>
          </a:xfrm>
          <a:prstGeom prst="rect">
            <a:avLst/>
          </a:prstGeom>
        </p:spPr>
        <p:txBody>
          <a:bodyPr vert="horz" lIns="91440" tIns="45720" rIns="91440" bIns="45720" rtlCol="0" anchor="ct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8311382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F92E5A5B-84BB-2C5A-0CEA-90EA244C86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11" name="Rectangle 10">
            <a:extLst>
              <a:ext uri="{FF2B5EF4-FFF2-40B4-BE49-F238E27FC236}">
                <a16:creationId xmlns:a16="http://schemas.microsoft.com/office/drawing/2014/main" id="{0AC5137E-D656-611A-A65C-0238E595F579}"/>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762A79-8F74-3388-AEF0-1FBD378C0F13}"/>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CE6621AF-42DB-1681-C1D6-157C848ED2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Tree>
    <p:extLst>
      <p:ext uri="{BB962C8B-B14F-4D97-AF65-F5344CB8AC3E}">
        <p14:creationId xmlns:p14="http://schemas.microsoft.com/office/powerpoint/2010/main" val="7688734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51667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4142928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grpSp>
        <p:nvGrpSpPr>
          <p:cNvPr id="10" name="Group 7">
            <a:extLst>
              <a:ext uri="{FF2B5EF4-FFF2-40B4-BE49-F238E27FC236}">
                <a16:creationId xmlns:a16="http://schemas.microsoft.com/office/drawing/2014/main" id="{A0812E2D-3A19-409A-9B3D-043858F9E7B9}"/>
              </a:ext>
            </a:extLst>
          </p:cNvPr>
          <p:cNvGrpSpPr>
            <a:grpSpLocks/>
          </p:cNvGrpSpPr>
          <p:nvPr/>
        </p:nvGrpSpPr>
        <p:grpSpPr bwMode="auto">
          <a:xfrm>
            <a:off x="609601" y="652463"/>
            <a:ext cx="11010900" cy="2749550"/>
            <a:chOff x="457200" y="652570"/>
            <a:chExt cx="8258158" cy="2749743"/>
          </a:xfrm>
        </p:grpSpPr>
        <p:pic>
          <p:nvPicPr>
            <p:cNvPr id="11" name="Picture 2">
              <a:extLst>
                <a:ext uri="{FF2B5EF4-FFF2-40B4-BE49-F238E27FC236}">
                  <a16:creationId xmlns:a16="http://schemas.microsoft.com/office/drawing/2014/main" id="{E51A67C2-91F7-4B62-8746-DE47A9FFBF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CFEE1AA6-2F97-4970-A20A-BC0B884CB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448532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864069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2A0BA152-CE97-F6F0-C457-CC8E85ADF15D}"/>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10" name="Rectangle 9">
            <a:extLst>
              <a:ext uri="{FF2B5EF4-FFF2-40B4-BE49-F238E27FC236}">
                <a16:creationId xmlns:a16="http://schemas.microsoft.com/office/drawing/2014/main" id="{EB820792-54BC-32A5-0009-0415FEB963E7}"/>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2151655C-0187-C6FD-70A0-ECADCC8802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Tree>
    <p:extLst>
      <p:ext uri="{BB962C8B-B14F-4D97-AF65-F5344CB8AC3E}">
        <p14:creationId xmlns:p14="http://schemas.microsoft.com/office/powerpoint/2010/main" val="14218898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6626724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BA097DCF-C858-F9C7-9898-8A29F00C4A48}"/>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10" name="Rectangle 9">
            <a:extLst>
              <a:ext uri="{FF2B5EF4-FFF2-40B4-BE49-F238E27FC236}">
                <a16:creationId xmlns:a16="http://schemas.microsoft.com/office/drawing/2014/main" id="{979CF8A0-ACC4-DA4A-DB12-8075AE8AAE16}"/>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89DAAD89-592B-FE0B-48E4-4C733CEBD3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Tree>
    <p:extLst>
      <p:ext uri="{BB962C8B-B14F-4D97-AF65-F5344CB8AC3E}">
        <p14:creationId xmlns:p14="http://schemas.microsoft.com/office/powerpoint/2010/main" val="40902289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0726131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48CF234-A392-4DC7-9B50-79D9242B1EF5}"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
        <p:nvSpPr>
          <p:cNvPr id="14" name="Rectangle 13">
            <a:extLst>
              <a:ext uri="{FF2B5EF4-FFF2-40B4-BE49-F238E27FC236}">
                <a16:creationId xmlns:a16="http://schemas.microsoft.com/office/drawing/2014/main" id="{EE402DF6-C1DE-7D4D-070D-B8E7991978AC}"/>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sign&#10;&#10;Description automatically generated">
            <a:extLst>
              <a:ext uri="{FF2B5EF4-FFF2-40B4-BE49-F238E27FC236}">
                <a16:creationId xmlns:a16="http://schemas.microsoft.com/office/drawing/2014/main" id="{CC8325BE-C8E9-7224-6DD6-9A1B8C87F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6" name="Rectangle 15">
            <a:extLst>
              <a:ext uri="{FF2B5EF4-FFF2-40B4-BE49-F238E27FC236}">
                <a16:creationId xmlns:a16="http://schemas.microsoft.com/office/drawing/2014/main" id="{ECBA7641-0DCF-7AAB-B2FD-3827B764FEDA}"/>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204555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68D35D6-D2B8-4FFD-A2CA-E814ECDFBB7A}"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009267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24CA199-0C77-4FD6-864F-801967854234}"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34305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3164A4A-E9D4-4FA5-9B4E-6DDF07535874}"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73243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2409842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4EB81D3-8967-4151-93A5-AE1231A2D33F}"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9432687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AFBB5B8-73F7-4D83-B7BF-B8E7076CEAC6}"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8655255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0A27BE9-05A9-44B5-BC3E-7845FCA97D2F}"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561526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205F2-6DAD-4FCE-BC7B-AC95B78E116A}"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034700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3E4C2E91-D574-4035-8787-49B5296E988A}"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3297717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5D49CC2B-C148-4098-A96A-0D563D8A959C}"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
        <p:nvSpPr>
          <p:cNvPr id="11" name="Rectangle 10">
            <a:extLst>
              <a:ext uri="{FF2B5EF4-FFF2-40B4-BE49-F238E27FC236}">
                <a16:creationId xmlns:a16="http://schemas.microsoft.com/office/drawing/2014/main" id="{918B05B2-0D45-F77F-50A5-66A980C00E19}"/>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3998E9-0233-F35E-22F4-8E019F832815}"/>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FC2EC6C5-A905-6E3D-4498-D5DEC9518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17691739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06E3A06D-F2A2-4C62-93CE-C6667D5128AC}"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224942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40D155C4-ABE6-4968-BE2D-01AF8747AD8D}"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2403587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3A27C856-F221-496A-9128-C13C9F11B2AA}"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670425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E6A8788C-D0BA-47F3-8254-1B85E8848678}"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11459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2140037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A83201E7-567A-4721-B0EF-52965AB375FE}"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891080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9DFDD258-D709-43BC-B7C8-FEB152885121}"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090831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199BE8C1-DC97-4469-9E53-277A2EF49C13}"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998186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601EFE0D-E2B2-4B59-A222-BECBA82FBDF7}"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713671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91A2EDB0-1976-4F9A-B947-FB6F94744966}"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608631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ED065125-D89E-4A10-9EF6-505D3130F72E}"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8486597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1C884085-ED69-47DF-8F40-758C20977A7C}"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608610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3EDECD3E-1B10-41DA-9CFB-45415550EF78}" type="datetime1">
              <a:rPr lang="en-US" smtClean="0"/>
              <a:t>9/4/2025</a:t>
            </a:fld>
            <a:endParaRPr lang="en-US"/>
          </a:p>
        </p:txBody>
      </p:sp>
      <p:sp>
        <p:nvSpPr>
          <p:cNvPr id="17" name="Footer Placeholder 16"/>
          <p:cNvSpPr>
            <a:spLocks noGrp="1"/>
          </p:cNvSpPr>
          <p:nvPr>
            <p:ph type="ftr" sz="quarter" idx="11"/>
          </p:nvPr>
        </p:nvSpPr>
        <p:spPr>
          <a:xfrm>
            <a:off x="2780524" y="236543"/>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89611360"/>
      </p:ext>
    </p:extLst>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Default w logo">
    <p:spTree>
      <p:nvGrpSpPr>
        <p:cNvPr id="1" name=""/>
        <p:cNvGrpSpPr/>
        <p:nvPr/>
      </p:nvGrpSpPr>
      <p:grpSpPr>
        <a:xfrm>
          <a:off x="0" y="0"/>
          <a:ext cx="0" cy="0"/>
          <a:chOff x="0" y="0"/>
          <a:chExt cx="0" cy="0"/>
        </a:xfrm>
      </p:grpSpPr>
      <p:sp>
        <p:nvSpPr>
          <p:cNvPr id="9" name="Rectangle 8"/>
          <p:cNvSpPr/>
          <p:nvPr/>
        </p:nvSpPr>
        <p:spPr>
          <a:xfrm>
            <a:off x="2540000" y="0"/>
            <a:ext cx="9652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E87C5564-5950-484D-BEC5-15AAD8B8C61E}" type="datetime1">
              <a:rPr lang="en-US" smtClean="0"/>
              <a:t>9/4/2025</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203201" y="152401"/>
            <a:ext cx="2156956" cy="1007787"/>
          </a:xfrm>
          <a:prstGeom prst="rect">
            <a:avLst/>
          </a:prstGeom>
        </p:spPr>
      </p:pic>
      <p:sp>
        <p:nvSpPr>
          <p:cNvPr id="11" name="Title 1"/>
          <p:cNvSpPr>
            <a:spLocks noGrp="1"/>
          </p:cNvSpPr>
          <p:nvPr>
            <p:ph type="title"/>
          </p:nvPr>
        </p:nvSpPr>
        <p:spPr>
          <a:xfrm>
            <a:off x="2540000" y="457200"/>
            <a:ext cx="9144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711200" y="1752600"/>
            <a:ext cx="10871200" cy="4495800"/>
          </a:xfrm>
          <a:prstGeom prst="rect">
            <a:avLst/>
          </a:prstGeom>
        </p:spPr>
        <p:txBody>
          <a:bodyPr>
            <a:noAutofit/>
          </a:bodyPr>
          <a:lstStyle>
            <a:lvl1pPr>
              <a:lnSpc>
                <a:spcPct val="106000"/>
              </a:lnSpc>
              <a:spcBef>
                <a:spcPts val="600"/>
              </a:spcBef>
              <a:spcAft>
                <a:spcPts val="600"/>
              </a:spcAft>
              <a:buFont typeface="Wingdings" pitchFamily="2" charset="2"/>
              <a:buChar char="q"/>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711200" cy="244476"/>
          </a:xfrm>
        </p:spPr>
        <p:txBody>
          <a:bodyPr>
            <a:normAutofit fontScale="92500" lnSpcReduction="20000"/>
          </a:bodyPr>
          <a:lstStyle/>
          <a:p>
            <a:fld id="{69C126A4-BD19-47E2-8A0E-0DE1B9D8C925}" type="slidenum">
              <a:rPr lang="en-US" smtClean="0"/>
              <a:pPr/>
              <a:t>‹#›</a:t>
            </a:fld>
            <a:endParaRPr lang="en-US"/>
          </a:p>
        </p:txBody>
      </p:sp>
      <p:sp>
        <p:nvSpPr>
          <p:cNvPr id="2" name="TextBox 1"/>
          <p:cNvSpPr txBox="1"/>
          <p:nvPr/>
        </p:nvSpPr>
        <p:spPr>
          <a:xfrm>
            <a:off x="5486400" y="6400800"/>
            <a:ext cx="6096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1315560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1" name="Picture 10" descr="TSDS Logo_Reversed_notext.png"/>
          <p:cNvPicPr>
            <a:picLocks noChangeAspect="1"/>
          </p:cNvPicPr>
          <p:nvPr/>
        </p:nvPicPr>
        <p:blipFill>
          <a:blip r:embed="rId2" cstate="print"/>
          <a:stretch>
            <a:fillRect/>
          </a:stretch>
        </p:blipFill>
        <p:spPr>
          <a:xfrm>
            <a:off x="203200" y="152401"/>
            <a:ext cx="1467813" cy="685801"/>
          </a:xfrm>
          <a:prstGeom prst="rect">
            <a:avLst/>
          </a:prstGeom>
        </p:spPr>
      </p:pic>
      <p:sp>
        <p:nvSpPr>
          <p:cNvPr id="13" name="Slide Number Placeholder 12"/>
          <p:cNvSpPr>
            <a:spLocks noGrp="1"/>
          </p:cNvSpPr>
          <p:nvPr>
            <p:ph type="sldNum" sz="quarter" idx="11"/>
          </p:nvPr>
        </p:nvSpPr>
        <p:spPr>
          <a:xfrm>
            <a:off x="11277600" y="533400"/>
            <a:ext cx="711200" cy="244476"/>
          </a:xfrm>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81201545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32DF109-2925-460D-B4DA-CAF5994C5D38}"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408345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794D9EE4-5574-4E9F-AEAF-7735081CE0DB}" type="datetime1">
              <a:rPr lang="en-US" smtClean="0"/>
              <a:t>9/4/2025</a:t>
            </a:fld>
            <a:endParaRPr lang="en-US"/>
          </a:p>
        </p:txBody>
      </p:sp>
      <p:sp>
        <p:nvSpPr>
          <p:cNvPr id="10" name="Slide Number Placeholder 9"/>
          <p:cNvSpPr>
            <a:spLocks noGrp="1"/>
          </p:cNvSpPr>
          <p:nvPr>
            <p:ph type="sldNum" sz="quarter" idx="16"/>
          </p:nvPr>
        </p:nvSpPr>
        <p:spPr/>
        <p:txBody>
          <a:bodyPr rtlCol="0"/>
          <a:lstStyle/>
          <a:p>
            <a:fld id="{69C126A4-BD19-47E2-8A0E-0DE1B9D8C925}" type="slidenum">
              <a:rPr lang="en-US" smtClean="0"/>
              <a:pPr/>
              <a:t>‹#›</a:t>
            </a:fld>
            <a:endParaRPr lang="en-US"/>
          </a:p>
        </p:txBody>
      </p:sp>
      <p:sp>
        <p:nvSpPr>
          <p:cNvPr id="12" name="Footer Placeholder 11"/>
          <p:cNvSpPr>
            <a:spLocks noGrp="1"/>
          </p:cNvSpPr>
          <p:nvPr>
            <p:ph type="ftr" sz="quarter" idx="17"/>
          </p:nvPr>
        </p:nvSpPr>
        <p:spPr>
          <a:xfrm>
            <a:off x="812801" y="6248207"/>
            <a:ext cx="7228111" cy="365125"/>
          </a:xfrm>
          <a:prstGeom prst="rect">
            <a:avLst/>
          </a:prstGeom>
        </p:spPr>
        <p:txBody>
          <a:bodyPr rtlCol="0"/>
          <a:lstStyle/>
          <a:p>
            <a:endParaRPr lang="en-US"/>
          </a:p>
        </p:txBody>
      </p:sp>
    </p:spTree>
    <p:extLst>
      <p:ext uri="{BB962C8B-B14F-4D97-AF65-F5344CB8AC3E}">
        <p14:creationId xmlns:p14="http://schemas.microsoft.com/office/powerpoint/2010/main" val="31791365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812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F6B138FB-1538-4B40-A684-437E6E9DE0B4}" type="datetime1">
              <a:rPr lang="en-US" smtClean="0"/>
              <a:t>9/4/2025</a:t>
            </a:fld>
            <a:endParaRPr lang="en-US"/>
          </a:p>
        </p:txBody>
      </p:sp>
      <p:sp>
        <p:nvSpPr>
          <p:cNvPr id="12" name="Slide Number Placeholder 11"/>
          <p:cNvSpPr>
            <a:spLocks noGrp="1"/>
          </p:cNvSpPr>
          <p:nvPr>
            <p:ph type="sldNum" sz="quarter" idx="16"/>
          </p:nvPr>
        </p:nvSpPr>
        <p:spPr/>
        <p:txBody>
          <a:bodyPr rtlCol="0"/>
          <a:lstStyle/>
          <a:p>
            <a:fld id="{69C126A4-BD19-47E2-8A0E-0DE1B9D8C925}" type="slidenum">
              <a:rPr lang="en-US" smtClean="0"/>
              <a:pPr/>
              <a:t>‹#›</a:t>
            </a:fld>
            <a:endParaRPr lang="en-US"/>
          </a:p>
        </p:txBody>
      </p:sp>
      <p:sp>
        <p:nvSpPr>
          <p:cNvPr id="14" name="Footer Placeholder 13"/>
          <p:cNvSpPr>
            <a:spLocks noGrp="1"/>
          </p:cNvSpPr>
          <p:nvPr>
            <p:ph type="ftr" sz="quarter" idx="17"/>
          </p:nvPr>
        </p:nvSpPr>
        <p:spPr>
          <a:xfrm>
            <a:off x="812801" y="6248207"/>
            <a:ext cx="7228111" cy="365125"/>
          </a:xfrm>
          <a:prstGeom prst="rect">
            <a:avLst/>
          </a:prstGeom>
        </p:spPr>
        <p:txBody>
          <a:bodyPr rtlCol="0"/>
          <a:lstStyle/>
          <a:p>
            <a:endParaRPr lang="en-US"/>
          </a:p>
        </p:txBody>
      </p:sp>
      <p:sp>
        <p:nvSpPr>
          <p:cNvPr id="16" name="Text Placeholder 15"/>
          <p:cNvSpPr>
            <a:spLocks noGrp="1"/>
          </p:cNvSpPr>
          <p:nvPr>
            <p:ph type="body" sz="quarter" idx="1"/>
          </p:nvPr>
        </p:nvSpPr>
        <p:spPr>
          <a:xfrm>
            <a:off x="812800" y="1752600"/>
            <a:ext cx="51816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6965776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F8CEC2C-D3AF-438F-A7AA-FFB2EC9361E5}" type="datetime1">
              <a:rPr lang="en-US" smtClean="0"/>
              <a:t>9/4/2025</a:t>
            </a:fld>
            <a:endParaRPr lang="en-US"/>
          </a:p>
        </p:txBody>
      </p:sp>
      <p:sp>
        <p:nvSpPr>
          <p:cNvPr id="4" name="Footer Placeholder 3"/>
          <p:cNvSpPr>
            <a:spLocks noGrp="1"/>
          </p:cNvSpPr>
          <p:nvPr>
            <p:ph type="ftr" sz="quarter" idx="11"/>
          </p:nvPr>
        </p:nvSpPr>
        <p:spPr>
          <a:xfrm>
            <a:off x="812801" y="6248207"/>
            <a:ext cx="722811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347676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000" y="6248401"/>
            <a:ext cx="2235200" cy="365125"/>
          </a:xfrm>
        </p:spPr>
        <p:txBody>
          <a:bodyPr/>
          <a:lstStyle/>
          <a:p>
            <a:fld id="{0E8D1DBE-8342-4AE7-BC60-ECECB76D1582}" type="datetime1">
              <a:rPr lang="en-US" smtClean="0"/>
              <a:t>9/4/2025</a:t>
            </a:fld>
            <a:endParaRPr lang="en-US"/>
          </a:p>
        </p:txBody>
      </p:sp>
      <p:sp>
        <p:nvSpPr>
          <p:cNvPr id="3" name="Footer Placeholder 2"/>
          <p:cNvSpPr>
            <a:spLocks noGrp="1"/>
          </p:cNvSpPr>
          <p:nvPr>
            <p:ph type="ftr" sz="quarter" idx="11"/>
          </p:nvPr>
        </p:nvSpPr>
        <p:spPr>
          <a:xfrm>
            <a:off x="812801" y="6248207"/>
            <a:ext cx="722811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69C126A4-BD19-47E2-8A0E-0DE1B9D8C925}" type="slidenum">
              <a:rPr lang="en-US" smtClean="0"/>
              <a:pPr/>
              <a:t>‹#›</a:t>
            </a:fld>
            <a:endParaRPr lang="en-US"/>
          </a:p>
        </p:txBody>
      </p:sp>
      <p:pic>
        <p:nvPicPr>
          <p:cNvPr id="5" name="Picture 4" descr="Logo no tag.png"/>
          <p:cNvPicPr>
            <a:picLocks noChangeAspect="1"/>
          </p:cNvPicPr>
          <p:nvPr/>
        </p:nvPicPr>
        <p:blipFill>
          <a:blip r:embed="rId2" cstate="print"/>
          <a:stretch>
            <a:fillRect/>
          </a:stretch>
        </p:blipFill>
        <p:spPr>
          <a:xfrm>
            <a:off x="10391766" y="5892800"/>
            <a:ext cx="1630901" cy="762000"/>
          </a:xfrm>
          <a:prstGeom prst="rect">
            <a:avLst/>
          </a:prstGeom>
        </p:spPr>
      </p:pic>
      <p:sp>
        <p:nvSpPr>
          <p:cNvPr id="7" name="Title 1"/>
          <p:cNvSpPr>
            <a:spLocks noGrp="1"/>
          </p:cNvSpPr>
          <p:nvPr>
            <p:ph type="title"/>
          </p:nvPr>
        </p:nvSpPr>
        <p:spPr>
          <a:xfrm>
            <a:off x="2641600" y="4572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1124165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221971"/>
            <a:ext cx="105156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8CAE5F1-CFF7-46C3-811B-469D7FA7226C}" type="datetime1">
              <a:rPr lang="en-US" smtClean="0"/>
              <a:t>9/4/2025</a:t>
            </a:fld>
            <a:endParaRPr lang="en-US"/>
          </a:p>
        </p:txBody>
      </p:sp>
      <p:sp>
        <p:nvSpPr>
          <p:cNvPr id="5" name="Footer Placeholder 4"/>
          <p:cNvSpPr>
            <a:spLocks noGrp="1"/>
          </p:cNvSpPr>
          <p:nvPr>
            <p:ph type="ftr" sz="quarter" idx="11"/>
          </p:nvPr>
        </p:nvSpPr>
        <p:spPr>
          <a:xfrm>
            <a:off x="812801" y="6248207"/>
            <a:ext cx="722811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sp>
        <p:nvSpPr>
          <p:cNvPr id="7" name="Title 1"/>
          <p:cNvSpPr>
            <a:spLocks noGrp="1"/>
          </p:cNvSpPr>
          <p:nvPr>
            <p:ph type="title"/>
          </p:nvPr>
        </p:nvSpPr>
        <p:spPr>
          <a:xfrm>
            <a:off x="2641600" y="5334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9288044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cSld name="7_Title Slide">
    <p:spTree>
      <p:nvGrpSpPr>
        <p:cNvPr id="1" name=""/>
        <p:cNvGrpSpPr/>
        <p:nvPr/>
      </p:nvGrpSpPr>
      <p:grpSpPr>
        <a:xfrm>
          <a:off x="0" y="0"/>
          <a:ext cx="0" cy="0"/>
          <a:chOff x="0" y="0"/>
          <a:chExt cx="0" cy="0"/>
        </a:xfrm>
      </p:grpSpPr>
      <p:grpSp>
        <p:nvGrpSpPr>
          <p:cNvPr id="3" name="Group 7"/>
          <p:cNvGrpSpPr>
            <a:grpSpLocks/>
          </p:cNvGrpSpPr>
          <p:nvPr/>
        </p:nvGrpSpPr>
        <p:grpSpPr bwMode="auto">
          <a:xfrm>
            <a:off x="609601" y="652463"/>
            <a:ext cx="11010900" cy="2749550"/>
            <a:chOff x="457200" y="652570"/>
            <a:chExt cx="8258158" cy="2749743"/>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4191001"/>
            <a:ext cx="10430933" cy="798513"/>
          </a:xfrm>
          <a:prstGeom prst="rect">
            <a:avLst/>
          </a:prstGeom>
        </p:spPr>
        <p:txBody>
          <a:bodyPr/>
          <a:lstStyle>
            <a:lvl1pPr>
              <a:defRPr>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174444871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3387958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8138123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7666421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024658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4F89A05-41BF-40A7-9E4B-C127AD166AE3}"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3830415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1792002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2022056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7324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46022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F13A355-0092-48A8-80F4-C375F26D8901}"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529965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EA6F8B7-5EFB-4699-89AD-43ABF65EC0AD}"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86462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B42F1F9-0178-42E9-8242-C55D1E152E9E}"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6329991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2647185-3609-4A59-8BF6-214477D10E08}"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1941977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4F01E6D-1256-4281-B392-6089399E4D3C}"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346597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537C808-16D8-437C-BFF3-CB4B2F8767E5}"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038536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233BCA4-B460-4517-B4BB-00BB82B99173}"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843251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3B61331-83FE-40F3-88DE-74E575DA5F6B}"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2191408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0508E8C-DE7E-4B68-AF0E-C8B8AEBA969D}"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477395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D4A94D49-F0C0-4473-90F5-961739308B80}"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583822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5132F368-EF38-4A1D-B385-8C1E4AA79C94}"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6946441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16464855-DE8E-455C-9632-5B8CE8657F64}"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1207757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9E1F8AB0-D9A3-4924-9312-00199CB2EA33}"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785860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D54F5139-3BE5-4A2D-B65B-B69D3953049F}"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589042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91674819-43F2-425F-9B61-3A48577C6B76}"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439873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AF0F9157-7977-49DE-80C5-FFFA53A4FB29}"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8378362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B4A96B40-99C9-4A65-9E19-5F78FD6CE43B}"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778923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3B262A5-E55C-49BC-8FB6-FD0BAF4AB012}"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2757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2BE65907-F9AF-45BF-84A0-8BD75E876D63}"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3048896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8D14B769-EE0F-4B8E-AB96-81C92FD74707}"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3959335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BB0FC406-A3D2-445E-B070-41F6E717AF56}"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208139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9D56AF1A-7B84-4F6C-9392-EC76DD6518AD}"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213045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B7598B43-6C3A-4985-A657-3760CB5ED702}"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2435826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7CA078B4-5FB3-44DF-A5E5-BA9A87708D0E}" type="datetime1">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514591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5178921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080898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37334185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285063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2DB6B75-9D33-4975-A98A-B22C539A09B1}"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8801363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33114742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9044841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41434495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41405775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6B0A301-2A49-4E43-9A6C-19F6401F903A}"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2228102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CAE1DD3-480C-4167-80A6-5A8FD95B97E6}"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546541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A31FCE8-71C2-42CF-8966-4C8427544D6F}"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2541233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EAB7132-1B71-4A62-89E4-A4459F39F2D7}"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654955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1A39515-BDE8-4168-AE61-418556278957}"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7169519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FC131E8-FC0E-4303-A3BA-4F9B37072D30}"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57421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45857BD-6320-4DE3-A493-D4E78CB94A4D}" type="datetime1">
              <a:rPr lang="en-US" smtClean="0"/>
              <a:t>9/4/2025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6537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A6716FF-A578-472E-AC2E-69BB4CFCEB93}"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924703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B892E822-B69A-4168-A07A-B1B0158E0F19}"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1698602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562F20B-C4E7-4BBC-A6FC-3CF27BDEC147}"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8407167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D67AE459-2B75-4CE4-B220-C047AB13805C}"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70097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1D2EBE45-BACD-40EA-B5D7-D0D993A962E0}"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2044743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782A7D59-BEEE-40A8-826F-1441C4759704}"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3886188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736922CB-46DC-4F1A-975A-7D6ABE737367}"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3439572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1895EFB7-AE36-4638-A66F-20AFE48CEAAF}"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6427922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38C5D15B-17A1-42CA-ACC7-C57B9F6BEA64}"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1630613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A4F70618-EA3F-48F2-A60F-51363AB350C0}"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6678397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4BEAF544-FE74-4976-A6A6-01F87E174279}"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029454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B252E32-8FEB-4401-BBC6-A8D499384064}"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3105302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D5255360-EC4C-40AA-A808-294E6BA1DDC5}"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8003100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86D9034F-AC3C-4EEF-8D1F-E5492E09868E}"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437463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5A5DB0D3-7562-4A5E-B9B5-AF39B14F16DE}"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0964814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3E6AF862-43B2-4929-9CBD-D8F0BB154073}"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2581520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EA6BE36D-2F6B-4B21-8567-41E5D6605B26}"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4726630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9" y="195073"/>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836C7C4-9177-4A00-9C25-6D8A56C7E6DE}" type="datetime1">
              <a:rPr lang="en-US" smtClean="0"/>
              <a:t>9/4/2025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157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80667AB-43E1-47B3-A5EF-6E7EA79FBA5D}"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795623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3AE667D2-CECC-4501-80E9-8CAF319B9044}"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05028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1FD203FC-9D58-4BC4-A963-80F09361AED9}"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2801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DCC80B74-8E26-40E6-9158-8223510B1110}"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48865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73E05095-8498-463E-8E21-3CB6FCE30F6E}"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30331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397BB16-2326-41A9-BBFC-3F6D34F2EDCF}"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37735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1A029F2-D1E3-434B-BCBC-128682776619}"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9/4/2025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54083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13909DB2-DF10-47B9-B7EB-4578183CA102}"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759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55904"/>
            <a:ext cx="241300" cy="160020"/>
          </a:xfrm>
          <a:custGeom>
            <a:avLst/>
            <a:gdLst/>
            <a:ahLst/>
            <a:cxnLst/>
            <a:rect l="l" t="t" r="r" b="b"/>
            <a:pathLst>
              <a:path w="241300" h="160019">
                <a:moveTo>
                  <a:pt x="0" y="160020"/>
                </a:moveTo>
                <a:lnTo>
                  <a:pt x="240792" y="160020"/>
                </a:lnTo>
                <a:lnTo>
                  <a:pt x="240792" y="0"/>
                </a:lnTo>
                <a:lnTo>
                  <a:pt x="0" y="0"/>
                </a:lnTo>
                <a:lnTo>
                  <a:pt x="0" y="160020"/>
                </a:lnTo>
                <a:close/>
              </a:path>
            </a:pathLst>
          </a:custGeom>
          <a:solidFill>
            <a:srgbClr val="F05F38">
              <a:alpha val="76078"/>
            </a:srgbClr>
          </a:solidFill>
        </p:spPr>
        <p:txBody>
          <a:bodyPr wrap="square" lIns="0" tIns="0" rIns="0" bIns="0" rtlCol="0"/>
          <a:lstStyle/>
          <a:p>
            <a:endParaRPr/>
          </a:p>
        </p:txBody>
      </p:sp>
      <p:sp>
        <p:nvSpPr>
          <p:cNvPr id="17" name="bg object 17"/>
          <p:cNvSpPr/>
          <p:nvPr/>
        </p:nvSpPr>
        <p:spPr>
          <a:xfrm>
            <a:off x="1824227" y="755904"/>
            <a:ext cx="10368280" cy="160020"/>
          </a:xfrm>
          <a:custGeom>
            <a:avLst/>
            <a:gdLst/>
            <a:ahLst/>
            <a:cxnLst/>
            <a:rect l="l" t="t" r="r" b="b"/>
            <a:pathLst>
              <a:path w="10368280" h="160019">
                <a:moveTo>
                  <a:pt x="0" y="160020"/>
                </a:moveTo>
                <a:lnTo>
                  <a:pt x="10367772" y="160020"/>
                </a:lnTo>
                <a:lnTo>
                  <a:pt x="10367772" y="0"/>
                </a:lnTo>
                <a:lnTo>
                  <a:pt x="0" y="0"/>
                </a:lnTo>
                <a:lnTo>
                  <a:pt x="0" y="160020"/>
                </a:lnTo>
                <a:close/>
              </a:path>
            </a:pathLst>
          </a:custGeom>
          <a:solidFill>
            <a:srgbClr val="F05F38">
              <a:alpha val="76078"/>
            </a:srgbClr>
          </a:solidFill>
        </p:spPr>
        <p:txBody>
          <a:bodyPr wrap="square" lIns="0" tIns="0" rIns="0" bIns="0" rtlCol="0"/>
          <a:lstStyle/>
          <a:p>
            <a:endParaRPr/>
          </a:p>
        </p:txBody>
      </p:sp>
      <p:sp>
        <p:nvSpPr>
          <p:cNvPr id="18" name="bg object 18"/>
          <p:cNvSpPr/>
          <p:nvPr/>
        </p:nvSpPr>
        <p:spPr>
          <a:xfrm>
            <a:off x="240791" y="0"/>
            <a:ext cx="1583690" cy="6858000"/>
          </a:xfrm>
          <a:custGeom>
            <a:avLst/>
            <a:gdLst/>
            <a:ahLst/>
            <a:cxnLst/>
            <a:rect l="l" t="t" r="r" b="b"/>
            <a:pathLst>
              <a:path w="1583689" h="6858000">
                <a:moveTo>
                  <a:pt x="1583436" y="0"/>
                </a:moveTo>
                <a:lnTo>
                  <a:pt x="0" y="0"/>
                </a:lnTo>
                <a:lnTo>
                  <a:pt x="0" y="6858000"/>
                </a:lnTo>
                <a:lnTo>
                  <a:pt x="1583436" y="6858000"/>
                </a:lnTo>
                <a:lnTo>
                  <a:pt x="1583436" y="0"/>
                </a:lnTo>
                <a:close/>
              </a:path>
            </a:pathLst>
          </a:custGeom>
          <a:solidFill>
            <a:srgbClr val="0D6CB8"/>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530351" y="208788"/>
            <a:ext cx="996695" cy="397763"/>
          </a:xfrm>
          <a:prstGeom prst="rect">
            <a:avLst/>
          </a:prstGeom>
        </p:spPr>
      </p:pic>
      <p:pic>
        <p:nvPicPr>
          <p:cNvPr id="20" name="bg object 20"/>
          <p:cNvPicPr/>
          <p:nvPr/>
        </p:nvPicPr>
        <p:blipFill>
          <a:blip r:embed="rId3" cstate="print"/>
          <a:stretch>
            <a:fillRect/>
          </a:stretch>
        </p:blipFill>
        <p:spPr>
          <a:xfrm>
            <a:off x="603503" y="5839967"/>
            <a:ext cx="865631" cy="525779"/>
          </a:xfrm>
          <a:prstGeom prst="rect">
            <a:avLst/>
          </a:prstGeom>
        </p:spPr>
      </p:pic>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76A735C-69AB-48F1-AAFC-A5D17CD79CD0}" type="datetime1">
              <a:rPr lang="en-US" smtClean="0"/>
              <a:t>9/4/2025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2885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CD821674-6E55-4D41-A95E-9115CF9B8C8D}"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128061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B11E6D55-D3C2-4726-AC6D-553BBD322D9A}"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96120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660B50A7-80D6-42A5-B467-EF3C2177D544}"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72622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6E899677-D2FA-4BFC-B2C2-14E21077C702}"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573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8050E6F-A6F3-4542-A191-4481F3070047}"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31460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
        <p:nvSpPr>
          <p:cNvPr id="7" name="Date Placeholder 6">
            <a:extLst>
              <a:ext uri="{FF2B5EF4-FFF2-40B4-BE49-F238E27FC236}">
                <a16:creationId xmlns:a16="http://schemas.microsoft.com/office/drawing/2014/main" id="{A094347F-16BA-4564-663B-AC7887601D2E}"/>
              </a:ext>
            </a:extLst>
          </p:cNvPr>
          <p:cNvSpPr>
            <a:spLocks noGrp="1"/>
          </p:cNvSpPr>
          <p:nvPr>
            <p:ph type="dt" sz="half" idx="10"/>
          </p:nvPr>
        </p:nvSpPr>
        <p:spPr/>
        <p:txBody>
          <a:bodyPr/>
          <a:lstStyle/>
          <a:p>
            <a:fld id="{E38523A8-C6AC-4C0D-AF97-36E3348A2D06}" type="datetime1">
              <a:rPr lang="en-US" smtClean="0"/>
              <a:t>9/4/2025</a:t>
            </a:fld>
            <a:endParaRPr lang="en-US"/>
          </a:p>
        </p:txBody>
      </p:sp>
      <p:sp>
        <p:nvSpPr>
          <p:cNvPr id="8" name="Footer Placeholder 7">
            <a:extLst>
              <a:ext uri="{FF2B5EF4-FFF2-40B4-BE49-F238E27FC236}">
                <a16:creationId xmlns:a16="http://schemas.microsoft.com/office/drawing/2014/main" id="{4FE0A8D2-E4E0-3509-7ED8-F07B41C02C7B}"/>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64B41DE5-33C1-C165-A53D-3ACF589405BE}"/>
              </a:ext>
            </a:extLst>
          </p:cNvPr>
          <p:cNvSpPr>
            <a:spLocks noGrp="1"/>
          </p:cNvSpPr>
          <p:nvPr>
            <p:ph type="sldNum" sz="quarter" idx="12"/>
          </p:nvPr>
        </p:nvSpPr>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545640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B57E-C2FC-9E4B-5220-A78B04278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016D18-4783-6376-F0A3-CB6111210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C21F7-C431-BD44-BDFD-F54FA9F6A86D}"/>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4EE99C64-9A46-852D-B0AC-9A93A0C09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3AD25-651F-4E24-D801-2532007932EF}"/>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3065498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85FB-578A-DE4C-6813-BA9BA37E6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3A6A34-3343-0712-7EA8-A5D4695EB1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C72BC0-D746-55AE-E950-E31D8628A543}"/>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CA70917A-146D-07F9-A6D4-C0044AD80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733DF-EBF6-D1E4-0B94-A8B8432625EF}"/>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958516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7A3D-456A-DAEA-ADA1-57AC80ED04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705314-DF3B-2204-89A9-BC9B6DDF13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4B5601-EBE5-55B1-B548-408D99218900}"/>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06E738C4-D493-6C13-25D3-88636CD85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0FCD3-C3E7-FAF4-D3B8-63FF4BC55D7D}"/>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716896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886C-5340-60C6-0A11-F62487D8B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B2B8C7-E3B7-43BB-1F30-76B8747BA7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6E0F57-49D2-B0CA-643B-80933F5F8B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7AAE1-A7BD-4FEA-8916-32FD0420087B}"/>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6" name="Footer Placeholder 5">
            <a:extLst>
              <a:ext uri="{FF2B5EF4-FFF2-40B4-BE49-F238E27FC236}">
                <a16:creationId xmlns:a16="http://schemas.microsoft.com/office/drawing/2014/main" id="{000FAE86-8D66-6F21-C263-87B976994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E39D64-1A4B-340F-3CA2-080E5CF34812}"/>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420584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69379"/>
            <a:ext cx="12192000" cy="33655"/>
          </a:xfrm>
          <a:custGeom>
            <a:avLst/>
            <a:gdLst/>
            <a:ahLst/>
            <a:cxnLst/>
            <a:rect l="l" t="t" r="r" b="b"/>
            <a:pathLst>
              <a:path w="12192000" h="33654">
                <a:moveTo>
                  <a:pt x="0" y="33528"/>
                </a:moveTo>
                <a:lnTo>
                  <a:pt x="12192000" y="33528"/>
                </a:lnTo>
                <a:lnTo>
                  <a:pt x="12192000" y="0"/>
                </a:lnTo>
                <a:lnTo>
                  <a:pt x="0" y="0"/>
                </a:lnTo>
                <a:lnTo>
                  <a:pt x="0" y="33528"/>
                </a:lnTo>
                <a:close/>
              </a:path>
            </a:pathLst>
          </a:custGeom>
          <a:solidFill>
            <a:srgbClr val="0D6CB8"/>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5597652" y="6062471"/>
            <a:ext cx="996695" cy="399287"/>
          </a:xfrm>
          <a:prstGeom prst="rect">
            <a:avLst/>
          </a:prstGeom>
        </p:spPr>
      </p:pic>
      <p:sp>
        <p:nvSpPr>
          <p:cNvPr id="18" name="bg object 18"/>
          <p:cNvSpPr/>
          <p:nvPr/>
        </p:nvSpPr>
        <p:spPr>
          <a:xfrm>
            <a:off x="0" y="6502907"/>
            <a:ext cx="12192000" cy="123825"/>
          </a:xfrm>
          <a:custGeom>
            <a:avLst/>
            <a:gdLst/>
            <a:ahLst/>
            <a:cxnLst/>
            <a:rect l="l" t="t" r="r" b="b"/>
            <a:pathLst>
              <a:path w="12192000" h="123825">
                <a:moveTo>
                  <a:pt x="12192000" y="0"/>
                </a:moveTo>
                <a:lnTo>
                  <a:pt x="0" y="0"/>
                </a:lnTo>
                <a:lnTo>
                  <a:pt x="0" y="123444"/>
                </a:lnTo>
                <a:lnTo>
                  <a:pt x="12192000" y="123444"/>
                </a:lnTo>
                <a:lnTo>
                  <a:pt x="12192000" y="0"/>
                </a:lnTo>
                <a:close/>
              </a:path>
            </a:pathLst>
          </a:custGeom>
          <a:solidFill>
            <a:srgbClr val="F05F38"/>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0887457" y="152400"/>
            <a:ext cx="896110" cy="528827"/>
          </a:xfrm>
          <a:prstGeom prst="rect">
            <a:avLst/>
          </a:prstGeom>
        </p:spPr>
      </p:pic>
      <p:sp>
        <p:nvSpPr>
          <p:cNvPr id="20" name="bg object 20"/>
          <p:cNvSpPr/>
          <p:nvPr/>
        </p:nvSpPr>
        <p:spPr>
          <a:xfrm>
            <a:off x="0" y="836675"/>
            <a:ext cx="12192000" cy="5633085"/>
          </a:xfrm>
          <a:custGeom>
            <a:avLst/>
            <a:gdLst/>
            <a:ahLst/>
            <a:cxnLst/>
            <a:rect l="l" t="t" r="r" b="b"/>
            <a:pathLst>
              <a:path w="12192000" h="5633085">
                <a:moveTo>
                  <a:pt x="12192000" y="0"/>
                </a:moveTo>
                <a:lnTo>
                  <a:pt x="0" y="0"/>
                </a:lnTo>
                <a:lnTo>
                  <a:pt x="0" y="5632704"/>
                </a:lnTo>
                <a:lnTo>
                  <a:pt x="12192000" y="5632704"/>
                </a:lnTo>
                <a:lnTo>
                  <a:pt x="12192000"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0" y="905255"/>
            <a:ext cx="12191999" cy="5952743"/>
          </a:xfrm>
          <a:prstGeom prst="rect">
            <a:avLst/>
          </a:prstGeom>
        </p:spPr>
      </p:pic>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B78518A-E74D-46FE-97A5-786C5CC26FA1}" type="datetime1">
              <a:rPr lang="en-US" smtClean="0"/>
              <a:t>9/4/2025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9819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FC09-4C68-6337-5EAC-81727EDA5D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F254A6-BCFC-7FBB-A054-CAAAE83BE2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F98FFF-674E-93BE-4889-0A159739FA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100B0-E3D9-312E-228E-2EB498FD3A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3E4BF8-665D-6C42-02D1-D5A53C9141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403F97-7EE0-ADB2-CD82-45A380D21D8A}"/>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8" name="Footer Placeholder 7">
            <a:extLst>
              <a:ext uri="{FF2B5EF4-FFF2-40B4-BE49-F238E27FC236}">
                <a16:creationId xmlns:a16="http://schemas.microsoft.com/office/drawing/2014/main" id="{FDF80BD8-D7E5-51EB-64F9-14F9408325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EAADB0-0AD1-46D8-636F-1C075041B16F}"/>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4144191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F5D8-4657-DD17-5DE2-C2F6524206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417341-3644-1B06-5B0A-1D7FDB28AC2F}"/>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4" name="Footer Placeholder 3">
            <a:extLst>
              <a:ext uri="{FF2B5EF4-FFF2-40B4-BE49-F238E27FC236}">
                <a16:creationId xmlns:a16="http://schemas.microsoft.com/office/drawing/2014/main" id="{BEF0EA96-0D4A-AE97-399D-63A557CA55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03FE63-7791-7803-D091-593F1F5C58CE}"/>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4076851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49F757-66B9-A0DD-ACC2-5EB81301574D}"/>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3" name="Footer Placeholder 2">
            <a:extLst>
              <a:ext uri="{FF2B5EF4-FFF2-40B4-BE49-F238E27FC236}">
                <a16:creationId xmlns:a16="http://schemas.microsoft.com/office/drawing/2014/main" id="{DBD49BF9-D092-A733-C01A-ABCF0C3958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7FE419-91CF-AC7E-52F1-ABD4177342BE}"/>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214088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4CA8-01F8-404F-2411-7BA85E317B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2E791C-9D1F-8AD7-6AA8-CA66555A9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89962-0BF2-0158-BBF9-714E1C36D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2806C-080A-945C-0C9F-1F4C1600E9DD}"/>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6" name="Footer Placeholder 5">
            <a:extLst>
              <a:ext uri="{FF2B5EF4-FFF2-40B4-BE49-F238E27FC236}">
                <a16:creationId xmlns:a16="http://schemas.microsoft.com/office/drawing/2014/main" id="{D19E3CF7-3F4D-3991-E9FB-A5A341659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070E5D-F884-AC9F-09DD-01A33F68EDDE}"/>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1965951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7CA80-5398-F7B2-4047-13BE7EFCD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0E21EA-D318-AC51-9E73-6176601CBE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BE3480-7BAB-F0AA-78E4-8CF02A5C5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1B527-803C-F163-ADD8-6C38A90F7FDA}"/>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6" name="Footer Placeholder 5">
            <a:extLst>
              <a:ext uri="{FF2B5EF4-FFF2-40B4-BE49-F238E27FC236}">
                <a16:creationId xmlns:a16="http://schemas.microsoft.com/office/drawing/2014/main" id="{25CDAF19-DC05-CE62-EEA6-14CFFD9E30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73C4FF-4196-93EE-EAE6-279B0D5322A5}"/>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2145951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31614-09A8-105D-6AEC-0D962F1B8A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6C13E6-3765-C89F-8C6C-7F4BF5419B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80968-213C-03FB-573A-F2FFF6AD7A75}"/>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454F60A5-DEB1-DC6A-128A-BA342FC01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CB917-3D82-B527-53F6-D423E9A2E4CF}"/>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4206280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CD2CD4-CAFC-2CDF-B633-33C8C32C23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710C1-9066-B035-7ECD-14CA2341D7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2948-DA81-89DF-73E8-2B902D1E42F4}"/>
              </a:ext>
            </a:extLst>
          </p:cNvPr>
          <p:cNvSpPr>
            <a:spLocks noGrp="1"/>
          </p:cNvSpPr>
          <p:nvPr>
            <p:ph type="dt" sz="half" idx="10"/>
          </p:nvPr>
        </p:nvSpPr>
        <p:spPr/>
        <p:txBody>
          <a:body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B441497E-BFC2-4456-8683-C19E1C5C6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90439-43A4-436E-F094-82DE9F9BA839}"/>
              </a:ext>
            </a:extLst>
          </p:cNvPr>
          <p:cNvSpPr>
            <a:spLocks noGrp="1"/>
          </p:cNvSpPr>
          <p:nvPr>
            <p:ph type="sldNum" sz="quarter" idx="12"/>
          </p:nvPr>
        </p:nvSpPr>
        <p:spPr/>
        <p:txBody>
          <a:bodyPr/>
          <a:lstStyle/>
          <a:p>
            <a:fld id="{EE438352-09E5-44DE-B931-116F3FE892E7}" type="slidenum">
              <a:rPr lang="en-US" smtClean="0"/>
              <a:t>‹#›</a:t>
            </a:fld>
            <a:endParaRPr lang="en-US"/>
          </a:p>
        </p:txBody>
      </p:sp>
    </p:spTree>
    <p:extLst>
      <p:ext uri="{BB962C8B-B14F-4D97-AF65-F5344CB8AC3E}">
        <p14:creationId xmlns:p14="http://schemas.microsoft.com/office/powerpoint/2010/main" val="30936492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546138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32525269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grpSp>
        <p:nvGrpSpPr>
          <p:cNvPr id="10" name="Group 7">
            <a:extLst>
              <a:ext uri="{FF2B5EF4-FFF2-40B4-BE49-F238E27FC236}">
                <a16:creationId xmlns:a16="http://schemas.microsoft.com/office/drawing/2014/main" id="{8B995B03-DEBB-48D1-8181-6F22D0CE1466}"/>
              </a:ext>
            </a:extLst>
          </p:cNvPr>
          <p:cNvGrpSpPr>
            <a:grpSpLocks/>
          </p:cNvGrpSpPr>
          <p:nvPr userDrawn="1"/>
        </p:nvGrpSpPr>
        <p:grpSpPr bwMode="auto">
          <a:xfrm>
            <a:off x="609601" y="652463"/>
            <a:ext cx="11010900" cy="2749550"/>
            <a:chOff x="457200" y="652570"/>
            <a:chExt cx="8258158" cy="2749743"/>
          </a:xfrm>
        </p:grpSpPr>
        <p:pic>
          <p:nvPicPr>
            <p:cNvPr id="11" name="Picture 2">
              <a:extLst>
                <a:ext uri="{FF2B5EF4-FFF2-40B4-BE49-F238E27FC236}">
                  <a16:creationId xmlns:a16="http://schemas.microsoft.com/office/drawing/2014/main" id="{24A0163C-39D2-4A1A-8B72-3E8A13C4D64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D5A01A53-61EA-426E-8C53-D01C342B370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121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CA03D41-6390-46C1-B501-D4CB75CEA5CF}" type="datetime1">
              <a:rPr lang="en-US" smtClean="0"/>
              <a:t>9/4/2025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2081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3476563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400614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3348320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85250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34846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ECD1BA4-E7D0-475D-8E75-D5DBB5FAF0F7}"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
        <p:nvSpPr>
          <p:cNvPr id="14" name="TextBox 13">
            <a:extLst>
              <a:ext uri="{FF2B5EF4-FFF2-40B4-BE49-F238E27FC236}">
                <a16:creationId xmlns:a16="http://schemas.microsoft.com/office/drawing/2014/main" id="{4886090A-54C0-407F-B707-FA99B6650B38}"/>
              </a:ext>
            </a:extLst>
          </p:cNvPr>
          <p:cNvSpPr txBox="1"/>
          <p:nvPr userDrawn="1"/>
        </p:nvSpPr>
        <p:spPr>
          <a:xfrm>
            <a:off x="3860800" y="6357078"/>
            <a:ext cx="4507347" cy="369332"/>
          </a:xfrm>
          <a:prstGeom prst="rect">
            <a:avLst/>
          </a:prstGeom>
          <a:solidFill>
            <a:schemeClr val="bg1"/>
          </a:solidFill>
        </p:spPr>
        <p:txBody>
          <a:bodyPr wrap="square" rtlCol="0">
            <a:spAutoFit/>
          </a:bodyPr>
          <a:lstStyle/>
          <a:p>
            <a:pPr algn="ctr"/>
            <a:r>
              <a:rPr lang="en-US" sz="1800"/>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24340471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1AFF0EBD-D961-4DD9-9A8D-8615F8CB48F3}"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49625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7840595-4F68-4B0A-BE69-C39CB681F61B}"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1318413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006CFCFD-48A2-4089-AA06-8E4B8AAADD27}"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625575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203C68C-8BA2-4B48-BEA8-F0568362E3D3}" type="datetime1">
              <a:rPr lang="en-US" smtClean="0"/>
              <a:t>9/4/2025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05531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5FEC06AD-3D8E-4DDE-AA17-951EB8FFBBE0}"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548186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A36DA2D-3FBF-4C5B-A8F3-04E2BC05AE94}" type="datetime1">
              <a:rPr lang="en-US" smtClean="0"/>
              <a:t>9/4/2025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89026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C78FE60C-523C-4F88-8009-5647114E82C0}" type="datetime1">
              <a:rPr lang="en-US" smtClean="0"/>
              <a:t>9/4/2025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20697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A26B2CE-8342-430C-81E5-9D260C4FFE53}" type="datetime1">
              <a:rPr lang="en-US" smtClean="0"/>
              <a:t>9/4/2025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174679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B96CE49A-4C20-4BE4-A6B3-BE2E1D5E85AB}"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8937111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A318A2B6-222C-4EA7-ABBC-5D7E775C5FB0}"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437653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002C14B7-897C-4D66-8D81-B94C8180ED30}" type="datetime1">
              <a:rPr lang="en-US" smtClean="0"/>
              <a:t>9/4/2025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8378106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A593D189-B84E-4F0E-9A57-702A242CD38D}" type="datetime1">
              <a:rPr lang="en-US" smtClean="0"/>
              <a:t>9/4/2025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355866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F732CB35-02B9-4604-8656-92561E2BD5E9}" type="datetime1">
              <a:rPr lang="en-US" smtClean="0"/>
              <a:t>9/4/2025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4736838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A3CEDBF2-B028-412E-98D6-B9212D1FBDD1}" type="datetime1">
              <a:rPr lang="en-US" smtClean="0"/>
              <a:t>9/4/2025</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542524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728872C6-DC77-47E5-B9D9-3A40BB94A8EB}" type="datetime1">
              <a:rPr lang="en-US" smtClean="0"/>
              <a:t>9/4/2025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2284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8348484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8501C6FE-1412-4B0B-8C2B-202EBB3983DA}" type="datetime1">
              <a:rPr lang="en-US" smtClean="0"/>
              <a:t>9/4/2025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1964245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712E0865-6F6D-4888-8445-F04CF85B3251}" type="datetime1">
              <a:rPr lang="en-US" smtClean="0"/>
              <a:t>9/4/2025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9/4/2025</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29158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AE338319-8F4A-42B5-959C-C1FB65C549CE}" type="datetime1">
              <a:rPr lang="en-US" smtClean="0"/>
              <a:t>9/4/2025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699630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B3F52C9D-8DD5-47A3-BD24-7277DF7FA892}" type="datetime1">
              <a:rPr lang="en-US" smtClean="0"/>
              <a:t>9/4/2025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0779455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6ACFCEF4-2D5D-4CF2-93C8-3F6DF82C99A4}" type="datetime1">
              <a:rPr lang="en-US" smtClean="0"/>
              <a:t>9/4/2025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135274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92C0EF1E-839A-4794-B40A-AFE08AF84F1F}" type="datetime1">
              <a:rPr lang="en-US" smtClean="0"/>
              <a:t>9/4/2025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00000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709C0E55-44E7-404C-A696-D938B4FBFA13}" type="datetime1">
              <a:rPr lang="en-US" smtClean="0"/>
              <a:t>9/4/2025</a:t>
            </a:fld>
            <a:endParaRPr lang="en-US"/>
          </a:p>
        </p:txBody>
      </p:sp>
      <p:sp>
        <p:nvSpPr>
          <p:cNvPr id="17" name="Footer Placeholder 16"/>
          <p:cNvSpPr>
            <a:spLocks noGrp="1"/>
          </p:cNvSpPr>
          <p:nvPr>
            <p:ph type="ftr" sz="quarter" idx="11"/>
          </p:nvPr>
        </p:nvSpPr>
        <p:spPr>
          <a:xfrm>
            <a:off x="2780524" y="236543"/>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669377"/>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fld id="{E5D2594D-BA06-45C1-BAF6-4AE59EF4E8C9}" type="datetime1">
              <a:rPr lang="en-US" smtClean="0"/>
              <a:t>9/4/2025</a:t>
            </a:fld>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29362044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A6670-E935-43B5-8CD5-6158FBB2C84E}"/>
              </a:ext>
            </a:extLst>
          </p:cNvPr>
          <p:cNvSpPr>
            <a:spLocks noGrp="1"/>
          </p:cNvSpPr>
          <p:nvPr>
            <p:ph type="body" idx="1"/>
          </p:nvPr>
        </p:nvSpPr>
        <p:spPr>
          <a:xfrm>
            <a:off x="831851" y="540335"/>
            <a:ext cx="10515600" cy="442716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EBC8C-91C8-44D7-949D-054B097A9F66}"/>
              </a:ext>
            </a:extLst>
          </p:cNvPr>
          <p:cNvSpPr>
            <a:spLocks noGrp="1"/>
          </p:cNvSpPr>
          <p:nvPr>
            <p:ph type="dt" sz="half" idx="10"/>
          </p:nvPr>
        </p:nvSpPr>
        <p:spPr/>
        <p:txBody>
          <a:bodyPr/>
          <a:lstStyle/>
          <a:p>
            <a:fld id="{C2BDC0A9-CF34-4EA3-882D-25B1B217838E}" type="datetime1">
              <a:rPr lang="en-US" smtClean="0"/>
              <a:t>9/4/2025</a:t>
            </a:fld>
            <a:endParaRPr lang="en-US"/>
          </a:p>
        </p:txBody>
      </p:sp>
      <p:sp>
        <p:nvSpPr>
          <p:cNvPr id="5" name="Footer Placeholder 4">
            <a:extLst>
              <a:ext uri="{FF2B5EF4-FFF2-40B4-BE49-F238E27FC236}">
                <a16:creationId xmlns:a16="http://schemas.microsoft.com/office/drawing/2014/main" id="{400F7AA8-8228-4BFD-A656-875C0DAF9A41}"/>
              </a:ext>
            </a:extLst>
          </p:cNvPr>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CDD9D1-684A-42C7-9F96-001C5B5C4D94}"/>
              </a:ext>
            </a:extLst>
          </p:cNvPr>
          <p:cNvSpPr>
            <a:spLocks noGrp="1"/>
          </p:cNvSpPr>
          <p:nvPr>
            <p:ph type="sldNum" sz="quarter" idx="12"/>
          </p:nvPr>
        </p:nvSpPr>
        <p:spPr/>
        <p:txBody>
          <a:body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BBA826C2-EA8D-456F-B88F-CAF62343FF25}"/>
              </a:ext>
            </a:extLst>
          </p:cNvPr>
          <p:cNvSpPr>
            <a:spLocks noGrp="1"/>
          </p:cNvSpPr>
          <p:nvPr>
            <p:ph type="title" hasCustomPrompt="1"/>
          </p:nvPr>
        </p:nvSpPr>
        <p:spPr>
          <a:xfrm>
            <a:off x="831851" y="5195455"/>
            <a:ext cx="10515600" cy="1024370"/>
          </a:xfrm>
        </p:spPr>
        <p:txBody>
          <a:bodyPr anchor="b">
            <a:normAutofit/>
          </a:bodyPr>
          <a:lstStyle>
            <a:lvl1pPr>
              <a:defRPr sz="4400">
                <a:solidFill>
                  <a:srgbClr val="CCF0F5"/>
                </a:solidFill>
              </a:defRPr>
            </a:lvl1pPr>
          </a:lstStyle>
          <a:p>
            <a:r>
              <a:rPr lang="en-US"/>
              <a:t>Contents</a:t>
            </a:r>
          </a:p>
        </p:txBody>
      </p:sp>
    </p:spTree>
    <p:extLst>
      <p:ext uri="{BB962C8B-B14F-4D97-AF65-F5344CB8AC3E}">
        <p14:creationId xmlns:p14="http://schemas.microsoft.com/office/powerpoint/2010/main" val="314659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B3B209-14CA-4CF4-81E4-B217D9FD748C}"/>
              </a:ext>
            </a:extLst>
          </p:cNvPr>
          <p:cNvSpPr>
            <a:spLocks noGrp="1"/>
          </p:cNvSpPr>
          <p:nvPr>
            <p:ph sz="half" idx="1"/>
          </p:nvPr>
        </p:nvSpPr>
        <p:spPr>
          <a:xfrm>
            <a:off x="838200" y="1221971"/>
            <a:ext cx="51816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AC14D-7AE0-4CC5-89E0-589EF1E68B8F}"/>
              </a:ext>
            </a:extLst>
          </p:cNvPr>
          <p:cNvSpPr>
            <a:spLocks noGrp="1"/>
          </p:cNvSpPr>
          <p:nvPr>
            <p:ph sz="half" idx="2"/>
          </p:nvPr>
        </p:nvSpPr>
        <p:spPr>
          <a:xfrm>
            <a:off x="6172200" y="1221971"/>
            <a:ext cx="51816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E3C59-73DF-491B-9E57-533944C23A02}"/>
              </a:ext>
            </a:extLst>
          </p:cNvPr>
          <p:cNvSpPr>
            <a:spLocks noGrp="1"/>
          </p:cNvSpPr>
          <p:nvPr>
            <p:ph type="dt" sz="half" idx="10"/>
          </p:nvPr>
        </p:nvSpPr>
        <p:spPr/>
        <p:txBody>
          <a:bodyPr/>
          <a:lstStyle/>
          <a:p>
            <a:fld id="{106529E1-93EA-4649-8BAE-828015557FEC}" type="datetime1">
              <a:rPr lang="en-US" smtClean="0"/>
              <a:t>9/4/2025</a:t>
            </a:fld>
            <a:endParaRPr lang="en-US"/>
          </a:p>
        </p:txBody>
      </p:sp>
      <p:sp>
        <p:nvSpPr>
          <p:cNvPr id="7" name="Slide Number Placeholder 6">
            <a:extLst>
              <a:ext uri="{FF2B5EF4-FFF2-40B4-BE49-F238E27FC236}">
                <a16:creationId xmlns:a16="http://schemas.microsoft.com/office/drawing/2014/main" id="{9AE59CEC-AF39-4708-9C6F-752CDF923078}"/>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8" name="Title Placeholder 1">
            <a:extLst>
              <a:ext uri="{FF2B5EF4-FFF2-40B4-BE49-F238E27FC236}">
                <a16:creationId xmlns:a16="http://schemas.microsoft.com/office/drawing/2014/main" id="{E816D5A5-8085-4C88-BA61-6393CDFE0D2F}"/>
              </a:ext>
            </a:extLst>
          </p:cNvPr>
          <p:cNvSpPr>
            <a:spLocks noGrp="1"/>
          </p:cNvSpPr>
          <p:nvPr>
            <p:ph type="title"/>
          </p:nvPr>
        </p:nvSpPr>
        <p:spPr>
          <a:xfrm>
            <a:off x="838205" y="44380"/>
            <a:ext cx="9758343" cy="79382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9694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5756086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2540000" y="0"/>
            <a:ext cx="9652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F3772100-17E9-4B33-B707-D66035AE6778}" type="datetime1">
              <a:rPr lang="en-US" smtClean="0"/>
              <a:t>9/4/2025</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203201" y="152401"/>
            <a:ext cx="2156956" cy="1007787"/>
          </a:xfrm>
          <a:prstGeom prst="rect">
            <a:avLst/>
          </a:prstGeom>
        </p:spPr>
      </p:pic>
      <p:sp>
        <p:nvSpPr>
          <p:cNvPr id="11" name="Title 1"/>
          <p:cNvSpPr>
            <a:spLocks noGrp="1"/>
          </p:cNvSpPr>
          <p:nvPr>
            <p:ph type="title"/>
          </p:nvPr>
        </p:nvSpPr>
        <p:spPr>
          <a:xfrm>
            <a:off x="2540000" y="457200"/>
            <a:ext cx="9144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711200" y="1752600"/>
            <a:ext cx="10871200" cy="4495800"/>
          </a:xfrm>
          <a:prstGeom prst="rect">
            <a:avLst/>
          </a:prstGeom>
        </p:spPr>
        <p:txBody>
          <a:bodyPr>
            <a:noAutofit/>
          </a:bodyPr>
          <a:lstStyle>
            <a:lvl1pPr>
              <a:lnSpc>
                <a:spcPct val="106000"/>
              </a:lnSpc>
              <a:spcBef>
                <a:spcPts val="600"/>
              </a:spcBef>
              <a:spcAft>
                <a:spcPts val="600"/>
              </a:spcAft>
              <a:buFont typeface="Wingdings" pitchFamily="2" charset="2"/>
              <a:buChar char="q"/>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7112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5486400" y="6400800"/>
            <a:ext cx="6096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5950902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1" name="Picture 10" descr="TSDS Logo_Reversed_notext.png"/>
          <p:cNvPicPr>
            <a:picLocks noChangeAspect="1"/>
          </p:cNvPicPr>
          <p:nvPr userDrawn="1"/>
        </p:nvPicPr>
        <p:blipFill>
          <a:blip r:embed="rId2" cstate="print"/>
          <a:stretch>
            <a:fillRect/>
          </a:stretch>
        </p:blipFill>
        <p:spPr>
          <a:xfrm>
            <a:off x="203200" y="152401"/>
            <a:ext cx="1467813" cy="685801"/>
          </a:xfrm>
          <a:prstGeom prst="rect">
            <a:avLst/>
          </a:prstGeom>
        </p:spPr>
      </p:pic>
      <p:sp>
        <p:nvSpPr>
          <p:cNvPr id="13" name="Slide Number Placeholder 12"/>
          <p:cNvSpPr>
            <a:spLocks noGrp="1"/>
          </p:cNvSpPr>
          <p:nvPr>
            <p:ph type="sldNum" sz="quarter" idx="11"/>
          </p:nvPr>
        </p:nvSpPr>
        <p:spPr>
          <a:xfrm>
            <a:off x="11277600" y="533400"/>
            <a:ext cx="7112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2290979340"/>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5BDFA701-B2A3-496B-98CB-A0BA45D51926}" type="datetime1">
              <a:rPr lang="en-US" smtClean="0"/>
              <a:t>9/4/2025</a:t>
            </a:fld>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812801" y="6248207"/>
            <a:ext cx="7228111" cy="365125"/>
          </a:xfrm>
          <a:prstGeom prst="rect">
            <a:avLst/>
          </a:prstGeom>
        </p:spPr>
        <p:txBody>
          <a:bodyPr rtlCol="0"/>
          <a:lstStyle/>
          <a:p>
            <a:endParaRPr lang="en-US"/>
          </a:p>
        </p:txBody>
      </p:sp>
    </p:spTree>
    <p:extLst>
      <p:ext uri="{BB962C8B-B14F-4D97-AF65-F5344CB8AC3E}">
        <p14:creationId xmlns:p14="http://schemas.microsoft.com/office/powerpoint/2010/main" val="8737262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812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7020D599-3280-4475-A5FA-314F46C3D525}" type="datetime1">
              <a:rPr lang="en-US" smtClean="0"/>
              <a:t>9/4/2025</a:t>
            </a:fld>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812801" y="6248207"/>
            <a:ext cx="7228111" cy="365125"/>
          </a:xfrm>
          <a:prstGeom prst="rect">
            <a:avLst/>
          </a:prstGeom>
        </p:spPr>
        <p:txBody>
          <a:bodyPr rtlCol="0"/>
          <a:lstStyle/>
          <a:p>
            <a:endParaRPr lang="en-US"/>
          </a:p>
        </p:txBody>
      </p:sp>
      <p:sp>
        <p:nvSpPr>
          <p:cNvPr id="16" name="Text Placeholder 15"/>
          <p:cNvSpPr>
            <a:spLocks noGrp="1"/>
          </p:cNvSpPr>
          <p:nvPr>
            <p:ph type="body" sz="quarter" idx="1"/>
          </p:nvPr>
        </p:nvSpPr>
        <p:spPr>
          <a:xfrm>
            <a:off x="812800" y="1752600"/>
            <a:ext cx="51816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4233043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EB03F6C-3049-4282-AC57-2FAC7D4D8C2A}" type="datetime1">
              <a:rPr lang="en-US" smtClean="0"/>
              <a:t>9/4/2025</a:t>
            </a:fld>
            <a:endParaRPr lang="en-US"/>
          </a:p>
        </p:txBody>
      </p:sp>
      <p:sp>
        <p:nvSpPr>
          <p:cNvPr id="4" name="Footer Placeholder 3"/>
          <p:cNvSpPr>
            <a:spLocks noGrp="1"/>
          </p:cNvSpPr>
          <p:nvPr>
            <p:ph type="ftr" sz="quarter" idx="11"/>
          </p:nvPr>
        </p:nvSpPr>
        <p:spPr>
          <a:xfrm>
            <a:off x="812801" y="6248207"/>
            <a:ext cx="722811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15212454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000" y="6248401"/>
            <a:ext cx="2235200" cy="365125"/>
          </a:xfrm>
        </p:spPr>
        <p:txBody>
          <a:bodyPr/>
          <a:lstStyle/>
          <a:p>
            <a:fld id="{584AEDEF-51B8-4874-A9BB-8716170F7042}" type="datetime1">
              <a:rPr lang="en-US" smtClean="0"/>
              <a:t>9/4/2025</a:t>
            </a:fld>
            <a:endParaRPr lang="en-US"/>
          </a:p>
        </p:txBody>
      </p:sp>
      <p:sp>
        <p:nvSpPr>
          <p:cNvPr id="3" name="Footer Placeholder 2"/>
          <p:cNvSpPr>
            <a:spLocks noGrp="1"/>
          </p:cNvSpPr>
          <p:nvPr>
            <p:ph type="ftr" sz="quarter" idx="11"/>
          </p:nvPr>
        </p:nvSpPr>
        <p:spPr>
          <a:xfrm>
            <a:off x="812801" y="6248207"/>
            <a:ext cx="722811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10391766" y="5892800"/>
            <a:ext cx="1630901" cy="762000"/>
          </a:xfrm>
          <a:prstGeom prst="rect">
            <a:avLst/>
          </a:prstGeom>
        </p:spPr>
      </p:pic>
      <p:sp>
        <p:nvSpPr>
          <p:cNvPr id="7" name="Title 1"/>
          <p:cNvSpPr>
            <a:spLocks noGrp="1"/>
          </p:cNvSpPr>
          <p:nvPr>
            <p:ph type="title"/>
          </p:nvPr>
        </p:nvSpPr>
        <p:spPr>
          <a:xfrm>
            <a:off x="2641600" y="4572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6850622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221971"/>
            <a:ext cx="105156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198793-3C8C-4758-9150-EB7D7A490FF2}" type="datetime1">
              <a:rPr lang="en-US" smtClean="0"/>
              <a:t>9/4/2025</a:t>
            </a:fld>
            <a:endParaRPr lang="en-US"/>
          </a:p>
        </p:txBody>
      </p:sp>
      <p:sp>
        <p:nvSpPr>
          <p:cNvPr id="5" name="Footer Placeholder 4"/>
          <p:cNvSpPr>
            <a:spLocks noGrp="1"/>
          </p:cNvSpPr>
          <p:nvPr>
            <p:ph type="ftr" sz="quarter" idx="11"/>
          </p:nvPr>
        </p:nvSpPr>
        <p:spPr>
          <a:xfrm>
            <a:off x="812801" y="6248207"/>
            <a:ext cx="722811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2641600" y="5334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827773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609601" y="652463"/>
            <a:ext cx="11010900"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4191001"/>
            <a:ext cx="10430933"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92734674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1044510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793210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737394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29687143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9307000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5257606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3562315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24035086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061705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56362D2-8AB6-44C0-971B-D4376FEC18E4}" type="datetime1">
              <a:rPr lang="en-US" smtClean="0"/>
              <a:t>9/4/2025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8346493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382BFC5-4BC1-4B0A-9ECA-14865FC60207}" type="datetime1">
              <a:rPr lang="en-US" smtClean="0"/>
              <a:t>9/4/2025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852283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D7365C8-84C8-4C1D-900A-62E28B67B085}" type="datetime1">
              <a:rPr lang="en-US" smtClean="0"/>
              <a:t>9/4/2025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7597162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D03857A4-6A09-4174-BBD6-3411B29AE9D3}" type="datetime1">
              <a:rPr lang="en-US" smtClean="0"/>
              <a:t>9/4/2025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3455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theme" Target="../theme/theme4.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theme" Target="../theme/theme5.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theme" Target="../theme/theme6.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theme" Target="../theme/theme7.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theme" Target="../theme/theme8.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7178" y="52824"/>
            <a:ext cx="10276239" cy="76595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5DE07F0F-BC50-4DF0-B199-FC175ADC9B23}" type="datetime1">
              <a:rPr lang="en-US" smtClean="0"/>
              <a:t>9/4/2025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556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E38523A8-C6AC-4C0D-AF97-36E3348A2D06}"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36654679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534A71-4533-0BF5-56D2-96DCD34C3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A49D15-95AD-207E-C1CE-1E53A1CFA9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84CA4-ABD3-C659-53A7-E00CC9D61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FAD9DE-2850-4928-A6F3-52121E428032}" type="datetimeFigureOut">
              <a:rPr lang="en-US" smtClean="0"/>
              <a:t>9/4/2025</a:t>
            </a:fld>
            <a:endParaRPr lang="en-US"/>
          </a:p>
        </p:txBody>
      </p:sp>
      <p:sp>
        <p:nvSpPr>
          <p:cNvPr id="5" name="Footer Placeholder 4">
            <a:extLst>
              <a:ext uri="{FF2B5EF4-FFF2-40B4-BE49-F238E27FC236}">
                <a16:creationId xmlns:a16="http://schemas.microsoft.com/office/drawing/2014/main" id="{1147C8BA-74E3-AE7A-E41F-699173DE6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60A5DB-719C-344D-376F-FED4AC2B90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438352-09E5-44DE-B931-116F3FE892E7}" type="slidenum">
              <a:rPr lang="en-US" smtClean="0"/>
              <a:t>‹#›</a:t>
            </a:fld>
            <a:endParaRPr lang="en-US"/>
          </a:p>
        </p:txBody>
      </p:sp>
    </p:spTree>
    <p:extLst>
      <p:ext uri="{BB962C8B-B14F-4D97-AF65-F5344CB8AC3E}">
        <p14:creationId xmlns:p14="http://schemas.microsoft.com/office/powerpoint/2010/main" val="319231711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D863A3E0-B7B6-44AB-9CB2-337EB6F6C07E}"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4466105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07F97D27-43DE-4617-850E-9C6E4094F23C}"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97932536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1494DB99-9D3D-4CD2-A18C-2E93ECCBDD22}"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69939597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 id="2147483895" r:id="rId31"/>
    <p:sldLayoutId id="2147483896" r:id="rId32"/>
    <p:sldLayoutId id="2147483897" r:id="rId33"/>
    <p:sldLayoutId id="2147483898" r:id="rId34"/>
    <p:sldLayoutId id="2147483899" r:id="rId35"/>
    <p:sldLayoutId id="2147483900" r:id="rId36"/>
    <p:sldLayoutId id="2147483901" r:id="rId37"/>
    <p:sldLayoutId id="2147483902" r:id="rId38"/>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D653E3D8-6E41-456D-8CA7-174B27309042}"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70448003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7679961A-59BC-4D56-8A9D-E29F22333CBE}" type="datetime1">
              <a:rPr lang="en-US" smtClean="0"/>
              <a:t>9/4/2025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93886871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 id="2147483976"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29.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0.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ags" Target="../tags/tag1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9.xml"/><Relationship Id="rId1" Type="http://schemas.openxmlformats.org/officeDocument/2006/relationships/tags" Target="../tags/tag15.xml"/><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0.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9.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3.xml"/><Relationship Id="rId5" Type="http://schemas.openxmlformats.org/officeDocument/2006/relationships/hyperlink" Target="http://tea4avcastro.tea.state.tx.us/tsds_training/TSDSUpgradeProject2024/KeyTermsandDefinitions/Key_Terms_and_Definitions.pdf" TargetMode="External"/><Relationship Id="rId4" Type="http://schemas.openxmlformats.org/officeDocument/2006/relationships/hyperlink" Target="http://tea4avcastro.tea.state.tx.us/tsds_training/TSDSUpgradeProjectTraining2024/KeyTerms/Key_Terms_and_Definitions.pdf" TargetMode="Externa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20.xml"/><Relationship Id="rId7" Type="http://schemas.openxmlformats.org/officeDocument/2006/relationships/diagramQuickStyle" Target="../diagrams/quickStyle2.xml"/><Relationship Id="rId2" Type="http://schemas.openxmlformats.org/officeDocument/2006/relationships/slideLayout" Target="../slideLayouts/slideLayout35.xml"/><Relationship Id="rId1" Type="http://schemas.openxmlformats.org/officeDocument/2006/relationships/tags" Target="../tags/tag19.xml"/><Relationship Id="rId6" Type="http://schemas.openxmlformats.org/officeDocument/2006/relationships/diagramLayout" Target="../diagrams/layout2.xml"/><Relationship Id="rId11" Type="http://schemas.openxmlformats.org/officeDocument/2006/relationships/image" Target="../media/image43.svg"/><Relationship Id="rId5" Type="http://schemas.openxmlformats.org/officeDocument/2006/relationships/diagramData" Target="../diagrams/data2.xml"/><Relationship Id="rId10" Type="http://schemas.openxmlformats.org/officeDocument/2006/relationships/image" Target="../media/image42.png"/><Relationship Id="rId4" Type="http://schemas.openxmlformats.org/officeDocument/2006/relationships/hyperlink" Target="http://tea4avcastro.tea.state.tx.us/tsds_training/TSDSUpgradeProject2024/KeyTermsandDefinitions/Key_Terms_and_Definitions.pdf" TargetMode="External"/><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0.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5.xml"/><Relationship Id="rId1" Type="http://schemas.openxmlformats.org/officeDocument/2006/relationships/tags" Target="../tags/tag22.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6.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7.xml"/><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9.xml"/><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31.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2306" y="2941993"/>
            <a:ext cx="8804910" cy="1321435"/>
          </a:xfrm>
          <a:prstGeom prst="rect">
            <a:avLst/>
          </a:prstGeom>
        </p:spPr>
        <p:txBody>
          <a:bodyPr vert="horz" wrap="square" lIns="0" tIns="0" rIns="0" bIns="0" rtlCol="0">
            <a:spAutoFit/>
          </a:bodyPr>
          <a:lstStyle/>
          <a:p>
            <a:pPr marL="0" marR="0" lvl="0" indent="0" algn="ctr" defTabSz="914400" rtl="0" eaLnBrk="1" fontAlgn="auto" latinLnBrk="0" hangingPunct="1">
              <a:lnSpc>
                <a:spcPts val="4455"/>
              </a:lnSpc>
              <a:spcBef>
                <a:spcPts val="0"/>
              </a:spcBef>
              <a:spcAft>
                <a:spcPts val="0"/>
              </a:spcAft>
              <a:buClrTx/>
              <a:buSzTx/>
              <a:buFontTx/>
              <a:buNone/>
              <a:tabLst/>
              <a:defRPr/>
            </a:pPr>
            <a:r>
              <a:rPr kumimoji="0" sz="5000" b="1" i="0" u="none" strike="noStrike" kern="1200" cap="none" spc="0" normalizeH="0" baseline="0" noProof="0">
                <a:ln>
                  <a:noFill/>
                </a:ln>
                <a:solidFill>
                  <a:srgbClr val="3B6DBD"/>
                </a:solidFill>
                <a:effectLst/>
                <a:uLnTx/>
                <a:uFillTx/>
                <a:latin typeface="Calibri"/>
                <a:ea typeface="+mn-ea"/>
                <a:cs typeface="Calibri"/>
              </a:rPr>
              <a:t>TITLE</a:t>
            </a:r>
            <a:r>
              <a:rPr kumimoji="0" sz="5000" b="1" i="0" u="none" strike="noStrike" kern="1200" cap="none" spc="-30"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SLIDE:</a:t>
            </a:r>
            <a:r>
              <a:rPr kumimoji="0" sz="5000" b="1" i="0" u="none" strike="noStrike" kern="1200" cap="none" spc="-35"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TSDS</a:t>
            </a:r>
            <a:r>
              <a:rPr kumimoji="0" sz="5000" b="1" i="0" u="none" strike="noStrike" kern="1200" cap="none" spc="-40"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ODS</a:t>
            </a:r>
            <a:r>
              <a:rPr kumimoji="0" sz="5000" b="1" i="0" u="none" strike="noStrike" kern="1200" cap="none" spc="-25"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3.x</a:t>
            </a:r>
            <a:r>
              <a:rPr kumimoji="0" sz="5000" b="1" i="0" u="none" strike="noStrike" kern="1200" cap="none" spc="-20" normalizeH="0" baseline="0" noProof="0">
                <a:ln>
                  <a:noFill/>
                </a:ln>
                <a:solidFill>
                  <a:srgbClr val="3B6DBD"/>
                </a:solidFill>
                <a:effectLst/>
                <a:uLnTx/>
                <a:uFillTx/>
                <a:latin typeface="Calibri"/>
                <a:ea typeface="+mn-ea"/>
                <a:cs typeface="Calibri"/>
              </a:rPr>
              <a:t> </a:t>
            </a:r>
            <a:r>
              <a:rPr kumimoji="0" sz="5000" b="1" i="0" u="none" strike="noStrike" kern="1200" cap="none" spc="-10" normalizeH="0" baseline="0" noProof="0">
                <a:ln>
                  <a:noFill/>
                </a:ln>
                <a:solidFill>
                  <a:srgbClr val="3B6DBD"/>
                </a:solidFill>
                <a:effectLst/>
                <a:uLnTx/>
                <a:uFillTx/>
                <a:latin typeface="Calibri"/>
                <a:ea typeface="+mn-ea"/>
                <a:cs typeface="Calibri"/>
              </a:rPr>
              <a:t>Project</a:t>
            </a:r>
            <a:endParaRPr kumimoji="0" sz="5000" b="0" i="0" u="none" strike="noStrike" kern="1200" cap="none" spc="0" normalizeH="0" baseline="0" noProof="0">
              <a:ln>
                <a:noFill/>
              </a:ln>
              <a:solidFill>
                <a:prstClr val="black"/>
              </a:solidFill>
              <a:effectLst/>
              <a:uLnTx/>
              <a:uFillTx/>
              <a:latin typeface="Calibri"/>
              <a:ea typeface="+mn-ea"/>
              <a:cs typeface="Calibri"/>
            </a:endParaRPr>
          </a:p>
          <a:p>
            <a:pPr marL="1270" marR="0" lvl="0" indent="0" algn="ctr" defTabSz="914400" rtl="0" eaLnBrk="1" fontAlgn="auto" latinLnBrk="0" hangingPunct="1">
              <a:lnSpc>
                <a:spcPts val="5700"/>
              </a:lnSpc>
              <a:spcBef>
                <a:spcPts val="0"/>
              </a:spcBef>
              <a:spcAft>
                <a:spcPts val="0"/>
              </a:spcAft>
              <a:buClrTx/>
              <a:buSzTx/>
              <a:buFontTx/>
              <a:buNone/>
              <a:tabLst/>
              <a:defRPr/>
            </a:pPr>
            <a:r>
              <a:rPr kumimoji="0" sz="5000" b="1" i="0" u="none" strike="noStrike" kern="1200" cap="none" spc="-10" normalizeH="0" baseline="0" noProof="0">
                <a:ln>
                  <a:noFill/>
                </a:ln>
                <a:solidFill>
                  <a:srgbClr val="3B6DBD"/>
                </a:solidFill>
                <a:effectLst/>
                <a:uLnTx/>
                <a:uFillTx/>
                <a:latin typeface="Calibri"/>
                <a:ea typeface="+mn-ea"/>
                <a:cs typeface="Calibri"/>
              </a:rPr>
              <a:t>Updates</a:t>
            </a:r>
            <a:endParaRPr kumimoji="0" sz="5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 name="object 3"/>
          <p:cNvGrpSpPr/>
          <p:nvPr/>
        </p:nvGrpSpPr>
        <p:grpSpPr>
          <a:xfrm>
            <a:off x="0" y="1267968"/>
            <a:ext cx="12192000" cy="5590540"/>
            <a:chOff x="0" y="1267968"/>
            <a:chExt cx="12192000" cy="5590540"/>
          </a:xfrm>
        </p:grpSpPr>
        <p:pic>
          <p:nvPicPr>
            <p:cNvPr id="4" name="object 4"/>
            <p:cNvPicPr/>
            <p:nvPr/>
          </p:nvPicPr>
          <p:blipFill>
            <a:blip r:embed="rId4" cstate="print"/>
            <a:stretch>
              <a:fillRect/>
            </a:stretch>
          </p:blipFill>
          <p:spPr>
            <a:xfrm>
              <a:off x="0" y="1267968"/>
              <a:ext cx="12191999" cy="5590031"/>
            </a:xfrm>
            <a:prstGeom prst="rect">
              <a:avLst/>
            </a:prstGeom>
          </p:spPr>
        </p:pic>
        <p:sp>
          <p:nvSpPr>
            <p:cNvPr id="5" name="object 5"/>
            <p:cNvSpPr/>
            <p:nvPr/>
          </p:nvSpPr>
          <p:spPr>
            <a:xfrm>
              <a:off x="0" y="4504931"/>
              <a:ext cx="12192000" cy="2169160"/>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1239" y="5009037"/>
            <a:ext cx="12191999" cy="1293944"/>
          </a:xfrm>
          <a:prstGeom prst="rect">
            <a:avLst/>
          </a:prstGeom>
        </p:spPr>
        <p:txBody>
          <a:bodyPr vert="horz" wrap="square" lIns="0" tIns="67310" rIns="0" bIns="0" rtlCol="0" anchor="t">
            <a:spAutoFit/>
          </a:bodyPr>
          <a:lstStyle/>
          <a:p>
            <a:pPr lvl="0" algn="ctr">
              <a:spcBef>
                <a:spcPts val="530"/>
              </a:spcBef>
              <a:defRPr/>
            </a:pPr>
            <a:r>
              <a:rPr lang="en-US" sz="4800" spc="-105">
                <a:solidFill>
                  <a:srgbClr val="0D6CB8"/>
                </a:solidFill>
                <a:cs typeface="Calibri"/>
              </a:rPr>
              <a:t>TEDS/TWEDS </a:t>
            </a:r>
          </a:p>
          <a:p>
            <a:pPr marL="2331720" marR="2321560" lvl="0" algn="ctr">
              <a:spcBef>
                <a:spcPts val="185"/>
              </a:spcBef>
              <a:defRPr/>
            </a:pPr>
            <a:r>
              <a:rPr lang="en-US" sz="3000">
                <a:solidFill>
                  <a:srgbClr val="0D6CB8"/>
                </a:solidFill>
                <a:cs typeface="Calibri"/>
              </a:rPr>
              <a:t>Part I - TEDS Overview</a:t>
            </a:r>
            <a:endParaRPr lang="en-US" sz="3000">
              <a:solidFill>
                <a:prstClr val="black"/>
              </a:solidFill>
              <a:cs typeface="Calibri"/>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E3DA589-4807-216D-6FBB-E2680CDF3CE3}"/>
              </a:ext>
            </a:extLst>
          </p:cNvPr>
          <p:cNvSpPr/>
          <p:nvPr/>
        </p:nvSpPr>
        <p:spPr>
          <a:xfrm>
            <a:off x="4928763" y="918626"/>
            <a:ext cx="6221589" cy="5772100"/>
          </a:xfrm>
          <a:prstGeom prst="ellipse">
            <a:avLst/>
          </a:prstGeom>
          <a:solidFill>
            <a:schemeClr val="accent2">
              <a:lumMod val="40000"/>
              <a:lumOff val="60000"/>
              <a:alpha val="52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25A32D6-796F-9767-5885-F158EFE4DEFC}"/>
              </a:ext>
            </a:extLst>
          </p:cNvPr>
          <p:cNvSpPr/>
          <p:nvPr/>
        </p:nvSpPr>
        <p:spPr>
          <a:xfrm>
            <a:off x="2390344" y="942220"/>
            <a:ext cx="6067425" cy="5772100"/>
          </a:xfrm>
          <a:prstGeom prst="ellipse">
            <a:avLst/>
          </a:prstGeom>
          <a:solidFill>
            <a:schemeClr val="tx2">
              <a:lumMod val="40000"/>
              <a:lumOff val="60000"/>
              <a:alpha val="3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B6E42F-74EB-FB39-F2C8-86821A0354F2}"/>
              </a:ext>
            </a:extLst>
          </p:cNvPr>
          <p:cNvSpPr>
            <a:spLocks noGrp="1"/>
          </p:cNvSpPr>
          <p:nvPr>
            <p:ph type="title"/>
          </p:nvPr>
        </p:nvSpPr>
        <p:spPr>
          <a:xfrm>
            <a:off x="2038350" y="167275"/>
            <a:ext cx="9794261" cy="751350"/>
          </a:xfrm>
        </p:spPr>
        <p:txBody>
          <a:bodyPr>
            <a:normAutofit/>
          </a:bodyPr>
          <a:lstStyle/>
          <a:p>
            <a:pPr algn="ctr">
              <a:defRPr/>
            </a:pPr>
            <a:r>
              <a:rPr lang="en-US" sz="4400">
                <a:cs typeface="Calibri"/>
              </a:rPr>
              <a:t>ED-FI CORE AND TEXAS EXTENSIONS</a:t>
            </a:r>
          </a:p>
        </p:txBody>
      </p:sp>
      <p:sp>
        <p:nvSpPr>
          <p:cNvPr id="6" name="TextBox 5">
            <a:extLst>
              <a:ext uri="{FF2B5EF4-FFF2-40B4-BE49-F238E27FC236}">
                <a16:creationId xmlns:a16="http://schemas.microsoft.com/office/drawing/2014/main" id="{014630AE-0575-0C5D-8BEF-40DD7DC9F5F8}"/>
              </a:ext>
            </a:extLst>
          </p:cNvPr>
          <p:cNvSpPr txBox="1"/>
          <p:nvPr/>
        </p:nvSpPr>
        <p:spPr>
          <a:xfrm>
            <a:off x="3302625" y="1094419"/>
            <a:ext cx="2833596" cy="830997"/>
          </a:xfrm>
          <a:prstGeom prst="rect">
            <a:avLst/>
          </a:prstGeom>
          <a:noFill/>
        </p:spPr>
        <p:txBody>
          <a:bodyPr wrap="square" rtlCol="0">
            <a:spAutoFit/>
          </a:bodyPr>
          <a:lstStyle/>
          <a:p>
            <a:pPr algn="ctr"/>
            <a:r>
              <a:rPr lang="en-US" sz="2400" b="1"/>
              <a:t>Ed-Fi </a:t>
            </a:r>
          </a:p>
          <a:p>
            <a:pPr algn="ctr"/>
            <a:r>
              <a:rPr lang="en-US" sz="2400" b="1"/>
              <a:t>Data Standard</a:t>
            </a:r>
          </a:p>
        </p:txBody>
      </p:sp>
      <p:sp>
        <p:nvSpPr>
          <p:cNvPr id="7" name="TextBox 6">
            <a:extLst>
              <a:ext uri="{FF2B5EF4-FFF2-40B4-BE49-F238E27FC236}">
                <a16:creationId xmlns:a16="http://schemas.microsoft.com/office/drawing/2014/main" id="{FAB275D6-4408-7C3F-C33F-E99FB4569F7A}"/>
              </a:ext>
            </a:extLst>
          </p:cNvPr>
          <p:cNvSpPr txBox="1"/>
          <p:nvPr/>
        </p:nvSpPr>
        <p:spPr>
          <a:xfrm>
            <a:off x="7340109" y="1343612"/>
            <a:ext cx="2473186" cy="461665"/>
          </a:xfrm>
          <a:prstGeom prst="rect">
            <a:avLst/>
          </a:prstGeom>
          <a:noFill/>
        </p:spPr>
        <p:txBody>
          <a:bodyPr wrap="square" rtlCol="0">
            <a:spAutoFit/>
          </a:bodyPr>
          <a:lstStyle/>
          <a:p>
            <a:pPr algn="ctr"/>
            <a:r>
              <a:rPr lang="en-US" sz="2400" b="1"/>
              <a:t>TEDS  </a:t>
            </a:r>
          </a:p>
        </p:txBody>
      </p:sp>
      <p:sp>
        <p:nvSpPr>
          <p:cNvPr id="10" name="TextBox 9">
            <a:extLst>
              <a:ext uri="{FF2B5EF4-FFF2-40B4-BE49-F238E27FC236}">
                <a16:creationId xmlns:a16="http://schemas.microsoft.com/office/drawing/2014/main" id="{8EDFB873-2C3F-6E6D-D542-5070AF6DA2C7}"/>
              </a:ext>
            </a:extLst>
          </p:cNvPr>
          <p:cNvSpPr txBox="1"/>
          <p:nvPr/>
        </p:nvSpPr>
        <p:spPr>
          <a:xfrm>
            <a:off x="8662414" y="2346506"/>
            <a:ext cx="1945229" cy="677108"/>
          </a:xfrm>
          <a:prstGeom prst="rect">
            <a:avLst/>
          </a:prstGeom>
          <a:noFill/>
        </p:spPr>
        <p:txBody>
          <a:bodyPr wrap="square" rtlCol="0">
            <a:spAutoFit/>
          </a:bodyPr>
          <a:lstStyle/>
          <a:p>
            <a:pPr algn="ctr"/>
            <a:r>
              <a:rPr lang="en-US" sz="2000" b="1"/>
              <a:t>TX  </a:t>
            </a:r>
          </a:p>
          <a:p>
            <a:pPr algn="ctr"/>
            <a:r>
              <a:rPr lang="en-US" b="1"/>
              <a:t>Extensions</a:t>
            </a:r>
          </a:p>
        </p:txBody>
      </p:sp>
      <p:sp>
        <p:nvSpPr>
          <p:cNvPr id="17" name="TextBox 16">
            <a:extLst>
              <a:ext uri="{FF2B5EF4-FFF2-40B4-BE49-F238E27FC236}">
                <a16:creationId xmlns:a16="http://schemas.microsoft.com/office/drawing/2014/main" id="{4ED28014-0392-232D-0A5E-EFEA96509909}"/>
              </a:ext>
            </a:extLst>
          </p:cNvPr>
          <p:cNvSpPr txBox="1"/>
          <p:nvPr/>
        </p:nvSpPr>
        <p:spPr>
          <a:xfrm>
            <a:off x="2940166" y="2419879"/>
            <a:ext cx="1988597" cy="2284728"/>
          </a:xfrm>
          <a:prstGeom prst="rect">
            <a:avLst/>
          </a:prstGeom>
          <a:noFill/>
        </p:spPr>
        <p:txBody>
          <a:bodyPr wrap="square" lIns="91440" tIns="45720" rIns="91440" bIns="45720" anchor="t">
            <a:spAutoFit/>
          </a:bodyPr>
          <a:lstStyle/>
          <a:p>
            <a:pPr marR="0" lvl="0" fontAlgn="auto">
              <a:lnSpc>
                <a:spcPct val="90000"/>
              </a:lnSpc>
              <a:spcBef>
                <a:spcPts val="1000"/>
              </a:spcBef>
              <a:spcAft>
                <a:spcPts val="0"/>
              </a:spcAft>
              <a:buClr>
                <a:srgbClr val="0D6CB9"/>
              </a:buClr>
              <a:buSzTx/>
              <a:tabLst/>
              <a:defRPr/>
            </a:pPr>
            <a:r>
              <a:rPr lang="en-US" sz="1400" b="1">
                <a:solidFill>
                  <a:srgbClr val="FF0000"/>
                </a:solidFill>
                <a:latin typeface="Calibri" panose="020F0502020204030204"/>
              </a:rPr>
              <a:t>NOT COLLECTED:</a:t>
            </a:r>
            <a:endParaRPr lang="en-US" sz="1400"/>
          </a:p>
          <a:p>
            <a:pPr marL="285750" marR="0" lvl="0" indent="-285750" fontAlgn="auto">
              <a:lnSpc>
                <a:spcPct val="90000"/>
              </a:lnSpc>
              <a:spcBef>
                <a:spcPts val="1000"/>
              </a:spcBef>
              <a:spcAft>
                <a:spcPts val="0"/>
              </a:spcAft>
              <a:buClr>
                <a:srgbClr val="0D6CB9"/>
              </a:buClr>
              <a:buSzTx/>
              <a:buFont typeface="Wingdings" panose="05000000000000000000" pitchFamily="2" charset="2"/>
              <a:buChar char="§"/>
              <a:tabLst/>
              <a:defRPr/>
            </a:pPr>
            <a:r>
              <a:rPr lang="en-US" sz="1400">
                <a:solidFill>
                  <a:srgbClr val="FF0000"/>
                </a:solidFill>
                <a:latin typeface="Calibri" panose="020F0502020204030204"/>
              </a:rPr>
              <a:t>Bell Schedule</a:t>
            </a:r>
            <a:endParaRPr lang="en-US" sz="1400">
              <a:solidFill>
                <a:srgbClr val="FF0000"/>
              </a:solidFill>
              <a:latin typeface="Calibri" panose="020F0502020204030204"/>
              <a:ea typeface="Calibri"/>
              <a:cs typeface="Calibri"/>
            </a:endParaRPr>
          </a:p>
          <a:p>
            <a:pPr marL="285750" marR="0" lvl="0" indent="-285750" fontAlgn="auto">
              <a:lnSpc>
                <a:spcPct val="90000"/>
              </a:lnSpc>
              <a:spcBef>
                <a:spcPts val="1000"/>
              </a:spcBef>
              <a:spcAft>
                <a:spcPts val="0"/>
              </a:spcAft>
              <a:buClr>
                <a:srgbClr val="0D6CB9"/>
              </a:buClr>
              <a:buSzTx/>
              <a:buFont typeface="Wingdings" panose="05000000000000000000" pitchFamily="2" charset="2"/>
              <a:buChar char="§"/>
              <a:tabLst/>
              <a:defRPr/>
            </a:pPr>
            <a:r>
              <a:rPr lang="en-US" sz="1400">
                <a:solidFill>
                  <a:srgbClr val="FF0000"/>
                </a:solidFill>
                <a:latin typeface="Calibri" panose="020F0502020204030204"/>
              </a:rPr>
              <a:t>Educator Preparation Data Model</a:t>
            </a:r>
            <a:endParaRPr lang="en-US" sz="1400">
              <a:solidFill>
                <a:srgbClr val="FF0000"/>
              </a:solidFill>
              <a:latin typeface="Calibri" panose="020F0502020204030204"/>
              <a:ea typeface="Calibri"/>
              <a:cs typeface="Calibri"/>
            </a:endParaRPr>
          </a:p>
          <a:p>
            <a:pPr marL="285750" marR="0" lvl="0" indent="-285750" fontAlgn="auto">
              <a:lnSpc>
                <a:spcPct val="90000"/>
              </a:lnSpc>
              <a:spcBef>
                <a:spcPts val="1000"/>
              </a:spcBef>
              <a:spcAft>
                <a:spcPts val="0"/>
              </a:spcAft>
              <a:buClr>
                <a:srgbClr val="0D6CB9"/>
              </a:buClr>
              <a:buSzTx/>
              <a:buFont typeface="Wingdings" panose="05000000000000000000" pitchFamily="2" charset="2"/>
              <a:buChar char="§"/>
              <a:tabLst/>
              <a:defRPr/>
            </a:pPr>
            <a:r>
              <a:rPr lang="en-US" sz="1400">
                <a:solidFill>
                  <a:srgbClr val="FF0000"/>
                </a:solidFill>
                <a:latin typeface="Calibri" panose="020F0502020204030204"/>
              </a:rPr>
              <a:t>Graduation</a:t>
            </a:r>
            <a:endParaRPr lang="en-US" sz="1400">
              <a:solidFill>
                <a:srgbClr val="FF0000"/>
              </a:solidFill>
              <a:latin typeface="Calibri" panose="020F0502020204030204"/>
              <a:ea typeface="Calibri"/>
              <a:cs typeface="Calibri"/>
            </a:endParaRPr>
          </a:p>
          <a:p>
            <a:pPr marL="285750" marR="0" lvl="0" indent="-285750" fontAlgn="auto">
              <a:lnSpc>
                <a:spcPct val="90000"/>
              </a:lnSpc>
              <a:spcBef>
                <a:spcPts val="1000"/>
              </a:spcBef>
              <a:spcAft>
                <a:spcPts val="0"/>
              </a:spcAft>
              <a:buClr>
                <a:srgbClr val="0D6CB9"/>
              </a:buClr>
              <a:buSzTx/>
              <a:buFont typeface="Wingdings" panose="05000000000000000000" pitchFamily="2" charset="2"/>
              <a:buChar char="§"/>
              <a:tabLst/>
              <a:defRPr/>
            </a:pPr>
            <a:r>
              <a:rPr lang="en-US" sz="1400">
                <a:solidFill>
                  <a:srgbClr val="FF0000"/>
                </a:solidFill>
                <a:latin typeface="Calibri" panose="020F0502020204030204"/>
              </a:rPr>
              <a:t>Intervention</a:t>
            </a:r>
            <a:endParaRPr lang="en-US" sz="1400">
              <a:solidFill>
                <a:srgbClr val="FF0000"/>
              </a:solidFill>
              <a:latin typeface="Calibri" panose="020F0502020204030204"/>
              <a:ea typeface="Calibri"/>
              <a:cs typeface="Calibri"/>
            </a:endParaRPr>
          </a:p>
          <a:p>
            <a:pPr marL="285750" marR="0" lvl="0" indent="-285750" fontAlgn="auto">
              <a:lnSpc>
                <a:spcPct val="90000"/>
              </a:lnSpc>
              <a:spcBef>
                <a:spcPts val="1000"/>
              </a:spcBef>
              <a:spcAft>
                <a:spcPts val="0"/>
              </a:spcAft>
              <a:buClr>
                <a:srgbClr val="0D6CB9"/>
              </a:buClr>
              <a:buSzTx/>
              <a:buFont typeface="Wingdings" panose="05000000000000000000" pitchFamily="2" charset="2"/>
              <a:buChar char="§"/>
              <a:tabLst/>
              <a:defRPr/>
            </a:pPr>
            <a:r>
              <a:rPr lang="en-US" sz="1400">
                <a:solidFill>
                  <a:srgbClr val="FF0000"/>
                </a:solidFill>
                <a:latin typeface="Calibri" panose="020F0502020204030204"/>
              </a:rPr>
              <a:t>Survey</a:t>
            </a:r>
            <a:endParaRPr lang="en-US" sz="1400">
              <a:solidFill>
                <a:srgbClr val="FF0000"/>
              </a:solidFill>
              <a:latin typeface="Calibri" panose="020F0502020204030204"/>
              <a:ea typeface="Calibri"/>
              <a:cs typeface="Calibri"/>
            </a:endParaRPr>
          </a:p>
        </p:txBody>
      </p:sp>
      <p:sp>
        <p:nvSpPr>
          <p:cNvPr id="25" name="TextBox 24">
            <a:extLst>
              <a:ext uri="{FF2B5EF4-FFF2-40B4-BE49-F238E27FC236}">
                <a16:creationId xmlns:a16="http://schemas.microsoft.com/office/drawing/2014/main" id="{0219920E-D4F3-52FC-C1F4-72D81F4493F9}"/>
              </a:ext>
            </a:extLst>
          </p:cNvPr>
          <p:cNvSpPr txBox="1"/>
          <p:nvPr/>
        </p:nvSpPr>
        <p:spPr>
          <a:xfrm>
            <a:off x="8746569" y="3064158"/>
            <a:ext cx="2075311" cy="1391599"/>
          </a:xfrm>
          <a:prstGeom prst="rect">
            <a:avLst/>
          </a:prstGeom>
          <a:noFill/>
        </p:spPr>
        <p:txBody>
          <a:bodyPr wrap="square">
            <a:spAutoFit/>
          </a:bodyPr>
          <a:lstStyle/>
          <a:p>
            <a:pPr marL="342900" indent="-342900">
              <a:lnSpc>
                <a:spcPct val="70000"/>
              </a:lnSpc>
              <a:spcBef>
                <a:spcPts val="1000"/>
              </a:spcBef>
              <a:buClr>
                <a:schemeClr val="tx1"/>
              </a:buClr>
              <a:buFont typeface="+mj-lt"/>
              <a:buAutoNum type="arabicPeriod" startAt="14"/>
              <a:defRPr/>
            </a:pPr>
            <a:r>
              <a:rPr lang="en-US" sz="1400">
                <a:latin typeface="Calibri" panose="020F0502020204030204"/>
              </a:rPr>
              <a:t>Prior Year Leaver </a:t>
            </a:r>
          </a:p>
          <a:p>
            <a:pPr marL="342900" indent="-342900">
              <a:lnSpc>
                <a:spcPct val="70000"/>
              </a:lnSpc>
              <a:spcBef>
                <a:spcPts val="1000"/>
              </a:spcBef>
              <a:buClr>
                <a:schemeClr val="tx1"/>
              </a:buClr>
              <a:buFont typeface="+mj-lt"/>
              <a:buAutoNum type="arabicPeriod" startAt="14"/>
              <a:defRPr/>
            </a:pPr>
            <a:r>
              <a:rPr lang="en-US" sz="1400">
                <a:latin typeface="Calibri" panose="020F0502020204030204"/>
              </a:rPr>
              <a:t>Restraint Event </a:t>
            </a:r>
          </a:p>
          <a:p>
            <a:pPr marL="342900" indent="-342900">
              <a:lnSpc>
                <a:spcPct val="70000"/>
              </a:lnSpc>
              <a:spcBef>
                <a:spcPts val="1000"/>
              </a:spcBef>
              <a:buClr>
                <a:schemeClr val="tx1"/>
              </a:buClr>
              <a:buFont typeface="+mj-lt"/>
              <a:buAutoNum type="arabicPeriod" startAt="14"/>
              <a:defRPr/>
            </a:pPr>
            <a:r>
              <a:rPr lang="en-US" sz="1400">
                <a:latin typeface="Calibri" panose="020F0502020204030204"/>
              </a:rPr>
              <a:t>Student Application </a:t>
            </a:r>
          </a:p>
          <a:p>
            <a:pPr marL="342900" indent="-342900">
              <a:lnSpc>
                <a:spcPct val="70000"/>
              </a:lnSpc>
              <a:spcBef>
                <a:spcPts val="1000"/>
              </a:spcBef>
              <a:buClr>
                <a:schemeClr val="tx1"/>
              </a:buClr>
              <a:buFont typeface="+mj-lt"/>
              <a:buAutoNum type="arabicPeriod" startAt="14"/>
              <a:defRPr/>
            </a:pPr>
            <a:r>
              <a:rPr lang="en-US" sz="1400">
                <a:latin typeface="Calibri" panose="020F0502020204030204"/>
              </a:rPr>
              <a:t>Student Special Education Program Eligibility Association</a:t>
            </a:r>
          </a:p>
        </p:txBody>
      </p:sp>
      <p:sp>
        <p:nvSpPr>
          <p:cNvPr id="26" name="TextBox 25">
            <a:extLst>
              <a:ext uri="{FF2B5EF4-FFF2-40B4-BE49-F238E27FC236}">
                <a16:creationId xmlns:a16="http://schemas.microsoft.com/office/drawing/2014/main" id="{F69009E5-C0EB-9C86-ABCB-DE1577519D15}"/>
              </a:ext>
            </a:extLst>
          </p:cNvPr>
          <p:cNvSpPr txBox="1"/>
          <p:nvPr/>
        </p:nvSpPr>
        <p:spPr>
          <a:xfrm>
            <a:off x="5699971" y="1925416"/>
            <a:ext cx="2473186" cy="3903056"/>
          </a:xfrm>
          <a:prstGeom prst="rect">
            <a:avLst/>
          </a:prstGeom>
          <a:noFill/>
        </p:spPr>
        <p:txBody>
          <a:bodyPr wrap="square" rIns="0">
            <a:spAutoFit/>
          </a:bodyPr>
          <a:lstStyle/>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Alternative and Supplemental Services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Assessment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Discipline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Education Organization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Enrollment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Finance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School Calendar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Staff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Student Academic Record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Student Attendance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Student Cohort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Student Identification and Demographics </a:t>
            </a:r>
          </a:p>
          <a:p>
            <a:pPr marL="228600" marR="0" lvl="0" indent="-228600" algn="l" defTabSz="914400" rtl="0" eaLnBrk="1" fontAlgn="auto" latinLnBrk="0" hangingPunct="1">
              <a:lnSpc>
                <a:spcPct val="70000"/>
              </a:lnSpc>
              <a:spcBef>
                <a:spcPts val="1000"/>
              </a:spcBef>
              <a:spcAft>
                <a:spcPts val="0"/>
              </a:spcAft>
              <a:buClr>
                <a:schemeClr val="tx1"/>
              </a:buClr>
              <a:buSzTx/>
              <a:buFont typeface="+mj-lt"/>
              <a:buAutoNum type="arabicPeriod"/>
              <a:tabLst/>
              <a:defRPr/>
            </a:pPr>
            <a:r>
              <a:rPr kumimoji="0" lang="en-US" sz="1400" i="0" u="none" strike="noStrike" kern="1200" cap="none" spc="0" normalizeH="0" baseline="0" noProof="0">
                <a:ln>
                  <a:noFill/>
                </a:ln>
                <a:effectLst/>
                <a:uLnTx/>
                <a:uFillTx/>
                <a:latin typeface="Calibri" panose="020F0502020204030204"/>
                <a:ea typeface="+mn-ea"/>
                <a:cs typeface="+mn-cs"/>
              </a:rPr>
              <a:t>Teaching and Learning </a:t>
            </a:r>
          </a:p>
        </p:txBody>
      </p:sp>
      <p:sp>
        <p:nvSpPr>
          <p:cNvPr id="4" name="Slide Number Placeholder 3">
            <a:extLst>
              <a:ext uri="{FF2B5EF4-FFF2-40B4-BE49-F238E27FC236}">
                <a16:creationId xmlns:a16="http://schemas.microsoft.com/office/drawing/2014/main" id="{044C4894-0463-62F6-FA02-3527B8999982}"/>
              </a:ext>
            </a:extLst>
          </p:cNvPr>
          <p:cNvSpPr>
            <a:spLocks noGrp="1"/>
          </p:cNvSpPr>
          <p:nvPr>
            <p:ph type="sldNum" sz="quarter" idx="12"/>
          </p:nvPr>
        </p:nvSpPr>
        <p:spPr/>
        <p:txBody>
          <a:bodyPr/>
          <a:lstStyle/>
          <a:p>
            <a:fld id="{69C126A4-BD19-47E2-8A0E-0DE1B9D8C925}" type="slidenum">
              <a:rPr lang="en-US" sz="900" smtClean="0"/>
              <a:pPr/>
              <a:t>10</a:t>
            </a:fld>
            <a:endParaRPr lang="en-US" sz="900"/>
          </a:p>
        </p:txBody>
      </p:sp>
    </p:spTree>
    <p:custDataLst>
      <p:tags r:id="rId1"/>
    </p:custDataLst>
    <p:extLst>
      <p:ext uri="{BB962C8B-B14F-4D97-AF65-F5344CB8AC3E}">
        <p14:creationId xmlns:p14="http://schemas.microsoft.com/office/powerpoint/2010/main" val="166381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p:bldP spid="7" grpId="0"/>
      <p:bldP spid="10" grpId="0"/>
      <p:bldP spid="17"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DB749283-5A85-A964-27BF-B6162B2021EB}"/>
              </a:ext>
            </a:extLst>
          </p:cNvPr>
          <p:cNvSpPr>
            <a:spLocks noGrp="1"/>
          </p:cNvSpPr>
          <p:nvPr>
            <p:ph type="title"/>
          </p:nvPr>
        </p:nvSpPr>
        <p:spPr>
          <a:xfrm>
            <a:off x="1809549" y="167275"/>
            <a:ext cx="10382451" cy="751350"/>
          </a:xfrm>
        </p:spPr>
        <p:txBody>
          <a:bodyPr>
            <a:noAutofit/>
          </a:bodyPr>
          <a:lstStyle/>
          <a:p>
            <a:pPr algn="ctr">
              <a:defRPr/>
            </a:pPr>
            <a:r>
              <a:rPr lang="en-US" sz="4400">
                <a:cs typeface="Calibri"/>
              </a:rPr>
              <a:t>STUDENT CHARACTERISTICS</a:t>
            </a:r>
          </a:p>
        </p:txBody>
      </p:sp>
      <p:sp>
        <p:nvSpPr>
          <p:cNvPr id="5" name="Content Placeholder 2">
            <a:extLst>
              <a:ext uri="{FF2B5EF4-FFF2-40B4-BE49-F238E27FC236}">
                <a16:creationId xmlns:a16="http://schemas.microsoft.com/office/drawing/2014/main" id="{1E5A9042-ECDF-E8A4-0788-5023B8BD2D03}"/>
              </a:ext>
            </a:extLst>
          </p:cNvPr>
          <p:cNvSpPr txBox="1">
            <a:spLocks/>
          </p:cNvSpPr>
          <p:nvPr/>
        </p:nvSpPr>
        <p:spPr>
          <a:xfrm>
            <a:off x="2194560" y="1000125"/>
            <a:ext cx="9638051" cy="5198543"/>
          </a:xfrm>
          <a:prstGeom prst="rect">
            <a:avLst/>
          </a:prstGeom>
          <a:solidFill>
            <a:srgbClr val="FFC000"/>
          </a:solidFill>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endParaRPr lang="en-US">
              <a:solidFill>
                <a:schemeClr val="tx1"/>
              </a:solidFill>
            </a:endParaRPr>
          </a:p>
          <a:p>
            <a:pPr>
              <a:buClr>
                <a:schemeClr val="tx1"/>
              </a:buClr>
            </a:pPr>
            <a:r>
              <a:rPr lang="en-US">
                <a:solidFill>
                  <a:schemeClr val="tx1"/>
                </a:solidFill>
              </a:rPr>
              <a:t>The Student Characteristics Data Element (E3063) captures important characteristics of the student’s environment or situation.</a:t>
            </a:r>
          </a:p>
          <a:p>
            <a:pPr marL="0" indent="0">
              <a:buClr>
                <a:schemeClr val="tx1"/>
              </a:buClr>
              <a:buNone/>
            </a:pPr>
            <a:endParaRPr lang="en-US" sz="1200">
              <a:solidFill>
                <a:schemeClr val="tx1"/>
              </a:solidFill>
            </a:endParaRPr>
          </a:p>
          <a:p>
            <a:pPr marL="231775" lvl="2" indent="-231775">
              <a:buClr>
                <a:schemeClr val="tx1"/>
              </a:buClr>
            </a:pPr>
            <a:r>
              <a:rPr lang="en-US" sz="2800">
                <a:solidFill>
                  <a:schemeClr val="tx1"/>
                </a:solidFill>
              </a:rPr>
              <a:t>The </a:t>
            </a:r>
            <a:r>
              <a:rPr lang="en-US" sz="2800" err="1">
                <a:solidFill>
                  <a:schemeClr val="tx1"/>
                </a:solidFill>
              </a:rPr>
              <a:t>StudentCharacteristic</a:t>
            </a:r>
            <a:r>
              <a:rPr lang="en-US" sz="2800">
                <a:solidFill>
                  <a:schemeClr val="tx1"/>
                </a:solidFill>
              </a:rPr>
              <a:t> Descriptor Table (C344) defines the student characteristics report on E3063 in the Student </a:t>
            </a:r>
            <a:r>
              <a:rPr lang="en-US" sz="2800" err="1">
                <a:solidFill>
                  <a:schemeClr val="tx1"/>
                </a:solidFill>
              </a:rPr>
              <a:t>EducationOrganization</a:t>
            </a:r>
            <a:r>
              <a:rPr lang="en-US" sz="2800">
                <a:solidFill>
                  <a:schemeClr val="tx1"/>
                </a:solidFill>
              </a:rPr>
              <a:t> Association Entity.</a:t>
            </a:r>
          </a:p>
          <a:p>
            <a:pPr marL="1146175" lvl="4" indent="-231775">
              <a:buClr>
                <a:schemeClr val="tx1"/>
              </a:buClr>
            </a:pPr>
            <a:r>
              <a:rPr lang="en-US" sz="2600">
                <a:solidFill>
                  <a:schemeClr val="tx1"/>
                </a:solidFill>
              </a:rPr>
              <a:t>At Risk, Immigrant, Migratory, Dyslexia, Gifted and Talented, Section 504, Dropout Recovery Program, etc.</a:t>
            </a:r>
          </a:p>
        </p:txBody>
      </p:sp>
      <p:sp>
        <p:nvSpPr>
          <p:cNvPr id="3" name="Slide Number Placeholder 2">
            <a:extLst>
              <a:ext uri="{FF2B5EF4-FFF2-40B4-BE49-F238E27FC236}">
                <a16:creationId xmlns:a16="http://schemas.microsoft.com/office/drawing/2014/main" id="{DA994378-889A-0F66-3B6D-0E6EB953DE51}"/>
              </a:ext>
            </a:extLst>
          </p:cNvPr>
          <p:cNvSpPr>
            <a:spLocks noGrp="1"/>
          </p:cNvSpPr>
          <p:nvPr>
            <p:ph type="sldNum" sz="quarter" idx="12"/>
          </p:nvPr>
        </p:nvSpPr>
        <p:spPr/>
        <p:txBody>
          <a:bodyPr/>
          <a:lstStyle/>
          <a:p>
            <a:fld id="{69C126A4-BD19-47E2-8A0E-0DE1B9D8C925}" type="slidenum">
              <a:rPr lang="en-US" sz="900" smtClean="0"/>
              <a:pPr/>
              <a:t>11</a:t>
            </a:fld>
            <a:endParaRPr lang="en-US" sz="900"/>
          </a:p>
        </p:txBody>
      </p:sp>
    </p:spTree>
    <p:custDataLst>
      <p:tags r:id="rId1"/>
    </p:custDataLst>
    <p:extLst>
      <p:ext uri="{BB962C8B-B14F-4D97-AF65-F5344CB8AC3E}">
        <p14:creationId xmlns:p14="http://schemas.microsoft.com/office/powerpoint/2010/main" val="440580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2932BB6-24AF-FDB2-9684-8B2477432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225" y="3961331"/>
            <a:ext cx="9315450" cy="1123950"/>
          </a:xfrm>
          <a:prstGeom prst="rect">
            <a:avLst/>
          </a:prstGeom>
          <a:ln w="22225">
            <a:solidFill>
              <a:schemeClr val="accent1"/>
            </a:solidFill>
          </a:ln>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CCEB4F97-314B-A644-7C29-9134FE81B09F}"/>
              </a:ext>
            </a:extLst>
          </p:cNvPr>
          <p:cNvSpPr>
            <a:spLocks noGrp="1"/>
          </p:cNvSpPr>
          <p:nvPr>
            <p:ph type="title"/>
          </p:nvPr>
        </p:nvSpPr>
        <p:spPr>
          <a:xfrm>
            <a:off x="1799772" y="167275"/>
            <a:ext cx="10392228" cy="751350"/>
          </a:xfrm>
        </p:spPr>
        <p:txBody>
          <a:bodyPr anchor="ctr">
            <a:noAutofit/>
          </a:bodyPr>
          <a:lstStyle/>
          <a:p>
            <a:pPr algn="ctr">
              <a:defRPr/>
            </a:pPr>
            <a:r>
              <a:rPr lang="en-US" sz="4400">
                <a:cs typeface="Calibri"/>
              </a:rPr>
              <a:t>EXAMPLE OF MULTIPLE CHARACTERISTICS </a:t>
            </a:r>
          </a:p>
        </p:txBody>
      </p:sp>
      <p:sp>
        <p:nvSpPr>
          <p:cNvPr id="17" name="Content Placeholder 2">
            <a:extLst>
              <a:ext uri="{FF2B5EF4-FFF2-40B4-BE49-F238E27FC236}">
                <a16:creationId xmlns:a16="http://schemas.microsoft.com/office/drawing/2014/main" id="{3233DDFF-CA67-8EEF-651E-0DE9A16F2936}"/>
              </a:ext>
            </a:extLst>
          </p:cNvPr>
          <p:cNvSpPr>
            <a:spLocks noGrp="1"/>
          </p:cNvSpPr>
          <p:nvPr>
            <p:ph idx="1"/>
          </p:nvPr>
        </p:nvSpPr>
        <p:spPr>
          <a:xfrm>
            <a:off x="2020896" y="1097859"/>
            <a:ext cx="9704642" cy="5592865"/>
          </a:xfrm>
          <a:ln w="22225">
            <a:solidFill>
              <a:schemeClr val="accent1"/>
            </a:solidFill>
          </a:ln>
        </p:spPr>
        <p:txBody>
          <a:bodyPr/>
          <a:lstStyle/>
          <a:p>
            <a:pPr>
              <a:spcBef>
                <a:spcPts val="0"/>
              </a:spcBef>
              <a:tabLst>
                <a:tab pos="914400" algn="l"/>
              </a:tabLst>
            </a:pPr>
            <a:r>
              <a:rPr lang="en-US" sz="2400"/>
              <a:t>Some entities can have more than one instance (also called a Common Type), depending on which descriptors are relevant for a particular student or staff member.</a:t>
            </a:r>
          </a:p>
          <a:p>
            <a:pPr>
              <a:spcBef>
                <a:spcPts val="0"/>
              </a:spcBef>
              <a:tabLst>
                <a:tab pos="914400" algn="l"/>
              </a:tabLst>
            </a:pPr>
            <a:endParaRPr lang="en-US" sz="2400">
              <a:solidFill>
                <a:srgbClr val="0070C0"/>
              </a:solidFill>
            </a:endParaRPr>
          </a:p>
          <a:p>
            <a:pPr lvl="1">
              <a:spcBef>
                <a:spcPts val="0"/>
              </a:spcBef>
              <a:tabLst>
                <a:tab pos="914400" algn="l"/>
              </a:tabLst>
            </a:pPr>
            <a:r>
              <a:rPr lang="en-US" sz="2000">
                <a:solidFill>
                  <a:srgbClr val="0070C0"/>
                </a:solidFill>
              </a:rPr>
              <a:t>Each student characteristic will have its own descriptor value with a </a:t>
            </a:r>
            <a:r>
              <a:rPr lang="en-US" sz="2000" b="1">
                <a:solidFill>
                  <a:srgbClr val="0070C0"/>
                </a:solidFill>
              </a:rPr>
              <a:t>begin date </a:t>
            </a:r>
            <a:r>
              <a:rPr lang="en-US" sz="2000">
                <a:solidFill>
                  <a:srgbClr val="0070C0"/>
                </a:solidFill>
              </a:rPr>
              <a:t>and </a:t>
            </a:r>
            <a:r>
              <a:rPr lang="en-US" sz="2000" b="1">
                <a:solidFill>
                  <a:srgbClr val="0070C0"/>
                </a:solidFill>
              </a:rPr>
              <a:t>end date</a:t>
            </a:r>
            <a:r>
              <a:rPr lang="en-US" sz="2000">
                <a:solidFill>
                  <a:srgbClr val="0070C0"/>
                </a:solidFill>
              </a:rPr>
              <a:t>.</a:t>
            </a:r>
          </a:p>
          <a:p>
            <a:pPr lvl="2">
              <a:spcBef>
                <a:spcPts val="0"/>
              </a:spcBef>
              <a:tabLst>
                <a:tab pos="914400" algn="l"/>
              </a:tabLst>
            </a:pPr>
            <a:r>
              <a:rPr lang="en-US" sz="1800">
                <a:solidFill>
                  <a:srgbClr val="0070C0"/>
                </a:solidFill>
              </a:rPr>
              <a:t>For example, a student may be identified as having Dyslexia, 04, and identified as Gifted and Talented, 15. Both will require a begin and end date which can overlap.</a:t>
            </a:r>
          </a:p>
          <a:p>
            <a:pPr>
              <a:spcBef>
                <a:spcPts val="0"/>
              </a:spcBef>
              <a:tabLst>
                <a:tab pos="914400" algn="l"/>
              </a:tabLst>
            </a:pPr>
            <a:endParaRPr lang="en-US" sz="2400">
              <a:solidFill>
                <a:schemeClr val="tx1"/>
              </a:solidFill>
            </a:endParaRPr>
          </a:p>
          <a:p>
            <a:pPr marL="457200" marR="0" lvl="1" indent="0">
              <a:spcBef>
                <a:spcPts val="0"/>
              </a:spcBef>
              <a:spcAft>
                <a:spcPts val="0"/>
              </a:spcAft>
              <a:buNone/>
              <a:tabLst>
                <a:tab pos="914400" algn="l"/>
              </a:tabLst>
            </a:pPr>
            <a:endParaRPr lang="en-US" sz="2000">
              <a:solidFill>
                <a:schemeClr val="tx1"/>
              </a:solidFill>
            </a:endParaRPr>
          </a:p>
          <a:p>
            <a:pPr marL="457200" marR="0" lvl="1" indent="0">
              <a:spcBef>
                <a:spcPts val="0"/>
              </a:spcBef>
              <a:spcAft>
                <a:spcPts val="0"/>
              </a:spcAft>
              <a:buNone/>
              <a:tabLst>
                <a:tab pos="914400" algn="l"/>
              </a:tabLst>
            </a:pPr>
            <a:endParaRPr lang="en-US" sz="2000">
              <a:solidFill>
                <a:schemeClr val="tx1"/>
              </a:solidFill>
            </a:endParaRPr>
          </a:p>
          <a:p>
            <a:pPr marL="742950" marR="0" lvl="1" indent="-285750">
              <a:spcBef>
                <a:spcPts val="0"/>
              </a:spcBef>
              <a:spcAft>
                <a:spcPts val="0"/>
              </a:spcAft>
              <a:buFont typeface="+mj-lt"/>
              <a:buAutoNum type="alphaLcPeriod"/>
              <a:tabLst>
                <a:tab pos="914400" algn="l"/>
              </a:tabLst>
            </a:pPr>
            <a:endParaRPr lang="en-US" sz="2000">
              <a:solidFill>
                <a:schemeClr val="tx1"/>
              </a:solidFill>
            </a:endParaRPr>
          </a:p>
          <a:p>
            <a:pPr marL="742950" marR="0" lvl="1" indent="-285750">
              <a:spcBef>
                <a:spcPts val="0"/>
              </a:spcBef>
              <a:spcAft>
                <a:spcPts val="0"/>
              </a:spcAft>
              <a:buFont typeface="+mj-lt"/>
              <a:buAutoNum type="alphaLcPeriod"/>
              <a:tabLst>
                <a:tab pos="914400" algn="l"/>
              </a:tabLst>
            </a:pPr>
            <a:endParaRPr lang="en-US" sz="2000">
              <a:solidFill>
                <a:schemeClr val="tx1"/>
              </a:solidFill>
            </a:endParaRPr>
          </a:p>
          <a:p>
            <a:pPr marL="457200" marR="0" lvl="1" indent="0">
              <a:spcBef>
                <a:spcPts val="0"/>
              </a:spcBef>
              <a:spcAft>
                <a:spcPts val="0"/>
              </a:spcAft>
              <a:buNone/>
              <a:tabLst>
                <a:tab pos="914400" algn="l"/>
              </a:tabLst>
            </a:pPr>
            <a:endParaRPr lang="en-US" sz="2000">
              <a:solidFill>
                <a:schemeClr val="tx1"/>
              </a:solidFill>
            </a:endParaRPr>
          </a:p>
          <a:p>
            <a:pPr marL="914400" marR="0" lvl="1" indent="-457200">
              <a:spcBef>
                <a:spcPts val="0"/>
              </a:spcBef>
              <a:spcAft>
                <a:spcPts val="0"/>
              </a:spcAft>
              <a:buFont typeface="+mj-lt"/>
              <a:buAutoNum type="arabicPeriod" startAt="2"/>
              <a:tabLst>
                <a:tab pos="914400" algn="l"/>
              </a:tabLst>
            </a:pPr>
            <a:endParaRPr lang="en-US" sz="2000">
              <a:solidFill>
                <a:schemeClr val="tx1"/>
              </a:solidFill>
            </a:endParaRPr>
          </a:p>
          <a:p>
            <a:pPr marL="742950" marR="0" lvl="1" indent="-285750">
              <a:spcBef>
                <a:spcPts val="0"/>
              </a:spcBef>
              <a:spcAft>
                <a:spcPts val="0"/>
              </a:spcAft>
              <a:buFont typeface="+mj-lt"/>
              <a:buAutoNum type="alphaLcPeriod"/>
              <a:tabLst>
                <a:tab pos="914400" algn="l"/>
              </a:tabLst>
            </a:pPr>
            <a:endParaRPr lang="en-US" sz="2000">
              <a:solidFill>
                <a:schemeClr val="tx1"/>
              </a:solidFill>
            </a:endParaRPr>
          </a:p>
          <a:p>
            <a:pPr marL="742950" marR="0" lvl="1" indent="-285750">
              <a:spcBef>
                <a:spcPts val="0"/>
              </a:spcBef>
              <a:spcAft>
                <a:spcPts val="0"/>
              </a:spcAft>
              <a:buFont typeface="+mj-lt"/>
              <a:buAutoNum type="alphaLcPeriod"/>
              <a:tabLst>
                <a:tab pos="914400" algn="l"/>
              </a:tabLst>
            </a:pPr>
            <a:endParaRPr lang="en-US" sz="2000">
              <a:solidFill>
                <a:schemeClr val="tx1"/>
              </a:solidFill>
            </a:endParaRPr>
          </a:p>
          <a:p>
            <a:pPr marL="742950" marR="0" lvl="1" indent="-285750">
              <a:spcBef>
                <a:spcPts val="0"/>
              </a:spcBef>
              <a:spcAft>
                <a:spcPts val="0"/>
              </a:spcAft>
              <a:buFont typeface="+mj-lt"/>
              <a:buAutoNum type="alphaLcPeriod"/>
              <a:tabLst>
                <a:tab pos="914400" algn="l"/>
              </a:tabLst>
            </a:pPr>
            <a:endParaRPr lang="en-US" sz="2000">
              <a:solidFill>
                <a:schemeClr val="tx1"/>
              </a:solidFill>
            </a:endParaRPr>
          </a:p>
          <a:p>
            <a:pPr marL="457200" marR="0" lvl="1" indent="0">
              <a:spcBef>
                <a:spcPts val="0"/>
              </a:spcBef>
              <a:spcAft>
                <a:spcPts val="0"/>
              </a:spcAft>
              <a:buNone/>
              <a:tabLst>
                <a:tab pos="914400" algn="l"/>
              </a:tabLst>
            </a:pPr>
            <a:endParaRPr lang="en-US" sz="2000">
              <a:solidFill>
                <a:schemeClr val="tx1"/>
              </a:solidFill>
            </a:endParaRPr>
          </a:p>
          <a:p>
            <a:pPr marL="457200" marR="0" lvl="1" indent="0">
              <a:spcBef>
                <a:spcPts val="0"/>
              </a:spcBef>
              <a:spcAft>
                <a:spcPts val="0"/>
              </a:spcAft>
              <a:buNone/>
              <a:tabLst>
                <a:tab pos="914400" algn="l"/>
              </a:tabLst>
            </a:pPr>
            <a:endParaRPr lang="en-US" sz="1600">
              <a:solidFill>
                <a:schemeClr val="dk1"/>
              </a:solidFill>
            </a:endParaRPr>
          </a:p>
          <a:p>
            <a:endParaRPr lang="en-US">
              <a:solidFill>
                <a:schemeClr val="tx1"/>
              </a:solidFill>
            </a:endParaRPr>
          </a:p>
        </p:txBody>
      </p:sp>
      <p:sp>
        <p:nvSpPr>
          <p:cNvPr id="19" name="TextBox 18">
            <a:extLst>
              <a:ext uri="{FF2B5EF4-FFF2-40B4-BE49-F238E27FC236}">
                <a16:creationId xmlns:a16="http://schemas.microsoft.com/office/drawing/2014/main" id="{46674B4A-9A71-6DD5-334C-2A0B3AC0A505}"/>
              </a:ext>
            </a:extLst>
          </p:cNvPr>
          <p:cNvSpPr txBox="1"/>
          <p:nvPr/>
        </p:nvSpPr>
        <p:spPr>
          <a:xfrm>
            <a:off x="7729308" y="4377071"/>
            <a:ext cx="659262" cy="276999"/>
          </a:xfrm>
          <a:prstGeom prst="rect">
            <a:avLst/>
          </a:prstGeom>
          <a:solidFill>
            <a:srgbClr val="B0DCFC"/>
          </a:solidFill>
        </p:spPr>
        <p:txBody>
          <a:bodyPr wrap="square" rtlCol="0">
            <a:spAutoFit/>
          </a:bodyPr>
          <a:lstStyle/>
          <a:p>
            <a:pPr algn="ctr"/>
            <a:r>
              <a:rPr lang="en-US" sz="1200">
                <a:highlight>
                  <a:srgbClr val="00FF00"/>
                </a:highlight>
              </a:rPr>
              <a:t>04</a:t>
            </a:r>
          </a:p>
        </p:txBody>
      </p:sp>
      <p:sp>
        <p:nvSpPr>
          <p:cNvPr id="20" name="TextBox 19">
            <a:extLst>
              <a:ext uri="{FF2B5EF4-FFF2-40B4-BE49-F238E27FC236}">
                <a16:creationId xmlns:a16="http://schemas.microsoft.com/office/drawing/2014/main" id="{3197D97B-ABB1-66B9-66BE-EC140F860FAA}"/>
              </a:ext>
            </a:extLst>
          </p:cNvPr>
          <p:cNvSpPr txBox="1"/>
          <p:nvPr/>
        </p:nvSpPr>
        <p:spPr>
          <a:xfrm>
            <a:off x="7696962" y="4650630"/>
            <a:ext cx="691608" cy="215444"/>
          </a:xfrm>
          <a:prstGeom prst="rect">
            <a:avLst/>
          </a:prstGeom>
          <a:solidFill>
            <a:srgbClr val="B0DCFC"/>
          </a:solidFill>
        </p:spPr>
        <p:txBody>
          <a:bodyPr wrap="square" rtlCol="0">
            <a:spAutoFit/>
          </a:bodyPr>
          <a:lstStyle/>
          <a:p>
            <a:pPr algn="ctr"/>
            <a:r>
              <a:rPr lang="en-US" sz="800" b="1"/>
              <a:t>2024-08-17</a:t>
            </a:r>
          </a:p>
        </p:txBody>
      </p:sp>
      <p:sp>
        <p:nvSpPr>
          <p:cNvPr id="21" name="TextBox 20">
            <a:extLst>
              <a:ext uri="{FF2B5EF4-FFF2-40B4-BE49-F238E27FC236}">
                <a16:creationId xmlns:a16="http://schemas.microsoft.com/office/drawing/2014/main" id="{B7692327-CC56-2283-E7D1-3F2B89CBA891}"/>
              </a:ext>
            </a:extLst>
          </p:cNvPr>
          <p:cNvSpPr txBox="1"/>
          <p:nvPr/>
        </p:nvSpPr>
        <p:spPr>
          <a:xfrm>
            <a:off x="7725747" y="4862953"/>
            <a:ext cx="665326" cy="215444"/>
          </a:xfrm>
          <a:prstGeom prst="rect">
            <a:avLst/>
          </a:prstGeom>
          <a:solidFill>
            <a:srgbClr val="B0DCFC"/>
          </a:solidFill>
        </p:spPr>
        <p:txBody>
          <a:bodyPr wrap="square" rtlCol="0">
            <a:spAutoFit/>
          </a:bodyPr>
          <a:lstStyle/>
          <a:p>
            <a:pPr algn="ctr"/>
            <a:r>
              <a:rPr lang="en-US" sz="800" b="1"/>
              <a:t>2025-03-21</a:t>
            </a:r>
          </a:p>
        </p:txBody>
      </p:sp>
      <p:sp>
        <p:nvSpPr>
          <p:cNvPr id="22" name="Rectangle 21">
            <a:extLst>
              <a:ext uri="{FF2B5EF4-FFF2-40B4-BE49-F238E27FC236}">
                <a16:creationId xmlns:a16="http://schemas.microsoft.com/office/drawing/2014/main" id="{88EE6902-DF50-FD9C-A530-C8B6AB4D9BE0}"/>
              </a:ext>
            </a:extLst>
          </p:cNvPr>
          <p:cNvSpPr/>
          <p:nvPr/>
        </p:nvSpPr>
        <p:spPr>
          <a:xfrm>
            <a:off x="7708604" y="4364192"/>
            <a:ext cx="691608" cy="7296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81F0223-2D93-AF4E-2ED0-B26C5C25797A}"/>
              </a:ext>
            </a:extLst>
          </p:cNvPr>
          <p:cNvSpPr>
            <a:spLocks noGrp="1"/>
          </p:cNvSpPr>
          <p:nvPr>
            <p:ph type="sldNum" sz="quarter" idx="12"/>
          </p:nvPr>
        </p:nvSpPr>
        <p:spPr/>
        <p:txBody>
          <a:bodyPr/>
          <a:lstStyle/>
          <a:p>
            <a:fld id="{69C126A4-BD19-47E2-8A0E-0DE1B9D8C925}" type="slidenum">
              <a:rPr lang="en-US" sz="900" smtClean="0"/>
              <a:pPr/>
              <a:t>12</a:t>
            </a:fld>
            <a:endParaRPr lang="en-US" sz="900"/>
          </a:p>
        </p:txBody>
      </p:sp>
      <p:pic>
        <p:nvPicPr>
          <p:cNvPr id="4" name="Picture 2">
            <a:extLst>
              <a:ext uri="{FF2B5EF4-FFF2-40B4-BE49-F238E27FC236}">
                <a16:creationId xmlns:a16="http://schemas.microsoft.com/office/drawing/2014/main" id="{9A3E6B40-A946-B572-8BF9-3B04ABF7E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9225" y="5457546"/>
            <a:ext cx="9315450" cy="1123950"/>
          </a:xfrm>
          <a:prstGeom prst="rect">
            <a:avLst/>
          </a:prstGeom>
          <a:ln w="22225">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D6555C-26E1-A826-AE6A-F03E76F219AB}"/>
              </a:ext>
            </a:extLst>
          </p:cNvPr>
          <p:cNvSpPr txBox="1"/>
          <p:nvPr/>
        </p:nvSpPr>
        <p:spPr>
          <a:xfrm>
            <a:off x="7733259" y="5877616"/>
            <a:ext cx="648872" cy="276999"/>
          </a:xfrm>
          <a:prstGeom prst="rect">
            <a:avLst/>
          </a:prstGeom>
          <a:solidFill>
            <a:srgbClr val="B0DCFC"/>
          </a:solidFill>
        </p:spPr>
        <p:txBody>
          <a:bodyPr wrap="square" rtlCol="0">
            <a:spAutoFit/>
          </a:bodyPr>
          <a:lstStyle/>
          <a:p>
            <a:pPr algn="ctr"/>
            <a:r>
              <a:rPr lang="en-US" sz="1200">
                <a:highlight>
                  <a:srgbClr val="00FF00"/>
                </a:highlight>
              </a:rPr>
              <a:t>15</a:t>
            </a:r>
          </a:p>
        </p:txBody>
      </p:sp>
      <p:sp>
        <p:nvSpPr>
          <p:cNvPr id="7" name="TextBox 6">
            <a:extLst>
              <a:ext uri="{FF2B5EF4-FFF2-40B4-BE49-F238E27FC236}">
                <a16:creationId xmlns:a16="http://schemas.microsoft.com/office/drawing/2014/main" id="{EEA8531B-C746-E4EE-234B-E9EC1836EE15}"/>
              </a:ext>
            </a:extLst>
          </p:cNvPr>
          <p:cNvSpPr txBox="1"/>
          <p:nvPr/>
        </p:nvSpPr>
        <p:spPr>
          <a:xfrm>
            <a:off x="7726821" y="6143462"/>
            <a:ext cx="672154" cy="215444"/>
          </a:xfrm>
          <a:prstGeom prst="rect">
            <a:avLst/>
          </a:prstGeom>
          <a:solidFill>
            <a:srgbClr val="B0DCFC"/>
          </a:solidFill>
        </p:spPr>
        <p:txBody>
          <a:bodyPr wrap="square" rtlCol="0">
            <a:spAutoFit/>
          </a:bodyPr>
          <a:lstStyle/>
          <a:p>
            <a:pPr algn="ctr"/>
            <a:r>
              <a:rPr lang="en-US" sz="800" b="1"/>
              <a:t>2024-08-17</a:t>
            </a:r>
          </a:p>
        </p:txBody>
      </p:sp>
      <p:sp>
        <p:nvSpPr>
          <p:cNvPr id="8" name="TextBox 7">
            <a:extLst>
              <a:ext uri="{FF2B5EF4-FFF2-40B4-BE49-F238E27FC236}">
                <a16:creationId xmlns:a16="http://schemas.microsoft.com/office/drawing/2014/main" id="{9A62D5D7-BF89-9B92-061F-82D499A84D9B}"/>
              </a:ext>
            </a:extLst>
          </p:cNvPr>
          <p:cNvSpPr txBox="1"/>
          <p:nvPr/>
        </p:nvSpPr>
        <p:spPr>
          <a:xfrm>
            <a:off x="7733649" y="6359293"/>
            <a:ext cx="665326" cy="215444"/>
          </a:xfrm>
          <a:prstGeom prst="rect">
            <a:avLst/>
          </a:prstGeom>
          <a:solidFill>
            <a:srgbClr val="B0DCFC"/>
          </a:solidFill>
        </p:spPr>
        <p:txBody>
          <a:bodyPr wrap="square" rtlCol="0">
            <a:spAutoFit/>
          </a:bodyPr>
          <a:lstStyle/>
          <a:p>
            <a:pPr algn="ctr"/>
            <a:r>
              <a:rPr lang="en-US" sz="800" b="1"/>
              <a:t>Null</a:t>
            </a:r>
          </a:p>
        </p:txBody>
      </p:sp>
      <p:sp>
        <p:nvSpPr>
          <p:cNvPr id="9" name="Rectangle 8">
            <a:extLst>
              <a:ext uri="{FF2B5EF4-FFF2-40B4-BE49-F238E27FC236}">
                <a16:creationId xmlns:a16="http://schemas.microsoft.com/office/drawing/2014/main" id="{37CE40BB-9B47-3FAD-310B-7ACC8E478A82}"/>
              </a:ext>
            </a:extLst>
          </p:cNvPr>
          <p:cNvSpPr/>
          <p:nvPr/>
        </p:nvSpPr>
        <p:spPr>
          <a:xfrm>
            <a:off x="7708604" y="5858298"/>
            <a:ext cx="691608" cy="7253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837CEF2-35F6-E85C-C33D-CA50D49AA6D1}"/>
              </a:ext>
            </a:extLst>
          </p:cNvPr>
          <p:cNvSpPr/>
          <p:nvPr/>
        </p:nvSpPr>
        <p:spPr>
          <a:xfrm>
            <a:off x="5750196" y="4705831"/>
            <a:ext cx="691608" cy="3879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6E277A0-81AC-806F-1669-9FD919453592}"/>
              </a:ext>
            </a:extLst>
          </p:cNvPr>
          <p:cNvSpPr/>
          <p:nvPr/>
        </p:nvSpPr>
        <p:spPr>
          <a:xfrm>
            <a:off x="5750196" y="6214964"/>
            <a:ext cx="691608" cy="3879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1663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5F2B8-3ACF-805F-2888-61B927E1A5A0}"/>
            </a:ext>
          </a:extLst>
        </p:cNvPr>
        <p:cNvGrpSpPr/>
        <p:nvPr/>
      </p:nvGrpSpPr>
      <p:grpSpPr>
        <a:xfrm>
          <a:off x="0" y="0"/>
          <a:ext cx="0" cy="0"/>
          <a:chOff x="0" y="0"/>
          <a:chExt cx="0" cy="0"/>
        </a:xfrm>
      </p:grpSpPr>
      <p:sp>
        <p:nvSpPr>
          <p:cNvPr id="12" name="Title 3">
            <a:extLst>
              <a:ext uri="{FF2B5EF4-FFF2-40B4-BE49-F238E27FC236}">
                <a16:creationId xmlns:a16="http://schemas.microsoft.com/office/drawing/2014/main" id="{A77B6298-73BC-BB41-26CC-83C7E58FAFA8}"/>
              </a:ext>
            </a:extLst>
          </p:cNvPr>
          <p:cNvSpPr>
            <a:spLocks noGrp="1"/>
          </p:cNvSpPr>
          <p:nvPr>
            <p:ph type="title"/>
          </p:nvPr>
        </p:nvSpPr>
        <p:spPr>
          <a:xfrm>
            <a:off x="1809549" y="167275"/>
            <a:ext cx="10382451" cy="751350"/>
          </a:xfrm>
        </p:spPr>
        <p:txBody>
          <a:bodyPr>
            <a:noAutofit/>
          </a:bodyPr>
          <a:lstStyle/>
          <a:p>
            <a:pPr algn="ctr">
              <a:defRPr/>
            </a:pPr>
            <a:r>
              <a:rPr lang="en-US" sz="4400">
                <a:cs typeface="Calibri"/>
              </a:rPr>
              <a:t>BEGIN AND END DATES</a:t>
            </a:r>
          </a:p>
        </p:txBody>
      </p:sp>
      <p:sp>
        <p:nvSpPr>
          <p:cNvPr id="7" name="Content Placeholder 2">
            <a:extLst>
              <a:ext uri="{FF2B5EF4-FFF2-40B4-BE49-F238E27FC236}">
                <a16:creationId xmlns:a16="http://schemas.microsoft.com/office/drawing/2014/main" id="{1626301F-5196-CA5D-F793-4BEC6794FBE1}"/>
              </a:ext>
            </a:extLst>
          </p:cNvPr>
          <p:cNvSpPr txBox="1">
            <a:spLocks/>
          </p:cNvSpPr>
          <p:nvPr/>
        </p:nvSpPr>
        <p:spPr>
          <a:xfrm>
            <a:off x="2085496" y="1199905"/>
            <a:ext cx="9609200" cy="5292967"/>
          </a:xfrm>
          <a:prstGeom prst="rect">
            <a:avLst/>
          </a:prstGeom>
          <a:solidFill>
            <a:srgbClr val="00B6C8"/>
          </a:solidFill>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endParaRPr lang="en-US" sz="1200" kern="1200">
              <a:solidFill>
                <a:schemeClr val="tx1"/>
              </a:solidFill>
            </a:endParaRPr>
          </a:p>
          <a:p>
            <a:pPr marL="0" indent="0">
              <a:buClrTx/>
              <a:buNone/>
            </a:pPr>
            <a:r>
              <a:rPr lang="en-US" kern="1200">
                <a:solidFill>
                  <a:schemeClr val="tx1"/>
                </a:solidFill>
              </a:rPr>
              <a:t>Begin and End Dates will be reported on most data elements.</a:t>
            </a:r>
          </a:p>
          <a:p>
            <a:pPr marL="1200150" lvl="3" indent="-285750">
              <a:spcBef>
                <a:spcPts val="1000"/>
              </a:spcBef>
              <a:buClrTx/>
            </a:pPr>
            <a:r>
              <a:rPr lang="en-US" sz="2800" kern="1200">
                <a:solidFill>
                  <a:schemeClr val="tx1"/>
                </a:solidFill>
              </a:rPr>
              <a:t>E.g., </a:t>
            </a:r>
            <a:r>
              <a:rPr lang="en-US" sz="2800" kern="1200" err="1">
                <a:solidFill>
                  <a:schemeClr val="tx1"/>
                </a:solidFill>
              </a:rPr>
              <a:t>EconomicDisadvantage</a:t>
            </a:r>
            <a:r>
              <a:rPr lang="en-US" sz="2800" kern="1200">
                <a:solidFill>
                  <a:schemeClr val="tx1"/>
                </a:solidFill>
              </a:rPr>
              <a:t> (E0785)</a:t>
            </a:r>
          </a:p>
          <a:p>
            <a:pPr lvl="3">
              <a:spcAft>
                <a:spcPct val="15000"/>
              </a:spcAft>
              <a:buClrTx/>
            </a:pPr>
            <a:r>
              <a:rPr lang="en-US" sz="2400" err="1">
                <a:solidFill>
                  <a:schemeClr val="tx1"/>
                </a:solidFill>
              </a:rPr>
              <a:t>BeginDate</a:t>
            </a:r>
            <a:r>
              <a:rPr lang="en-US" sz="2400">
                <a:solidFill>
                  <a:schemeClr val="tx1"/>
                </a:solidFill>
              </a:rPr>
              <a:t> (E3010) – the first instructional day in the current school year a student is assigned to the </a:t>
            </a:r>
            <a:r>
              <a:rPr lang="en-US" sz="2400" err="1">
                <a:solidFill>
                  <a:schemeClr val="tx1"/>
                </a:solidFill>
              </a:rPr>
              <a:t>EconomicDisadvantaged</a:t>
            </a:r>
            <a:r>
              <a:rPr lang="en-US" sz="2400">
                <a:solidFill>
                  <a:schemeClr val="tx1"/>
                </a:solidFill>
              </a:rPr>
              <a:t> descriptor.</a:t>
            </a:r>
          </a:p>
          <a:p>
            <a:pPr lvl="3">
              <a:spcAft>
                <a:spcPct val="15000"/>
              </a:spcAft>
              <a:buClrTx/>
            </a:pPr>
            <a:r>
              <a:rPr lang="en-US" sz="2400" err="1">
                <a:solidFill>
                  <a:schemeClr val="tx1"/>
                </a:solidFill>
              </a:rPr>
              <a:t>EndDate</a:t>
            </a:r>
            <a:r>
              <a:rPr lang="en-US" sz="2400">
                <a:solidFill>
                  <a:schemeClr val="tx1"/>
                </a:solidFill>
              </a:rPr>
              <a:t> (E3020) – the first day after the last instructional day a student was assigned to the </a:t>
            </a:r>
            <a:r>
              <a:rPr lang="en-US" sz="2400" err="1">
                <a:solidFill>
                  <a:schemeClr val="tx1"/>
                </a:solidFill>
              </a:rPr>
              <a:t>EconomicDisadvantage</a:t>
            </a:r>
            <a:r>
              <a:rPr lang="en-US" sz="2400">
                <a:solidFill>
                  <a:schemeClr val="tx1"/>
                </a:solidFill>
              </a:rPr>
              <a:t> descriptor.</a:t>
            </a:r>
          </a:p>
          <a:p>
            <a:pPr marL="1203325" lvl="3" indent="-288925">
              <a:spcAft>
                <a:spcPct val="15000"/>
              </a:spcAft>
              <a:buClrTx/>
            </a:pPr>
            <a:r>
              <a:rPr lang="en-US" sz="2800">
                <a:solidFill>
                  <a:schemeClr val="tx1"/>
                </a:solidFill>
              </a:rPr>
              <a:t>E.g., Staff Type (E1073)</a:t>
            </a:r>
          </a:p>
          <a:p>
            <a:pPr lvl="3">
              <a:spcAft>
                <a:spcPct val="15000"/>
              </a:spcAft>
              <a:buClrTx/>
            </a:pPr>
            <a:r>
              <a:rPr lang="en-US" sz="2400" err="1">
                <a:solidFill>
                  <a:schemeClr val="tx1"/>
                </a:solidFill>
              </a:rPr>
              <a:t>BeginDate</a:t>
            </a:r>
            <a:r>
              <a:rPr lang="en-US" sz="2400">
                <a:solidFill>
                  <a:schemeClr val="tx1"/>
                </a:solidFill>
              </a:rPr>
              <a:t> (E3010) – the first day a staff is assigned to the </a:t>
            </a:r>
            <a:r>
              <a:rPr lang="en-US" sz="2400" err="1">
                <a:solidFill>
                  <a:schemeClr val="tx1"/>
                </a:solidFill>
              </a:rPr>
              <a:t>StaffType</a:t>
            </a:r>
            <a:r>
              <a:rPr lang="en-US" sz="2400">
                <a:solidFill>
                  <a:schemeClr val="tx1"/>
                </a:solidFill>
              </a:rPr>
              <a:t> descriptor.</a:t>
            </a:r>
          </a:p>
          <a:p>
            <a:pPr lvl="3">
              <a:spcAft>
                <a:spcPct val="15000"/>
              </a:spcAft>
              <a:buClrTx/>
            </a:pPr>
            <a:r>
              <a:rPr lang="en-US" sz="2400" err="1">
                <a:solidFill>
                  <a:schemeClr val="tx1"/>
                </a:solidFill>
              </a:rPr>
              <a:t>EndDate</a:t>
            </a:r>
            <a:r>
              <a:rPr lang="en-US" sz="2400">
                <a:solidFill>
                  <a:schemeClr val="tx1"/>
                </a:solidFill>
              </a:rPr>
              <a:t> (E3020) – the first day after the last day a staff was assigned to the </a:t>
            </a:r>
            <a:r>
              <a:rPr lang="en-US" sz="2400" err="1">
                <a:solidFill>
                  <a:schemeClr val="tx1"/>
                </a:solidFill>
              </a:rPr>
              <a:t>StyffType</a:t>
            </a:r>
            <a:r>
              <a:rPr lang="en-US" sz="2400">
                <a:solidFill>
                  <a:schemeClr val="tx1"/>
                </a:solidFill>
              </a:rPr>
              <a:t> descriptor.</a:t>
            </a:r>
          </a:p>
          <a:p>
            <a:pPr marL="1371600" lvl="3" indent="0">
              <a:spcAft>
                <a:spcPct val="15000"/>
              </a:spcAft>
              <a:buClrTx/>
              <a:buNone/>
            </a:pPr>
            <a:endParaRPr lang="en-US" sz="2400">
              <a:solidFill>
                <a:schemeClr val="tx1"/>
              </a:solidFill>
            </a:endParaRPr>
          </a:p>
          <a:p>
            <a:pPr marL="1371600" lvl="4" indent="0">
              <a:spcAft>
                <a:spcPct val="15000"/>
              </a:spcAft>
              <a:buClrTx/>
              <a:buNone/>
            </a:pPr>
            <a:endParaRPr lang="en-US" sz="2800">
              <a:solidFill>
                <a:schemeClr val="tx1"/>
              </a:solidFill>
            </a:endParaRPr>
          </a:p>
          <a:p>
            <a:pPr marL="0" lvl="0" indent="0" algn="l">
              <a:buClr>
                <a:schemeClr val="accent3">
                  <a:lumMod val="60000"/>
                  <a:lumOff val="40000"/>
                </a:schemeClr>
              </a:buClr>
              <a:buNone/>
            </a:pPr>
            <a:endParaRPr lang="en-US" sz="2400"/>
          </a:p>
        </p:txBody>
      </p:sp>
      <p:sp>
        <p:nvSpPr>
          <p:cNvPr id="3" name="Slide Number Placeholder 2">
            <a:extLst>
              <a:ext uri="{FF2B5EF4-FFF2-40B4-BE49-F238E27FC236}">
                <a16:creationId xmlns:a16="http://schemas.microsoft.com/office/drawing/2014/main" id="{D48B7D29-8BC5-53B8-4B31-AEF3544309A8}"/>
              </a:ext>
            </a:extLst>
          </p:cNvPr>
          <p:cNvSpPr>
            <a:spLocks noGrp="1"/>
          </p:cNvSpPr>
          <p:nvPr>
            <p:ph type="sldNum" sz="quarter" idx="12"/>
          </p:nvPr>
        </p:nvSpPr>
        <p:spPr/>
        <p:txBody>
          <a:bodyPr/>
          <a:lstStyle/>
          <a:p>
            <a:fld id="{69C126A4-BD19-47E2-8A0E-0DE1B9D8C925}" type="slidenum">
              <a:rPr lang="en-US" sz="900" smtClean="0"/>
              <a:pPr/>
              <a:t>13</a:t>
            </a:fld>
            <a:endParaRPr lang="en-US" sz="900"/>
          </a:p>
        </p:txBody>
      </p:sp>
    </p:spTree>
    <p:custDataLst>
      <p:tags r:id="rId1"/>
    </p:custDataLst>
    <p:extLst>
      <p:ext uri="{BB962C8B-B14F-4D97-AF65-F5344CB8AC3E}">
        <p14:creationId xmlns:p14="http://schemas.microsoft.com/office/powerpoint/2010/main" val="3011260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a:extLst>
              <a:ext uri="{28A0092B-C50C-407E-A947-70E740481C1C}">
                <a14:useLocalDpi xmlns:a14="http://schemas.microsoft.com/office/drawing/2010/main" val="0"/>
              </a:ext>
            </a:extLst>
          </a:blip>
          <a:srcRect t="7896" b="7896"/>
          <a:stretch/>
        </p:blipFill>
        <p:spPr>
          <a:xfrm>
            <a:off x="1524" y="1"/>
            <a:ext cx="121980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7526" y="5061517"/>
            <a:ext cx="12192000"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7526" y="5249159"/>
            <a:ext cx="12192000" cy="1301638"/>
          </a:xfrm>
          <a:prstGeom prst="rect">
            <a:avLst/>
          </a:prstGeom>
        </p:spPr>
        <p:txBody>
          <a:bodyPr vert="horz" wrap="square" lIns="0" tIns="67310" rIns="0" bIns="0" rtlCol="0" anchor="t">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a:ln>
                  <a:noFill/>
                </a:ln>
                <a:solidFill>
                  <a:srgbClr val="0D6CB8"/>
                </a:solidFill>
                <a:effectLst/>
                <a:uLnTx/>
                <a:uFillTx/>
                <a:latin typeface="Calibri"/>
                <a:ea typeface="+mn-ea"/>
                <a:cs typeface="Calibri"/>
              </a:rPr>
              <a:t>TRAINING ACTIVITIES</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b="0" i="0" u="none" strike="noStrike" kern="0" cap="none" spc="0" normalizeH="0" baseline="0" noProof="0">
                <a:ln>
                  <a:noFill/>
                </a:ln>
                <a:solidFill>
                  <a:srgbClr val="0D6CB8"/>
                </a:solidFill>
                <a:effectLst/>
                <a:uLnTx/>
                <a:uFillTx/>
                <a:latin typeface="Calibri"/>
                <a:ea typeface="+mn-ea"/>
                <a:cs typeface="Calibri"/>
              </a:rPr>
              <a:t>Knowledge Checks</a:t>
            </a: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4962" y="183909"/>
            <a:ext cx="3436239" cy="1062278"/>
          </a:xfrm>
          <a:prstGeom prst="rect">
            <a:avLst/>
          </a:prstGeom>
        </p:spPr>
      </p:pic>
      <p:sp>
        <p:nvSpPr>
          <p:cNvPr id="2" name="Slide Number Placeholder 1">
            <a:extLst>
              <a:ext uri="{FF2B5EF4-FFF2-40B4-BE49-F238E27FC236}">
                <a16:creationId xmlns:a16="http://schemas.microsoft.com/office/drawing/2014/main" id="{981404D9-BD3E-35B5-FECD-9898A6AC270E}"/>
              </a:ext>
            </a:extLst>
          </p:cNvPr>
          <p:cNvSpPr>
            <a:spLocks noGrp="1"/>
          </p:cNvSpPr>
          <p:nvPr>
            <p:ph type="sldNum" sz="quarter" idx="12"/>
          </p:nvPr>
        </p:nvSpPr>
        <p:spPr>
          <a:xfrm>
            <a:off x="9465376" y="662110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79335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cs typeface="Calibri"/>
              </a:rPr>
              <a:t>KNOWLEDGE CHECK 1</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2201841" y="1253331"/>
            <a:ext cx="9188018" cy="4351338"/>
          </a:xfrm>
        </p:spPr>
        <p:txBody>
          <a:bodyPr lIns="91440" tIns="45720" rIns="91440" bIns="45720" anchor="t"/>
          <a:lstStyle/>
          <a:p>
            <a:pPr marL="514350" indent="-514350">
              <a:buFont typeface="+mj-lt"/>
              <a:buAutoNum type="arabicPeriod"/>
            </a:pPr>
            <a:r>
              <a:rPr lang="en-US" b="1"/>
              <a:t>The </a:t>
            </a:r>
            <a:r>
              <a:rPr lang="en-US" b="1" err="1"/>
              <a:t>StudentCharacteristic</a:t>
            </a:r>
            <a:r>
              <a:rPr lang="en-US" b="1"/>
              <a:t> (C344) descriptor table should be used in TEDS to provide information on programs and/or services in which a student is participating.</a:t>
            </a:r>
          </a:p>
          <a:p>
            <a:pPr marL="514350" indent="-514350">
              <a:buFont typeface="+mj-lt"/>
              <a:buAutoNum type="arabicPeriod"/>
            </a:pPr>
            <a:endParaRPr lang="en-US"/>
          </a:p>
          <a:p>
            <a:pPr marL="971550" lvl="1" indent="-514350">
              <a:buFont typeface="+mj-lt"/>
              <a:buAutoNum type="alphaUcPeriod"/>
            </a:pPr>
            <a:r>
              <a:rPr lang="en-US"/>
              <a:t>True</a:t>
            </a:r>
          </a:p>
          <a:p>
            <a:pPr marL="971550" lvl="1" indent="-514350">
              <a:buFont typeface="+mj-lt"/>
              <a:buAutoNum type="alphaUcPeriod"/>
            </a:pPr>
            <a:r>
              <a:rPr lang="en-US"/>
              <a:t>False</a:t>
            </a:r>
          </a:p>
          <a:p>
            <a:pPr marL="457200" lvl="1" indent="0">
              <a:buClr>
                <a:schemeClr val="accent3"/>
              </a:buClr>
              <a:buNone/>
            </a:pPr>
            <a:endParaRPr lang="en-US">
              <a:ea typeface="Calibri"/>
              <a:cs typeface="Calibri"/>
            </a:endParaRPr>
          </a:p>
          <a:p>
            <a:pPr marL="457200" lvl="1" indent="0">
              <a:buClr>
                <a:schemeClr val="accent3"/>
              </a:buClr>
              <a:buNone/>
            </a:pPr>
            <a:r>
              <a:rPr lang="en-US" sz="2000" b="1">
                <a:cs typeface="Calibri" panose="020F0502020204030204"/>
              </a:rPr>
              <a:t>Note: T</a:t>
            </a:r>
            <a:r>
              <a:rPr lang="en-US" sz="2000">
                <a:cs typeface="Calibri" panose="020F0502020204030204"/>
              </a:rPr>
              <a:t>here are other data elements/descriptor tables like </a:t>
            </a:r>
            <a:r>
              <a:rPr lang="en-US" sz="2000" err="1">
                <a:cs typeface="Calibri" panose="020F0502020204030204"/>
              </a:rPr>
              <a:t>HomelessStatus</a:t>
            </a:r>
            <a:r>
              <a:rPr lang="en-US" sz="2000">
                <a:cs typeface="Calibri" panose="020F0502020204030204"/>
              </a:rPr>
              <a:t> (C189), </a:t>
            </a:r>
            <a:r>
              <a:rPr lang="en-US" sz="2000" err="1">
                <a:cs typeface="Calibri" panose="020F0502020204030204"/>
              </a:rPr>
              <a:t>FosterCareType</a:t>
            </a:r>
            <a:r>
              <a:rPr lang="en-US" sz="2000">
                <a:cs typeface="Calibri" panose="020F0502020204030204"/>
              </a:rPr>
              <a:t> (C196), etc., which will be used to report other student program services or participation.</a:t>
            </a:r>
          </a:p>
        </p:txBody>
      </p:sp>
      <p:sp>
        <p:nvSpPr>
          <p:cNvPr id="5" name="Slide Number Placeholder 4">
            <a:extLst>
              <a:ext uri="{FF2B5EF4-FFF2-40B4-BE49-F238E27FC236}">
                <a16:creationId xmlns:a16="http://schemas.microsoft.com/office/drawing/2014/main" id="{ED303B71-76F0-1F40-083A-15F07B3B4C7C}"/>
              </a:ext>
            </a:extLst>
          </p:cNvPr>
          <p:cNvSpPr>
            <a:spLocks noGrp="1"/>
          </p:cNvSpPr>
          <p:nvPr>
            <p:ph type="sldNum" sz="quarter" idx="12"/>
          </p:nvPr>
        </p:nvSpPr>
        <p:spPr/>
        <p:txBody>
          <a:bodyPr/>
          <a:lstStyle/>
          <a:p>
            <a:fld id="{69C126A4-BD19-47E2-8A0E-0DE1B9D8C925}" type="slidenum">
              <a:rPr lang="en-US" sz="900" smtClean="0"/>
              <a:pPr/>
              <a:t>15</a:t>
            </a:fld>
            <a:endParaRPr lang="en-US" sz="900"/>
          </a:p>
        </p:txBody>
      </p:sp>
    </p:spTree>
    <p:custDataLst>
      <p:tags r:id="rId1"/>
    </p:custDataLst>
    <p:extLst>
      <p:ext uri="{BB962C8B-B14F-4D97-AF65-F5344CB8AC3E}">
        <p14:creationId xmlns:p14="http://schemas.microsoft.com/office/powerpoint/2010/main" val="17903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cs typeface="Calibri"/>
              </a:rPr>
              <a:t>KNOWLEDGE CHECK 2</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2148123" y="1495651"/>
            <a:ext cx="9188018" cy="4351338"/>
          </a:xfrm>
        </p:spPr>
        <p:txBody>
          <a:bodyPr lIns="91440" tIns="45720" rIns="91440" bIns="45720" anchor="t"/>
          <a:lstStyle/>
          <a:p>
            <a:pPr marL="514350" indent="-514350">
              <a:buFont typeface="+mj-lt"/>
              <a:buAutoNum type="arabicPeriod" startAt="2"/>
            </a:pPr>
            <a:r>
              <a:rPr lang="en-US" b="1"/>
              <a:t>The </a:t>
            </a:r>
            <a:r>
              <a:rPr lang="en-US" b="1" err="1"/>
              <a:t>BeginDate</a:t>
            </a:r>
            <a:r>
              <a:rPr lang="en-US" b="1"/>
              <a:t> (E3010) is require to be reported for each student characteristic.</a:t>
            </a:r>
          </a:p>
          <a:p>
            <a:pPr marL="337820" indent="-337820">
              <a:buNone/>
            </a:pPr>
            <a:endParaRPr lang="en-US">
              <a:ea typeface="Calibri" panose="020F0502020204030204"/>
              <a:cs typeface="Calibri"/>
            </a:endParaRPr>
          </a:p>
          <a:p>
            <a:pPr marL="971550" lvl="1" indent="-514350">
              <a:buFont typeface="+mj-lt"/>
              <a:buAutoNum type="alphaUcPeriod"/>
            </a:pPr>
            <a:r>
              <a:rPr lang="en-US"/>
              <a:t>True</a:t>
            </a:r>
            <a:endParaRPr lang="en-US">
              <a:ea typeface="Calibri"/>
              <a:cs typeface="Calibri"/>
            </a:endParaRPr>
          </a:p>
          <a:p>
            <a:pPr marL="971550" lvl="1" indent="-514350">
              <a:buFont typeface="+mj-lt"/>
              <a:buAutoNum type="alphaUcPeriod"/>
            </a:pPr>
            <a:r>
              <a:rPr lang="en-US">
                <a:cs typeface="Calibri"/>
              </a:rPr>
              <a:t>False</a:t>
            </a:r>
          </a:p>
          <a:p>
            <a:pPr marL="457200" lvl="1" indent="0">
              <a:buClr>
                <a:schemeClr val="accent3"/>
              </a:buClr>
              <a:buNone/>
            </a:pPr>
            <a:endParaRPr lang="en-US">
              <a:ea typeface="Calibri"/>
              <a:cs typeface="Calibri"/>
            </a:endParaRPr>
          </a:p>
          <a:p>
            <a:pPr marL="457200" lvl="1" indent="0">
              <a:buClr>
                <a:schemeClr val="accent3"/>
              </a:buClr>
              <a:buNone/>
            </a:pPr>
            <a:r>
              <a:rPr lang="en-US" b="1">
                <a:cs typeface="Calibri" panose="020F0502020204030204"/>
              </a:rPr>
              <a:t>Note: </a:t>
            </a:r>
            <a:r>
              <a:rPr lang="en-US" err="1">
                <a:cs typeface="Calibri" panose="020F0502020204030204"/>
              </a:rPr>
              <a:t>BeginDate</a:t>
            </a:r>
            <a:r>
              <a:rPr lang="en-US">
                <a:cs typeface="Calibri" panose="020F0502020204030204"/>
              </a:rPr>
              <a:t> (E3010) is always required for each student characteristic. It is the first instructional day a student is assigned to the </a:t>
            </a:r>
            <a:r>
              <a:rPr lang="en-US" err="1">
                <a:cs typeface="Calibri" panose="020F0502020204030204"/>
              </a:rPr>
              <a:t>StudentCharacteristic</a:t>
            </a:r>
            <a:r>
              <a:rPr lang="en-US">
                <a:cs typeface="Calibri" panose="020F0502020204030204"/>
              </a:rPr>
              <a:t> descriptor.</a:t>
            </a:r>
          </a:p>
        </p:txBody>
      </p:sp>
      <p:sp>
        <p:nvSpPr>
          <p:cNvPr id="5" name="Slide Number Placeholder 4">
            <a:extLst>
              <a:ext uri="{FF2B5EF4-FFF2-40B4-BE49-F238E27FC236}">
                <a16:creationId xmlns:a16="http://schemas.microsoft.com/office/drawing/2014/main" id="{FE27CA56-AB41-BC23-09D3-19D4DE73A9D7}"/>
              </a:ext>
            </a:extLst>
          </p:cNvPr>
          <p:cNvSpPr>
            <a:spLocks noGrp="1"/>
          </p:cNvSpPr>
          <p:nvPr>
            <p:ph type="sldNum" sz="quarter" idx="12"/>
          </p:nvPr>
        </p:nvSpPr>
        <p:spPr/>
        <p:txBody>
          <a:bodyPr/>
          <a:lstStyle/>
          <a:p>
            <a:fld id="{69C126A4-BD19-47E2-8A0E-0DE1B9D8C925}" type="slidenum">
              <a:rPr lang="en-US" sz="900" smtClean="0"/>
              <a:pPr/>
              <a:t>16</a:t>
            </a:fld>
            <a:endParaRPr lang="en-US" sz="900"/>
          </a:p>
        </p:txBody>
      </p:sp>
    </p:spTree>
    <p:extLst>
      <p:ext uri="{BB962C8B-B14F-4D97-AF65-F5344CB8AC3E}">
        <p14:creationId xmlns:p14="http://schemas.microsoft.com/office/powerpoint/2010/main" val="4249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a:cs typeface="Calibri"/>
              </a:rPr>
              <a:t>KNOWLEDGE CHECK 3</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2148123" y="1495651"/>
            <a:ext cx="9188018" cy="4351338"/>
          </a:xfrm>
        </p:spPr>
        <p:txBody>
          <a:bodyPr lIns="91440" tIns="45720" rIns="91440" bIns="45720" anchor="t"/>
          <a:lstStyle/>
          <a:p>
            <a:pPr marL="514350" indent="-514350">
              <a:buFont typeface="+mj-lt"/>
              <a:buAutoNum type="arabicPeriod" startAt="3"/>
            </a:pPr>
            <a:r>
              <a:rPr lang="en-US" b="1"/>
              <a:t>The </a:t>
            </a:r>
            <a:r>
              <a:rPr lang="en-US" b="1" err="1"/>
              <a:t>EndDate</a:t>
            </a:r>
            <a:r>
              <a:rPr lang="en-US" b="1"/>
              <a:t> (E3020) is reported for every student characteristic when the student no longer participates in the program.</a:t>
            </a:r>
          </a:p>
          <a:p>
            <a:pPr marL="337820" indent="-337820">
              <a:buNone/>
            </a:pPr>
            <a:endParaRPr lang="en-US">
              <a:ea typeface="Calibri" panose="020F0502020204030204"/>
              <a:cs typeface="Calibri"/>
            </a:endParaRPr>
          </a:p>
          <a:p>
            <a:pPr marL="971550" lvl="1" indent="-514350">
              <a:buFont typeface="+mj-lt"/>
              <a:buAutoNum type="alphaUcPeriod"/>
            </a:pPr>
            <a:r>
              <a:rPr lang="en-US"/>
              <a:t>True</a:t>
            </a:r>
            <a:endParaRPr lang="en-US">
              <a:ea typeface="Calibri"/>
              <a:cs typeface="Calibri"/>
            </a:endParaRPr>
          </a:p>
          <a:p>
            <a:pPr marL="971550" lvl="1" indent="-514350">
              <a:buFont typeface="+mj-lt"/>
              <a:buAutoNum type="alphaUcPeriod"/>
            </a:pPr>
            <a:r>
              <a:rPr lang="en-US">
                <a:cs typeface="Calibri"/>
              </a:rPr>
              <a:t>False</a:t>
            </a:r>
          </a:p>
          <a:p>
            <a:pPr marL="457200" lvl="1" indent="0">
              <a:buClr>
                <a:schemeClr val="accent3"/>
              </a:buClr>
              <a:buNone/>
            </a:pPr>
            <a:endParaRPr lang="en-US">
              <a:ea typeface="Calibri"/>
              <a:cs typeface="Calibri"/>
            </a:endParaRPr>
          </a:p>
          <a:p>
            <a:pPr marL="457200" lvl="1" indent="0">
              <a:buClr>
                <a:schemeClr val="accent3"/>
              </a:buClr>
              <a:buNone/>
            </a:pPr>
            <a:r>
              <a:rPr lang="en-US" b="1">
                <a:cs typeface="Calibri" panose="020F0502020204030204"/>
              </a:rPr>
              <a:t>Note: </a:t>
            </a:r>
            <a:r>
              <a:rPr lang="en-US" err="1">
                <a:cs typeface="Calibri" panose="020F0502020204030204"/>
              </a:rPr>
              <a:t>EndDate</a:t>
            </a:r>
            <a:r>
              <a:rPr lang="en-US">
                <a:cs typeface="Calibri" panose="020F0502020204030204"/>
              </a:rPr>
              <a:t> (E3020) should also be reported when the student no longer has the characteristic or no longer participates in the program. Some programs do not require an end date at the end of each school year such as emergent bilingual.</a:t>
            </a:r>
          </a:p>
        </p:txBody>
      </p:sp>
      <p:sp>
        <p:nvSpPr>
          <p:cNvPr id="5" name="Slide Number Placeholder 4">
            <a:extLst>
              <a:ext uri="{FF2B5EF4-FFF2-40B4-BE49-F238E27FC236}">
                <a16:creationId xmlns:a16="http://schemas.microsoft.com/office/drawing/2014/main" id="{FE27CA56-AB41-BC23-09D3-19D4DE73A9D7}"/>
              </a:ext>
            </a:extLst>
          </p:cNvPr>
          <p:cNvSpPr>
            <a:spLocks noGrp="1"/>
          </p:cNvSpPr>
          <p:nvPr>
            <p:ph type="sldNum" sz="quarter" idx="12"/>
          </p:nvPr>
        </p:nvSpPr>
        <p:spPr/>
        <p:txBody>
          <a:bodyPr/>
          <a:lstStyle/>
          <a:p>
            <a:fld id="{69C126A4-BD19-47E2-8A0E-0DE1B9D8C925}" type="slidenum">
              <a:rPr lang="en-US" sz="900" smtClean="0"/>
              <a:pPr/>
              <a:t>17</a:t>
            </a:fld>
            <a:endParaRPr lang="en-US" sz="900"/>
          </a:p>
        </p:txBody>
      </p:sp>
    </p:spTree>
    <p:custDataLst>
      <p:tags r:id="rId1"/>
    </p:custDataLst>
    <p:extLst>
      <p:ext uri="{BB962C8B-B14F-4D97-AF65-F5344CB8AC3E}">
        <p14:creationId xmlns:p14="http://schemas.microsoft.com/office/powerpoint/2010/main" val="416426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E187E-87EE-0D2C-CE58-61A97B826F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9917CF-500C-4547-1809-8DDE4ABA93FB}"/>
              </a:ext>
            </a:extLst>
          </p:cNvPr>
          <p:cNvSpPr>
            <a:spLocks noGrp="1"/>
          </p:cNvSpPr>
          <p:nvPr>
            <p:ph type="title"/>
          </p:nvPr>
        </p:nvSpPr>
        <p:spPr/>
        <p:txBody>
          <a:bodyPr>
            <a:normAutofit/>
          </a:bodyPr>
          <a:lstStyle/>
          <a:p>
            <a:pPr algn="ctr"/>
            <a:r>
              <a:rPr lang="en-US" sz="4000"/>
              <a:t>KNOWLEDGE CHECK 3</a:t>
            </a:r>
          </a:p>
        </p:txBody>
      </p:sp>
      <p:sp>
        <p:nvSpPr>
          <p:cNvPr id="4" name="Content Placeholder 3">
            <a:extLst>
              <a:ext uri="{FF2B5EF4-FFF2-40B4-BE49-F238E27FC236}">
                <a16:creationId xmlns:a16="http://schemas.microsoft.com/office/drawing/2014/main" id="{72DA08E0-BF6F-7448-1825-8F8D2242E010}"/>
              </a:ext>
            </a:extLst>
          </p:cNvPr>
          <p:cNvSpPr>
            <a:spLocks noGrp="1"/>
          </p:cNvSpPr>
          <p:nvPr>
            <p:ph idx="1"/>
          </p:nvPr>
        </p:nvSpPr>
        <p:spPr>
          <a:xfrm>
            <a:off x="2201842" y="1430348"/>
            <a:ext cx="9630770" cy="3263504"/>
          </a:xfrm>
        </p:spPr>
        <p:txBody>
          <a:bodyPr lIns="68580" tIns="34290" rIns="68580" bIns="34290" anchor="t"/>
          <a:lstStyle/>
          <a:p>
            <a:pPr marL="514350" indent="-514350">
              <a:spcBef>
                <a:spcPts val="600"/>
              </a:spcBef>
              <a:buFont typeface="+mj-lt"/>
              <a:buAutoNum type="arabicPeriod" startAt="4"/>
            </a:pPr>
            <a:r>
              <a:rPr lang="en-US" sz="2800" b="1"/>
              <a:t>TWEDS is the standard used by TEA to designate how and when data should be submitted by the LEAs and ESCs.</a:t>
            </a:r>
          </a:p>
          <a:p>
            <a:pPr marL="394970" indent="-394970">
              <a:buNone/>
            </a:pPr>
            <a:endParaRPr lang="en-US">
              <a:cs typeface="Calibri"/>
            </a:endParaRPr>
          </a:p>
          <a:p>
            <a:pPr marL="971550" lvl="1" indent="-514350">
              <a:buFont typeface="+mj-lt"/>
              <a:buAutoNum type="alphaUcPeriod"/>
            </a:pPr>
            <a:r>
              <a:rPr lang="en-US" sz="2400"/>
              <a:t>True</a:t>
            </a:r>
          </a:p>
          <a:p>
            <a:pPr marL="971550" lvl="1" indent="-514350">
              <a:buFont typeface="+mj-lt"/>
              <a:buAutoNum type="alphaUcPeriod"/>
            </a:pPr>
            <a:r>
              <a:rPr lang="en-US" sz="2400"/>
              <a:t>False</a:t>
            </a:r>
          </a:p>
          <a:p>
            <a:pPr marL="457200" lvl="1" indent="0">
              <a:buClr>
                <a:schemeClr val="accent3"/>
              </a:buClr>
              <a:buNone/>
            </a:pPr>
            <a:endParaRPr lang="en-US"/>
          </a:p>
          <a:p>
            <a:pPr marL="457200" lvl="1" indent="0">
              <a:buClr>
                <a:schemeClr val="accent3"/>
              </a:buClr>
              <a:buNone/>
            </a:pPr>
            <a:r>
              <a:rPr lang="en-US" sz="2400"/>
              <a:t>Note:  </a:t>
            </a:r>
            <a:r>
              <a:rPr lang="en-US" sz="2400">
                <a:solidFill>
                  <a:srgbClr val="0070C0"/>
                </a:solidFill>
              </a:rPr>
              <a:t>TSDS Web-Enabled Education Data Standards </a:t>
            </a:r>
            <a:r>
              <a:rPr lang="en-US" sz="2400" b="1">
                <a:solidFill>
                  <a:srgbClr val="0070C0"/>
                </a:solidFill>
              </a:rPr>
              <a:t>(TWEDS) </a:t>
            </a:r>
            <a:r>
              <a:rPr lang="en-US" sz="2400"/>
              <a:t>is the </a:t>
            </a:r>
            <a:r>
              <a:rPr lang="en-US" sz="2400" b="1"/>
              <a:t>tool</a:t>
            </a:r>
            <a:r>
              <a:rPr lang="en-US" sz="2400"/>
              <a:t> where the standard is housed. Texas Education Data Standard </a:t>
            </a:r>
            <a:r>
              <a:rPr lang="en-US" sz="2400" b="1"/>
              <a:t>(TEDS) </a:t>
            </a:r>
            <a:r>
              <a:rPr lang="en-US" sz="2400"/>
              <a:t>is the </a:t>
            </a:r>
            <a:r>
              <a:rPr lang="en-US" sz="2400" b="1"/>
              <a:t>standard</a:t>
            </a:r>
            <a:r>
              <a:rPr lang="en-US" sz="2400"/>
              <a:t>.</a:t>
            </a:r>
          </a:p>
          <a:p>
            <a:pPr marL="457200" lvl="1" indent="0">
              <a:buClr>
                <a:schemeClr val="accent3"/>
              </a:buClr>
              <a:buNone/>
            </a:pPr>
            <a:r>
              <a:rPr lang="en-US" sz="2000"/>
              <a:t>		</a:t>
            </a:r>
          </a:p>
          <a:p>
            <a:pPr marL="457200" indent="-457200">
              <a:spcBef>
                <a:spcPts val="600"/>
              </a:spcBef>
              <a:buFont typeface="+mj-lt"/>
              <a:buAutoNum type="arabicPeriod" startAt="3"/>
            </a:pPr>
            <a:endParaRPr lang="en-US">
              <a:solidFill>
                <a:srgbClr val="0D6CB9"/>
              </a:solidFill>
            </a:endParaRPr>
          </a:p>
          <a:p>
            <a:pPr marL="342900" lvl="1" indent="0">
              <a:buNone/>
            </a:pPr>
            <a:endParaRPr lang="en-US" sz="2000">
              <a:solidFill>
                <a:srgbClr val="0D6CB9"/>
              </a:solidFill>
            </a:endParaRPr>
          </a:p>
          <a:p>
            <a:pPr marL="342900" lvl="1" indent="0">
              <a:buClr>
                <a:schemeClr val="accent3"/>
              </a:buClr>
              <a:buNone/>
            </a:pPr>
            <a:endParaRPr lang="en-US">
              <a:solidFill>
                <a:srgbClr val="0D6CB9"/>
              </a:solidFill>
            </a:endParaRPr>
          </a:p>
          <a:p>
            <a:pPr marL="342900" lvl="1" indent="0">
              <a:buClr>
                <a:schemeClr val="accent3"/>
              </a:buClr>
              <a:buNone/>
            </a:pPr>
            <a:endParaRPr lang="en-US">
              <a:solidFill>
                <a:srgbClr val="0D6CB9"/>
              </a:solidFill>
              <a:cs typeface="Calibri"/>
            </a:endParaRPr>
          </a:p>
          <a:p>
            <a:pPr marL="342900" lvl="1" indent="0">
              <a:buClr>
                <a:schemeClr val="accent3"/>
              </a:buClr>
              <a:buNone/>
            </a:pPr>
            <a:endParaRPr lang="en-US"/>
          </a:p>
        </p:txBody>
      </p:sp>
      <p:sp>
        <p:nvSpPr>
          <p:cNvPr id="2" name="Slide Number Placeholder 1">
            <a:extLst>
              <a:ext uri="{FF2B5EF4-FFF2-40B4-BE49-F238E27FC236}">
                <a16:creationId xmlns:a16="http://schemas.microsoft.com/office/drawing/2014/main" id="{88727CE8-7BC9-0E9B-FEDD-0D6AD42B012E}"/>
              </a:ext>
            </a:extLst>
          </p:cNvPr>
          <p:cNvSpPr>
            <a:spLocks noGrp="1"/>
          </p:cNvSpPr>
          <p:nvPr>
            <p:ph type="sldNum" sz="quarter" idx="12"/>
          </p:nvPr>
        </p:nvSpPr>
        <p:spPr/>
        <p:txBody>
          <a:bodyPr/>
          <a:lstStyle/>
          <a:p>
            <a:pPr defTabSz="685800">
              <a:defRPr/>
            </a:pPr>
            <a:fld id="{69C126A4-BD19-47E2-8A0E-0DE1B9D8C925}" type="slidenum">
              <a:rPr lang="en-US" sz="1050">
                <a:solidFill>
                  <a:srgbClr val="0D6CB9"/>
                </a:solidFill>
                <a:latin typeface="Calibri" panose="020F0502020204030204"/>
              </a:rPr>
              <a:pPr defTabSz="685800">
                <a:defRPr/>
              </a:pPr>
              <a:t>18</a:t>
            </a:fld>
            <a:endParaRPr lang="en-US" sz="1050">
              <a:solidFill>
                <a:srgbClr val="0D6CB9"/>
              </a:solidFill>
              <a:latin typeface="Calibri" panose="020F0502020204030204"/>
            </a:endParaRPr>
          </a:p>
        </p:txBody>
      </p:sp>
    </p:spTree>
    <p:custDataLst>
      <p:tags r:id="rId1"/>
    </p:custDataLst>
    <p:extLst>
      <p:ext uri="{BB962C8B-B14F-4D97-AF65-F5344CB8AC3E}">
        <p14:creationId xmlns:p14="http://schemas.microsoft.com/office/powerpoint/2010/main" val="312369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Lst>
          </p:cNvPr>
          <p:cNvPicPr/>
          <p:nvPr/>
        </p:nvPicPr>
        <p:blipFill>
          <a:blip r:embed="rId3">
            <a:alphaModFix amt="70000"/>
            <a:extLst>
              <a:ext uri="{28A0092B-C50C-407E-A947-70E740481C1C}">
                <a14:useLocalDpi xmlns:a14="http://schemas.microsoft.com/office/drawing/2010/main" val="0"/>
              </a:ext>
            </a:extLst>
          </a:blip>
          <a:srcRect t="7854" b="7854"/>
          <a:stretch/>
        </p:blipFill>
        <p:spPr>
          <a:xfrm>
            <a:off x="1524" y="1"/>
            <a:ext cx="12198002" cy="6858000"/>
          </a:xfrm>
          <a:prstGeom prst="rect">
            <a:avLst/>
          </a:prstGeom>
        </p:spPr>
      </p:pic>
      <p:sp>
        <p:nvSpPr>
          <p:cNvPr id="2" name="Slide Number Placeholder 1">
            <a:extLst>
              <a:ext uri="{FF2B5EF4-FFF2-40B4-BE49-F238E27FC236}">
                <a16:creationId xmlns:a16="http://schemas.microsoft.com/office/drawing/2014/main" id="{576ED0CE-8CE2-A6FA-5F17-57FD181EF8FD}"/>
              </a:ext>
            </a:extLst>
          </p:cNvPr>
          <p:cNvSpPr>
            <a:spLocks noGrp="1"/>
          </p:cNvSpPr>
          <p:nvPr>
            <p:ph type="sldNum" sz="quarter" idx="12"/>
          </p:nvPr>
        </p:nvSpPr>
        <p:spPr/>
        <p:txBody>
          <a:bodyPr/>
          <a:lstStyle/>
          <a:p>
            <a:fld id="{69C126A4-BD19-47E2-8A0E-0DE1B9D8C925}" type="slidenum">
              <a:rPr lang="en-US" smtClean="0"/>
              <a:pPr/>
              <a:t>19</a:t>
            </a:fld>
            <a:endParaRPr lang="en-US"/>
          </a:p>
        </p:txBody>
      </p:sp>
      <p:sp>
        <p:nvSpPr>
          <p:cNvPr id="10" name="object 5">
            <a:extLst>
              <a:ext uri="{FF2B5EF4-FFF2-40B4-BE49-F238E27FC236}">
                <a16:creationId xmlns:a16="http://schemas.microsoft.com/office/drawing/2014/main" id="{C308AD4B-CE95-6928-946F-1FAD797EC909}"/>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7526" y="5031448"/>
            <a:ext cx="12192000" cy="1301638"/>
          </a:xfrm>
          <a:prstGeom prst="rect">
            <a:avLst/>
          </a:prstGeom>
        </p:spPr>
        <p:txBody>
          <a:bodyPr vert="horz" wrap="square" lIns="0" tIns="67310" rIns="0" bIns="0" rtlCol="0">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lang="en-US" sz="4800" b="1" kern="0">
                <a:solidFill>
                  <a:srgbClr val="0D6CB8"/>
                </a:solidFill>
                <a:latin typeface="Calibri"/>
                <a:cs typeface="Calibri"/>
              </a:rPr>
              <a:t>WRAP UP</a:t>
            </a:r>
            <a:endParaRPr kumimoji="0" lang="en-US" sz="4800" b="1" i="0" u="none" strike="noStrike" kern="0" cap="none" spc="0" normalizeH="0" baseline="0" noProof="0">
              <a:ln>
                <a:noFill/>
              </a:ln>
              <a:solidFill>
                <a:srgbClr val="0D6CB8"/>
              </a:solidFill>
              <a:effectLst/>
              <a:uLnTx/>
              <a:uFillTx/>
              <a:latin typeface="Calibri"/>
              <a:ea typeface="+mn-ea"/>
              <a:cs typeface="Calibri"/>
            </a:endParaRP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i="0" u="none" strike="noStrike" kern="0" cap="none" spc="0" normalizeH="0" baseline="0" noProof="0">
                <a:ln>
                  <a:noFill/>
                </a:ln>
                <a:solidFill>
                  <a:srgbClr val="0D6CB8"/>
                </a:solidFill>
                <a:effectLst/>
                <a:uLnTx/>
                <a:uFillTx/>
                <a:latin typeface="Calibri"/>
                <a:ea typeface="+mn-ea"/>
                <a:cs typeface="Calibri"/>
              </a:rPr>
              <a:t>Key Takeaways, Resources, and Next Steps</a:t>
            </a:r>
          </a:p>
        </p:txBody>
      </p:sp>
      <p:pic>
        <p:nvPicPr>
          <p:cNvPr id="9" name="Picture 8" descr="A picture containing logo&#10;&#10;Description automatically generated">
            <a:extLst>
              <a:ext uri="{FF2B5EF4-FFF2-40B4-BE49-F238E27FC236}">
                <a16:creationId xmlns:a16="http://schemas.microsoft.com/office/drawing/2014/main" id="{649B4FF2-3807-1CB0-8621-4ABFF229D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34" y="183909"/>
            <a:ext cx="3436239" cy="1062279"/>
          </a:xfrm>
          <a:prstGeom prst="rect">
            <a:avLst/>
          </a:prstGeom>
        </p:spPr>
      </p:pic>
    </p:spTree>
    <p:extLst>
      <p:ext uri="{BB962C8B-B14F-4D97-AF65-F5344CB8AC3E}">
        <p14:creationId xmlns:p14="http://schemas.microsoft.com/office/powerpoint/2010/main" val="881535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2086707" y="167275"/>
            <a:ext cx="9745904" cy="751350"/>
          </a:xfrm>
        </p:spPr>
        <p:txBody>
          <a:bodyPr>
            <a:normAutofit/>
          </a:bodyPr>
          <a:lstStyle/>
          <a:p>
            <a:pPr algn="ctr"/>
            <a:r>
              <a:rPr lang="en-US" sz="4400">
                <a:cs typeface="Calibri"/>
              </a:rPr>
              <a:t>KEY TERMS</a:t>
            </a:r>
          </a:p>
        </p:txBody>
      </p:sp>
      <p:sp>
        <p:nvSpPr>
          <p:cNvPr id="2" name="Slide Number Placeholder 1">
            <a:extLst>
              <a:ext uri="{FF2B5EF4-FFF2-40B4-BE49-F238E27FC236}">
                <a16:creationId xmlns:a16="http://schemas.microsoft.com/office/drawing/2014/main" id="{CF88F640-8AB9-9A96-3FFA-877380E4D155}"/>
              </a:ext>
            </a:extLst>
          </p:cNvPr>
          <p:cNvSpPr>
            <a:spLocks noGrp="1"/>
          </p:cNvSpPr>
          <p:nvPr>
            <p:ph type="sldNum" sz="quarter" idx="12"/>
          </p:nvPr>
        </p:nvSpPr>
        <p:spPr/>
        <p:txBody>
          <a:bodyPr/>
          <a:lstStyle/>
          <a:p>
            <a:fld id="{69C126A4-BD19-47E2-8A0E-0DE1B9D8C925}" type="slidenum">
              <a:rPr lang="en-US" sz="900" smtClean="0"/>
              <a:pPr/>
              <a:t>2</a:t>
            </a:fld>
            <a:endParaRPr lang="en-US" sz="900"/>
          </a:p>
        </p:txBody>
      </p:sp>
      <p:sp>
        <p:nvSpPr>
          <p:cNvPr id="10" name="TextBox 9">
            <a:extLst>
              <a:ext uri="{FF2B5EF4-FFF2-40B4-BE49-F238E27FC236}">
                <a16:creationId xmlns:a16="http://schemas.microsoft.com/office/drawing/2014/main" id="{955D8342-1D7F-19B2-A9F9-647899266684}"/>
              </a:ext>
            </a:extLst>
          </p:cNvPr>
          <p:cNvSpPr txBox="1"/>
          <p:nvPr/>
        </p:nvSpPr>
        <p:spPr>
          <a:xfrm>
            <a:off x="2086707" y="5570043"/>
            <a:ext cx="9049406" cy="369332"/>
          </a:xfrm>
          <a:prstGeom prst="rect">
            <a:avLst/>
          </a:prstGeom>
          <a:noFill/>
        </p:spPr>
        <p:txBody>
          <a:bodyPr wrap="square" lIns="91440" tIns="45720" rIns="91440" bIns="45720" anchor="t">
            <a:spAutoFit/>
          </a:bodyPr>
          <a:lstStyle/>
          <a:p>
            <a:pPr marL="285750"/>
            <a:r>
              <a:rPr lang="en-US" sz="1800">
                <a:solidFill>
                  <a:srgbClr val="0070C0"/>
                </a:solidFill>
              </a:rPr>
              <a:t>You can find</a:t>
            </a:r>
            <a:r>
              <a:rPr lang="en-US">
                <a:solidFill>
                  <a:srgbClr val="0070C0"/>
                </a:solidFill>
              </a:rPr>
              <a:t> </a:t>
            </a:r>
            <a:r>
              <a:rPr lang="en-US" sz="1800">
                <a:solidFill>
                  <a:srgbClr val="0070C0"/>
                </a:solidFill>
              </a:rPr>
              <a:t>the definitions to these key terms and more here: </a:t>
            </a:r>
            <a:r>
              <a:rPr lang="en-US" sz="1700" u="sng">
                <a:solidFill>
                  <a:srgbClr val="0070C0"/>
                </a:solidFill>
              </a:rPr>
              <a:t>Link to </a:t>
            </a:r>
            <a:r>
              <a:rPr lang="en-US" sz="1700" u="sng">
                <a:solidFill>
                  <a:srgbClr val="0070C0"/>
                </a:solidFill>
                <a:hlinkClick r:id="rId4"/>
              </a:rPr>
              <a:t>Key</a:t>
            </a:r>
            <a:r>
              <a:rPr lang="en-US" sz="1700" u="sng">
                <a:solidFill>
                  <a:srgbClr val="0070C0"/>
                </a:solidFill>
              </a:rPr>
              <a:t> </a:t>
            </a:r>
            <a:r>
              <a:rPr lang="en-US" sz="1700" u="sng">
                <a:solidFill>
                  <a:srgbClr val="0070C0"/>
                </a:solidFill>
                <a:hlinkClick r:id="rId5"/>
              </a:rPr>
              <a:t>Term</a:t>
            </a:r>
            <a:r>
              <a:rPr lang="en-US" sz="1700" u="sng">
                <a:solidFill>
                  <a:srgbClr val="0070C0"/>
                </a:solidFill>
              </a:rPr>
              <a:t> Document</a:t>
            </a:r>
          </a:p>
        </p:txBody>
      </p:sp>
      <p:graphicFrame>
        <p:nvGraphicFramePr>
          <p:cNvPr id="3" name="Table 8">
            <a:extLst>
              <a:ext uri="{FF2B5EF4-FFF2-40B4-BE49-F238E27FC236}">
                <a16:creationId xmlns:a16="http://schemas.microsoft.com/office/drawing/2014/main" id="{05F909D7-B68B-47FB-4927-9751155E12FE}"/>
              </a:ext>
            </a:extLst>
          </p:cNvPr>
          <p:cNvGraphicFramePr>
            <a:graphicFrameLocks noGrp="1"/>
          </p:cNvGraphicFramePr>
          <p:nvPr>
            <p:extLst>
              <p:ext uri="{D42A27DB-BD31-4B8C-83A1-F6EECF244321}">
                <p14:modId xmlns:p14="http://schemas.microsoft.com/office/powerpoint/2010/main" val="1801412412"/>
              </p:ext>
            </p:extLst>
          </p:nvPr>
        </p:nvGraphicFramePr>
        <p:xfrm>
          <a:off x="2454275" y="1119963"/>
          <a:ext cx="8464204" cy="3708400"/>
        </p:xfrm>
        <a:graphic>
          <a:graphicData uri="http://schemas.openxmlformats.org/drawingml/2006/table">
            <a:tbl>
              <a:tblPr firstRow="1" bandRow="1">
                <a:tableStyleId>{16D9F66E-5EB9-4882-86FB-DCBF35E3C3E4}</a:tableStyleId>
              </a:tblPr>
              <a:tblGrid>
                <a:gridCol w="8464204">
                  <a:extLst>
                    <a:ext uri="{9D8B030D-6E8A-4147-A177-3AD203B41FA5}">
                      <a16:colId xmlns:a16="http://schemas.microsoft.com/office/drawing/2014/main" val="2503551537"/>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latin typeface="+mn-lt"/>
                          <a:ea typeface="+mn-ea"/>
                          <a:cs typeface="+mn-cs"/>
                        </a:rPr>
                        <a:t>Data Element</a:t>
                      </a:r>
                    </a:p>
                  </a:txBody>
                  <a:tcPr/>
                </a:tc>
                <a:extLst>
                  <a:ext uri="{0D108BD9-81ED-4DB2-BD59-A6C34878D82A}">
                    <a16:rowId xmlns:a16="http://schemas.microsoft.com/office/drawing/2014/main" val="3560360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latin typeface="+mn-lt"/>
                          <a:ea typeface="+mn-ea"/>
                          <a:cs typeface="+mn-cs"/>
                        </a:rPr>
                        <a:t>Data Management Center (DMC)</a:t>
                      </a:r>
                    </a:p>
                  </a:txBody>
                  <a:tcPr/>
                </a:tc>
                <a:extLst>
                  <a:ext uri="{0D108BD9-81ED-4DB2-BD59-A6C34878D82A}">
                    <a16:rowId xmlns:a16="http://schemas.microsoft.com/office/drawing/2014/main" val="386351599"/>
                  </a:ext>
                </a:extLst>
              </a:tr>
              <a:tr h="370840">
                <a:tc>
                  <a:txBody>
                    <a:bodyPr/>
                    <a:lstStyle/>
                    <a:p>
                      <a:r>
                        <a:rPr lang="en-US" sz="1600"/>
                        <a:t>Descriptor Table/Value</a:t>
                      </a:r>
                    </a:p>
                  </a:txBody>
                  <a:tcPr/>
                </a:tc>
                <a:extLst>
                  <a:ext uri="{0D108BD9-81ED-4DB2-BD59-A6C34878D82A}">
                    <a16:rowId xmlns:a16="http://schemas.microsoft.com/office/drawing/2014/main" val="1455037996"/>
                  </a:ext>
                </a:extLst>
              </a:tr>
              <a:tr h="370840">
                <a:tc>
                  <a:txBody>
                    <a:bodyPr/>
                    <a:lstStyle/>
                    <a:p>
                      <a:r>
                        <a:rPr lang="en-US" sz="1600" b="0"/>
                        <a:t>Domains</a:t>
                      </a:r>
                      <a:endParaRPr lang="en-US" sz="1600"/>
                    </a:p>
                  </a:txBody>
                  <a:tcPr/>
                </a:tc>
                <a:extLst>
                  <a:ext uri="{0D108BD9-81ED-4DB2-BD59-A6C34878D82A}">
                    <a16:rowId xmlns:a16="http://schemas.microsoft.com/office/drawing/2014/main" val="12014843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t>Ed-Fi Data Standard</a:t>
                      </a:r>
                    </a:p>
                  </a:txBody>
                  <a:tcPr/>
                </a:tc>
                <a:extLst>
                  <a:ext uri="{0D108BD9-81ED-4DB2-BD59-A6C34878D82A}">
                    <a16:rowId xmlns:a16="http://schemas.microsoft.com/office/drawing/2014/main" val="2179339402"/>
                  </a:ext>
                </a:extLst>
              </a:tr>
              <a:tr h="370840">
                <a:tc>
                  <a:txBody>
                    <a:bodyPr/>
                    <a:lstStyle/>
                    <a:p>
                      <a:r>
                        <a:rPr lang="en-US" sz="1600"/>
                        <a:t>Entities</a:t>
                      </a:r>
                    </a:p>
                  </a:txBody>
                  <a:tcPr/>
                </a:tc>
                <a:extLst>
                  <a:ext uri="{0D108BD9-81ED-4DB2-BD59-A6C34878D82A}">
                    <a16:rowId xmlns:a16="http://schemas.microsoft.com/office/drawing/2014/main" val="18713281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rPr>
                        <a:t>Individual Operational Data Store (IODS) </a:t>
                      </a:r>
                      <a:endParaRPr lang="en-US" sz="1600" kern="1200">
                        <a:solidFill>
                          <a:schemeClr val="dk1"/>
                        </a:solidFill>
                        <a:latin typeface="+mn-lt"/>
                        <a:ea typeface="+mn-ea"/>
                        <a:cs typeface="+mn-cs"/>
                      </a:endParaRPr>
                    </a:p>
                  </a:txBody>
                  <a:tcPr/>
                </a:tc>
                <a:extLst>
                  <a:ext uri="{0D108BD9-81ED-4DB2-BD59-A6C34878D82A}">
                    <a16:rowId xmlns:a16="http://schemas.microsoft.com/office/drawing/2014/main" val="326902472"/>
                  </a:ext>
                </a:extLst>
              </a:tr>
              <a:tr h="370840">
                <a:tc>
                  <a:txBody>
                    <a:bodyPr/>
                    <a:lstStyle/>
                    <a:p>
                      <a:r>
                        <a:rPr lang="en-US" sz="1600" kern="1200">
                          <a:solidFill>
                            <a:schemeClr val="dk1"/>
                          </a:solidFill>
                        </a:rPr>
                        <a:t>Publish</a:t>
                      </a:r>
                    </a:p>
                  </a:txBody>
                  <a:tcPr/>
                </a:tc>
                <a:extLst>
                  <a:ext uri="{0D108BD9-81ED-4DB2-BD59-A6C34878D82A}">
                    <a16:rowId xmlns:a16="http://schemas.microsoft.com/office/drawing/2014/main" val="5340934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t>Texas Education Data Standards (TEDS)</a:t>
                      </a:r>
                    </a:p>
                  </a:txBody>
                  <a:tcPr/>
                </a:tc>
                <a:extLst>
                  <a:ext uri="{0D108BD9-81ED-4DB2-BD59-A6C34878D82A}">
                    <a16:rowId xmlns:a16="http://schemas.microsoft.com/office/drawing/2014/main" val="18088995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dk1"/>
                          </a:solidFill>
                          <a:latin typeface="+mn-lt"/>
                          <a:ea typeface="+mn-ea"/>
                          <a:cs typeface="+mn-cs"/>
                        </a:rPr>
                        <a:t>TSDS Web-Enabled Data Standards (TWEDS)</a:t>
                      </a:r>
                    </a:p>
                  </a:txBody>
                  <a:tcPr/>
                </a:tc>
                <a:extLst>
                  <a:ext uri="{0D108BD9-81ED-4DB2-BD59-A6C34878D82A}">
                    <a16:rowId xmlns:a16="http://schemas.microsoft.com/office/drawing/2014/main" val="2015655398"/>
                  </a:ext>
                </a:extLst>
              </a:tr>
            </a:tbl>
          </a:graphicData>
        </a:graphic>
      </p:graphicFrame>
    </p:spTree>
    <p:custDataLst>
      <p:tags r:id="rId1"/>
    </p:custDataLst>
    <p:extLst>
      <p:ext uri="{BB962C8B-B14F-4D97-AF65-F5344CB8AC3E}">
        <p14:creationId xmlns:p14="http://schemas.microsoft.com/office/powerpoint/2010/main" val="2205146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9F8971-E508-4964-9A5D-4A76339376E5}"/>
              </a:ext>
              <a:ext uri="{C183D7F6-B498-43B3-948B-1728B52AA6E4}">
                <adec:decorative xmlns:adec="http://schemas.microsoft.com/office/drawing/2017/decorative" val="1"/>
              </a:ext>
            </a:extLst>
          </p:cNvPr>
          <p:cNvSpPr/>
          <p:nvPr/>
        </p:nvSpPr>
        <p:spPr>
          <a:xfrm>
            <a:off x="7719237" y="1162052"/>
            <a:ext cx="4116230" cy="537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pPr>
            <a:endParaRPr lang="en-US"/>
          </a:p>
        </p:txBody>
      </p:sp>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1795346" y="252702"/>
            <a:ext cx="10396654" cy="575136"/>
          </a:xfrm>
        </p:spPr>
        <p:txBody>
          <a:bodyPr vert="horz" lIns="91440" tIns="45720" rIns="91440" bIns="45720" rtlCol="0" anchor="ctr">
            <a:noAutofit/>
          </a:bodyPr>
          <a:lstStyle/>
          <a:p>
            <a:pPr algn="ctr"/>
            <a:r>
              <a:rPr lang="en-US" sz="5400"/>
              <a:t>KEY TAKEAWAYS</a:t>
            </a:r>
            <a:endParaRPr lang="en-US" sz="5000" b="1" kern="1200">
              <a:solidFill>
                <a:schemeClr val="tx1"/>
              </a:solidFill>
              <a:latin typeface="+mn-lt"/>
              <a:ea typeface="+mj-ea"/>
              <a:cs typeface="+mj-cs"/>
            </a:endParaRPr>
          </a:p>
        </p:txBody>
      </p:sp>
      <p:sp>
        <p:nvSpPr>
          <p:cNvPr id="14"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3B0CA719-BA0D-49B8-940C-47939F3453CC}"/>
              </a:ext>
            </a:extLst>
          </p:cNvPr>
          <p:cNvSpPr>
            <a:spLocks noGrp="1"/>
          </p:cNvSpPr>
          <p:nvPr>
            <p:ph type="body" sz="quarter" idx="4294967295"/>
          </p:nvPr>
        </p:nvSpPr>
        <p:spPr>
          <a:xfrm>
            <a:off x="7719237" y="1344323"/>
            <a:ext cx="4090987" cy="5260975"/>
          </a:xfrm>
          <a:prstGeom prst="rect">
            <a:avLst/>
          </a:prstGeom>
        </p:spPr>
        <p:txBody>
          <a:bodyPr>
            <a:normAutofit/>
          </a:bodyPr>
          <a:lstStyle/>
          <a:p>
            <a:pPr marL="0" indent="0" algn="ctr">
              <a:buFont typeface="Wingdings" panose="05000000000000000000" pitchFamily="2" charset="2"/>
              <a:buNone/>
            </a:pPr>
            <a:r>
              <a:rPr lang="en-US" b="1"/>
              <a:t>TRAINING RESOURCES</a:t>
            </a:r>
          </a:p>
          <a:p>
            <a:pPr marL="0" indent="0" algn="ctr">
              <a:buFont typeface="Wingdings" panose="05000000000000000000" pitchFamily="2" charset="2"/>
              <a:buNone/>
            </a:pPr>
            <a:endParaRPr lang="en-US" sz="1000" b="1"/>
          </a:p>
          <a:p>
            <a:pPr marL="914400" lvl="2"/>
            <a:r>
              <a:rPr lang="en-US">
                <a:hlinkClick r:id="rId4">
                  <a:extLst>
                    <a:ext uri="{A12FA001-AC4F-418D-AE19-62706E023703}">
                      <ahyp:hlinkClr xmlns:ahyp="http://schemas.microsoft.com/office/drawing/2018/hyperlinkcolor" val="tx"/>
                    </a:ext>
                  </a:extLst>
                </a:hlinkClick>
              </a:rPr>
              <a:t>Key Terms and Definitions</a:t>
            </a:r>
            <a:endParaRPr lang="en-US" sz="2400"/>
          </a:p>
          <a:p>
            <a:pPr marL="914400" lvl="2"/>
            <a:endParaRPr lang="en-US" sz="2400"/>
          </a:p>
          <a:p>
            <a:pPr marL="228600" lvl="1" indent="0">
              <a:buNone/>
            </a:pPr>
            <a:endParaRPr lang="en-US" sz="1600"/>
          </a:p>
        </p:txBody>
      </p:sp>
      <p:graphicFrame>
        <p:nvGraphicFramePr>
          <p:cNvPr id="16" name="TextBox 5" descr="List of Key Takeaways ">
            <a:extLst>
              <a:ext uri="{FF2B5EF4-FFF2-40B4-BE49-F238E27FC236}">
                <a16:creationId xmlns:a16="http://schemas.microsoft.com/office/drawing/2014/main" id="{CCE7152F-A890-4108-A008-C0B645EA3716}"/>
              </a:ext>
            </a:extLst>
          </p:cNvPr>
          <p:cNvGraphicFramePr/>
          <p:nvPr>
            <p:extLst>
              <p:ext uri="{D42A27DB-BD31-4B8C-83A1-F6EECF244321}">
                <p14:modId xmlns:p14="http://schemas.microsoft.com/office/powerpoint/2010/main" val="2056800831"/>
              </p:ext>
            </p:extLst>
          </p:nvPr>
        </p:nvGraphicFramePr>
        <p:xfrm>
          <a:off x="2210127" y="1032817"/>
          <a:ext cx="5308980" cy="57168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Graphic 3" descr="Internet with solid fill">
            <a:extLst>
              <a:ext uri="{FF2B5EF4-FFF2-40B4-BE49-F238E27FC236}">
                <a16:creationId xmlns:a16="http://schemas.microsoft.com/office/drawing/2014/main" id="{F8A52097-A430-022F-3022-6E6BE85C75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50949" y="1943849"/>
            <a:ext cx="506584" cy="506584"/>
          </a:xfrm>
          <a:prstGeom prst="rect">
            <a:avLst/>
          </a:prstGeom>
        </p:spPr>
      </p:pic>
    </p:spTree>
    <p:custDataLst>
      <p:tags r:id="rId1"/>
    </p:custDataLst>
    <p:extLst>
      <p:ext uri="{BB962C8B-B14F-4D97-AF65-F5344CB8AC3E}">
        <p14:creationId xmlns:p14="http://schemas.microsoft.com/office/powerpoint/2010/main" val="1733528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1954438" y="167275"/>
            <a:ext cx="9630770" cy="751350"/>
          </a:xfrm>
        </p:spPr>
        <p:txBody>
          <a:bodyPr>
            <a:normAutofit/>
          </a:bodyPr>
          <a:lstStyle/>
          <a:p>
            <a:pPr algn="ctr"/>
            <a:r>
              <a:rPr lang="en-US" sz="4400"/>
              <a:t>NEXT STEPS</a:t>
            </a:r>
            <a:endParaRPr lang="en-US">
              <a:ea typeface="Calibri" panose="020F0502020204030204"/>
              <a:cs typeface="Calibri" panose="020F0502020204030204"/>
            </a:endParaRP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2229795" y="954621"/>
            <a:ext cx="9080056" cy="5903379"/>
          </a:xfrm>
        </p:spPr>
        <p:txBody>
          <a:bodyPr lIns="91440" tIns="45720" rIns="91440" bIns="45720" anchor="t"/>
          <a:lstStyle/>
          <a:p>
            <a:pPr marL="428625" indent="-309563"/>
            <a:r>
              <a:rPr lang="en-US">
                <a:ea typeface="Calibri"/>
                <a:cs typeface="Calibri"/>
              </a:rPr>
              <a:t>Attend the TEDS/TWEDS Part II Training</a:t>
            </a:r>
          </a:p>
          <a:p>
            <a:pPr marL="115887" lvl="1" indent="0">
              <a:buNone/>
            </a:pPr>
            <a:endParaRPr lang="en-US" sz="2800" b="1">
              <a:ea typeface="Calibri"/>
              <a:cs typeface="Calibri"/>
            </a:endParaRPr>
          </a:p>
          <a:p>
            <a:pPr marL="914400" lvl="1" indent="0">
              <a:buNone/>
            </a:pPr>
            <a:endParaRPr lang="en-US" sz="2000">
              <a:cs typeface="Calibri"/>
            </a:endParaRPr>
          </a:p>
          <a:p>
            <a:pPr marL="914400" lvl="1" indent="0">
              <a:buNone/>
            </a:pPr>
            <a:endParaRPr lang="en-US" sz="2000">
              <a:ea typeface="Calibri" panose="020F0502020204030204"/>
              <a:cs typeface="Calibri"/>
            </a:endParaRPr>
          </a:p>
          <a:p>
            <a:pPr marL="514350" lvl="1" indent="0">
              <a:buNone/>
            </a:pPr>
            <a:endParaRPr lang="en-US" sz="2800">
              <a:ea typeface="Calibri"/>
              <a:cs typeface="Calibri"/>
            </a:endParaRPr>
          </a:p>
          <a:p>
            <a:pPr marL="800100" lvl="1" indent="-285750"/>
            <a:endParaRPr lang="en-US" sz="1200">
              <a:ea typeface="Calibri"/>
              <a:cs typeface="Calibri"/>
            </a:endParaRPr>
          </a:p>
        </p:txBody>
      </p:sp>
      <p:sp>
        <p:nvSpPr>
          <p:cNvPr id="3" name="Slide Number Placeholder 2">
            <a:extLst>
              <a:ext uri="{FF2B5EF4-FFF2-40B4-BE49-F238E27FC236}">
                <a16:creationId xmlns:a16="http://schemas.microsoft.com/office/drawing/2014/main" id="{F0BA9F89-26F3-EBB4-44C0-F1110376A1BC}"/>
              </a:ext>
            </a:extLst>
          </p:cNvPr>
          <p:cNvSpPr>
            <a:spLocks noGrp="1"/>
          </p:cNvSpPr>
          <p:nvPr>
            <p:ph type="sldNum" sz="quarter" idx="12"/>
          </p:nvPr>
        </p:nvSpPr>
        <p:spPr/>
        <p:txBody>
          <a:bodyPr/>
          <a:lstStyle/>
          <a:p>
            <a:fld id="{69C126A4-BD19-47E2-8A0E-0DE1B9D8C925}" type="slidenum">
              <a:rPr lang="en-US" sz="900" smtClean="0"/>
              <a:pPr/>
              <a:t>21</a:t>
            </a:fld>
            <a:endParaRPr lang="en-US" sz="900"/>
          </a:p>
        </p:txBody>
      </p:sp>
    </p:spTree>
    <p:custDataLst>
      <p:tags r:id="rId1"/>
    </p:custDataLst>
    <p:extLst>
      <p:ext uri="{BB962C8B-B14F-4D97-AF65-F5344CB8AC3E}">
        <p14:creationId xmlns:p14="http://schemas.microsoft.com/office/powerpoint/2010/main" val="734249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p:txBody>
          <a:bodyPr>
            <a:normAutofit/>
          </a:bodyPr>
          <a:lstStyle/>
          <a:p>
            <a:pPr algn="ctr"/>
            <a:r>
              <a:rPr lang="en-US" sz="4400">
                <a:cs typeface="Calibri"/>
              </a:rPr>
              <a:t>WRAP UP</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2086707" y="1202023"/>
            <a:ext cx="9867168" cy="5655977"/>
          </a:xfrm>
        </p:spPr>
        <p:txBody>
          <a:bodyPr lIns="91440" tIns="45720" rIns="91440" bIns="45720" anchor="t"/>
          <a:lstStyle/>
          <a:p>
            <a:pPr marL="225425" lvl="1" indent="0">
              <a:buNone/>
            </a:pPr>
            <a:r>
              <a:rPr lang="en-US" sz="3600" b="1">
                <a:cs typeface="Calibri" panose="020F0502020204030204"/>
              </a:rPr>
              <a:t>In this training we talked about:</a:t>
            </a:r>
          </a:p>
          <a:p>
            <a:pPr marL="225425" lvl="1" indent="0">
              <a:buNone/>
            </a:pPr>
            <a:endParaRPr lang="en-US" sz="3600">
              <a:cs typeface="Calibri" panose="020F0502020204030204"/>
            </a:endParaRPr>
          </a:p>
          <a:p>
            <a:pPr marL="568325" indent="-282575" defTabSz="685800">
              <a:spcBef>
                <a:spcPts val="750"/>
              </a:spcBef>
            </a:pPr>
            <a:r>
              <a:rPr lang="en-US" sz="2400">
                <a:solidFill>
                  <a:srgbClr val="0070C0"/>
                </a:solidFill>
              </a:rPr>
              <a:t>What the Ed-Fi Data Standard is and how the </a:t>
            </a:r>
            <a:r>
              <a:rPr lang="en-US" sz="2400">
                <a:solidFill>
                  <a:srgbClr val="0D6CB8"/>
                </a:solidFill>
                <a:cs typeface="Calibri"/>
              </a:rPr>
              <a:t>Texas Education </a:t>
            </a:r>
            <a:r>
              <a:rPr lang="en-US" sz="2400" err="1">
                <a:solidFill>
                  <a:srgbClr val="0D6CB8"/>
                </a:solidFill>
                <a:cs typeface="Calibri"/>
              </a:rPr>
              <a:t>DataStandards</a:t>
            </a:r>
            <a:r>
              <a:rPr lang="en-US" sz="2400">
                <a:solidFill>
                  <a:srgbClr val="0D6CB8"/>
                </a:solidFill>
                <a:cs typeface="Calibri"/>
              </a:rPr>
              <a:t> (</a:t>
            </a:r>
            <a:r>
              <a:rPr lang="en-US" sz="2400">
                <a:solidFill>
                  <a:srgbClr val="0070C0"/>
                </a:solidFill>
              </a:rPr>
              <a:t>TEDS) are a subset of them.</a:t>
            </a:r>
            <a:endParaRPr lang="en-US" sz="2400">
              <a:solidFill>
                <a:srgbClr val="000000"/>
              </a:solidFill>
              <a:ea typeface="Calibri"/>
              <a:cs typeface="Calibri"/>
            </a:endParaRPr>
          </a:p>
          <a:p>
            <a:pPr marL="568325" indent="-282575" defTabSz="685800">
              <a:spcBef>
                <a:spcPts val="750"/>
              </a:spcBef>
            </a:pPr>
            <a:endParaRPr lang="en-US" sz="2400">
              <a:solidFill>
                <a:srgbClr val="000000"/>
              </a:solidFill>
              <a:ea typeface="Calibri"/>
              <a:cs typeface="Calibri"/>
            </a:endParaRPr>
          </a:p>
          <a:p>
            <a:pPr marL="568325" indent="-282575" defTabSz="685800">
              <a:spcBef>
                <a:spcPts val="750"/>
              </a:spcBef>
            </a:pPr>
            <a:r>
              <a:rPr lang="en-US" sz="2400">
                <a:solidFill>
                  <a:srgbClr val="0070C0"/>
                </a:solidFill>
              </a:rPr>
              <a:t>In what way TEDS defines how a student’s participation in a </a:t>
            </a:r>
            <a:r>
              <a:rPr lang="en-US" sz="2400" err="1">
                <a:solidFill>
                  <a:srgbClr val="0070C0"/>
                </a:solidFill>
              </a:rPr>
              <a:t>programand</a:t>
            </a:r>
            <a:r>
              <a:rPr lang="en-US" sz="2400">
                <a:solidFill>
                  <a:srgbClr val="0070C0"/>
                </a:solidFill>
              </a:rPr>
              <a:t> service are reported.</a:t>
            </a:r>
            <a:endParaRPr lang="en-US" sz="2400">
              <a:solidFill>
                <a:srgbClr val="000000"/>
              </a:solidFill>
            </a:endParaRPr>
          </a:p>
          <a:p>
            <a:pPr marL="568325" indent="-282575" defTabSz="685800">
              <a:spcBef>
                <a:spcPts val="750"/>
              </a:spcBef>
            </a:pPr>
            <a:endParaRPr lang="en-US">
              <a:solidFill>
                <a:srgbClr val="000000"/>
              </a:solidFill>
            </a:endParaRPr>
          </a:p>
          <a:p>
            <a:pPr marL="568325" indent="-282575" defTabSz="685800">
              <a:spcBef>
                <a:spcPts val="750"/>
              </a:spcBef>
            </a:pPr>
            <a:r>
              <a:rPr lang="en-US" sz="2400">
                <a:solidFill>
                  <a:srgbClr val="0070C0"/>
                </a:solidFill>
              </a:rPr>
              <a:t>How some of the information about a student’s participation in </a:t>
            </a:r>
            <a:r>
              <a:rPr lang="en-US" sz="2400" err="1">
                <a:solidFill>
                  <a:srgbClr val="0070C0"/>
                </a:solidFill>
              </a:rPr>
              <a:t>aprogram</a:t>
            </a:r>
            <a:r>
              <a:rPr lang="en-US" sz="2400">
                <a:solidFill>
                  <a:srgbClr val="0070C0"/>
                </a:solidFill>
              </a:rPr>
              <a:t> and service is reported.</a:t>
            </a:r>
            <a:endParaRPr lang="en-US" sz="2400"/>
          </a:p>
          <a:p>
            <a:pPr marL="457200" indent="0">
              <a:buNone/>
            </a:pPr>
            <a:endParaRPr lang="en-US">
              <a:cs typeface="Calibri"/>
            </a:endParaRPr>
          </a:p>
          <a:p>
            <a:pPr marL="457200" indent="0">
              <a:buNone/>
            </a:pPr>
            <a:endParaRPr lang="en-US">
              <a:cs typeface="Calibri"/>
            </a:endParaRPr>
          </a:p>
        </p:txBody>
      </p:sp>
      <p:sp>
        <p:nvSpPr>
          <p:cNvPr id="3" name="Slide Number Placeholder 2">
            <a:extLst>
              <a:ext uri="{FF2B5EF4-FFF2-40B4-BE49-F238E27FC236}">
                <a16:creationId xmlns:a16="http://schemas.microsoft.com/office/drawing/2014/main" id="{63F7ACC5-DCE9-406C-9A12-6B7B3B4612DF}"/>
              </a:ext>
            </a:extLst>
          </p:cNvPr>
          <p:cNvSpPr>
            <a:spLocks noGrp="1"/>
          </p:cNvSpPr>
          <p:nvPr>
            <p:ph type="sldNum" sz="quarter" idx="12"/>
          </p:nvPr>
        </p:nvSpPr>
        <p:spPr/>
        <p:txBody>
          <a:bodyPr/>
          <a:lstStyle/>
          <a:p>
            <a:fld id="{69C126A4-BD19-47E2-8A0E-0DE1B9D8C925}" type="slidenum">
              <a:rPr lang="en-US" sz="900" smtClean="0"/>
              <a:pPr/>
              <a:t>22</a:t>
            </a:fld>
            <a:endParaRPr lang="en-US" sz="900"/>
          </a:p>
        </p:txBody>
      </p:sp>
    </p:spTree>
    <p:custDataLst>
      <p:tags r:id="rId1"/>
    </p:custDataLst>
    <p:extLst>
      <p:ext uri="{BB962C8B-B14F-4D97-AF65-F5344CB8AC3E}">
        <p14:creationId xmlns:p14="http://schemas.microsoft.com/office/powerpoint/2010/main" val="244824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rotWithShape="1">
          <a:blip r:embed="rId4">
            <a:extLst>
              <a:ext uri="{28A0092B-C50C-407E-A947-70E740481C1C}">
                <a14:useLocalDpi xmlns:a14="http://schemas.microsoft.com/office/drawing/2010/main" val="0"/>
              </a:ext>
            </a:extLst>
          </a:blip>
          <a:srcRect l="31442" t="7187" r="12927" b="54185"/>
          <a:stretch/>
        </p:blipFill>
        <p:spPr>
          <a:xfrm>
            <a:off x="1901822" y="1016799"/>
            <a:ext cx="10168259" cy="5588499"/>
          </a:xfrm>
          <a:prstGeom prst="rect">
            <a:avLst/>
          </a:prstGeom>
        </p:spPr>
      </p:pic>
      <p:sp>
        <p:nvSpPr>
          <p:cNvPr id="3" name="Title 2">
            <a:extLst>
              <a:ext uri="{FF2B5EF4-FFF2-40B4-BE49-F238E27FC236}">
                <a16:creationId xmlns:a16="http://schemas.microsoft.com/office/drawing/2014/main" id="{5F923FE8-9232-9AEC-A886-616D507B4629}"/>
              </a:ext>
            </a:extLst>
          </p:cNvPr>
          <p:cNvSpPr>
            <a:spLocks noGrp="1"/>
          </p:cNvSpPr>
          <p:nvPr>
            <p:ph type="title"/>
          </p:nvPr>
        </p:nvSpPr>
        <p:spPr/>
        <p:txBody>
          <a:bodyPr>
            <a:noAutofit/>
          </a:bodyPr>
          <a:lstStyle/>
          <a:p>
            <a:pPr algn="ctr"/>
            <a:r>
              <a:rPr lang="en-US" sz="4400"/>
              <a:t>QUESTIONS</a:t>
            </a:r>
          </a:p>
        </p:txBody>
      </p:sp>
    </p:spTree>
    <p:custDataLst>
      <p:tags r:id="rId1"/>
    </p:custDataLst>
    <p:extLst>
      <p:ext uri="{BB962C8B-B14F-4D97-AF65-F5344CB8AC3E}">
        <p14:creationId xmlns:p14="http://schemas.microsoft.com/office/powerpoint/2010/main" val="54704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2086707" y="167275"/>
            <a:ext cx="9745904" cy="751350"/>
          </a:xfrm>
        </p:spPr>
        <p:txBody>
          <a:bodyPr>
            <a:normAutofit/>
          </a:bodyPr>
          <a:lstStyle/>
          <a:p>
            <a:pPr algn="ctr"/>
            <a:r>
              <a:rPr lang="en-US" sz="4400">
                <a:cs typeface="Calibri"/>
              </a:rPr>
              <a:t>LEARNING OBJECTIVES</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2086707" y="933150"/>
            <a:ext cx="9495693" cy="5655977"/>
          </a:xfrm>
        </p:spPr>
        <p:txBody>
          <a:bodyPr lIns="91440" tIns="45720" rIns="91440" bIns="45720" anchor="t"/>
          <a:lstStyle/>
          <a:p>
            <a:pPr marL="0" lvl="1" indent="0">
              <a:buNone/>
            </a:pPr>
            <a:r>
              <a:rPr lang="en-US" sz="3200" b="1"/>
              <a:t>By the end of this course, the user will be able to explain:</a:t>
            </a:r>
          </a:p>
          <a:p>
            <a:pPr marL="0" lvl="1" indent="0">
              <a:buNone/>
            </a:pPr>
            <a:endParaRPr lang="en-US" sz="2600"/>
          </a:p>
          <a:p>
            <a:pPr marL="568325" indent="-282575" defTabSz="685800">
              <a:spcBef>
                <a:spcPts val="750"/>
              </a:spcBef>
            </a:pPr>
            <a:r>
              <a:rPr lang="en-US" sz="2400">
                <a:solidFill>
                  <a:srgbClr val="0070C0"/>
                </a:solidFill>
                <a:ea typeface="Calibri"/>
                <a:cs typeface="Calibri"/>
              </a:rPr>
              <a:t>What the Ed-Fi Data Standard is and how the </a:t>
            </a:r>
            <a:r>
              <a:rPr lang="en-US" sz="2400">
                <a:solidFill>
                  <a:srgbClr val="0D6CB8"/>
                </a:solidFill>
                <a:ea typeface="Calibri"/>
                <a:cs typeface="Calibri"/>
              </a:rPr>
              <a:t>Texas Education Data Standards (</a:t>
            </a:r>
            <a:r>
              <a:rPr lang="en-US" sz="2400">
                <a:solidFill>
                  <a:srgbClr val="0070C0"/>
                </a:solidFill>
                <a:ea typeface="Calibri"/>
                <a:cs typeface="Calibri"/>
              </a:rPr>
              <a:t>TEDS) are a subset of them.</a:t>
            </a:r>
          </a:p>
          <a:p>
            <a:pPr marL="568325" indent="-282575" defTabSz="685800">
              <a:spcBef>
                <a:spcPts val="750"/>
              </a:spcBef>
            </a:pPr>
            <a:endParaRPr lang="en-US" sz="2400">
              <a:solidFill>
                <a:srgbClr val="0070C0"/>
              </a:solidFill>
              <a:ea typeface="Calibri"/>
              <a:cs typeface="Calibri"/>
            </a:endParaRPr>
          </a:p>
          <a:p>
            <a:pPr marL="568325" indent="-282575" defTabSz="685800">
              <a:spcBef>
                <a:spcPts val="750"/>
              </a:spcBef>
            </a:pPr>
            <a:r>
              <a:rPr lang="en-US" sz="2400">
                <a:solidFill>
                  <a:srgbClr val="0070C0"/>
                </a:solidFill>
                <a:ea typeface="Calibri"/>
                <a:cs typeface="Calibri"/>
              </a:rPr>
              <a:t>In what way TEDS defines how a student’s participation in a program and service are reported.</a:t>
            </a:r>
          </a:p>
          <a:p>
            <a:pPr marL="568325" indent="-282575" defTabSz="685800">
              <a:spcBef>
                <a:spcPts val="750"/>
              </a:spcBef>
            </a:pPr>
            <a:endParaRPr lang="en-US">
              <a:solidFill>
                <a:srgbClr val="0070C0"/>
              </a:solidFill>
              <a:ea typeface="Calibri"/>
              <a:cs typeface="Calibri"/>
            </a:endParaRPr>
          </a:p>
          <a:p>
            <a:pPr marL="568325" indent="-282575" defTabSz="685800">
              <a:spcBef>
                <a:spcPts val="750"/>
              </a:spcBef>
            </a:pPr>
            <a:r>
              <a:rPr lang="en-US" sz="2400">
                <a:solidFill>
                  <a:srgbClr val="0070C0"/>
                </a:solidFill>
                <a:ea typeface="Calibri"/>
                <a:cs typeface="Calibri"/>
              </a:rPr>
              <a:t>How some of the information about a student’s participation in a program and service is reported.</a:t>
            </a:r>
            <a:endParaRPr lang="en-US">
              <a:solidFill>
                <a:srgbClr val="0070C0"/>
              </a:solidFill>
              <a:ea typeface="Calibri"/>
              <a:cs typeface="Calibri"/>
            </a:endParaRPr>
          </a:p>
          <a:p>
            <a:pPr marL="285750" indent="0" defTabSz="685800">
              <a:spcBef>
                <a:spcPts val="750"/>
              </a:spcBef>
              <a:buNone/>
            </a:pPr>
            <a:endParaRPr lang="en-US" sz="2400">
              <a:solidFill>
                <a:srgbClr val="0070C0"/>
              </a:solidFill>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CF88F640-8AB9-9A96-3FFA-877380E4D155}"/>
              </a:ext>
            </a:extLst>
          </p:cNvPr>
          <p:cNvSpPr>
            <a:spLocks noGrp="1"/>
          </p:cNvSpPr>
          <p:nvPr>
            <p:ph type="sldNum" sz="quarter" idx="12"/>
          </p:nvPr>
        </p:nvSpPr>
        <p:spPr/>
        <p:txBody>
          <a:bodyPr/>
          <a:lstStyle/>
          <a:p>
            <a:fld id="{69C126A4-BD19-47E2-8A0E-0DE1B9D8C925}" type="slidenum">
              <a:rPr lang="en-US" sz="900" smtClean="0"/>
              <a:pPr/>
              <a:t>3</a:t>
            </a:fld>
            <a:endParaRPr lang="en-US" sz="900"/>
          </a:p>
        </p:txBody>
      </p:sp>
    </p:spTree>
    <p:custDataLst>
      <p:tags r:id="rId1"/>
    </p:custDataLst>
    <p:extLst>
      <p:ext uri="{BB962C8B-B14F-4D97-AF65-F5344CB8AC3E}">
        <p14:creationId xmlns:p14="http://schemas.microsoft.com/office/powerpoint/2010/main" val="2864049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rmAutofit/>
          </a:bodyPr>
          <a:lstStyle/>
          <a:p>
            <a:pPr algn="ctr" defTabSz="914400"/>
            <a:r>
              <a:rPr lang="en-US" sz="4400">
                <a:cs typeface="Calibri"/>
              </a:rPr>
              <a:t>WHY IS THIS COURSE IMPORTANT</a:t>
            </a:r>
          </a:p>
        </p:txBody>
      </p:sp>
      <p:sp>
        <p:nvSpPr>
          <p:cNvPr id="4" name="Content Placeholder 3">
            <a:extLst>
              <a:ext uri="{FF2B5EF4-FFF2-40B4-BE49-F238E27FC236}">
                <a16:creationId xmlns:a16="http://schemas.microsoft.com/office/drawing/2014/main" id="{81C5BBD1-4C07-F79F-E342-406B77CB47C0}"/>
              </a:ext>
            </a:extLst>
          </p:cNvPr>
          <p:cNvSpPr>
            <a:spLocks noGrp="1"/>
          </p:cNvSpPr>
          <p:nvPr>
            <p:ph idx="1"/>
          </p:nvPr>
        </p:nvSpPr>
        <p:spPr>
          <a:xfrm>
            <a:off x="2368436" y="1253331"/>
            <a:ext cx="8988727" cy="4351338"/>
          </a:xfrm>
        </p:spPr>
        <p:txBody>
          <a:bodyPr lIns="91440" tIns="45720" rIns="91440" bIns="45720" anchor="t"/>
          <a:lstStyle/>
          <a:p>
            <a:r>
              <a:rPr lang="en-US" sz="2400">
                <a:solidFill>
                  <a:srgbClr val="0070C0"/>
                </a:solidFill>
              </a:rPr>
              <a:t>To provide an overview of </a:t>
            </a:r>
            <a:r>
              <a:rPr kumimoji="0" lang="en-US" sz="2400" b="0" i="0" u="none" strike="noStrike" kern="1200" cap="none" spc="0" normalizeH="0" baseline="0" noProof="0">
                <a:ln>
                  <a:noFill/>
                </a:ln>
                <a:solidFill>
                  <a:srgbClr val="0D6CB8"/>
                </a:solidFill>
                <a:effectLst/>
                <a:uLnTx/>
                <a:uFillTx/>
                <a:latin typeface="Calibri"/>
                <a:ea typeface="+mn-ea"/>
                <a:cs typeface="Calibri"/>
              </a:rPr>
              <a:t>Texas Education Data Standards (</a:t>
            </a:r>
            <a:r>
              <a:rPr lang="en-US" sz="2400">
                <a:solidFill>
                  <a:srgbClr val="0070C0"/>
                </a:solidFill>
              </a:rPr>
              <a:t>TEDS).</a:t>
            </a:r>
          </a:p>
          <a:p>
            <a:endParaRPr lang="en-US" sz="2400">
              <a:solidFill>
                <a:srgbClr val="0070C0"/>
              </a:solidFill>
            </a:endParaRPr>
          </a:p>
          <a:p>
            <a:r>
              <a:rPr lang="en-US" sz="2400">
                <a:solidFill>
                  <a:srgbClr val="0070C0"/>
                </a:solidFill>
              </a:rPr>
              <a:t>The goal is to ensure the ESC/Certified Vendors understand the relations between the Ed-Fi Data Standard and TEDS</a:t>
            </a:r>
          </a:p>
          <a:p>
            <a:endParaRPr lang="en-US" sz="2400">
              <a:solidFill>
                <a:srgbClr val="0070C0"/>
              </a:solidFill>
            </a:endParaRPr>
          </a:p>
          <a:p>
            <a:r>
              <a:rPr lang="en-US" sz="2400">
                <a:solidFill>
                  <a:srgbClr val="0070C0"/>
                </a:solidFill>
              </a:rPr>
              <a:t>To ensure ESC/Certified Vendors can guide their LEAs in navigating TWEDS.</a:t>
            </a:r>
            <a:endParaRPr lang="en-US" sz="2400">
              <a:highlight>
                <a:srgbClr val="FFFF00"/>
              </a:highlight>
            </a:endParaRPr>
          </a:p>
        </p:txBody>
      </p:sp>
      <p:sp>
        <p:nvSpPr>
          <p:cNvPr id="5" name="Slide Number Placeholder 4">
            <a:extLst>
              <a:ext uri="{FF2B5EF4-FFF2-40B4-BE49-F238E27FC236}">
                <a16:creationId xmlns:a16="http://schemas.microsoft.com/office/drawing/2014/main" id="{924FEFFF-6B45-7263-2B99-6F86E66BEDE6}"/>
              </a:ext>
            </a:extLst>
          </p:cNvPr>
          <p:cNvSpPr>
            <a:spLocks noGrp="1"/>
          </p:cNvSpPr>
          <p:nvPr>
            <p:ph type="sldNum" sz="quarter" idx="12"/>
          </p:nvPr>
        </p:nvSpPr>
        <p:spPr/>
        <p:txBody>
          <a:bodyPr/>
          <a:lstStyle/>
          <a:p>
            <a:fld id="{69C126A4-BD19-47E2-8A0E-0DE1B9D8C925}" type="slidenum">
              <a:rPr lang="en-US" smtClean="0"/>
              <a:pPr/>
              <a:t>4</a:t>
            </a:fld>
            <a:endParaRPr lang="en-US"/>
          </a:p>
        </p:txBody>
      </p:sp>
    </p:spTree>
    <p:custDataLst>
      <p:tags r:id="rId1"/>
    </p:custDataLst>
    <p:extLst>
      <p:ext uri="{BB962C8B-B14F-4D97-AF65-F5344CB8AC3E}">
        <p14:creationId xmlns:p14="http://schemas.microsoft.com/office/powerpoint/2010/main" val="1212371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p:txBody>
          <a:bodyPr>
            <a:noAutofit/>
          </a:bodyPr>
          <a:lstStyle/>
          <a:p>
            <a:pPr algn="ctr"/>
            <a:r>
              <a:rPr lang="en-US" sz="4400">
                <a:cs typeface="Calibri"/>
              </a:rPr>
              <a:t>COURSE AGENDA</a:t>
            </a: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2065468" y="3949317"/>
            <a:ext cx="5518673" cy="127743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Training Activities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25" b="0" i="0" u="none" strike="noStrike" kern="1200" cap="none" spc="0" normalizeH="0" baseline="0" noProof="0">
                <a:ln>
                  <a:noFill/>
                </a:ln>
                <a:solidFill>
                  <a:prstClr val="white"/>
                </a:solidFill>
                <a:effectLst/>
                <a:uLnTx/>
                <a:uFillTx/>
                <a:latin typeface="Calibri"/>
                <a:ea typeface="+mn-ea"/>
                <a:cs typeface="Calibri"/>
              </a:rPr>
              <a:t>Knowledge Checks</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2065468" y="2619221"/>
            <a:ext cx="5518673" cy="1277430"/>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Key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a:latin typeface="Calibri"/>
              </a:rPr>
              <a:t>TEDS Terminology, Student Characteristics, and Begin/End Dates</a:t>
            </a:r>
            <a:endParaRPr lang="en" sz="1500">
              <a:latin typeface="Calibri"/>
            </a:endParaRP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2065468" y="1257952"/>
            <a:ext cx="5518673" cy="127743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GETTING STARTED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a:ea typeface="+mn-ea"/>
                <a:cs typeface="+mn-cs"/>
              </a:rPr>
              <a:t>TEDS</a:t>
            </a:r>
            <a:endParaRPr kumimoji="0" lang="en-US" sz="1500" b="0" i="0" u="none" strike="noStrike" kern="1200" cap="none" spc="0" normalizeH="0" baseline="0" noProof="0">
              <a:ln>
                <a:noFill/>
              </a:ln>
              <a:solidFill>
                <a:prstClr val="white"/>
              </a:solidFill>
              <a:effectLst/>
              <a:highlight>
                <a:srgbClr val="FFFF00"/>
              </a:highlight>
              <a:uLnTx/>
              <a:uFillTx/>
              <a:latin typeface="Calibri"/>
              <a:ea typeface="+mn-ea"/>
              <a:cs typeface="+mn-cs"/>
            </a:endParaRPr>
          </a:p>
        </p:txBody>
      </p:sp>
      <p:pic>
        <p:nvPicPr>
          <p:cNvPr id="9" name="Picture 8" descr="A picture containing text, clipart&#10;&#10;Description automatically generated">
            <a:extLst>
              <a:ext uri="{FF2B5EF4-FFF2-40B4-BE49-F238E27FC236}">
                <a16:creationId xmlns:a16="http://schemas.microsoft.com/office/drawing/2014/main" id="{DD62E46C-ACD8-F173-1FF6-9421989B44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998" b="-1393"/>
          <a:stretch/>
        </p:blipFill>
        <p:spPr>
          <a:xfrm>
            <a:off x="7717209" y="2310282"/>
            <a:ext cx="4015392" cy="2467780"/>
          </a:xfrm>
          <a:prstGeom prst="rect">
            <a:avLst/>
          </a:prstGeom>
        </p:spPr>
      </p:pic>
      <p:sp>
        <p:nvSpPr>
          <p:cNvPr id="3" name="Rectangle: Rounded Corners 2">
            <a:extLst>
              <a:ext uri="{FF2B5EF4-FFF2-40B4-BE49-F238E27FC236}">
                <a16:creationId xmlns:a16="http://schemas.microsoft.com/office/drawing/2014/main" id="{B91352B8-C43B-A57E-873A-7B8942835B09}"/>
              </a:ext>
            </a:extLst>
          </p:cNvPr>
          <p:cNvSpPr/>
          <p:nvPr/>
        </p:nvSpPr>
        <p:spPr>
          <a:xfrm>
            <a:off x="2065468" y="5310586"/>
            <a:ext cx="5518673" cy="1277430"/>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WRAP-UP</a:t>
            </a:r>
            <a:endParaRPr kumimoji="0" lang="en" sz="32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a:ea typeface="+mn-ea"/>
                <a:cs typeface="+mn-cs"/>
              </a:rPr>
              <a:t>Key Takeaways, Resources, and Next Steps</a:t>
            </a:r>
          </a:p>
        </p:txBody>
      </p:sp>
    </p:spTree>
    <p:custDataLst>
      <p:tags r:id="rId1"/>
    </p:custDataLst>
    <p:extLst>
      <p:ext uri="{BB962C8B-B14F-4D97-AF65-F5344CB8AC3E}">
        <p14:creationId xmlns:p14="http://schemas.microsoft.com/office/powerpoint/2010/main" val="230159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a:blip r:embed="rId4">
            <a:extLst>
              <a:ext uri="{28A0092B-C50C-407E-A947-70E740481C1C}">
                <a14:useLocalDpi xmlns:a14="http://schemas.microsoft.com/office/drawing/2010/main" val="0"/>
              </a:ext>
            </a:extLst>
          </a:blip>
          <a:srcRect t="7896" b="7896"/>
          <a:stretch/>
        </p:blipFill>
        <p:spPr>
          <a:xfrm>
            <a:off x="1524" y="1"/>
            <a:ext cx="12198002" cy="6857999"/>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0" y="5051685"/>
            <a:ext cx="12192000"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7526" y="5249159"/>
            <a:ext cx="12192000" cy="1796646"/>
          </a:xfrm>
          <a:prstGeom prst="rect">
            <a:avLst/>
          </a:prstGeom>
        </p:spPr>
        <p:txBody>
          <a:bodyPr vert="horz" wrap="square" lIns="0" tIns="67310" rIns="0" bIns="0" rtlCol="0" anchor="t">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a:ln>
                  <a:noFill/>
                </a:ln>
                <a:solidFill>
                  <a:srgbClr val="0D6CB8"/>
                </a:solidFill>
                <a:effectLst/>
                <a:uLnTx/>
                <a:uFillTx/>
                <a:latin typeface="Calibri"/>
                <a:ea typeface="+mn-ea"/>
                <a:cs typeface="Calibri"/>
              </a:rPr>
              <a:t>GETTING STARTED</a:t>
            </a:r>
          </a:p>
          <a:p>
            <a:pPr algn="ctr">
              <a:spcBef>
                <a:spcPts val="530"/>
              </a:spcBef>
              <a:defRPr/>
            </a:pPr>
            <a:r>
              <a:rPr lang="en-US" sz="2800" kern="0">
                <a:solidFill>
                  <a:srgbClr val="0D6CB9"/>
                </a:solidFill>
                <a:ea typeface="+mn-lt"/>
                <a:cs typeface="+mn-lt"/>
              </a:rPr>
              <a:t>Ed-Fi Data Standard and TEDS</a:t>
            </a:r>
            <a:endParaRPr lang="en-US" sz="2800" kern="0">
              <a:solidFill>
                <a:srgbClr val="0D6CB9"/>
              </a:solidFill>
              <a:highlight>
                <a:srgbClr val="FFFF00"/>
              </a:highlight>
              <a:ea typeface="+mn-lt"/>
              <a:cs typeface="+mn-lt"/>
            </a:endParaRPr>
          </a:p>
          <a:p>
            <a:pPr algn="ctr">
              <a:spcBef>
                <a:spcPts val="530"/>
              </a:spcBef>
              <a:defRPr/>
            </a:pPr>
            <a:r>
              <a:rPr lang="en-US" sz="2800" kern="0">
                <a:solidFill>
                  <a:srgbClr val="0D6CB9"/>
                </a:solidFill>
                <a:ea typeface="+mn-lt"/>
                <a:cs typeface="+mn-lt"/>
              </a:rPr>
              <a:t> </a:t>
            </a:r>
          </a:p>
        </p:txBody>
      </p:sp>
      <p:pic>
        <p:nvPicPr>
          <p:cNvPr id="16" name="Picture 15">
            <a:extLst>
              <a:ext uri="{FF2B5EF4-FFF2-40B4-BE49-F238E27FC236}">
                <a16:creationId xmlns:a16="http://schemas.microsoft.com/office/drawing/2014/main" id="{29B088F4-DE52-BCA3-67EA-EA6D34D7B0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4962" y="183909"/>
            <a:ext cx="3436239" cy="1062278"/>
          </a:xfrm>
          <a:prstGeom prst="rect">
            <a:avLst/>
          </a:prstGeom>
        </p:spPr>
      </p:pic>
    </p:spTree>
    <p:custDataLst>
      <p:tags r:id="rId1"/>
    </p:custDataLst>
    <p:extLst>
      <p:ext uri="{BB962C8B-B14F-4D97-AF65-F5344CB8AC3E}">
        <p14:creationId xmlns:p14="http://schemas.microsoft.com/office/powerpoint/2010/main" val="192689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009274" y="167275"/>
            <a:ext cx="10126865" cy="806434"/>
          </a:xfrm>
        </p:spPr>
        <p:txBody>
          <a:bodyPr>
            <a:normAutofit/>
          </a:bodyPr>
          <a:lstStyle/>
          <a:p>
            <a:pPr algn="ctr" defTabSz="914400"/>
            <a:r>
              <a:rPr lang="en-US" sz="4400">
                <a:cs typeface="Calibri"/>
              </a:rPr>
              <a:t>WHAT IS TEDS?</a:t>
            </a:r>
          </a:p>
        </p:txBody>
      </p:sp>
      <p:sp>
        <p:nvSpPr>
          <p:cNvPr id="4" name="Content Placeholder 2">
            <a:extLst>
              <a:ext uri="{FF2B5EF4-FFF2-40B4-BE49-F238E27FC236}">
                <a16:creationId xmlns:a16="http://schemas.microsoft.com/office/drawing/2014/main" id="{5EE51723-9354-4EFE-71F7-C56585793481}"/>
              </a:ext>
            </a:extLst>
          </p:cNvPr>
          <p:cNvSpPr>
            <a:spLocks noGrp="1"/>
          </p:cNvSpPr>
          <p:nvPr>
            <p:ph idx="1"/>
          </p:nvPr>
        </p:nvSpPr>
        <p:spPr>
          <a:xfrm>
            <a:off x="2120087" y="973709"/>
            <a:ext cx="6087211" cy="5316867"/>
          </a:xfrm>
        </p:spPr>
        <p:txBody>
          <a:bodyPr lIns="91440" tIns="45720" rIns="91440" bIns="45720" anchor="t"/>
          <a:lstStyle/>
          <a:p>
            <a:r>
              <a:rPr lang="en-US" sz="2800">
                <a:solidFill>
                  <a:srgbClr val="0070C0"/>
                </a:solidFill>
              </a:rPr>
              <a:t>The </a:t>
            </a:r>
            <a:r>
              <a:rPr lang="en-US" sz="2800" b="1">
                <a:solidFill>
                  <a:srgbClr val="0070C0"/>
                </a:solidFill>
              </a:rPr>
              <a:t>Ed-Fi Data Standard </a:t>
            </a:r>
            <a:r>
              <a:rPr lang="en-US" sz="2800">
                <a:solidFill>
                  <a:srgbClr val="0070C0"/>
                </a:solidFill>
              </a:rPr>
              <a:t>is the set of rules for the collection, management, and organization of educational data that allows multiple systems to share their information in a seamless, actionable way.</a:t>
            </a:r>
          </a:p>
          <a:p>
            <a:pPr lvl="1"/>
            <a:r>
              <a:rPr lang="en-US" sz="2400"/>
              <a:t>TEDS is a </a:t>
            </a:r>
            <a:r>
              <a:rPr lang="en-US" sz="2400" b="1"/>
              <a:t>subset</a:t>
            </a:r>
            <a:r>
              <a:rPr lang="en-US" sz="2400"/>
              <a:t> of the Ed-Fi data standard.</a:t>
            </a:r>
            <a:endParaRPr lang="en-US" sz="2400">
              <a:ea typeface="Calibri"/>
              <a:cs typeface="Calibri"/>
            </a:endParaRPr>
          </a:p>
          <a:p>
            <a:pPr lvl="1"/>
            <a:endParaRPr lang="en-US" sz="2400"/>
          </a:p>
          <a:p>
            <a:pPr marL="0" indent="0">
              <a:buNone/>
            </a:pPr>
            <a:endParaRPr lang="en-US" sz="2800">
              <a:solidFill>
                <a:srgbClr val="0070C0"/>
              </a:solidFill>
              <a:ea typeface="Calibri"/>
              <a:cs typeface="Calibri"/>
            </a:endParaRPr>
          </a:p>
          <a:p>
            <a:pPr lvl="1"/>
            <a:endParaRPr lang="en-US" sz="2500">
              <a:solidFill>
                <a:srgbClr val="0070C0"/>
              </a:solidFill>
            </a:endParaRPr>
          </a:p>
          <a:p>
            <a:pPr marL="0" indent="0">
              <a:buNone/>
            </a:pPr>
            <a:endParaRPr lang="en-US" sz="2000"/>
          </a:p>
        </p:txBody>
      </p:sp>
      <p:grpSp>
        <p:nvGrpSpPr>
          <p:cNvPr id="11" name="Group 10">
            <a:extLst>
              <a:ext uri="{FF2B5EF4-FFF2-40B4-BE49-F238E27FC236}">
                <a16:creationId xmlns:a16="http://schemas.microsoft.com/office/drawing/2014/main" id="{54AA7035-3780-BB5C-BC44-CA6736763E83}"/>
              </a:ext>
            </a:extLst>
          </p:cNvPr>
          <p:cNvGrpSpPr/>
          <p:nvPr/>
        </p:nvGrpSpPr>
        <p:grpSpPr>
          <a:xfrm>
            <a:off x="8207298" y="2211522"/>
            <a:ext cx="3426829" cy="3537137"/>
            <a:chOff x="4259980" y="2113771"/>
            <a:chExt cx="4147733" cy="4518907"/>
          </a:xfrm>
        </p:grpSpPr>
        <p:sp>
          <p:nvSpPr>
            <p:cNvPr id="12" name="Freeform: Shape 11">
              <a:extLst>
                <a:ext uri="{FF2B5EF4-FFF2-40B4-BE49-F238E27FC236}">
                  <a16:creationId xmlns:a16="http://schemas.microsoft.com/office/drawing/2014/main" id="{9409105D-77B0-DAB4-1EBB-06001DA067E2}"/>
                </a:ext>
              </a:extLst>
            </p:cNvPr>
            <p:cNvSpPr/>
            <p:nvPr/>
          </p:nvSpPr>
          <p:spPr>
            <a:xfrm>
              <a:off x="4259980" y="2113771"/>
              <a:ext cx="4147733" cy="4147732"/>
            </a:xfrm>
            <a:custGeom>
              <a:avLst/>
              <a:gdLst>
                <a:gd name="connsiteX0" fmla="*/ 0 w 4147733"/>
                <a:gd name="connsiteY0" fmla="*/ 2073867 h 4147733"/>
                <a:gd name="connsiteX1" fmla="*/ 2073867 w 4147733"/>
                <a:gd name="connsiteY1" fmla="*/ 0 h 4147733"/>
                <a:gd name="connsiteX2" fmla="*/ 4147734 w 4147733"/>
                <a:gd name="connsiteY2" fmla="*/ 2073867 h 4147733"/>
                <a:gd name="connsiteX3" fmla="*/ 2073867 w 4147733"/>
                <a:gd name="connsiteY3" fmla="*/ 4147734 h 4147733"/>
                <a:gd name="connsiteX4" fmla="*/ 0 w 4147733"/>
                <a:gd name="connsiteY4" fmla="*/ 2073867 h 4147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733" h="4147733">
                  <a:moveTo>
                    <a:pt x="0" y="2073867"/>
                  </a:moveTo>
                  <a:cubicBezTo>
                    <a:pt x="0" y="928502"/>
                    <a:pt x="928502" y="0"/>
                    <a:pt x="2073867" y="0"/>
                  </a:cubicBezTo>
                  <a:cubicBezTo>
                    <a:pt x="3219232" y="0"/>
                    <a:pt x="4147734" y="928502"/>
                    <a:pt x="4147734" y="2073867"/>
                  </a:cubicBezTo>
                  <a:cubicBezTo>
                    <a:pt x="4147734" y="3219232"/>
                    <a:pt x="3219232" y="4147734"/>
                    <a:pt x="2073867" y="4147734"/>
                  </a:cubicBezTo>
                  <a:cubicBezTo>
                    <a:pt x="928502" y="4147734"/>
                    <a:pt x="0" y="3219232"/>
                    <a:pt x="0" y="2073867"/>
                  </a:cubicBez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spcFirstLastPara="0" vert="horz" wrap="square" lIns="1155775" tIns="481767" rIns="1155775" bIns="3302228" numCol="1" spcCol="1270" anchor="ctr" anchorCtr="0">
              <a:noAutofit/>
            </a:bodyPr>
            <a:lstStyle/>
            <a:p>
              <a:pPr marL="0" lvl="0" indent="0" algn="ctr" defTabSz="1066800">
                <a:lnSpc>
                  <a:spcPct val="90000"/>
                </a:lnSpc>
                <a:spcBef>
                  <a:spcPct val="0"/>
                </a:spcBef>
                <a:spcAft>
                  <a:spcPct val="35000"/>
                </a:spcAft>
                <a:buNone/>
              </a:pPr>
              <a:endParaRPr lang="en-US" sz="2400" b="1" kern="1200">
                <a:solidFill>
                  <a:schemeClr val="tx1"/>
                </a:solidFill>
              </a:endParaRPr>
            </a:p>
            <a:p>
              <a:pPr marL="0" lvl="0" indent="0" algn="ctr" defTabSz="1066800">
                <a:lnSpc>
                  <a:spcPct val="90000"/>
                </a:lnSpc>
                <a:spcBef>
                  <a:spcPct val="0"/>
                </a:spcBef>
                <a:spcAft>
                  <a:spcPct val="35000"/>
                </a:spcAft>
                <a:buNone/>
              </a:pPr>
              <a:endParaRPr lang="en-US" sz="2300" b="1" kern="1200">
                <a:solidFill>
                  <a:schemeClr val="tx1"/>
                </a:solidFill>
              </a:endParaRPr>
            </a:p>
            <a:p>
              <a:pPr marL="0" lvl="0" indent="0" algn="ctr" defTabSz="1066800">
                <a:lnSpc>
                  <a:spcPct val="90000"/>
                </a:lnSpc>
                <a:spcBef>
                  <a:spcPct val="0"/>
                </a:spcBef>
                <a:spcAft>
                  <a:spcPct val="35000"/>
                </a:spcAft>
                <a:buNone/>
              </a:pPr>
              <a:r>
                <a:rPr lang="en-US" sz="2000" b="1" kern="1200">
                  <a:solidFill>
                    <a:schemeClr val="tx1"/>
                  </a:solidFill>
                </a:rPr>
                <a:t>Ed-Fi Data Standard</a:t>
              </a:r>
            </a:p>
          </p:txBody>
        </p:sp>
        <p:sp>
          <p:nvSpPr>
            <p:cNvPr id="13" name="Freeform: Shape 12">
              <a:extLst>
                <a:ext uri="{FF2B5EF4-FFF2-40B4-BE49-F238E27FC236}">
                  <a16:creationId xmlns:a16="http://schemas.microsoft.com/office/drawing/2014/main" id="{E8B5AE56-3B9E-0B53-B3A3-78F457B1E313}"/>
                </a:ext>
              </a:extLst>
            </p:cNvPr>
            <p:cNvSpPr/>
            <p:nvPr/>
          </p:nvSpPr>
          <p:spPr>
            <a:xfrm>
              <a:off x="4778447" y="3521879"/>
              <a:ext cx="3110799" cy="3110799"/>
            </a:xfrm>
            <a:custGeom>
              <a:avLst/>
              <a:gdLst>
                <a:gd name="connsiteX0" fmla="*/ 0 w 3110799"/>
                <a:gd name="connsiteY0" fmla="*/ 1555400 h 3110799"/>
                <a:gd name="connsiteX1" fmla="*/ 1555400 w 3110799"/>
                <a:gd name="connsiteY1" fmla="*/ 0 h 3110799"/>
                <a:gd name="connsiteX2" fmla="*/ 3110800 w 3110799"/>
                <a:gd name="connsiteY2" fmla="*/ 1555400 h 3110799"/>
                <a:gd name="connsiteX3" fmla="*/ 1555400 w 3110799"/>
                <a:gd name="connsiteY3" fmla="*/ 3110800 h 3110799"/>
                <a:gd name="connsiteX4" fmla="*/ 0 w 3110799"/>
                <a:gd name="connsiteY4" fmla="*/ 1555400 h 3110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799" h="3110799">
                  <a:moveTo>
                    <a:pt x="0" y="1555400"/>
                  </a:moveTo>
                  <a:cubicBezTo>
                    <a:pt x="0" y="696376"/>
                    <a:pt x="696376" y="0"/>
                    <a:pt x="1555400" y="0"/>
                  </a:cubicBezTo>
                  <a:cubicBezTo>
                    <a:pt x="2414424" y="0"/>
                    <a:pt x="3110800" y="696376"/>
                    <a:pt x="3110800" y="1555400"/>
                  </a:cubicBezTo>
                  <a:cubicBezTo>
                    <a:pt x="3110800" y="2414424"/>
                    <a:pt x="2414424" y="3110800"/>
                    <a:pt x="1555400" y="3110800"/>
                  </a:cubicBezTo>
                  <a:cubicBezTo>
                    <a:pt x="696376" y="3110800"/>
                    <a:pt x="0" y="2414424"/>
                    <a:pt x="0" y="1555400"/>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1">
                <a:shade val="50000"/>
                <a:hueOff val="784762"/>
                <a:satOff val="-53669"/>
                <a:lumOff val="50531"/>
                <a:alphaOff val="0"/>
              </a:schemeClr>
            </a:effectRef>
            <a:fontRef idx="minor">
              <a:schemeClr val="lt1"/>
            </a:fontRef>
          </p:style>
          <p:txBody>
            <a:bodyPr spcFirstLastPara="0" vert="horz" wrap="square" lIns="711598" tIns="1033732" rIns="711598" bIns="1033732" numCol="1" spcCol="1270" anchor="ctr" anchorCtr="0">
              <a:noAutofit/>
            </a:bodyPr>
            <a:lstStyle/>
            <a:p>
              <a:pPr algn="ctr" defTabSz="1066800">
                <a:lnSpc>
                  <a:spcPct val="90000"/>
                </a:lnSpc>
                <a:spcBef>
                  <a:spcPct val="0"/>
                </a:spcBef>
                <a:spcAft>
                  <a:spcPct val="35000"/>
                </a:spcAft>
              </a:pPr>
              <a:r>
                <a:rPr lang="en-US" sz="2000" b="1">
                  <a:solidFill>
                    <a:schemeClr val="tx1"/>
                  </a:solidFill>
                </a:rPr>
                <a:t>Texas Education Data Standards</a:t>
              </a:r>
            </a:p>
          </p:txBody>
        </p:sp>
      </p:grpSp>
      <p:sp>
        <p:nvSpPr>
          <p:cNvPr id="2" name="Slide Number Placeholder 1">
            <a:extLst>
              <a:ext uri="{FF2B5EF4-FFF2-40B4-BE49-F238E27FC236}">
                <a16:creationId xmlns:a16="http://schemas.microsoft.com/office/drawing/2014/main" id="{0911368F-9446-BE0C-4CAD-DD40F60F9B85}"/>
              </a:ext>
            </a:extLst>
          </p:cNvPr>
          <p:cNvSpPr>
            <a:spLocks noGrp="1"/>
          </p:cNvSpPr>
          <p:nvPr>
            <p:ph type="sldNum" sz="quarter" idx="12"/>
          </p:nvPr>
        </p:nvSpPr>
        <p:spPr/>
        <p:txBody>
          <a:bodyPr/>
          <a:lstStyle/>
          <a:p>
            <a:fld id="{69C126A4-BD19-47E2-8A0E-0DE1B9D8C925}" type="slidenum">
              <a:rPr lang="en-US" smtClean="0"/>
              <a:pPr/>
              <a:t>7</a:t>
            </a:fld>
            <a:endParaRPr lang="en-US"/>
          </a:p>
        </p:txBody>
      </p:sp>
    </p:spTree>
    <p:custDataLst>
      <p:tags r:id="rId1"/>
    </p:custDataLst>
    <p:extLst>
      <p:ext uri="{BB962C8B-B14F-4D97-AF65-F5344CB8AC3E}">
        <p14:creationId xmlns:p14="http://schemas.microsoft.com/office/powerpoint/2010/main" val="327367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rotWithShape="1">
          <a:blip r:embed="rId4">
            <a:alphaModFix amt="70000"/>
            <a:extLst>
              <a:ext uri="{28A0092B-C50C-407E-A947-70E740481C1C}">
                <a14:useLocalDpi xmlns:a14="http://schemas.microsoft.com/office/drawing/2010/main" val="0"/>
              </a:ext>
            </a:extLst>
          </a:blip>
          <a:srcRect t="11316" b="4414"/>
          <a:stretch/>
        </p:blipFill>
        <p:spPr>
          <a:xfrm>
            <a:off x="0" y="0"/>
            <a:ext cx="12199526" cy="685800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D53F140-B2BD-E438-A6F4-357A25AC3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921" y="159845"/>
            <a:ext cx="3436239" cy="1062279"/>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7526" y="5031448"/>
            <a:ext cx="12192000" cy="1301638"/>
          </a:xfrm>
          <a:prstGeom prst="rect">
            <a:avLst/>
          </a:prstGeom>
        </p:spPr>
        <p:txBody>
          <a:bodyPr vert="horz" wrap="square" lIns="0" tIns="67310" rIns="0" bIns="0" rtlCol="0">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a:ln>
                  <a:noFill/>
                </a:ln>
                <a:solidFill>
                  <a:srgbClr val="0D6CB8"/>
                </a:solidFill>
                <a:effectLst/>
                <a:uLnTx/>
                <a:uFillTx/>
                <a:latin typeface="Calibri"/>
                <a:ea typeface="+mn-ea"/>
                <a:cs typeface="Calibri"/>
              </a:rPr>
              <a:t>KEY CONCEPTS</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i="0" u="none" strike="noStrike" kern="0" cap="none" spc="0" normalizeH="0" baseline="0" noProof="0">
                <a:ln>
                  <a:noFill/>
                </a:ln>
                <a:solidFill>
                  <a:srgbClr val="0D6CB8"/>
                </a:solidFill>
                <a:effectLst/>
                <a:uLnTx/>
                <a:uFillTx/>
                <a:latin typeface="Calibri"/>
                <a:ea typeface="+mn-ea"/>
                <a:cs typeface="Calibri"/>
              </a:rPr>
              <a:t>TEDS Terminology, Student Characteristics, and Begin/End Dates</a:t>
            </a:r>
          </a:p>
        </p:txBody>
      </p:sp>
    </p:spTree>
    <p:custDataLst>
      <p:tags r:id="rId1"/>
    </p:custDataLst>
    <p:extLst>
      <p:ext uri="{BB962C8B-B14F-4D97-AF65-F5344CB8AC3E}">
        <p14:creationId xmlns:p14="http://schemas.microsoft.com/office/powerpoint/2010/main" val="4008129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4687E381-2832-5455-6D3D-F3A90993BF80}"/>
              </a:ext>
            </a:extLst>
          </p:cNvPr>
          <p:cNvSpPr>
            <a:spLocks noGrp="1"/>
          </p:cNvSpPr>
          <p:nvPr>
            <p:ph type="sldNum" sz="quarter" idx="12"/>
          </p:nvPr>
        </p:nvSpPr>
        <p:spPr/>
        <p:txBody>
          <a:bodyPr/>
          <a:lstStyle/>
          <a:p>
            <a:fld id="{69C126A4-BD19-47E2-8A0E-0DE1B9D8C925}" type="slidenum">
              <a:rPr lang="en-US" sz="900" smtClean="0"/>
              <a:pPr/>
              <a:t>9</a:t>
            </a:fld>
            <a:endParaRPr lang="en-US" sz="900"/>
          </a:p>
        </p:txBody>
      </p:sp>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chor="ctr">
            <a:normAutofit/>
          </a:bodyPr>
          <a:lstStyle/>
          <a:p>
            <a:pPr algn="ctr">
              <a:defRPr/>
            </a:pPr>
            <a:r>
              <a:rPr lang="en-US" sz="4400">
                <a:cs typeface="Calibri"/>
              </a:rPr>
              <a:t>TEDS TERMINOLOGY</a:t>
            </a:r>
          </a:p>
        </p:txBody>
      </p:sp>
      <p:sp>
        <p:nvSpPr>
          <p:cNvPr id="5" name="Content Placeholder 4">
            <a:extLst>
              <a:ext uri="{FF2B5EF4-FFF2-40B4-BE49-F238E27FC236}">
                <a16:creationId xmlns:a16="http://schemas.microsoft.com/office/drawing/2014/main" id="{8F97097B-6087-42FC-5A32-3C723F98F454}"/>
              </a:ext>
            </a:extLst>
          </p:cNvPr>
          <p:cNvSpPr>
            <a:spLocks noGrp="1"/>
          </p:cNvSpPr>
          <p:nvPr>
            <p:ph idx="1"/>
          </p:nvPr>
        </p:nvSpPr>
        <p:spPr>
          <a:xfrm>
            <a:off x="2086438" y="1422400"/>
            <a:ext cx="4462819" cy="5080000"/>
          </a:xfrm>
        </p:spPr>
        <p:txBody>
          <a:bodyPr/>
          <a:lstStyle/>
          <a:p>
            <a:pPr indent="-169164" defTabSz="676656">
              <a:spcBef>
                <a:spcPts val="740"/>
              </a:spcBef>
              <a:buClr>
                <a:srgbClr val="F16038"/>
              </a:buClr>
            </a:pPr>
            <a:r>
              <a:rPr lang="en-US" sz="2200" b="1">
                <a:solidFill>
                  <a:srgbClr val="F16038"/>
                </a:solidFill>
              </a:rPr>
              <a:t>Domains</a:t>
            </a:r>
            <a:r>
              <a:rPr lang="en-US" sz="2200"/>
              <a:t>: the highest-level grouping of data elements. Domains are divided into </a:t>
            </a:r>
            <a:r>
              <a:rPr lang="en-US" sz="2200" b="1">
                <a:solidFill>
                  <a:srgbClr val="F16038"/>
                </a:solidFill>
              </a:rPr>
              <a:t>entities</a:t>
            </a:r>
            <a:r>
              <a:rPr lang="en-US" sz="2200"/>
              <a:t>.</a:t>
            </a:r>
          </a:p>
          <a:p>
            <a:pPr marL="59436" indent="0" defTabSz="676656">
              <a:spcBef>
                <a:spcPts val="740"/>
              </a:spcBef>
              <a:buClr>
                <a:srgbClr val="F16038"/>
              </a:buClr>
              <a:buNone/>
            </a:pPr>
            <a:endParaRPr lang="en-US" sz="1200"/>
          </a:p>
          <a:p>
            <a:pPr indent="-169164" defTabSz="676656">
              <a:spcBef>
                <a:spcPts val="740"/>
              </a:spcBef>
              <a:buClr>
                <a:srgbClr val="F16038"/>
              </a:buClr>
            </a:pPr>
            <a:r>
              <a:rPr lang="en-US" sz="2200" b="1">
                <a:solidFill>
                  <a:srgbClr val="F16038"/>
                </a:solidFill>
              </a:rPr>
              <a:t>Entities</a:t>
            </a:r>
            <a:r>
              <a:rPr lang="en-US" sz="2200"/>
              <a:t>: groups of related </a:t>
            </a:r>
            <a:r>
              <a:rPr lang="en-US" sz="2200" b="1">
                <a:solidFill>
                  <a:srgbClr val="F16038"/>
                </a:solidFill>
              </a:rPr>
              <a:t>data</a:t>
            </a:r>
            <a:r>
              <a:rPr lang="en-US" sz="2200"/>
              <a:t> </a:t>
            </a:r>
            <a:r>
              <a:rPr lang="en-US" sz="2200" b="1">
                <a:solidFill>
                  <a:srgbClr val="F16038"/>
                </a:solidFill>
              </a:rPr>
              <a:t>elements</a:t>
            </a:r>
            <a:r>
              <a:rPr lang="en-US" sz="2200"/>
              <a:t> and </a:t>
            </a:r>
            <a:r>
              <a:rPr lang="en-US" sz="2200" b="1">
                <a:solidFill>
                  <a:srgbClr val="F16038"/>
                </a:solidFill>
              </a:rPr>
              <a:t>common</a:t>
            </a:r>
            <a:r>
              <a:rPr lang="en-US" sz="2200">
                <a:solidFill>
                  <a:srgbClr val="F16038"/>
                </a:solidFill>
              </a:rPr>
              <a:t> </a:t>
            </a:r>
            <a:r>
              <a:rPr lang="en-US" sz="2200" b="1">
                <a:solidFill>
                  <a:srgbClr val="F16038"/>
                </a:solidFill>
              </a:rPr>
              <a:t>types</a:t>
            </a:r>
            <a:r>
              <a:rPr lang="en-US" sz="2200">
                <a:solidFill>
                  <a:srgbClr val="F16038"/>
                </a:solidFill>
              </a:rPr>
              <a:t> </a:t>
            </a:r>
            <a:r>
              <a:rPr lang="en-US" sz="2200"/>
              <a:t>within a </a:t>
            </a:r>
            <a:r>
              <a:rPr lang="en-US" sz="2200" b="1">
                <a:solidFill>
                  <a:srgbClr val="F16038"/>
                </a:solidFill>
              </a:rPr>
              <a:t>domain</a:t>
            </a:r>
            <a:r>
              <a:rPr lang="en-US" sz="2200"/>
              <a:t>.</a:t>
            </a:r>
          </a:p>
          <a:p>
            <a:pPr marL="59436" indent="0" defTabSz="676656">
              <a:spcBef>
                <a:spcPts val="740"/>
              </a:spcBef>
              <a:buClr>
                <a:srgbClr val="F16038"/>
              </a:buClr>
              <a:buNone/>
            </a:pPr>
            <a:endParaRPr lang="en-US" sz="1200"/>
          </a:p>
          <a:p>
            <a:pPr indent="-169164" defTabSz="676656">
              <a:spcBef>
                <a:spcPts val="740"/>
              </a:spcBef>
              <a:buClr>
                <a:srgbClr val="F16038"/>
              </a:buClr>
            </a:pPr>
            <a:r>
              <a:rPr lang="en-US" sz="2200" b="1">
                <a:solidFill>
                  <a:srgbClr val="F16038"/>
                </a:solidFill>
              </a:rPr>
              <a:t>Data</a:t>
            </a:r>
            <a:r>
              <a:rPr lang="en-US" sz="2200">
                <a:solidFill>
                  <a:srgbClr val="F16038"/>
                </a:solidFill>
              </a:rPr>
              <a:t> </a:t>
            </a:r>
            <a:r>
              <a:rPr lang="en-US" sz="2200" b="1">
                <a:solidFill>
                  <a:srgbClr val="F16038"/>
                </a:solidFill>
              </a:rPr>
              <a:t>Elements</a:t>
            </a:r>
            <a:r>
              <a:rPr lang="en-US" sz="2200"/>
              <a:t>: units of data defined in the </a:t>
            </a:r>
            <a:r>
              <a:rPr lang="en-US" sz="2200" b="1">
                <a:solidFill>
                  <a:srgbClr val="F16038"/>
                </a:solidFill>
              </a:rPr>
              <a:t>TEDS data standards</a:t>
            </a:r>
            <a:r>
              <a:rPr lang="en-US" sz="2200"/>
              <a:t>.</a:t>
            </a:r>
          </a:p>
          <a:p>
            <a:pPr marL="59436" indent="0" defTabSz="676656">
              <a:spcBef>
                <a:spcPts val="740"/>
              </a:spcBef>
              <a:buClr>
                <a:srgbClr val="F16038"/>
              </a:buClr>
              <a:buNone/>
            </a:pPr>
            <a:endParaRPr lang="en-US" sz="1200"/>
          </a:p>
          <a:p>
            <a:pPr indent="-169164" defTabSz="676656">
              <a:spcBef>
                <a:spcPts val="740"/>
              </a:spcBef>
              <a:buClr>
                <a:srgbClr val="F16038"/>
              </a:buClr>
            </a:pPr>
            <a:r>
              <a:rPr lang="en-US" sz="2200" b="1">
                <a:solidFill>
                  <a:srgbClr val="F16038"/>
                </a:solidFill>
              </a:rPr>
              <a:t>Descriptor</a:t>
            </a:r>
            <a:r>
              <a:rPr lang="en-US" sz="2200">
                <a:solidFill>
                  <a:srgbClr val="F16038"/>
                </a:solidFill>
              </a:rPr>
              <a:t> </a:t>
            </a:r>
            <a:r>
              <a:rPr lang="en-US" sz="2200" b="1">
                <a:solidFill>
                  <a:srgbClr val="F16038"/>
                </a:solidFill>
              </a:rPr>
              <a:t>Tables</a:t>
            </a:r>
            <a:r>
              <a:rPr lang="en-US" sz="2200"/>
              <a:t>: defined sets of values that may be submitted for a given </a:t>
            </a:r>
            <a:r>
              <a:rPr lang="en-US" sz="2200" b="1">
                <a:solidFill>
                  <a:srgbClr val="F16038"/>
                </a:solidFill>
              </a:rPr>
              <a:t>data</a:t>
            </a:r>
            <a:r>
              <a:rPr lang="en-US" sz="2200">
                <a:solidFill>
                  <a:srgbClr val="F16038"/>
                </a:solidFill>
              </a:rPr>
              <a:t> </a:t>
            </a:r>
            <a:r>
              <a:rPr lang="en-US" sz="2200" b="1">
                <a:solidFill>
                  <a:srgbClr val="F16038"/>
                </a:solidFill>
              </a:rPr>
              <a:t>element</a:t>
            </a:r>
            <a:r>
              <a:rPr lang="en-US" sz="2200"/>
              <a:t>.</a:t>
            </a:r>
          </a:p>
          <a:p>
            <a:pPr marL="0" indent="0">
              <a:buNone/>
            </a:pPr>
            <a:endParaRPr lang="en-US"/>
          </a:p>
        </p:txBody>
      </p:sp>
      <p:graphicFrame>
        <p:nvGraphicFramePr>
          <p:cNvPr id="7" name="Content Placeholder 6">
            <a:extLst>
              <a:ext uri="{FF2B5EF4-FFF2-40B4-BE49-F238E27FC236}">
                <a16:creationId xmlns:a16="http://schemas.microsoft.com/office/drawing/2014/main" id="{A7BF0F9A-D7B1-B44B-99E0-E7447AB96790}"/>
              </a:ext>
            </a:extLst>
          </p:cNvPr>
          <p:cNvGraphicFramePr>
            <a:graphicFrameLocks noGrp="1"/>
          </p:cNvGraphicFramePr>
          <p:nvPr>
            <p:ph idx="13"/>
            <p:extLst>
              <p:ext uri="{D42A27DB-BD31-4B8C-83A1-F6EECF244321}">
                <p14:modId xmlns:p14="http://schemas.microsoft.com/office/powerpoint/2010/main" val="3533943061"/>
              </p:ext>
            </p:extLst>
          </p:nvPr>
        </p:nvGraphicFramePr>
        <p:xfrm>
          <a:off x="6334125" y="1127125"/>
          <a:ext cx="5843905" cy="508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58598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5.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6.xml><?xml version="1.0" encoding="utf-8"?>
<a:theme xmlns:a="http://schemas.openxmlformats.org/drawingml/2006/main" name="1_Theme2">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2669BCAF-E2CD-4A70-A2F4-3D40AC0F34C7}" vid="{07AF1A9D-9645-4D0C-8E88-B416EC6141C1}"/>
    </a:ext>
  </a:extLst>
</a:theme>
</file>

<file path=ppt/theme/theme7.xml><?xml version="1.0" encoding="utf-8"?>
<a:theme xmlns:a="http://schemas.openxmlformats.org/drawingml/2006/main" name="8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8.xml><?xml version="1.0" encoding="utf-8"?>
<a:theme xmlns:a="http://schemas.openxmlformats.org/drawingml/2006/main" name="9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b7a7f77-57aa-46a2-9e2e-0d0f9f3cb140">
      <UserInfo>
        <DisplayName>Momin, Shabana</DisplayName>
        <AccountId>15</AccountId>
        <AccountType/>
      </UserInfo>
      <UserInfo>
        <DisplayName>Curry, Wayne</DisplayName>
        <AccountId>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253995ABA45B4E86BB87EF7DF66138" ma:contentTypeVersion="10" ma:contentTypeDescription="Create a new document." ma:contentTypeScope="" ma:versionID="67a6fd637b876a45a458177d7c4eb431">
  <xsd:schema xmlns:xsd="http://www.w3.org/2001/XMLSchema" xmlns:xs="http://www.w3.org/2001/XMLSchema" xmlns:p="http://schemas.microsoft.com/office/2006/metadata/properties" xmlns:ns2="ce900897-5fa0-45d5-b257-cfed18d9b0a1" xmlns:ns3="fb7a7f77-57aa-46a2-9e2e-0d0f9f3cb140" targetNamespace="http://schemas.microsoft.com/office/2006/metadata/properties" ma:root="true" ma:fieldsID="e9e6f1b2e2eb1cd4eaffbf67ac51a6d4" ns2:_="" ns3:_="">
    <xsd:import namespace="ce900897-5fa0-45d5-b257-cfed18d9b0a1"/>
    <xsd:import namespace="fb7a7f77-57aa-46a2-9e2e-0d0f9f3cb1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00897-5fa0-45d5-b257-cfed18d9b0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7a7f77-57aa-46a2-9e2e-0d0f9f3cb14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44D837-92A5-48AB-AFD6-8E4E5683B3F5}">
  <ds:schemaRefs>
    <ds:schemaRef ds:uri="ce900897-5fa0-45d5-b257-cfed18d9b0a1"/>
    <ds:schemaRef ds:uri="fb7a7f77-57aa-46a2-9e2e-0d0f9f3cb1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53273E0-47B8-4CF4-AAF1-3E12E7131FBC}">
  <ds:schemaRefs>
    <ds:schemaRef ds:uri="ce900897-5fa0-45d5-b257-cfed18d9b0a1"/>
    <ds:schemaRef ds:uri="fb7a7f77-57aa-46a2-9e2e-0d0f9f3cb1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98AE80-F671-4541-9A21-70B3975F38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1247</Words>
  <Application>Microsoft Office PowerPoint</Application>
  <PresentationFormat>Widescreen</PresentationFormat>
  <Paragraphs>240</Paragraphs>
  <Slides>23</Slides>
  <Notes>23</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23</vt:i4>
      </vt:variant>
    </vt:vector>
  </HeadingPairs>
  <TitlesOfParts>
    <vt:vector size="38" baseType="lpstr">
      <vt:lpstr>Aptos</vt:lpstr>
      <vt:lpstr>Aptos Display</vt:lpstr>
      <vt:lpstr>Arial</vt:lpstr>
      <vt:lpstr>Calibri</vt:lpstr>
      <vt:lpstr>Calibri Light</vt:lpstr>
      <vt:lpstr>Courier New</vt:lpstr>
      <vt:lpstr>Wingdings</vt:lpstr>
      <vt:lpstr>1_Office Theme</vt:lpstr>
      <vt:lpstr>2_Office Theme</vt:lpstr>
      <vt:lpstr>Custom Design</vt:lpstr>
      <vt:lpstr>3_Office Theme</vt:lpstr>
      <vt:lpstr>4_Office Theme</vt:lpstr>
      <vt:lpstr>1_Theme2</vt:lpstr>
      <vt:lpstr>8_Office Theme</vt:lpstr>
      <vt:lpstr>9_Office Theme</vt:lpstr>
      <vt:lpstr>PowerPoint Presentation</vt:lpstr>
      <vt:lpstr>KEY TERMS</vt:lpstr>
      <vt:lpstr>LEARNING OBJECTIVES</vt:lpstr>
      <vt:lpstr>WHY IS THIS COURSE IMPORTANT</vt:lpstr>
      <vt:lpstr>COURSE AGENDA</vt:lpstr>
      <vt:lpstr>PowerPoint Presentation</vt:lpstr>
      <vt:lpstr>WHAT IS TEDS?</vt:lpstr>
      <vt:lpstr>PowerPoint Presentation</vt:lpstr>
      <vt:lpstr>TEDS TERMINOLOGY</vt:lpstr>
      <vt:lpstr>ED-FI CORE AND TEXAS EXTENSIONS</vt:lpstr>
      <vt:lpstr>STUDENT CHARACTERISTICS</vt:lpstr>
      <vt:lpstr>EXAMPLE OF MULTIPLE CHARACTERISTICS </vt:lpstr>
      <vt:lpstr>BEGIN AND END DATES</vt:lpstr>
      <vt:lpstr>PowerPoint Presentation</vt:lpstr>
      <vt:lpstr>KNOWLEDGE CHECK 1</vt:lpstr>
      <vt:lpstr>KNOWLEDGE CHECK 2</vt:lpstr>
      <vt:lpstr>KNOWLEDGE CHECK 3</vt:lpstr>
      <vt:lpstr>KNOWLEDGE CHECK 3</vt:lpstr>
      <vt:lpstr>PowerPoint Presentation</vt:lpstr>
      <vt:lpstr>KEY TAKEAWAYS</vt:lpstr>
      <vt:lpstr>NEXT STEPS</vt:lpstr>
      <vt:lpstr>WRAP UP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Curry, Wayne</dc:creator>
  <cp:lastModifiedBy>Curry, Wayne</cp:lastModifiedBy>
  <cp:revision>3</cp:revision>
  <dcterms:created xsi:type="dcterms:W3CDTF">2023-02-27T14:00:16Z</dcterms:created>
  <dcterms:modified xsi:type="dcterms:W3CDTF">2025-09-04T22:35:05Z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0x0101001C253995ABA45B4E86BB87EF7DF66138</vt:lpwstr>
  </property>
  <property fmtid="{D5CDD505-2E9C-101B-9397-08002B2CF9AE}" pid="3" name="ArticulateGUID">
    <vt:lpwstr>057A321B-3F6A-417F-BFD6-506E3583847D</vt:lpwstr>
  </property>
  <property fmtid="{D5CDD505-2E9C-101B-9397-08002B2CF9AE}" pid="4" name="ArticulatePath">
    <vt:lpwstr>https://texasedu-my.sharepoint.com/personal/deborah_deberry_tea_texas_gov/Documents/Desktop/TEDS and TWEDS/TEDS TWEDS I</vt:lpwstr>
  </property>
</Properties>
</file>